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6" r:id="rId3"/>
    <p:sldId id="389" r:id="rId4"/>
    <p:sldId id="357" r:id="rId5"/>
    <p:sldId id="386" r:id="rId6"/>
    <p:sldId id="387" r:id="rId7"/>
    <p:sldId id="388" r:id="rId8"/>
    <p:sldId id="359" r:id="rId9"/>
    <p:sldId id="391" r:id="rId10"/>
    <p:sldId id="393" r:id="rId11"/>
    <p:sldId id="394" r:id="rId12"/>
    <p:sldId id="390" r:id="rId13"/>
    <p:sldId id="395" r:id="rId14"/>
    <p:sldId id="398" r:id="rId15"/>
    <p:sldId id="396" r:id="rId16"/>
    <p:sldId id="399" r:id="rId17"/>
    <p:sldId id="400" r:id="rId18"/>
    <p:sldId id="401" r:id="rId19"/>
    <p:sldId id="402" r:id="rId20"/>
    <p:sldId id="405" r:id="rId21"/>
    <p:sldId id="403" r:id="rId22"/>
    <p:sldId id="406" r:id="rId23"/>
    <p:sldId id="404" r:id="rId24"/>
    <p:sldId id="409" r:id="rId25"/>
    <p:sldId id="408" r:id="rId26"/>
    <p:sldId id="410" r:id="rId27"/>
    <p:sldId id="4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59" d="100"/>
          <a:sy n="59" d="100"/>
        </p:scale>
        <p:origin x="103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3.png"/><Relationship Id="rId3" Type="http://schemas.openxmlformats.org/officeDocument/2006/relationships/image" Target="../media/image85.png"/><Relationship Id="rId7" Type="http://schemas.openxmlformats.org/officeDocument/2006/relationships/image" Target="../media/image80.png"/><Relationship Id="rId12" Type="http://schemas.openxmlformats.org/officeDocument/2006/relationships/image" Target="../media/image9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00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modelchecker.org/talks/marta-ssft14tutorial-p1.pdf" TargetMode="External"/><Relationship Id="rId2" Type="http://schemas.openxmlformats.org/officeDocument/2006/relationships/hyperlink" Target="http://www.cs.utexas.edu/users/emerson/Pubs/banff94k.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ismmodelchecker.org/lectures/pmc/04-prob%20logic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Fairness, Monitors and Branching-Time Logics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-59829" y="4915452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  <a:p>
                <a:r>
                  <a:rPr lang="en-US" dirty="0"/>
                  <a:t>Construct composition of the original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dirty="0" err="1"/>
                  <a:t>Büchi</a:t>
                </a:r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there are cycles in the composite process that do not visit the states specified by the liveness property, then we have found a violation.</a:t>
                </a:r>
              </a:p>
              <a:p>
                <a:r>
                  <a:rPr lang="en-US" dirty="0"/>
                  <a:t>Reachable cycles in process composition correspond to counterexamples to liveness properties</a:t>
                </a:r>
              </a:p>
              <a:p>
                <a:r>
                  <a:rPr lang="en-US" dirty="0"/>
                  <a:t>Implemented in many verification tools (e.g. the SPIN model checker developed at NASA JPL)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  <a:blipFill>
                <a:blip r:embed="rId2"/>
                <a:stretch>
                  <a:fillRect l="-518" t="-3120" r="-570" b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660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8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4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31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773222-414A-48C3-BC03-1C07D8C9D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Last lecture</a:t>
                </a:r>
              </a:p>
              <a:p>
                <a:pPr lvl="1"/>
                <a:r>
                  <a:rPr lang="en-US" dirty="0"/>
                  <a:t>Introduction to LTL</a:t>
                </a:r>
              </a:p>
              <a:p>
                <a:pPr lvl="1"/>
                <a:r>
                  <a:rPr lang="en-US" dirty="0"/>
                  <a:t>Various LTL equivalences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lecture</a:t>
                </a:r>
              </a:p>
              <a:p>
                <a:pPr lvl="1"/>
                <a:r>
                  <a:rPr lang="en-US" dirty="0"/>
                  <a:t>Requirements and Fairness using LTL</a:t>
                </a:r>
              </a:p>
              <a:p>
                <a:pPr lvl="1"/>
                <a:r>
                  <a:rPr lang="en-US" dirty="0"/>
                  <a:t>Computation Tree Logic</a:t>
                </a:r>
              </a:p>
              <a:p>
                <a:pPr lvl="1"/>
                <a:r>
                  <a:rPr lang="en-US" dirty="0"/>
                  <a:t>Probabilistic Computation Tree Logic</a:t>
                </a:r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773222-414A-48C3-BC03-1C07D8C9D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3932D7-C597-40B1-9A9E-99075F6B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CTL: Automated Temporal Reasoning about Reactive Systems. </a:t>
            </a:r>
            <a:r>
              <a:rPr lang="en-US" sz="2400" i="1" dirty="0">
                <a:hlinkClick r:id="rId2"/>
              </a:rPr>
              <a:t>www.cs.utexas.edu/users/emerson/Pubs/banff94k.ps</a:t>
            </a:r>
            <a:endParaRPr lang="en-US" sz="2400" i="1" dirty="0"/>
          </a:p>
          <a:p>
            <a:r>
              <a:rPr lang="en-US" sz="2400" dirty="0"/>
              <a:t>PCTL: </a:t>
            </a:r>
            <a:r>
              <a:rPr lang="en-US" sz="2400" dirty="0">
                <a:hlinkClick r:id="rId3"/>
              </a:rPr>
              <a:t>http://www.prismmodelchecker.org/talks/marta-ssft14tutorial-p1.pdf</a:t>
            </a:r>
            <a:endParaRPr lang="en-US" sz="2400" dirty="0"/>
          </a:p>
          <a:p>
            <a:r>
              <a:rPr lang="en-US" sz="2400" dirty="0"/>
              <a:t>PCTL heads/tails example: </a:t>
            </a:r>
            <a:r>
              <a:rPr lang="en-US" sz="2400" dirty="0">
                <a:hlinkClick r:id="rId4"/>
              </a:rPr>
              <a:t>http://www.prismmodelchecker.org/lectures/pmc/04-prob%20logics.pdf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04A38-3052-417D-AA27-194379E1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8BAE-2BBA-4DE2-8A6E-13E71318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far we have seen how we can express behaviors of individual system traces using LTL</a:t>
                </a:r>
              </a:p>
              <a:p>
                <a:r>
                  <a:rPr lang="en-US" dirty="0"/>
                  <a:t>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starting from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satisfies a LTL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all system behaviors </a:t>
                </a:r>
                <a:r>
                  <a:rPr lang="en-US" dirty="0"/>
                  <a:t>starting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satisfy the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a system is safe w.r.t. a safety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all behaviors satisfy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(</a:t>
                </a:r>
                <a:r>
                  <a:rPr lang="en-US" b="1" dirty="0"/>
                  <a:t>Blinker, </a:t>
                </a:r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0,y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0)?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  <a:blipFill>
                <a:blip r:embed="rId2"/>
                <a:stretch>
                  <a:fillRect l="-100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5847E7-98E6-41B8-896D-D219F91C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is a language for expressing 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D4F51-7F6B-4769-8D04-73987461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0C4A74-E382-40C6-BBD1-1FA633CF2B8C}"/>
              </a:ext>
            </a:extLst>
          </p:cNvPr>
          <p:cNvGrpSpPr/>
          <p:nvPr/>
        </p:nvGrpSpPr>
        <p:grpSpPr>
          <a:xfrm>
            <a:off x="578199" y="1857384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4BD86-884E-4A71-A6A2-2035EDA992F8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45BFCE-2799-4375-8852-4DDF1C7B4D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361619-0388-41DC-A0DB-2295970A8F90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3"/>
                  <a:stretch>
                    <a:fillRect l="-6646" t="-11765" r="-5063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4"/>
                  <a:stretch>
                    <a:fillRect l="-5915" t="-6410" r="-4507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9939DE-A823-4248-B571-A0401C5B0551}"/>
              </a:ext>
            </a:extLst>
          </p:cNvPr>
          <p:cNvSpPr txBox="1"/>
          <p:nvPr/>
        </p:nvSpPr>
        <p:spPr>
          <a:xfrm>
            <a:off x="1569081" y="4319328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427297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692C5A-B8BB-40E0-973E-2E4BDF7378E1}"/>
              </a:ext>
            </a:extLst>
          </p:cNvPr>
          <p:cNvGrpSpPr/>
          <p:nvPr/>
        </p:nvGrpSpPr>
        <p:grpSpPr>
          <a:xfrm>
            <a:off x="586291" y="1849292"/>
            <a:ext cx="3211205" cy="2463764"/>
            <a:chOff x="1206585" y="1723597"/>
            <a:chExt cx="3719413" cy="2710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8DDCF0-5937-4478-8727-BFD18F92DDA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4D36-E8D2-4163-BBF6-18EBD45C5DBC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D3B20-40BD-4A29-A4F0-725F94B2D719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FC7A7-20DF-483D-8784-5FC2BFEB2B7C}"/>
              </a:ext>
            </a:extLst>
          </p:cNvPr>
          <p:cNvSpPr txBox="1"/>
          <p:nvPr/>
        </p:nvSpPr>
        <p:spPr>
          <a:xfrm>
            <a:off x="1577173" y="431123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</a:t>
                </a:r>
                <a:endParaRPr lang="en-US" b="1" dirty="0"/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A may be executed less than 10 times.</a:t>
                </a:r>
              </a:p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/>
                  <a:t> y (eventually y is 1)</a:t>
                </a:r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B may never be selected for execution!</a:t>
                </a:r>
              </a:p>
              <a:p>
                <a:r>
                  <a:rPr lang="en-US" dirty="0"/>
                  <a:t>But, this seems like a very unrealistic or broken scheduler!</a:t>
                </a:r>
              </a:p>
              <a:p>
                <a:r>
                  <a:rPr lang="en-US" dirty="0"/>
                  <a:t>For infinite executions involving multiple tasks, it is important for the execution to be </a:t>
                </a:r>
                <a:r>
                  <a:rPr lang="en-US" i="1" dirty="0"/>
                  <a:t>fair</a:t>
                </a:r>
                <a:r>
                  <a:rPr lang="en-US" dirty="0"/>
                  <a:t> to each task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  <a:blipFill>
                <a:blip r:embed="rId4"/>
                <a:stretch>
                  <a:fillRect l="-810" t="-2244" r="-1216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B205-A777-4426-A942-7DA750B3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69" y="1332703"/>
            <a:ext cx="79734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fairness assumption </a:t>
            </a:r>
            <a:r>
              <a:rPr lang="en-US" dirty="0"/>
              <a:t>is a property that encodes the meaning of what it means for an infinite execution to be fair with respect to a task.</a:t>
            </a:r>
          </a:p>
          <a:p>
            <a:r>
              <a:rPr lang="en-US" b="1" dirty="0"/>
              <a:t>Weak fairness: </a:t>
            </a:r>
            <a:r>
              <a:rPr lang="en-US" dirty="0"/>
              <a:t>If a task is persistently enabled, then it is repeatedly executed.</a:t>
            </a:r>
          </a:p>
          <a:p>
            <a:pPr lvl="1"/>
            <a:r>
              <a:rPr lang="en-US" dirty="0"/>
              <a:t>I.e. if after some point the task guard is always true, then the task is infinitely often executed.</a:t>
            </a:r>
          </a:p>
          <a:p>
            <a:r>
              <a:rPr lang="en-US" b="1" dirty="0"/>
              <a:t>Strong fairness</a:t>
            </a:r>
            <a:r>
              <a:rPr lang="en-US" dirty="0"/>
              <a:t>: If a task is repeatedly enabled, then it is repeatedly executed.</a:t>
            </a:r>
          </a:p>
          <a:p>
            <a:pPr lvl="1"/>
            <a:r>
              <a:rPr lang="en-US" dirty="0"/>
              <a:t>I.e. if the task guard is infinitely often true, then the task is infinitely often executed.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5320C-1ECD-413E-87EC-6B273F66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F2A5-A276-4209-B6C3-8505750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20A5B5-8B46-4328-8B07-BD58C57ECB78}"/>
              </a:ext>
            </a:extLst>
          </p:cNvPr>
          <p:cNvGrpSpPr/>
          <p:nvPr/>
        </p:nvGrpSpPr>
        <p:grpSpPr>
          <a:xfrm>
            <a:off x="390969" y="1873568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DDF437-9A66-4686-A07C-9ED49112A3F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FC8B01-4D34-4DBA-A0F9-F3DE12CA5E7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288AF-11FB-4D89-BEB3-C279BE4DC817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D1DEE5-BFB2-4360-A817-8BD12E49E1ED}"/>
              </a:ext>
            </a:extLst>
          </p:cNvPr>
          <p:cNvSpPr txBox="1"/>
          <p:nvPr/>
        </p:nvSpPr>
        <p:spPr>
          <a:xfrm>
            <a:off x="1272689" y="4384337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16951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Fairness assumptions can be expressed in LTL!</a:t>
                </a:r>
              </a:p>
              <a:p>
                <a:r>
                  <a:rPr lang="en-US" dirty="0"/>
                  <a:t>Add a new variable </a:t>
                </a:r>
                <a:r>
                  <a:rPr lang="en-US" i="1" dirty="0"/>
                  <a:t>taken </a:t>
                </a:r>
                <a:r>
                  <a:rPr lang="en-US" dirty="0"/>
                  <a:t>that takes value ‘A’, ‘B’</a:t>
                </a:r>
              </a:p>
              <a:p>
                <a:r>
                  <a:rPr lang="en-US" dirty="0"/>
                  <a:t>Weak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</a:t>
                </a:r>
                <a:r>
                  <a:rPr lang="en-US" dirty="0" err="1"/>
                  <a:t>wf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</a:t>
                </a:r>
                <a:r>
                  <a:rPr lang="en-US" dirty="0" err="1"/>
                  <a:t>wf</a:t>
                </a:r>
                <a:r>
                  <a:rPr lang="en-US" dirty="0"/>
                  <a:t>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  <a:blipFill>
                <a:blip r:embed="rId2"/>
                <a:stretch>
                  <a:fillRect l="-7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Strong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sf(A)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sf(B)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Yes!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  <a:blipFill>
                <a:blip r:embed="rId2"/>
                <a:stretch>
                  <a:fillRect l="-769" t="-3757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A82523F-B2A8-4C60-93FD-19CD9B72883E}"/>
              </a:ext>
            </a:extLst>
          </p:cNvPr>
          <p:cNvSpPr/>
          <p:nvPr/>
        </p:nvSpPr>
        <p:spPr>
          <a:xfrm>
            <a:off x="193979" y="4770464"/>
            <a:ext cx="1180404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If a process satisfies a liveness requirement under strong fairness, it satisfies it under weak fairness: strong fairness is a </a:t>
            </a:r>
            <a:r>
              <a:rPr lang="en-US" sz="2800" b="1" dirty="0"/>
              <a:t>stronger formula </a:t>
            </a:r>
            <a:r>
              <a:rPr lang="en-US" sz="2800" dirty="0"/>
              <a:t>than weak fairness</a:t>
            </a:r>
          </a:p>
        </p:txBody>
      </p:sp>
    </p:spTree>
    <p:extLst>
      <p:ext uri="{BB962C8B-B14F-4D97-AF65-F5344CB8AC3E}">
        <p14:creationId xmlns:p14="http://schemas.microsoft.com/office/powerpoint/2010/main" val="80944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inf.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  <a:blipFill>
                <a:blip r:embed="rId7"/>
                <a:stretch>
                  <a:fillRect l="-723" t="-260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  <a:blipFill>
                <a:blip r:embed="rId8"/>
                <a:stretch>
                  <a:fillRect l="-1625" t="-9091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19935</TotalTime>
  <Words>2345</Words>
  <Application>Microsoft Office PowerPoint</Application>
  <PresentationFormat>Widescreen</PresentationFormat>
  <Paragraphs>400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Garamond</vt:lpstr>
      <vt:lpstr>Mangal</vt:lpstr>
      <vt:lpstr>Times New Roman</vt:lpstr>
      <vt:lpstr>Wingdings</vt:lpstr>
      <vt:lpstr>Wingdings 3</vt:lpstr>
      <vt:lpstr>Office Theme</vt:lpstr>
      <vt:lpstr>Autonomous Cyber-Physical Systems: Fairness, Monitors and Branching-Time Logics</vt:lpstr>
      <vt:lpstr>Overview</vt:lpstr>
      <vt:lpstr>LTL is a language for expressing system requirements</vt:lpstr>
      <vt:lpstr>Processes &amp; Fairness</vt:lpstr>
      <vt:lpstr>Weak vs. Strong fairness</vt:lpstr>
      <vt:lpstr>Expressing fairness assumptions in LTL: I</vt:lpstr>
      <vt:lpstr>Expressing fairness assumptions in LTL: II</vt:lpstr>
      <vt:lpstr>Monitors </vt:lpstr>
      <vt:lpstr>Büchi automaton Example 1</vt:lpstr>
      <vt:lpstr>Büchi automaton Example 2</vt:lpstr>
      <vt:lpstr>Büchi automaton Example 3</vt:lpstr>
      <vt:lpstr>Using Büchi monitors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460</cp:revision>
  <dcterms:created xsi:type="dcterms:W3CDTF">2018-01-04T23:14:16Z</dcterms:created>
  <dcterms:modified xsi:type="dcterms:W3CDTF">2018-02-23T00:29:50Z</dcterms:modified>
</cp:coreProperties>
</file>