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420" r:id="rId3"/>
    <p:sldId id="421" r:id="rId4"/>
    <p:sldId id="365" r:id="rId5"/>
    <p:sldId id="405" r:id="rId6"/>
    <p:sldId id="406" r:id="rId7"/>
    <p:sldId id="407" r:id="rId8"/>
    <p:sldId id="409" r:id="rId9"/>
    <p:sldId id="383" r:id="rId10"/>
    <p:sldId id="358" r:id="rId11"/>
    <p:sldId id="359" r:id="rId12"/>
    <p:sldId id="366" r:id="rId13"/>
    <p:sldId id="361" r:id="rId14"/>
    <p:sldId id="367" r:id="rId15"/>
    <p:sldId id="368" r:id="rId16"/>
    <p:sldId id="396" r:id="rId17"/>
    <p:sldId id="369" r:id="rId18"/>
    <p:sldId id="363" r:id="rId19"/>
    <p:sldId id="397" r:id="rId20"/>
    <p:sldId id="398" r:id="rId21"/>
    <p:sldId id="401" r:id="rId22"/>
    <p:sldId id="391" r:id="rId23"/>
    <p:sldId id="392" r:id="rId24"/>
    <p:sldId id="393" r:id="rId25"/>
    <p:sldId id="410" r:id="rId26"/>
    <p:sldId id="360" r:id="rId27"/>
    <p:sldId id="411" r:id="rId28"/>
    <p:sldId id="36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7CF"/>
    <a:srgbClr val="FCE6D2"/>
    <a:srgbClr val="FC95FF"/>
    <a:srgbClr val="FFC9CA"/>
    <a:srgbClr val="FFA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1" autoAdjust="0"/>
    <p:restoredTop sz="94690" autoAdjust="0"/>
  </p:normalViewPr>
  <p:slideViewPr>
    <p:cSldViewPr snapToGrid="0">
      <p:cViewPr varScale="1">
        <p:scale>
          <a:sx n="147" d="100"/>
          <a:sy n="147" d="100"/>
        </p:scale>
        <p:origin x="3390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30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4070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696039-58B3-4341-9D32-C910162BC5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885EE-985D-47EA-997B-D251CE6516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B985A-4C37-4D1F-A437-E4A951A85D11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C6E67-587C-4C64-9FE8-C84AFAFF7E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73E4C-F44F-440F-85F6-FF52404C6B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B4FFD-4AF2-45F7-AED0-39B21745F7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95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530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40A4AF-7E72-496F-91AB-6E038A14F279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045391"/>
            <a:ext cx="11699087" cy="463865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194348" y="464476"/>
            <a:ext cx="997652" cy="748239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60" y="110298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06379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CE50BD-F242-4091-926F-7312C14CB401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1139"/>
            <a:ext cx="11216640" cy="89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45565"/>
            <a:ext cx="11216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2617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>
          <a:srgbClr val="FF6600"/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deshpande3.github.io/A-Beginner%27s-Guide-To-Understanding-Convolutional-Neural-Network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jreddie.com/darknet/yolo/" TargetMode="External"/><Relationship Id="rId4" Type="http://schemas.openxmlformats.org/officeDocument/2006/relationships/hyperlink" Target="https://towardsdatascience.com/yolo-you-only-look-once-real-time-object-detection-explained-492dc9230006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l.cam.ac.uk/techreports/UCAM-CL-TR-696.pdf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eb.ipac.caltech.edu/staff/fmasci/home/astro_refs/HoughTrans_review.pdf" TargetMode="External"/><Relationship Id="rId2" Type="http://schemas.openxmlformats.org/officeDocument/2006/relationships/hyperlink" Target="http://aishack.in/tutorials/hough-transform-norma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eople.eecs.berkeley.edu/~pabbeel/cs287-fa09/readings/Durrant-Whyte_Bailey_SLAM-tutorial-I.pdf" TargetMode="External"/><Relationship Id="rId5" Type="http://schemas.openxmlformats.org/officeDocument/2006/relationships/hyperlink" Target="https://www.swarthmore.edu/NatSci/mzucker1/e27_s2016/filter-slides.pdf" TargetMode="External"/><Relationship Id="rId4" Type="http://schemas.openxmlformats.org/officeDocument/2006/relationships/hyperlink" Target="https://www.cs.umd.edu/~djacobs/CMSC828seg/MRFCRF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000" dirty="0"/>
              <a:t>Sensing and Perception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Fall 2023 CS 513.</a:t>
            </a:r>
          </a:p>
          <a:p>
            <a:r>
              <a:rPr lang="en-US" dirty="0"/>
              <a:t>Instructor: Jyo Deshmukh</a:t>
            </a:r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D498F01-17E5-4DE0-8453-935E53383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Inspired by visual cortex in animals</a:t>
            </a:r>
          </a:p>
          <a:p>
            <a:r>
              <a:rPr lang="en-US" dirty="0"/>
              <a:t>Learns image filters that were previously hand-engineered</a:t>
            </a:r>
          </a:p>
          <a:p>
            <a:r>
              <a:rPr lang="en-US" dirty="0"/>
              <a:t>Basic intuitions for CNNs: </a:t>
            </a:r>
          </a:p>
          <a:p>
            <a:pPr lvl="1"/>
            <a:r>
              <a:rPr lang="en-US" dirty="0"/>
              <a:t>Images are too large to be monolithically processed by a feedforward neural network (1000x1000 image = 10</a:t>
            </a:r>
            <a:r>
              <a:rPr lang="en-US" baseline="30000" dirty="0"/>
              <a:t>6 </a:t>
            </a:r>
            <a:r>
              <a:rPr lang="en-US" dirty="0"/>
              <a:t>inputs, which means the weight matrix for the second layer is proportional to at least 10</a:t>
            </a:r>
            <a:r>
              <a:rPr lang="en-US" baseline="30000" dirty="0"/>
              <a:t>6!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Data in an image is spatially correlated</a:t>
            </a:r>
          </a:p>
          <a:p>
            <a:r>
              <a:rPr lang="en-US" dirty="0"/>
              <a:t>CNN divided into several layers with different purposes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9F0394-5BF3-4C98-A631-0713EABE0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6AC6F-C9D2-4E5F-9D96-60B224CA4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258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A0999A-0F34-4D32-BD92-8A5EEB245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507455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First layer is a convolutional layer</a:t>
            </a:r>
          </a:p>
          <a:p>
            <a:r>
              <a:rPr lang="en-US" dirty="0"/>
              <a:t>Convolutional layer contains neurons associated with sub-regions of the original image</a:t>
            </a:r>
          </a:p>
          <a:p>
            <a:r>
              <a:rPr lang="en-US" dirty="0"/>
              <a:t>Each sub-region is called receptive field</a:t>
            </a:r>
          </a:p>
          <a:p>
            <a:r>
              <a:rPr lang="en-US" dirty="0"/>
              <a:t>Convolves the weights of the convolutional layer with each cell in receptive field to obtain </a:t>
            </a:r>
            <a:r>
              <a:rPr lang="en-US" i="1" dirty="0"/>
              <a:t>activation map </a:t>
            </a:r>
            <a:r>
              <a:rPr lang="en-US" dirty="0"/>
              <a:t>or </a:t>
            </a:r>
            <a:r>
              <a:rPr lang="en-US" i="1" dirty="0"/>
              <a:t>feature map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9366E0-BAF9-4D8C-BD1D-7CB2A1A4D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layer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AFEF3-AC34-4B52-8E9A-D1114FF6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971DC1-111C-438E-99D2-92DF753B6F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12" b="6816"/>
          <a:stretch/>
        </p:blipFill>
        <p:spPr>
          <a:xfrm>
            <a:off x="5339176" y="1332703"/>
            <a:ext cx="6157086" cy="31597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51717A1-337F-4BFF-AB44-6EC547CFBA21}"/>
              </a:ext>
            </a:extLst>
          </p:cNvPr>
          <p:cNvSpPr/>
          <p:nvPr/>
        </p:nvSpPr>
        <p:spPr>
          <a:xfrm>
            <a:off x="5453270" y="1623391"/>
            <a:ext cx="496956" cy="516835"/>
          </a:xfrm>
          <a:prstGeom prst="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F6667B-F76E-4DBE-9327-EE3466EDE615}"/>
              </a:ext>
            </a:extLst>
          </p:cNvPr>
          <p:cNvSpPr txBox="1"/>
          <p:nvPr/>
        </p:nvSpPr>
        <p:spPr>
          <a:xfrm>
            <a:off x="5311618" y="901621"/>
            <a:ext cx="1568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Receptive field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A648AB-87DB-49AF-A524-6B937E607AB3}"/>
              </a:ext>
            </a:extLst>
          </p:cNvPr>
          <p:cNvCxnSpPr>
            <a:cxnSpLocks/>
          </p:cNvCxnSpPr>
          <p:nvPr/>
        </p:nvCxnSpPr>
        <p:spPr>
          <a:xfrm flipH="1">
            <a:off x="5626889" y="1209202"/>
            <a:ext cx="131181" cy="38605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351B730-133E-4DCA-BF30-9411C93DE473}"/>
              </a:ext>
            </a:extLst>
          </p:cNvPr>
          <p:cNvSpPr txBox="1"/>
          <p:nvPr/>
        </p:nvSpPr>
        <p:spPr>
          <a:xfrm>
            <a:off x="5406886" y="4554237"/>
            <a:ext cx="1263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 from [1]</a:t>
            </a:r>
          </a:p>
        </p:txBody>
      </p:sp>
    </p:spTree>
    <p:extLst>
      <p:ext uri="{BB962C8B-B14F-4D97-AF65-F5344CB8AC3E}">
        <p14:creationId xmlns:p14="http://schemas.microsoft.com/office/powerpoint/2010/main" val="1408590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32DD22E-C6B2-4DF9-B8F0-C611526425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Convolution of a 2-D image I with a 2-D kernel K defined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Most neural network libraries do not use convolution, but instead implement cross-correlation, i.e.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kernel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usually defines the receptive field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32DD22E-C6B2-4DF9-B8F0-C611526425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81F2D83-72C4-4A7D-83D3-71CE508B9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“Convolution”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6F6AC-EE4C-47EF-800D-B63296790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664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D55599-6321-4C93-BF57-3857DF26B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Convolutional layer applies a </a:t>
            </a:r>
            <a:r>
              <a:rPr lang="en-US" i="1" dirty="0"/>
              <a:t>filter</a:t>
            </a:r>
            <a:r>
              <a:rPr lang="en-US" dirty="0"/>
              <a:t> to the pixels within its receptive field</a:t>
            </a:r>
          </a:p>
          <a:p>
            <a:r>
              <a:rPr lang="en-US" dirty="0"/>
              <a:t>This allows identifying low-level features (curves, straight lines, etc.)</a:t>
            </a:r>
          </a:p>
          <a:p>
            <a:r>
              <a:rPr lang="en-US" dirty="0"/>
              <a:t>The outputs of the first convolutional layer can be thought of as having a “high value” when a particular feature is detected and a “low value” otherwise</a:t>
            </a:r>
          </a:p>
          <a:p>
            <a:r>
              <a:rPr lang="en-US" dirty="0"/>
              <a:t>Second convolutional layer allows learning higher-level features (e.g. semi-circles, angles etc.)</a:t>
            </a:r>
          </a:p>
          <a:p>
            <a:pPr lvl="1"/>
            <a:r>
              <a:rPr lang="en-US" dirty="0"/>
              <a:t>Second convolutional layer has a bigger receptive field (as it is able to simultaneously correlate over outputs of first layer)</a:t>
            </a:r>
          </a:p>
          <a:p>
            <a:pPr lvl="1"/>
            <a:r>
              <a:rPr lang="en-US" dirty="0"/>
              <a:t>By “convolving” over the feature map, output of second layer tries to connect higher level features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E0E6CF-66BC-4902-899D-1B18E9F22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convolutional layer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D2D926-AEEA-42B4-A3C6-A2153443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040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8B84BF-FED2-4E17-9919-3F391B444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Convolution operation basically helps implement three ideas:</a:t>
            </a:r>
          </a:p>
          <a:p>
            <a:pPr lvl="1"/>
            <a:r>
              <a:rPr lang="en-US" dirty="0"/>
              <a:t>Sparse interactions (between layers)</a:t>
            </a:r>
          </a:p>
          <a:p>
            <a:pPr lvl="1"/>
            <a:r>
              <a:rPr lang="en-US" dirty="0"/>
              <a:t>Parameter sharing</a:t>
            </a:r>
          </a:p>
          <a:p>
            <a:pPr lvl="1"/>
            <a:r>
              <a:rPr lang="en-US" dirty="0"/>
              <a:t>Equivariant representations</a:t>
            </a:r>
          </a:p>
          <a:p>
            <a:endParaRPr lang="en-US" dirty="0"/>
          </a:p>
          <a:p>
            <a:r>
              <a:rPr lang="en-US" dirty="0"/>
              <a:t>Sparse interaction:</a:t>
            </a:r>
          </a:p>
          <a:p>
            <a:pPr lvl="1"/>
            <a:r>
              <a:rPr lang="en-US" dirty="0"/>
              <a:t>By using a kernel function that is smaller than input, not all outputs of the first layer interact with all inputs</a:t>
            </a:r>
          </a:p>
          <a:p>
            <a:pPr lvl="1"/>
            <a:r>
              <a:rPr lang="en-US" dirty="0"/>
              <a:t>This reduces the cost of doing matrix multiplication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90ADA4-9FEB-4B30-9195-3A989CD21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insights about convolution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A019D-44B3-4D67-AC97-5F41299F8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229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B9BC634-DC46-4657-835B-082056E4C1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Parameter sharing</a:t>
                </a:r>
              </a:p>
              <a:p>
                <a:pPr lvl="1"/>
                <a:r>
                  <a:rPr lang="en-US" dirty="0"/>
                  <a:t>As the kernel function is repeatedly applied to the image, (weight) parameters are shared</a:t>
                </a:r>
              </a:p>
              <a:p>
                <a:pPr lvl="1"/>
                <a:r>
                  <a:rPr lang="en-US" dirty="0"/>
                  <a:t>This reduces storage requirements of the model</a:t>
                </a:r>
              </a:p>
              <a:p>
                <a:r>
                  <a:rPr lang="en-US" dirty="0"/>
                  <a:t>Equivariant representations</a:t>
                </a:r>
              </a:p>
              <a:p>
                <a:pPr lvl="1"/>
                <a:r>
                  <a:rPr lang="en-US" dirty="0"/>
                  <a:t>Parameter sharing leads to equivariance under translation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equivariant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I.e. detected features of a linearly translated image will appear linearly translated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B9BC634-DC46-4657-835B-082056E4C1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D90470B-132B-4483-9219-18648F69E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insights about convolution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64746-5774-4E04-973B-7D023B38B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939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2FD3884-0D44-4D0C-A303-E76543843AC0}"/>
              </a:ext>
            </a:extLst>
          </p:cNvPr>
          <p:cNvSpPr/>
          <p:nvPr/>
        </p:nvSpPr>
        <p:spPr>
          <a:xfrm>
            <a:off x="2017659" y="2013574"/>
            <a:ext cx="2391986" cy="31673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FE78BD-E00B-46EA-92F2-2A221340E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1" y="428895"/>
            <a:ext cx="10920419" cy="778828"/>
          </a:xfrm>
        </p:spPr>
        <p:txBody>
          <a:bodyPr/>
          <a:lstStyle/>
          <a:p>
            <a:r>
              <a:rPr lang="en-US" dirty="0"/>
              <a:t>CNN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1EE7F-3DA2-443D-9AC2-8B3D6BE4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CFAD8A-E46C-4128-BF1C-45426538A902}"/>
              </a:ext>
            </a:extLst>
          </p:cNvPr>
          <p:cNvSpPr/>
          <p:nvPr/>
        </p:nvSpPr>
        <p:spPr>
          <a:xfrm>
            <a:off x="2378765" y="1529086"/>
            <a:ext cx="1669774" cy="2683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Next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388CD6-796F-44C2-8BAA-EF8F76E88C25}"/>
              </a:ext>
            </a:extLst>
          </p:cNvPr>
          <p:cNvSpPr/>
          <p:nvPr/>
        </p:nvSpPr>
        <p:spPr>
          <a:xfrm>
            <a:off x="2378765" y="2266297"/>
            <a:ext cx="1669774" cy="563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Pooling stage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068060-A243-4ED1-8DF6-EA6EB3102E5A}"/>
              </a:ext>
            </a:extLst>
          </p:cNvPr>
          <p:cNvSpPr/>
          <p:nvPr/>
        </p:nvSpPr>
        <p:spPr>
          <a:xfrm>
            <a:off x="2378766" y="3315659"/>
            <a:ext cx="1669774" cy="563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Detector stage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4DB590-CFB5-48EC-A123-5C8C68981009}"/>
              </a:ext>
            </a:extLst>
          </p:cNvPr>
          <p:cNvSpPr/>
          <p:nvPr/>
        </p:nvSpPr>
        <p:spPr>
          <a:xfrm>
            <a:off x="2183296" y="4365022"/>
            <a:ext cx="2060713" cy="563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Convolution stage (Affine transform)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6B20C-BFC6-4BA9-8AEE-DF2B8B52D796}"/>
              </a:ext>
            </a:extLst>
          </p:cNvPr>
          <p:cNvSpPr/>
          <p:nvPr/>
        </p:nvSpPr>
        <p:spPr>
          <a:xfrm>
            <a:off x="2378765" y="5360504"/>
            <a:ext cx="1669774" cy="258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to layer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79DFDE-0440-4004-984C-4EFEDE4657AE}"/>
              </a:ext>
            </a:extLst>
          </p:cNvPr>
          <p:cNvCxnSpPr>
            <a:stCxn id="9" idx="0"/>
            <a:endCxn id="8" idx="2"/>
          </p:cNvCxnSpPr>
          <p:nvPr/>
        </p:nvCxnSpPr>
        <p:spPr>
          <a:xfrm flipV="1">
            <a:off x="3213652" y="4928240"/>
            <a:ext cx="1" cy="432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99C155-347F-416A-BD4A-34306716C9F3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3213653" y="3878877"/>
            <a:ext cx="0" cy="486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0942D43-52FE-42A3-83F0-14D93CFAAFF1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H="1" flipV="1">
            <a:off x="3213652" y="2829515"/>
            <a:ext cx="1" cy="48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A2B549-299E-486A-A039-C875690B6DF7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3213652" y="1797443"/>
            <a:ext cx="0" cy="468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D80A752-B576-4121-B382-BE82023C7C09}"/>
              </a:ext>
            </a:extLst>
          </p:cNvPr>
          <p:cNvSpPr txBox="1"/>
          <p:nvPr/>
        </p:nvSpPr>
        <p:spPr>
          <a:xfrm>
            <a:off x="530088" y="1993872"/>
            <a:ext cx="1577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Convolutional Layer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B7770B-1DCA-4BB0-BA62-9231C7B4E254}"/>
              </a:ext>
            </a:extLst>
          </p:cNvPr>
          <p:cNvSpPr txBox="1"/>
          <p:nvPr/>
        </p:nvSpPr>
        <p:spPr>
          <a:xfrm>
            <a:off x="205002" y="5360504"/>
            <a:ext cx="166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Picture from [2]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ontent Placeholder 1">
                <a:extLst>
                  <a:ext uri="{FF2B5EF4-FFF2-40B4-BE49-F238E27FC236}">
                    <a16:creationId xmlns:a16="http://schemas.microsoft.com/office/drawing/2014/main" id="{3776382C-1B90-40AA-A6EF-1A2B03817F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24400" y="1332703"/>
                <a:ext cx="7141368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CNN architecture</a:t>
                </a:r>
              </a:p>
              <a:p>
                <a:pPr lvl="1"/>
                <a:r>
                  <a:rPr lang="en-US" dirty="0"/>
                  <a:t>Number of layers, where each layer contains stages</a:t>
                </a:r>
              </a:p>
              <a:p>
                <a:pPr lvl="1"/>
                <a:r>
                  <a:rPr lang="en-US" dirty="0"/>
                  <a:t>Affine transform/convolution stage performs convolution</a:t>
                </a:r>
              </a:p>
              <a:p>
                <a:pPr lvl="1"/>
                <a:r>
                  <a:rPr lang="en-US" dirty="0"/>
                  <a:t>Detector stage uses a nonlinearity such as a rectified linear unit (</a:t>
                </a:r>
                <a:r>
                  <a:rPr lang="en-US" dirty="0" err="1"/>
                  <a:t>ReLU</a:t>
                </a:r>
                <a:r>
                  <a:rPr lang="en-US" dirty="0"/>
                  <a:t>), i.e.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Pooling stage performs a suitable pooling operation</a:t>
                </a:r>
              </a:p>
            </p:txBody>
          </p:sp>
        </mc:Choice>
        <mc:Fallback>
          <p:sp>
            <p:nvSpPr>
              <p:cNvPr id="30" name="Content Placeholder 1">
                <a:extLst>
                  <a:ext uri="{FF2B5EF4-FFF2-40B4-BE49-F238E27FC236}">
                    <a16:creationId xmlns:a16="http://schemas.microsoft.com/office/drawing/2014/main" id="{3776382C-1B90-40AA-A6EF-1A2B03817F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24400" y="1332703"/>
                <a:ext cx="7141368" cy="4351338"/>
              </a:xfrm>
              <a:blipFill>
                <a:blip r:embed="rId2"/>
                <a:stretch>
                  <a:fillRect l="-10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9675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43DE84-ACD3-4753-A25F-B3C42BEA7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48901"/>
            <a:ext cx="11699087" cy="4335139"/>
          </a:xfrm>
        </p:spPr>
        <p:txBody>
          <a:bodyPr/>
          <a:lstStyle/>
          <a:p>
            <a:r>
              <a:rPr lang="en-US" dirty="0"/>
              <a:t>Pooling function replaces the output of a layer at a certain location with a summary statistic of the nearby outputs</a:t>
            </a:r>
          </a:p>
          <a:p>
            <a:pPr lvl="1"/>
            <a:r>
              <a:rPr lang="en-US" dirty="0"/>
              <a:t>E.g., max pooling reports maximum output within a rectangular neighborhood</a:t>
            </a:r>
          </a:p>
          <a:p>
            <a:r>
              <a:rPr lang="en-US" dirty="0"/>
              <a:t>Other pooling functions include average, L</a:t>
            </a:r>
            <a:r>
              <a:rPr lang="en-US" baseline="30000" dirty="0"/>
              <a:t>2 </a:t>
            </a:r>
            <a:r>
              <a:rPr lang="en-US" dirty="0"/>
              <a:t>norm, weighted average etc.</a:t>
            </a:r>
          </a:p>
          <a:p>
            <a:r>
              <a:rPr lang="en-US" dirty="0"/>
              <a:t>Pooling helps representation be approximately invariant to small translations </a:t>
            </a:r>
          </a:p>
          <a:p>
            <a:r>
              <a:rPr lang="en-US" dirty="0"/>
              <a:t>By pooling over outputs of different convolutions, features can learn which transformations to become invariant to (e.g., rotation etc.)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C9CC75-255D-43DE-AD23-63715DCB1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stage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55155-EEFA-4934-8E3B-E1D1BCBA6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000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78489FE-B1F5-44B4-9585-4232C1D67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809345"/>
            <a:ext cx="11699087" cy="3874696"/>
          </a:xfrm>
        </p:spPr>
        <p:txBody>
          <a:bodyPr/>
          <a:lstStyle/>
          <a:p>
            <a:r>
              <a:rPr lang="en-US" dirty="0"/>
              <a:t>CNNs may have some fully connected layers before the final output</a:t>
            </a:r>
          </a:p>
          <a:p>
            <a:r>
              <a:rPr lang="en-US" dirty="0"/>
              <a:t>These layers allows performing higher-level reasoning over different features learned by the previous convolutional layers</a:t>
            </a:r>
          </a:p>
          <a:p>
            <a:r>
              <a:rPr lang="en-US" dirty="0"/>
              <a:t>Various kind of convolution functions, pooling functions and detection functions are possible, giving rise to many different flavors</a:t>
            </a:r>
          </a:p>
          <a:p>
            <a:r>
              <a:rPr lang="en-US" dirty="0"/>
              <a:t>Number of convolutional layers can be varied depending on complexity of features to be learned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D3EEC9-AE3E-4047-BD55-EC602BF5F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 connected layers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0CA2A-DE0D-4EDE-9E1E-C5D47DE83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474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08BB18-3755-4038-899E-E11F77676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R-CNN, Fast R-CNN and Faster R-CNN are specific architectures that help with object detection</a:t>
            </a:r>
          </a:p>
          <a:p>
            <a:r>
              <a:rPr lang="en-US" dirty="0"/>
              <a:t>Objective is to obtain from an image:</a:t>
            </a:r>
          </a:p>
          <a:p>
            <a:pPr lvl="1"/>
            <a:r>
              <a:rPr lang="en-US" dirty="0"/>
              <a:t>A list of bounding boxes</a:t>
            </a:r>
          </a:p>
          <a:p>
            <a:pPr lvl="1"/>
            <a:r>
              <a:rPr lang="en-US" dirty="0"/>
              <a:t>A label assigned to each bounding box</a:t>
            </a:r>
          </a:p>
          <a:p>
            <a:pPr lvl="1"/>
            <a:r>
              <a:rPr lang="en-US" dirty="0"/>
              <a:t>A probability for each label and bounding box</a:t>
            </a:r>
          </a:p>
          <a:p>
            <a:r>
              <a:rPr lang="en-US" dirty="0"/>
              <a:t>The key idea in R-CNNs is to use </a:t>
            </a:r>
            <a:r>
              <a:rPr lang="en-US" i="1" dirty="0"/>
              <a:t>region proposals </a:t>
            </a:r>
            <a:r>
              <a:rPr lang="en-US" dirty="0"/>
              <a:t>and </a:t>
            </a:r>
            <a:r>
              <a:rPr lang="en-US" i="1" dirty="0"/>
              <a:t>region of interest pooling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4AE5FE-FB8C-417A-B133-A56CE4A76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R-CNN</a:t>
            </a:r>
            <a:r>
              <a:rPr lang="en-US" baseline="30000" dirty="0"/>
              <a:t>[3]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EC0ED-EB0A-492A-BFD0-52562A5FD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827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DEDD334-D7B7-6B33-E42C-B3E2CD9F0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456" y="1472535"/>
            <a:ext cx="11699087" cy="383228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Inertial Measurement Units</a:t>
            </a:r>
          </a:p>
          <a:p>
            <a:r>
              <a:rPr lang="en-US" dirty="0"/>
              <a:t>Vision-based (Camera) sensors</a:t>
            </a:r>
          </a:p>
          <a:p>
            <a:r>
              <a:rPr lang="en-US" dirty="0"/>
              <a:t>LiDAR</a:t>
            </a:r>
          </a:p>
          <a:p>
            <a:pPr marL="0" indent="0">
              <a:buNone/>
            </a:pPr>
            <a:r>
              <a:rPr lang="en-US" dirty="0"/>
              <a:t>Not discussed:</a:t>
            </a:r>
          </a:p>
          <a:p>
            <a:r>
              <a:rPr lang="en-US" dirty="0"/>
              <a:t>GPS</a:t>
            </a:r>
          </a:p>
          <a:p>
            <a:r>
              <a:rPr lang="en-US" dirty="0"/>
              <a:t>RADAR</a:t>
            </a:r>
          </a:p>
          <a:p>
            <a:r>
              <a:rPr lang="en-US" dirty="0"/>
              <a:t>SONAR</a:t>
            </a:r>
          </a:p>
          <a:p>
            <a:r>
              <a:rPr lang="en-US" dirty="0"/>
              <a:t>Audio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675105-A8F4-28FD-0C0B-E650B0AB9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important sensors for autonomy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7B9D2-9E4F-7B7E-71EB-AAC2BB441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10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8DA894-FD0C-433D-98D4-B7286B3BD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576" y="898271"/>
            <a:ext cx="5223932" cy="45232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R-CNN</a:t>
            </a:r>
          </a:p>
          <a:p>
            <a:r>
              <a:rPr lang="en-US" sz="2000" dirty="0"/>
              <a:t>Scan image for possible objects (using </a:t>
            </a:r>
            <a:r>
              <a:rPr lang="en-US" sz="2000" i="1" dirty="0"/>
              <a:t>selective search</a:t>
            </a:r>
            <a:r>
              <a:rPr lang="en-US" sz="2000" dirty="0"/>
              <a:t>)</a:t>
            </a:r>
          </a:p>
          <a:p>
            <a:r>
              <a:rPr lang="en-US" sz="2000" dirty="0"/>
              <a:t>Generating </a:t>
            </a:r>
            <a:r>
              <a:rPr lang="en-US" sz="2000" i="1" dirty="0"/>
              <a:t>region proposals </a:t>
            </a:r>
            <a:r>
              <a:rPr lang="en-US" sz="2000" dirty="0"/>
              <a:t>(bounding boxes where possible objects may lie)</a:t>
            </a:r>
          </a:p>
          <a:p>
            <a:r>
              <a:rPr lang="en-US" sz="2000" dirty="0"/>
              <a:t>Run a CNN on region proposals</a:t>
            </a:r>
          </a:p>
          <a:p>
            <a:r>
              <a:rPr lang="en-US" sz="2000" dirty="0"/>
              <a:t>Take output of each CNN and feed it to an SVM to classify the region</a:t>
            </a:r>
          </a:p>
          <a:p>
            <a:pPr marL="0" indent="0">
              <a:buNone/>
            </a:pPr>
            <a:r>
              <a:rPr lang="en-US" sz="2000" dirty="0"/>
              <a:t>Fast-RCNN</a:t>
            </a:r>
          </a:p>
          <a:p>
            <a:r>
              <a:rPr lang="en-US" sz="2000" dirty="0"/>
              <a:t>Replace SVM with a </a:t>
            </a:r>
            <a:r>
              <a:rPr lang="en-US" sz="2000" dirty="0" err="1"/>
              <a:t>softmax</a:t>
            </a:r>
            <a:r>
              <a:rPr lang="en-US" sz="2000" dirty="0"/>
              <a:t> layer </a:t>
            </a:r>
          </a:p>
          <a:p>
            <a:pPr marL="0" indent="0">
              <a:buNone/>
            </a:pPr>
            <a:r>
              <a:rPr lang="en-US" sz="2000" dirty="0"/>
              <a:t>Faster-RCNN</a:t>
            </a:r>
          </a:p>
          <a:p>
            <a:r>
              <a:rPr lang="en-US" sz="2000" dirty="0"/>
              <a:t>Replaces slow selective search algorithm with a fast neural net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0F0AF9-3B48-4992-A35B-1A3BADED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R-CNN, Fast-RCNN, Faster-RCNN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78F0C0-A711-411A-8E51-3F4E00D1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290C4C-C1B5-4D09-A353-52020F355D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1" t="11852" r="4533"/>
          <a:stretch/>
        </p:blipFill>
        <p:spPr>
          <a:xfrm>
            <a:off x="5581169" y="1118141"/>
            <a:ext cx="6333067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470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135575-60B2-4E2C-8F2A-49BFF94E8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YOLO is one of the fastest real-time detection algorithms (See [4,5,6])</a:t>
            </a:r>
          </a:p>
          <a:p>
            <a:r>
              <a:rPr lang="en-US" dirty="0"/>
              <a:t>R-CNN etc. are algorithms that leverage classifiers and localizers to perform detection</a:t>
            </a:r>
          </a:p>
          <a:p>
            <a:r>
              <a:rPr lang="en-US" dirty="0"/>
              <a:t>YOLO applies a single neural network to the entire image</a:t>
            </a:r>
          </a:p>
          <a:p>
            <a:r>
              <a:rPr lang="en-US" dirty="0"/>
              <a:t>Network divides image into regions and predicts bounding boxes and probabilities for each region</a:t>
            </a:r>
          </a:p>
          <a:p>
            <a:r>
              <a:rPr lang="en-US" dirty="0"/>
              <a:t>Bounding boxes are weighted by predicted probabilities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D77F26-87D8-4610-A9D5-29348DB57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YOLO algorithm (You Only Look Once)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BA5525-57AB-44E8-A7FF-8D823D31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5D5185-B5C2-4591-BBE2-323FC2E8A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770347"/>
            <a:ext cx="10964333" cy="91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386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E89F4D-8BB5-4355-AB0C-9DB56D098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828799"/>
            <a:ext cx="11699087" cy="3855241"/>
          </a:xfrm>
        </p:spPr>
        <p:txBody>
          <a:bodyPr/>
          <a:lstStyle/>
          <a:p>
            <a:r>
              <a:rPr lang="en-US" dirty="0"/>
              <a:t>Most common approach is to use odometry + GPS + Kalman filter</a:t>
            </a:r>
          </a:p>
          <a:p>
            <a:r>
              <a:rPr lang="en-US" dirty="0"/>
              <a:t>This becomes unreliable in urban environments, tunnels, tall buildings etc. where GPS signal quality is poor</a:t>
            </a:r>
          </a:p>
          <a:p>
            <a:r>
              <a:rPr lang="en-US" dirty="0"/>
              <a:t>Map-aided localization:</a:t>
            </a:r>
          </a:p>
          <a:p>
            <a:pPr lvl="1"/>
            <a:r>
              <a:rPr lang="en-US" dirty="0"/>
              <a:t>Use local features to achieve precise localization</a:t>
            </a:r>
          </a:p>
          <a:p>
            <a:pPr lvl="1"/>
            <a:r>
              <a:rPr lang="en-US" dirty="0"/>
              <a:t>SLAM (simultaneous localization and mapping): most popular approach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F8A393-F21C-4689-B67D-CB9E17116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18727-E399-4CD0-9615-5AD53868D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76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B9B83DB-8312-4D6F-9459-DAA26C59A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ACPS moves reaching a new point of view of its location</a:t>
            </a:r>
          </a:p>
          <a:p>
            <a:pPr lvl="1"/>
            <a:r>
              <a:rPr lang="en-US" b="1" i="1" dirty="0"/>
              <a:t>Motion model </a:t>
            </a:r>
            <a:r>
              <a:rPr lang="en-US" dirty="0"/>
              <a:t>captures car motion, but could be inaccurate because of actuation errors</a:t>
            </a:r>
          </a:p>
          <a:p>
            <a:r>
              <a:rPr lang="en-US" dirty="0"/>
              <a:t>ACPS discovers interesting features in the environment that need to be incorporated into the map</a:t>
            </a:r>
          </a:p>
          <a:p>
            <a:pPr lvl="1"/>
            <a:r>
              <a:rPr lang="en-US" dirty="0"/>
              <a:t>Features are called landmarks; because of sensor errors, positions of landmarks will be uncertain. </a:t>
            </a:r>
          </a:p>
          <a:p>
            <a:pPr lvl="1"/>
            <a:r>
              <a:rPr lang="en-US" dirty="0"/>
              <a:t>Mathematical model to determine position of landmarks from observation is called </a:t>
            </a:r>
            <a:r>
              <a:rPr lang="en-US" b="1" i="1" dirty="0"/>
              <a:t>inverse observation model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8AFCBF-EC40-4E2A-B8A2-76A49AB50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steps in SLAM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024D1-7E92-46EC-A398-905117109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3865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FE3526-84A1-4040-BBDE-29448989D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692613"/>
            <a:ext cx="11699087" cy="3991428"/>
          </a:xfrm>
        </p:spPr>
        <p:txBody>
          <a:bodyPr/>
          <a:lstStyle/>
          <a:p>
            <a:r>
              <a:rPr lang="en-US" dirty="0"/>
              <a:t>ACPS observes previously mapped landmarks and uses them to correct its self-localization and positions of landmarks in the map</a:t>
            </a:r>
          </a:p>
          <a:p>
            <a:pPr lvl="1"/>
            <a:r>
              <a:rPr lang="en-US" dirty="0"/>
              <a:t>Localization and landmark uncertainties decrease</a:t>
            </a:r>
          </a:p>
          <a:p>
            <a:pPr lvl="1"/>
            <a:r>
              <a:rPr lang="en-US" dirty="0"/>
              <a:t>Predict values of measurement from predicted landmark location and robot localization is called </a:t>
            </a:r>
            <a:r>
              <a:rPr lang="en-US" b="1" i="1" dirty="0"/>
              <a:t>direct observation model</a:t>
            </a:r>
          </a:p>
          <a:p>
            <a:r>
              <a:rPr lang="en-US" dirty="0"/>
              <a:t>SLAM = above three models + an estimator (EKF is common)</a:t>
            </a:r>
          </a:p>
          <a:p>
            <a:r>
              <a:rPr lang="en-US" dirty="0"/>
              <a:t>SLAM viewed as a Bayesian filtering problem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65A936-AE72-4D89-BD32-7910C4CDD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steps in SLAM (continued)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6C3E72-06D5-4E02-9C3F-A8E3A2D7F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1086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E58871E-DB14-44C2-A700-E025B28A4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already learned about Kalman filter that can help do sensor fusion for localization using INS and GPU</a:t>
            </a:r>
          </a:p>
          <a:p>
            <a:r>
              <a:rPr lang="en-US" dirty="0"/>
              <a:t>Sensor fusion for camera and LiDAR data requires new algorithms</a:t>
            </a:r>
          </a:p>
          <a:p>
            <a:r>
              <a:rPr lang="en-US" dirty="0"/>
              <a:t>Centralized algorithms based on conditional random fields, Markov random fields, and decentralized algorithms based on boosting and Gaussian mixture models have been explored</a:t>
            </a:r>
          </a:p>
          <a:p>
            <a:r>
              <a:rPr lang="en-US" dirty="0"/>
              <a:t>Deep learning is also being explored for doing sensor fusion</a:t>
            </a:r>
          </a:p>
          <a:p>
            <a:r>
              <a:rPr lang="en-US" dirty="0"/>
              <a:t>Note: these approaches are exploratory, and there is no standard algorithm accepted by all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9504F1-EA59-461B-A9C5-EDBAE751D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Fusion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93374-0C04-4B22-89F7-F08ECD1CF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9653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3B31DB-0053-4ACA-AB07-FAA5BE56F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[1] Understanding CNNs: </a:t>
            </a:r>
            <a:r>
              <a:rPr lang="en-US" sz="2000" dirty="0">
                <a:hlinkClick r:id="rId3"/>
              </a:rPr>
              <a:t>https://adeshpande3.github.io/A-Beginner%27s-Guide-To-Understanding-Convolutional-Neural-Networks/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[2] I. </a:t>
            </a:r>
            <a:r>
              <a:rPr lang="en-US" sz="2000" dirty="0" err="1"/>
              <a:t>Goodfellow</a:t>
            </a:r>
            <a:r>
              <a:rPr lang="en-US" sz="2000" dirty="0"/>
              <a:t>, Y. </a:t>
            </a:r>
            <a:r>
              <a:rPr lang="en-US" sz="2000" dirty="0" err="1"/>
              <a:t>Bengio</a:t>
            </a:r>
            <a:r>
              <a:rPr lang="en-US" sz="2000" dirty="0"/>
              <a:t>, A. </a:t>
            </a:r>
            <a:r>
              <a:rPr lang="en-US" sz="2000" dirty="0" err="1"/>
              <a:t>Courville</a:t>
            </a:r>
            <a:r>
              <a:rPr lang="en-US" sz="2000" dirty="0"/>
              <a:t>, Deep Learning, MIT Press.</a:t>
            </a:r>
          </a:p>
          <a:p>
            <a:pPr marL="0" indent="0">
              <a:buNone/>
            </a:pPr>
            <a:r>
              <a:rPr lang="en-US" sz="2000" dirty="0"/>
              <a:t>[3] https://towardsdatascience.com/deep-learning-for-object-detection-a-comprehensive-review-73930816d8d9</a:t>
            </a:r>
          </a:p>
          <a:p>
            <a:pPr marL="0" indent="0">
              <a:buNone/>
            </a:pPr>
            <a:r>
              <a:rPr lang="en-US" sz="2000" dirty="0"/>
              <a:t>[4] </a:t>
            </a:r>
            <a:r>
              <a:rPr lang="en-US" sz="2000" dirty="0">
                <a:hlinkClick r:id="rId4"/>
              </a:rPr>
              <a:t>https://towardsdatascience.com/yolo-you-only-look-once-real-time-object-detection-explained-492dc9230006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[5] </a:t>
            </a:r>
            <a:r>
              <a:rPr lang="en-US" sz="2000" dirty="0">
                <a:hlinkClick r:id="rId5"/>
              </a:rPr>
              <a:t>https://pjreddie.com/darknet/yolo/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[6] YOLO algorithm: https://arxiv.org/abs/1506.02640</a:t>
            </a:r>
          </a:p>
          <a:p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374E1B-00F2-4169-9F7C-626F4E5E3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04E8A-17D2-42D9-B301-4FED92AA8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2686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827D2D-913A-4E5A-917A-87BE68EBB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000" dirty="0"/>
              <a:t>O. J. Woodman, An introduction to inertial navigation - Cambridge Computer Laboratory, </a:t>
            </a:r>
            <a:r>
              <a:rPr lang="en-US" sz="2000" i="1" dirty="0">
                <a:hlinkClick r:id="rId2"/>
              </a:rPr>
              <a:t>https://www.cl.cam.ac.uk/techreports/UCAM-CL-TR-696.pdf</a:t>
            </a:r>
            <a:endParaRPr lang="en-US" sz="2000" i="1" dirty="0"/>
          </a:p>
          <a:p>
            <a:pPr>
              <a:buFont typeface="+mj-lt"/>
              <a:buAutoNum type="arabicPeriod"/>
            </a:pPr>
            <a:r>
              <a:rPr lang="en-US" sz="2000" dirty="0"/>
              <a:t>Pendleton, Scott Drew, Hans Andersen, </a:t>
            </a:r>
            <a:r>
              <a:rPr lang="en-US" sz="2000" dirty="0" err="1"/>
              <a:t>Xinxin</a:t>
            </a:r>
            <a:r>
              <a:rPr lang="en-US" sz="2000" dirty="0"/>
              <a:t> Du, </a:t>
            </a:r>
            <a:r>
              <a:rPr lang="en-US" sz="2000" dirty="0" err="1"/>
              <a:t>Xiaotong</a:t>
            </a:r>
            <a:r>
              <a:rPr lang="en-US" sz="2000" dirty="0"/>
              <a:t> Shen, Malika </a:t>
            </a:r>
            <a:r>
              <a:rPr lang="en-US" sz="2000" dirty="0" err="1"/>
              <a:t>Meghjani</a:t>
            </a:r>
            <a:r>
              <a:rPr lang="en-US" sz="2000" dirty="0"/>
              <a:t>, You Hong </a:t>
            </a:r>
            <a:r>
              <a:rPr lang="en-US" sz="2000" dirty="0" err="1"/>
              <a:t>Eng</a:t>
            </a:r>
            <a:r>
              <a:rPr lang="en-US" sz="2000" dirty="0"/>
              <a:t>, Daniela Rus, and Marcelo H. Ang. "Perception, planning, control, and coordination for autonomous vehicles." </a:t>
            </a:r>
            <a:r>
              <a:rPr lang="en-US" sz="2000" i="1" dirty="0"/>
              <a:t>Machines</a:t>
            </a:r>
            <a:r>
              <a:rPr lang="en-US" sz="2000" dirty="0"/>
              <a:t> 5, no. 1 (2017): 6.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S. Liu, L. Li, J. Tang, S. Wu, Jean-Luc </a:t>
            </a:r>
            <a:r>
              <a:rPr lang="en-US" sz="2000" dirty="0" err="1"/>
              <a:t>Gaudiot</a:t>
            </a:r>
            <a:r>
              <a:rPr lang="en-US" sz="2000" dirty="0"/>
              <a:t>, Creating Autonomous Vehicle Systems, Morgan &amp; Claypool 2018.</a:t>
            </a:r>
          </a:p>
          <a:p>
            <a:pPr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E9B7B7-D647-489B-BC3A-30FF1847E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DFF38-383D-4BD7-9F71-BFF25271B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2770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827D2D-913A-4E5A-917A-87BE68EBB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000" dirty="0"/>
              <a:t>Pendleton, Scott Drew, Hans Andersen, </a:t>
            </a:r>
            <a:r>
              <a:rPr lang="en-US" sz="2000" dirty="0" err="1"/>
              <a:t>Xinxin</a:t>
            </a:r>
            <a:r>
              <a:rPr lang="en-US" sz="2000" dirty="0"/>
              <a:t> Du, </a:t>
            </a:r>
            <a:r>
              <a:rPr lang="en-US" sz="2000" dirty="0" err="1"/>
              <a:t>Xiaotong</a:t>
            </a:r>
            <a:r>
              <a:rPr lang="en-US" sz="2000" dirty="0"/>
              <a:t> Shen, Malika </a:t>
            </a:r>
            <a:r>
              <a:rPr lang="en-US" sz="2000" dirty="0" err="1"/>
              <a:t>Meghjani</a:t>
            </a:r>
            <a:r>
              <a:rPr lang="en-US" sz="2000" dirty="0"/>
              <a:t>, You Hong </a:t>
            </a:r>
            <a:r>
              <a:rPr lang="en-US" sz="2000" dirty="0" err="1"/>
              <a:t>Eng</a:t>
            </a:r>
            <a:r>
              <a:rPr lang="en-US" sz="2000" dirty="0"/>
              <a:t>, Daniela Rus, and Marcelo H. Ang. "Perception, planning, control, and coordination for autonomous vehicles." </a:t>
            </a:r>
            <a:r>
              <a:rPr lang="en-US" sz="2000" i="1" dirty="0"/>
              <a:t>Machines</a:t>
            </a:r>
            <a:r>
              <a:rPr lang="en-US" sz="2000" dirty="0"/>
              <a:t> 5, no. 1 (2017): 6.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Good introduction to Hough transform and various vision algorithms: </a:t>
            </a:r>
            <a:r>
              <a:rPr lang="en-US" sz="2000" dirty="0">
                <a:hlinkClick r:id="rId2"/>
              </a:rPr>
              <a:t>http://aishack.in/tutorials/hough-transform-normal/</a:t>
            </a: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dirty="0"/>
              <a:t>Hough transform basics: </a:t>
            </a:r>
            <a:r>
              <a:rPr lang="en-US" sz="2000" dirty="0">
                <a:hlinkClick r:id="rId3"/>
              </a:rPr>
              <a:t>http://web.ipac.caltech.edu/staff/fmasci/home/astro_refs/HoughTrans_review.pdf</a:t>
            </a: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dirty="0"/>
              <a:t>Graph-based clustering: http://vision.stanford.edu/teaching/cs231b_spring1213/slides/segmentation.pdf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MRF/CRF fundamentals </a:t>
            </a:r>
            <a:r>
              <a:rPr lang="en-US" sz="2000" dirty="0">
                <a:hlinkClick r:id="rId4"/>
              </a:rPr>
              <a:t>https://www.cs.umd.edu/~djacobs/CMSC828seg/MRFCRF.pdf</a:t>
            </a: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dirty="0"/>
              <a:t>Edge detection: </a:t>
            </a:r>
            <a:r>
              <a:rPr lang="en-US" sz="2000" dirty="0">
                <a:hlinkClick r:id="rId5"/>
              </a:rPr>
              <a:t>https://www.swarthmore.edu/NatSci/mzucker1/e27_s2016/filter-slides.pdf</a:t>
            </a: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dirty="0"/>
              <a:t>SLAM: </a:t>
            </a:r>
            <a:r>
              <a:rPr lang="en-US" sz="2000" dirty="0">
                <a:hlinkClick r:id="rId6"/>
              </a:rPr>
              <a:t>https://people.eecs.berkeley.edu/~pabbeel/cs287-fa09/readings/Durrant-Whyte_Bailey_SLAM-tutorial-I.pdf</a:t>
            </a:r>
            <a:endParaRPr lang="en-US" sz="2000" dirty="0"/>
          </a:p>
          <a:p>
            <a:pPr>
              <a:buFont typeface="+mj-lt"/>
              <a:buAutoNum type="arabicPeriod"/>
            </a:pPr>
            <a:endParaRPr lang="en-US" sz="2000" dirty="0"/>
          </a:p>
          <a:p>
            <a:pPr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E9B7B7-D647-489B-BC3A-30FF1847E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DFF38-383D-4BD7-9F71-BFF25271B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608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A970C3-A0F1-470A-BBD4-3C6536534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808017"/>
            <a:ext cx="11699087" cy="3876023"/>
          </a:xfrm>
        </p:spPr>
        <p:txBody>
          <a:bodyPr/>
          <a:lstStyle/>
          <a:p>
            <a:r>
              <a:rPr lang="en-US" dirty="0"/>
              <a:t>Inertial Measurement Units or IMUs: part of an Inertial Navigation System</a:t>
            </a:r>
          </a:p>
          <a:p>
            <a:r>
              <a:rPr lang="en-US" dirty="0"/>
              <a:t>Use accelerometers and gyroscopes to track position and orientation of an object relative to start position, orientation and velocity</a:t>
            </a:r>
          </a:p>
          <a:p>
            <a:r>
              <a:rPr lang="en-US" dirty="0"/>
              <a:t>Typically: 3 orthogonal rate-gyroscopes measuring angular velocities, and 3 accelerometers measuring linear accelerations (along the 3 axes)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BDB40B-1BFC-4C42-8F48-77AD0FC5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IMUs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B0F3D-8A39-4673-A8FA-781E50747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498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0BCBBF-EFF1-4523-923A-39E373B6E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Inertial navigation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AA0D92-D16F-45B8-B8F9-3F84AFACF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007AC6-EAE2-4958-AD2B-6FD75039C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27" y="1485632"/>
            <a:ext cx="10811545" cy="3886736"/>
          </a:xfrm>
          <a:prstGeom prst="rect">
            <a:avLst/>
          </a:prstGeom>
        </p:spPr>
      </p:pic>
      <p:pic>
        <p:nvPicPr>
          <p:cNvPr id="7" name="Picture 6" descr="A picture containing candelabrum&#10;&#10;Description automatically generated">
            <a:extLst>
              <a:ext uri="{FF2B5EF4-FFF2-40B4-BE49-F238E27FC236}">
                <a16:creationId xmlns:a16="http://schemas.microsoft.com/office/drawing/2014/main" id="{EC6109AF-9043-9993-22EA-B3B173037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291" y="1094509"/>
            <a:ext cx="2279072" cy="170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459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413A17-EA93-4C0D-9984-12A94BC47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IMU equations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A8825-7595-4659-A071-402F1483B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727903-5376-42D2-ADB0-78D9209B54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52" t="4293" r="13435" b="4293"/>
          <a:stretch/>
        </p:blipFill>
        <p:spPr>
          <a:xfrm>
            <a:off x="108329" y="1209202"/>
            <a:ext cx="3057531" cy="32010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62DF55-8469-49A4-AF76-531CC8F12E4F}"/>
              </a:ext>
            </a:extLst>
          </p:cNvPr>
          <p:cNvSpPr txBox="1"/>
          <p:nvPr/>
        </p:nvSpPr>
        <p:spPr>
          <a:xfrm>
            <a:off x="10567344" y="5839303"/>
            <a:ext cx="157684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Image from [1]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BB4401-2289-4F7B-9859-08711C5BE49D}"/>
              </a:ext>
            </a:extLst>
          </p:cNvPr>
          <p:cNvSpPr/>
          <p:nvPr/>
        </p:nvSpPr>
        <p:spPr>
          <a:xfrm>
            <a:off x="108329" y="5189048"/>
            <a:ext cx="2908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Body Frame vs. Global Frame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">
                <a:extLst>
                  <a:ext uri="{FF2B5EF4-FFF2-40B4-BE49-F238E27FC236}">
                    <a16:creationId xmlns:a16="http://schemas.microsoft.com/office/drawing/2014/main" id="{202C1442-F21A-4424-80D9-8C661219EE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06748" y="1017713"/>
                <a:ext cx="8456176" cy="476809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/>
                  <a:t>Relation between body frame and global frame is given by a 3X3 rotation matrix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, in which each column is a unit vector along one of the body axes specified in terms of the global axis</a:t>
                </a:r>
              </a:p>
              <a:p>
                <a:r>
                  <a:rPr lang="en-US" sz="2400" dirty="0"/>
                  <a:t>Rotation matrix is an orthogonal matrix whose determinant is 1. Rotations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2400" dirty="0"/>
                  <a:t> about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axes respectively achieved by following rotation matrices: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2400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m:rPr>
                                        <m:lit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Content Placeholder 1">
                <a:extLst>
                  <a:ext uri="{FF2B5EF4-FFF2-40B4-BE49-F238E27FC236}">
                    <a16:creationId xmlns:a16="http://schemas.microsoft.com/office/drawing/2014/main" id="{202C1442-F21A-4424-80D9-8C661219EE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06748" y="1017713"/>
                <a:ext cx="8456176" cy="4768092"/>
              </a:xfrm>
              <a:blipFill>
                <a:blip r:embed="rId3"/>
                <a:stretch>
                  <a:fillRect l="-505" t="-2174" r="-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7762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A22388D-4C65-4603-949A-CB47AFA23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045391"/>
                <a:ext cx="11699087" cy="49467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Rotation matrices are orthonormal, 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/>
                  <a:t> be velocities in the global and body frame respectively, then: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We need to track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through time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be the rotation matrix relating body frame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body frame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 If the rotations are small enough,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en-US" dirty="0"/>
                  <a:t> is the small angle approximation of matrix describing effective rotation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time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A22388D-4C65-4603-949A-CB47AFA23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045391"/>
                <a:ext cx="11699087" cy="4946700"/>
              </a:xfrm>
              <a:blipFill>
                <a:blip r:embed="rId2"/>
                <a:stretch>
                  <a:fillRect l="-625"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6F0BD73-3DD4-4043-AC0C-E35C2AD9C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IMU equations continued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BD7DB-F601-44D2-A9D6-27FAF47F6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190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3053AB4-AC7B-4B49-9DFF-C3794E477C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So,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Ψ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Also,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𝑏𝑧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𝑏𝑦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𝑏𝑧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𝑏𝑥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𝑏𝑦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𝑏𝑥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,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𝑏𝑖</m:t>
                        </m:r>
                      </m:sub>
                    </m:sSub>
                  </m:oMath>
                </a14:m>
                <a:r>
                  <a:rPr lang="en-US" dirty="0"/>
                  <a:t> is the rotational velocity along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dirty="0"/>
                  <a:t> axis.</a:t>
                </a:r>
              </a:p>
              <a:p>
                <a:r>
                  <a:rPr lang="en-US" dirty="0"/>
                  <a:t>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evolves according to the linear dynamical 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, and the solution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implementation, we can approximate the updated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at each time step by a numerical integrator</a:t>
                </a:r>
              </a:p>
              <a:p>
                <a:r>
                  <a:rPr lang="en-US" dirty="0"/>
                  <a:t>Acceleration in the body frame is tracked in a similar fashion. </a:t>
                </a:r>
              </a:p>
              <a:p>
                <a:r>
                  <a:rPr lang="en-US" dirty="0"/>
                  <a:t>Once we have velocity and acceleration, we can compute position, after subtracting the acceleration due to gravity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3053AB4-AC7B-4B49-9DFF-C3794E477C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7" t="-1445" b="-1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1EE1690-C05D-42F0-91F8-6291B0CBF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IMU equations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6FE75-A39C-471F-9FB9-67B2061D5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527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AA970C3-A0F1-470A-BBD4-3C65365345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7518633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LiDAR stands for Light detection and Ranging</a:t>
                </a:r>
              </a:p>
              <a:p>
                <a:r>
                  <a:rPr lang="en-US" dirty="0"/>
                  <a:t>Typical </a:t>
                </a:r>
                <a:r>
                  <a:rPr lang="en-US" dirty="0" err="1"/>
                  <a:t>LiDARs</a:t>
                </a:r>
                <a:r>
                  <a:rPr lang="en-US" dirty="0"/>
                  <a:t> e.g., </a:t>
                </a:r>
                <a:r>
                  <a:rPr lang="en-US" dirty="0" err="1"/>
                  <a:t>Velodyne</a:t>
                </a:r>
                <a:r>
                  <a:rPr lang="en-US" dirty="0"/>
                  <a:t> HDL-64E use multi-beam light rays</a:t>
                </a:r>
              </a:p>
              <a:p>
                <a:r>
                  <a:rPr lang="en-US" dirty="0"/>
                  <a:t>Mathematical model by “ray-casting”: rays are cast at an angle, and you get the distance from the first obstacle that reflects the light</a:t>
                </a:r>
              </a:p>
              <a:p>
                <a:r>
                  <a:rPr lang="en-US" dirty="0"/>
                  <a:t>Lidar data consists of rotational angle and distance to obstacle</a:t>
                </a:r>
              </a:p>
              <a:p>
                <a:r>
                  <a:rPr lang="en-US" dirty="0"/>
                  <a:t>This can be represented in a </a:t>
                </a:r>
                <a:r>
                  <a:rPr lang="en-US" i="1" dirty="0"/>
                  <a:t>point cloud </a:t>
                </a:r>
                <a:r>
                  <a:rPr lang="en-US" dirty="0"/>
                  <a:t>form by mapping each obstacle point to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coordinates (with respect to the body frame)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AA970C3-A0F1-470A-BBD4-3C65365345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7518633" cy="4351338"/>
              </a:xfrm>
              <a:blipFill>
                <a:blip r:embed="rId2"/>
                <a:stretch>
                  <a:fillRect l="-810" t="-2945" r="-1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FBDB40B-1BFC-4C42-8F48-77AD0FC5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LiDAR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B0F3D-8A39-4673-A8FA-781E50747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4078B6-75B0-47FE-9301-DF3BBD88A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602" y="2329542"/>
            <a:ext cx="3689984" cy="208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23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26ACBF-B8D5-4201-AE9C-B4FFF0664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Detection of segmented clusters from LIDAR data is done using traditional machine learning algorithms as well as deep learning</a:t>
            </a:r>
          </a:p>
          <a:p>
            <a:r>
              <a:rPr lang="en-US" dirty="0"/>
              <a:t>Detection from images (camera data)</a:t>
            </a:r>
          </a:p>
          <a:p>
            <a:pPr lvl="1"/>
            <a:r>
              <a:rPr lang="en-US" dirty="0"/>
              <a:t>Lane line marking detection</a:t>
            </a:r>
          </a:p>
          <a:p>
            <a:pPr lvl="1"/>
            <a:r>
              <a:rPr lang="en-US" dirty="0"/>
              <a:t>Drivable path detection</a:t>
            </a:r>
          </a:p>
          <a:p>
            <a:pPr lvl="1"/>
            <a:r>
              <a:rPr lang="en-US" dirty="0"/>
              <a:t>Object detection</a:t>
            </a:r>
          </a:p>
          <a:p>
            <a:pPr lvl="1"/>
            <a:r>
              <a:rPr lang="en-US" dirty="0"/>
              <a:t>Distances to obstacles</a:t>
            </a:r>
          </a:p>
          <a:p>
            <a:pPr lvl="1"/>
            <a:r>
              <a:rPr lang="en-US" dirty="0"/>
              <a:t>Semantic segmentation</a:t>
            </a:r>
          </a:p>
          <a:p>
            <a:pPr lvl="1"/>
            <a:r>
              <a:rPr lang="en-US" dirty="0"/>
              <a:t>Scenario identification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3A1EA6-B75D-44B4-B21A-9C6CEECB8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Detection algorithms for video/spatial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C938D-54AE-464C-BE2F-2754B2A1D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246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24145</TotalTime>
  <Words>2084</Words>
  <Application>Microsoft Office PowerPoint</Application>
  <PresentationFormat>Widescreen</PresentationFormat>
  <Paragraphs>221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Garamond</vt:lpstr>
      <vt:lpstr>Times New Roman</vt:lpstr>
      <vt:lpstr>Wingdings 3</vt:lpstr>
      <vt:lpstr>Office Theme</vt:lpstr>
      <vt:lpstr>Autonomous Cyber-Physical Systems: Sensing and Perception</vt:lpstr>
      <vt:lpstr>Some important sensors for autonomy</vt:lpstr>
      <vt:lpstr>Basics of IMUs</vt:lpstr>
      <vt:lpstr>Inertial navigation </vt:lpstr>
      <vt:lpstr>IMU equations</vt:lpstr>
      <vt:lpstr>IMU equations continued</vt:lpstr>
      <vt:lpstr>IMU equations</vt:lpstr>
      <vt:lpstr>Basics of LiDAR</vt:lpstr>
      <vt:lpstr>Detection algorithms for video/spatial data</vt:lpstr>
      <vt:lpstr>Convolutional Neural Networks</vt:lpstr>
      <vt:lpstr>Convolutional layer</vt:lpstr>
      <vt:lpstr>“Convolution”</vt:lpstr>
      <vt:lpstr>Purpose of convolutional layer</vt:lpstr>
      <vt:lpstr>More insights about convolution</vt:lpstr>
      <vt:lpstr>More insights about convolution</vt:lpstr>
      <vt:lpstr>CNN architecture</vt:lpstr>
      <vt:lpstr>Pooling stage</vt:lpstr>
      <vt:lpstr>Fully connected layers</vt:lpstr>
      <vt:lpstr>R-CNN[3]</vt:lpstr>
      <vt:lpstr>R-CNN, Fast-RCNN, Faster-RCNN</vt:lpstr>
      <vt:lpstr>YOLO algorithm (You Only Look Once)</vt:lpstr>
      <vt:lpstr>Localization</vt:lpstr>
      <vt:lpstr>Main steps in SLAM</vt:lpstr>
      <vt:lpstr>Main steps in SLAM (continued)</vt:lpstr>
      <vt:lpstr>Sensor Fusion</vt:lpstr>
      <vt:lpstr>References</vt:lpstr>
      <vt:lpstr>Bibliography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 Deshmukh</cp:lastModifiedBy>
  <cp:revision>586</cp:revision>
  <dcterms:created xsi:type="dcterms:W3CDTF">2018-01-04T23:14:16Z</dcterms:created>
  <dcterms:modified xsi:type="dcterms:W3CDTF">2023-11-20T21:36:54Z</dcterms:modified>
</cp:coreProperties>
</file>