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478" r:id="rId3"/>
    <p:sldId id="414" r:id="rId4"/>
    <p:sldId id="415" r:id="rId5"/>
    <p:sldId id="479" r:id="rId6"/>
    <p:sldId id="480" r:id="rId7"/>
    <p:sldId id="481" r:id="rId8"/>
    <p:sldId id="482" r:id="rId9"/>
    <p:sldId id="395" r:id="rId10"/>
    <p:sldId id="371" r:id="rId11"/>
    <p:sldId id="423" r:id="rId12"/>
    <p:sldId id="424" r:id="rId13"/>
    <p:sldId id="396" r:id="rId14"/>
    <p:sldId id="477" r:id="rId15"/>
    <p:sldId id="430" r:id="rId16"/>
    <p:sldId id="431" r:id="rId17"/>
    <p:sldId id="432" r:id="rId18"/>
    <p:sldId id="436" r:id="rId19"/>
    <p:sldId id="435" r:id="rId20"/>
    <p:sldId id="437" r:id="rId21"/>
    <p:sldId id="429" r:id="rId22"/>
    <p:sldId id="397" r:id="rId23"/>
    <p:sldId id="399" r:id="rId24"/>
    <p:sldId id="400" r:id="rId25"/>
    <p:sldId id="401" r:id="rId26"/>
    <p:sldId id="412" r:id="rId27"/>
    <p:sldId id="413" r:id="rId28"/>
    <p:sldId id="425" r:id="rId29"/>
    <p:sldId id="409" r:id="rId30"/>
    <p:sldId id="410" r:id="rId31"/>
    <p:sldId id="402" r:id="rId32"/>
    <p:sldId id="411" r:id="rId33"/>
    <p:sldId id="404" r:id="rId34"/>
    <p:sldId id="418" r:id="rId35"/>
    <p:sldId id="426" r:id="rId36"/>
    <p:sldId id="473" r:id="rId37"/>
    <p:sldId id="474" r:id="rId38"/>
    <p:sldId id="475" r:id="rId39"/>
    <p:sldId id="476" r:id="rId40"/>
    <p:sldId id="419" r:id="rId41"/>
    <p:sldId id="405" r:id="rId42"/>
    <p:sldId id="403" r:id="rId43"/>
    <p:sldId id="416" r:id="rId44"/>
    <p:sldId id="427" r:id="rId45"/>
    <p:sldId id="417" r:id="rId46"/>
    <p:sldId id="420" r:id="rId47"/>
    <p:sldId id="36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94690" autoAdjust="0"/>
  </p:normalViewPr>
  <p:slideViewPr>
    <p:cSldViewPr snapToGrid="0">
      <p:cViewPr varScale="1">
        <p:scale>
          <a:sx n="101" d="100"/>
          <a:sy n="101" d="100"/>
        </p:scale>
        <p:origin x="84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75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5375C-1178-4217-97A9-8FF39A8251A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98291"/>
            <a:ext cx="11699087" cy="4983946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100" y="135056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04467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6511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9645B-4EAB-4B25-8C35-4AB454098B5C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*_search_algorithm" TargetMode="External"/><Relationship Id="rId2" Type="http://schemas.openxmlformats.org/officeDocument/2006/relationships/hyperlink" Target="https://arxiv.org/pdf/1604.0744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sagepub.com/doi/pdf/10.1177/0278364920917446?casa_token=rawjqqG8ZdQAAAAA:xPgWGamXwyciEb8pAqHcaHYXF96Mz7cmu4TKtvk7jMxz8X63ndFuxm5X7osUQRaibeC2aN_g2WCw1Q" TargetMode="External"/><Relationship Id="rId5" Type="http://schemas.openxmlformats.org/officeDocument/2006/relationships/hyperlink" Target="https://www.annualreviews.org/doi/pdf/10.1146/annurev-control-060117-105157" TargetMode="External"/><Relationship Id="rId4" Type="http://schemas.openxmlformats.org/officeDocument/2006/relationships/hyperlink" Target="https://arxiv.org/pdf/1504.05140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Planning and Decision-Making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2023.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83AA8-209F-4F99-B129-43A0518A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355-B6C4-4EA6-BF9D-3F30734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902E96-389F-41CF-A13B-318E5F48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Represent road network/topology as a directed graph</a:t>
            </a:r>
          </a:p>
          <a:p>
            <a:pPr lvl="1"/>
            <a:r>
              <a:rPr lang="en-US" dirty="0"/>
              <a:t>Nodes represent way-points</a:t>
            </a:r>
          </a:p>
          <a:p>
            <a:pPr lvl="1"/>
            <a:r>
              <a:rPr lang="en-US" dirty="0"/>
              <a:t>Edges represent a cost of traveling between nodes</a:t>
            </a:r>
          </a:p>
          <a:p>
            <a:r>
              <a:rPr lang="en-US" dirty="0"/>
              <a:t>Cost can represent time, distance, fuel economy, a weighted combination of some of these, etc.</a:t>
            </a:r>
          </a:p>
          <a:p>
            <a:r>
              <a:rPr lang="en-US" dirty="0"/>
              <a:t>Simplest solutions based on Dijkstra’s shortest-path or A* search algorithms</a:t>
            </a:r>
          </a:p>
          <a:p>
            <a:pPr lvl="1"/>
            <a:r>
              <a:rPr lang="en-US" dirty="0"/>
              <a:t>In practice, these do not scale well</a:t>
            </a:r>
          </a:p>
          <a:p>
            <a:pPr lvl="1"/>
            <a:r>
              <a:rPr lang="en-US" dirty="0"/>
              <a:t>Lots of different algorithms proposed in the literature</a:t>
            </a:r>
            <a:r>
              <a:rPr lang="en-US" baseline="30000" dirty="0"/>
              <a:t>5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B0A784-C699-46DF-AE50-23313A434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4" y="1412064"/>
                <a:ext cx="5286526" cy="426957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000" b="1" i="0" dirty="0">
                    <a:latin typeface="Cambria Math" panose="02040503050406030204" pitchFamily="18" charset="0"/>
                  </a:rPr>
                  <a:t>ShortestPath (Graph G(V, E), </a:t>
                </a:r>
                <a:r>
                  <a:rPr lang="en-US" sz="2000" i="1" dirty="0" err="1">
                    <a:latin typeface="Cambria Math" panose="02040503050406030204" pitchFamily="18" charset="0"/>
                  </a:rPr>
                  <a:t>src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)</a:t>
                </a:r>
                <a:endParaRPr lang="en-US" sz="2000" b="1" i="0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𝐞𝐚𝐜𝐡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b="0" dirty="0"/>
              </a:p>
              <a:p>
                <a:pPr marL="2286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lim>
                    </m:limLow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i="1" dirty="0"/>
                          <m:t> </m:t>
                        </m:r>
                      </m:e>
                    </m:d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𝒅𝒊𝒔𝒕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𝒄𝒐𝒔𝒕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2000" b="1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2000" b="1" i="1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𝐑𝐞𝐭𝐮𝐫𝐧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 marL="228600" lvl="1" indent="0">
                  <a:buNone/>
                </a:pPr>
                <a:endParaRPr lang="en-US" sz="2000" b="1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B0A784-C699-46DF-AE50-23313A434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4" y="1412064"/>
                <a:ext cx="5286526" cy="4269578"/>
              </a:xfrm>
              <a:blipFill>
                <a:blip r:embed="rId2"/>
                <a:stretch>
                  <a:fillRect l="-807" t="-1714" b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FB7342C-5B4E-4A01-8572-A30E762F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6" y="430374"/>
            <a:ext cx="10920419" cy="778828"/>
          </a:xfrm>
        </p:spPr>
        <p:txBody>
          <a:bodyPr/>
          <a:lstStyle/>
          <a:p>
            <a:r>
              <a:rPr lang="en-US" dirty="0"/>
              <a:t>Dijkstra’s Shortest path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3836A-1815-4F9F-A965-05B790F0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867E34-C2CA-4F47-8A71-5B48D65127CD}"/>
              </a:ext>
            </a:extLst>
          </p:cNvPr>
          <p:cNvGrpSpPr/>
          <p:nvPr/>
        </p:nvGrpSpPr>
        <p:grpSpPr>
          <a:xfrm rot="16200000">
            <a:off x="8042015" y="-572482"/>
            <a:ext cx="2253692" cy="4238625"/>
            <a:chOff x="6970893" y="1309687"/>
            <a:chExt cx="2253692" cy="42386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665189-C8B2-4184-B3EA-274D7DBD4BDC}"/>
                </a:ext>
              </a:extLst>
            </p:cNvPr>
            <p:cNvGrpSpPr/>
            <p:nvPr/>
          </p:nvGrpSpPr>
          <p:grpSpPr>
            <a:xfrm>
              <a:off x="6970893" y="1309687"/>
              <a:ext cx="2253692" cy="4238625"/>
              <a:chOff x="8382010" y="1321594"/>
              <a:chExt cx="2253692" cy="42386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D7F3CA-C420-4C65-84D1-0734C98904EC}"/>
                  </a:ext>
                </a:extLst>
              </p:cNvPr>
              <p:cNvSpPr/>
              <p:nvPr/>
            </p:nvSpPr>
            <p:spPr>
              <a:xfrm>
                <a:off x="9342835" y="1658305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248D8E-0CCA-4C2B-BFB9-049E43FD4681}"/>
                  </a:ext>
                </a:extLst>
              </p:cNvPr>
              <p:cNvSpPr/>
              <p:nvPr/>
            </p:nvSpPr>
            <p:spPr>
              <a:xfrm>
                <a:off x="8604647" y="3036094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7CDDED-D7D0-4D0F-A2DE-1CA0D92DFDFF}"/>
                  </a:ext>
                </a:extLst>
              </p:cNvPr>
              <p:cNvSpPr/>
              <p:nvPr/>
            </p:nvSpPr>
            <p:spPr>
              <a:xfrm>
                <a:off x="10029824" y="3036094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B8CD68A-4233-481A-AA13-F3D30B56B1F7}"/>
                  </a:ext>
                </a:extLst>
              </p:cNvPr>
              <p:cNvSpPr/>
              <p:nvPr/>
            </p:nvSpPr>
            <p:spPr>
              <a:xfrm>
                <a:off x="8604647" y="4249578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376CE6-0E22-47A8-ABB8-80AFA186486F}"/>
                  </a:ext>
                </a:extLst>
              </p:cNvPr>
              <p:cNvSpPr/>
              <p:nvPr/>
            </p:nvSpPr>
            <p:spPr>
              <a:xfrm>
                <a:off x="10026251" y="4249578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EFDA07-CDB4-4BA1-9249-FA7DB956FD11}"/>
                  </a:ext>
                </a:extLst>
              </p:cNvPr>
              <p:cNvSpPr/>
              <p:nvPr/>
            </p:nvSpPr>
            <p:spPr>
              <a:xfrm>
                <a:off x="9342835" y="5167313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B4B1541-67C2-428E-9B73-98F4B4FD0A93}"/>
                  </a:ext>
                </a:extLst>
              </p:cNvPr>
              <p:cNvCxnSpPr>
                <a:stCxn id="5" idx="3"/>
                <a:endCxn id="6" idx="0"/>
              </p:cNvCxnSpPr>
              <p:nvPr/>
            </p:nvCxnSpPr>
            <p:spPr>
              <a:xfrm flipH="1">
                <a:off x="8793956" y="1993671"/>
                <a:ext cx="604326" cy="10424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C0050DF-6EE9-4C19-8134-AA2FDFC396B4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8793956" y="3429000"/>
                <a:ext cx="0" cy="82057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BF4539-B2E1-4DB3-8F72-D64A2DBBC98F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 flipH="1">
                <a:off x="10215560" y="3429000"/>
                <a:ext cx="3573" cy="82057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427DDF-35A1-43E9-8917-7818E9A41212}"/>
                  </a:ext>
                </a:extLst>
              </p:cNvPr>
              <p:cNvCxnSpPr>
                <a:cxnSpLocks/>
                <a:stCxn id="8" idx="5"/>
                <a:endCxn id="10" idx="1"/>
              </p:cNvCxnSpPr>
              <p:nvPr/>
            </p:nvCxnSpPr>
            <p:spPr>
              <a:xfrm>
                <a:off x="8927818" y="4584944"/>
                <a:ext cx="470464" cy="63990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FE48EDB-5BD0-4503-AC5B-37B8C613D6C3}"/>
                  </a:ext>
                </a:extLst>
              </p:cNvPr>
              <p:cNvCxnSpPr>
                <a:cxnSpLocks/>
                <a:stCxn id="9" idx="4"/>
                <a:endCxn id="10" idx="7"/>
              </p:cNvCxnSpPr>
              <p:nvPr/>
            </p:nvCxnSpPr>
            <p:spPr>
              <a:xfrm flipH="1">
                <a:off x="9666006" y="4642484"/>
                <a:ext cx="549554" cy="58236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4746241-3558-4F1E-846D-80688FE3B700}"/>
                  </a:ext>
                </a:extLst>
              </p:cNvPr>
              <p:cNvCxnSpPr>
                <a:cxnSpLocks/>
                <a:stCxn id="6" idx="5"/>
                <a:endCxn id="9" idx="1"/>
              </p:cNvCxnSpPr>
              <p:nvPr/>
            </p:nvCxnSpPr>
            <p:spPr>
              <a:xfrm>
                <a:off x="8927818" y="3371460"/>
                <a:ext cx="1153880" cy="9356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3DEF9F8-2A1F-4791-A20D-A494AE179B38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8915998" y="2051211"/>
                <a:ext cx="616146" cy="228571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8AE98B1-8BB9-48FC-9FB5-F869E4361DCE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666006" y="1993671"/>
                <a:ext cx="553127" cy="10424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43ABC83-8BBA-458C-97D1-AD5ABA8A60AD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9532144" y="1321594"/>
                <a:ext cx="0" cy="33671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9772BE-82DA-4A93-8B97-0F0C3ADF3820}"/>
                  </a:ext>
                </a:extLst>
              </p:cNvPr>
              <p:cNvSpPr txBox="1"/>
              <p:nvPr/>
            </p:nvSpPr>
            <p:spPr>
              <a:xfrm>
                <a:off x="8637687" y="2394403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953E60-367A-4421-B23B-DE4D6DA9D8B6}"/>
                  </a:ext>
                </a:extLst>
              </p:cNvPr>
              <p:cNvSpPr txBox="1"/>
              <p:nvPr/>
            </p:nvSpPr>
            <p:spPr>
              <a:xfrm>
                <a:off x="8382010" y="3747199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04A7BD-CBB2-4ACD-BAD8-ACF322F8FF56}"/>
                  </a:ext>
                </a:extLst>
              </p:cNvPr>
              <p:cNvSpPr txBox="1"/>
              <p:nvPr/>
            </p:nvSpPr>
            <p:spPr>
              <a:xfrm>
                <a:off x="9171000" y="2992184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47AE43-B701-4834-BA63-0574FCF43644}"/>
                  </a:ext>
                </a:extLst>
              </p:cNvPr>
              <p:cNvSpPr txBox="1"/>
              <p:nvPr/>
            </p:nvSpPr>
            <p:spPr>
              <a:xfrm>
                <a:off x="10019476" y="2255382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7D05B8-3470-469C-9A08-A61DA16587AD}"/>
                  </a:ext>
                </a:extLst>
              </p:cNvPr>
              <p:cNvSpPr txBox="1"/>
              <p:nvPr/>
            </p:nvSpPr>
            <p:spPr>
              <a:xfrm>
                <a:off x="10174037" y="3590905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2F3476-41A9-4C08-A69A-03ED74E18638}"/>
                  </a:ext>
                </a:extLst>
              </p:cNvPr>
              <p:cNvSpPr txBox="1"/>
              <p:nvPr/>
            </p:nvSpPr>
            <p:spPr>
              <a:xfrm>
                <a:off x="8777478" y="4856378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A9CAAF-6208-4A0F-BCE3-B9D23A4A9E37}"/>
                  </a:ext>
                </a:extLst>
              </p:cNvPr>
              <p:cNvSpPr txBox="1"/>
              <p:nvPr/>
            </p:nvSpPr>
            <p:spPr>
              <a:xfrm>
                <a:off x="9941123" y="4898450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BB2A68-5524-4E64-A9E2-277E0E1B2B14}"/>
                </a:ext>
              </a:extLst>
            </p:cNvPr>
            <p:cNvSpPr txBox="1"/>
            <p:nvPr/>
          </p:nvSpPr>
          <p:spPr>
            <a:xfrm>
              <a:off x="8001672" y="3623290"/>
              <a:ext cx="461665" cy="20935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C788F825-549D-4034-9916-EB7C0C9C41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42670" y="2583894"/>
              <a:ext cx="6949330" cy="316494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39815">
                      <a:extLst>
                        <a:ext uri="{9D8B030D-6E8A-4147-A177-3AD203B41FA5}">
                          <a16:colId xmlns:a16="http://schemas.microsoft.com/office/drawing/2014/main" val="66776278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8703793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4817654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662925787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72488231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56836633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167054382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76533847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221902064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595207875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1718547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961208498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89497857"/>
                        </a:ext>
                      </a:extLst>
                    </a:gridCol>
                    <a:gridCol w="1736651">
                      <a:extLst>
                        <a:ext uri="{9D8B030D-6E8A-4147-A177-3AD203B41FA5}">
                          <a16:colId xmlns:a16="http://schemas.microsoft.com/office/drawing/2014/main" val="1705614909"/>
                        </a:ext>
                      </a:extLst>
                    </a:gridCol>
                  </a:tblGrid>
                  <a:tr h="2998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7839716"/>
                      </a:ext>
                    </a:extLst>
                  </a:tr>
                  <a:tr h="286853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85539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44836412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77307372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69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18782047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13539700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30005807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72937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C788F825-549D-4034-9916-EB7C0C9C41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42670" y="2583894"/>
              <a:ext cx="6949330" cy="316494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39815">
                      <a:extLst>
                        <a:ext uri="{9D8B030D-6E8A-4147-A177-3AD203B41FA5}">
                          <a16:colId xmlns:a16="http://schemas.microsoft.com/office/drawing/2014/main" val="66776278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8703793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4817654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662925787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72488231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56836633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167054382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76533847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221902064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595207875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1718547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961208498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89497857"/>
                        </a:ext>
                      </a:extLst>
                    </a:gridCol>
                    <a:gridCol w="1736651">
                      <a:extLst>
                        <a:ext uri="{9D8B030D-6E8A-4147-A177-3AD203B41FA5}">
                          <a16:colId xmlns:a16="http://schemas.microsoft.com/office/drawing/2014/main" val="1705614909"/>
                        </a:ext>
                      </a:extLst>
                    </a:gridCol>
                  </a:tblGrid>
                  <a:tr h="2998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41" r="-1939286" b="-9938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78397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4848" t="-98039" r="-1545455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2090" t="-98039" r="-1422388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82090" t="-98039" r="-1322388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87879" t="-98039" r="-1242424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80597" t="-98039" r="-1123881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89394" t="-98039" r="-1040909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79104" t="-98039" r="-925373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79104" t="-98039" r="-825373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92424" t="-98039" r="-737879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977612" t="-98039" r="-626866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93939" t="-98039" r="-536364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76119" t="-98039" r="-428358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855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168333" r="-154545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168333" r="-1422388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82090" t="-168333" r="-1322388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7879" t="-168333" r="-124242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80597" t="-168333" r="-1123881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89394" t="-168333" r="-104090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79104" t="-168333" r="-925373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9104" t="-168333" r="-825373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92424" t="-168333" r="-73787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77612" t="-168333" r="-626866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93939" t="-168333" r="-53636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176119" t="-168333" r="-428358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168333" r="-70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8364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268333" r="-1545455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268333" r="-142238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82090" t="-268333" r="-132238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7879" t="-268333" r="-1242424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93939" t="-268333" r="-536364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176119" t="-268333" r="-4283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268333" r="-702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7307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368333" r="-154545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368333" r="-142238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82090" t="-368333" r="-132238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7879" t="-368333" r="-124242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368333" r="-70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468333" r="-154545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468333" r="-142238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468333" r="-702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782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559016" r="-154545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559016" r="-142238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559016" r="-702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35397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670000" r="-154545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670000" r="-142238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670000" r="-702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0058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848" t="-770000" r="-154545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090" t="-770000" r="-142238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770000" r="-70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9371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152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E8A0A2-C8E0-48A6-A826-4F9D40A9F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Computes </a:t>
                </a:r>
                <a:r>
                  <a:rPr lang="en-US" i="1" dirty="0"/>
                  <a:t>for each node</a:t>
                </a:r>
                <a:r>
                  <a:rPr lang="en-US" dirty="0"/>
                  <a:t>, the shortest path from the source to that node</a:t>
                </a:r>
              </a:p>
              <a:p>
                <a:r>
                  <a:rPr lang="en-US" dirty="0"/>
                  <a:t>Classic example of a dynamic programming algorithm</a:t>
                </a:r>
              </a:p>
              <a:p>
                <a:r>
                  <a:rPr lang="en-US" dirty="0"/>
                  <a:t>Original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Optimization using </a:t>
                </a:r>
                <a:r>
                  <a:rPr lang="en-US" dirty="0" err="1"/>
                  <a:t>Fibonnaci</a:t>
                </a:r>
                <a:r>
                  <a:rPr lang="en-US" dirty="0"/>
                  <a:t> Heaps allows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r>
                  <a:rPr lang="en-US" dirty="0"/>
                  <a:t>Does not work for graphs with cycles or negative weights!</a:t>
                </a:r>
              </a:p>
              <a:p>
                <a:pPr lvl="1"/>
                <a:r>
                  <a:rPr lang="en-US" dirty="0"/>
                  <a:t>Bellman-Ford algorithm for graphs with negative weights and cycles (but no negative cycles)</a:t>
                </a:r>
              </a:p>
              <a:p>
                <a:pPr lvl="1"/>
                <a:r>
                  <a:rPr lang="en-US" dirty="0"/>
                  <a:t>Floyd-</a:t>
                </a:r>
                <a:r>
                  <a:rPr lang="en-US" dirty="0" err="1"/>
                  <a:t>Warshall</a:t>
                </a:r>
                <a:r>
                  <a:rPr lang="en-US" dirty="0"/>
                  <a:t> for finding shortest paths between </a:t>
                </a:r>
                <a:r>
                  <a:rPr lang="en-US" i="1" dirty="0"/>
                  <a:t>all </a:t>
                </a:r>
                <a:r>
                  <a:rPr lang="en-US" dirty="0"/>
                  <a:t>pairs of nodes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E8A0A2-C8E0-48A6-A826-4F9D40A9F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C4E122-DFB3-4439-A5AF-47DBD18D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shortest path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5CE25-0FEA-4E47-BCC6-0510ABD1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8F2691-4565-4061-8554-03B687B8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high-level driving actions, driving maneuvers</a:t>
            </a:r>
          </a:p>
          <a:p>
            <a:r>
              <a:rPr lang="en-US" dirty="0"/>
              <a:t>Behavior planner considers static, dynamic obstacles + </a:t>
            </a:r>
          </a:p>
          <a:p>
            <a:pPr lvl="1"/>
            <a:r>
              <a:rPr lang="en-US" dirty="0"/>
              <a:t>Driving: traffic rules, corner cases (emergency vehicles, construction)</a:t>
            </a:r>
          </a:p>
          <a:p>
            <a:pPr lvl="1"/>
            <a:r>
              <a:rPr lang="en-US" dirty="0"/>
              <a:t>Flying: flight plan, corridors, no-fly zones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Driving:</a:t>
            </a:r>
          </a:p>
          <a:p>
            <a:pPr lvl="2"/>
            <a:r>
              <a:rPr lang="en-US" dirty="0"/>
              <a:t>Cruise control, Adaptive Cruise Control</a:t>
            </a:r>
          </a:p>
          <a:p>
            <a:pPr lvl="2"/>
            <a:r>
              <a:rPr lang="en-US" dirty="0"/>
              <a:t>Lane switching, merging</a:t>
            </a:r>
          </a:p>
          <a:p>
            <a:pPr lvl="2"/>
            <a:r>
              <a:rPr lang="en-US" dirty="0"/>
              <a:t>Obstacle avoidance, Traffic lights</a:t>
            </a:r>
          </a:p>
          <a:p>
            <a:pPr lvl="1"/>
            <a:r>
              <a:rPr lang="en-US" dirty="0"/>
              <a:t>Flying: Take-off, Landing, Hovering, Complex maneuvers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C-8681-4173-82F2-E56E1C24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6050-0FD2-4CB1-99B2-6272AEFF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7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8F2691-4565-4061-8554-03B687B8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Map: HD road map, road network, 3D map including no-fly zones</a:t>
            </a:r>
          </a:p>
          <a:p>
            <a:pPr lvl="1"/>
            <a:r>
              <a:rPr lang="en-US" dirty="0"/>
              <a:t>Localization information (where am I?): using variety of sensors + using localization algorithms</a:t>
            </a:r>
          </a:p>
          <a:p>
            <a:pPr lvl="1"/>
            <a:r>
              <a:rPr lang="en-US" dirty="0"/>
              <a:t>Perception of environment around the vehicle (using sensors)</a:t>
            </a:r>
          </a:p>
          <a:p>
            <a:pPr lvl="2"/>
            <a:endParaRPr lang="en-US" dirty="0"/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sequence of discrete actions/maneuvers based on own behaviors and behaviors of other actors in the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C-8681-4173-82F2-E56E1C24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planner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6050-0FD2-4CB1-99B2-6272AEFF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1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EE035-E6D2-4874-9374-E7101923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048805"/>
            <a:ext cx="11699087" cy="3933431"/>
          </a:xfrm>
        </p:spPr>
        <p:txBody>
          <a:bodyPr/>
          <a:lstStyle/>
          <a:p>
            <a:r>
              <a:rPr lang="en-US" dirty="0"/>
              <a:t>Cars, cyclists: many models available</a:t>
            </a:r>
          </a:p>
          <a:p>
            <a:pPr lvl="1"/>
            <a:r>
              <a:rPr lang="en-US" dirty="0"/>
              <a:t>Current “winners” based on deep/recurrent neural networks</a:t>
            </a:r>
          </a:p>
          <a:p>
            <a:r>
              <a:rPr lang="en-US" dirty="0"/>
              <a:t>Human motion prediction: much harder, lots of ongoing research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80254D-AEA4-429A-A658-CB0D31EC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 Planning often uses trajectory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F029-FBC9-4C2C-9006-83F5D507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7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D7C0DA-6ACF-4B66-AC6F-455BD78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models: dynamic or kinematic</a:t>
            </a:r>
          </a:p>
          <a:p>
            <a:pPr lvl="1"/>
            <a:r>
              <a:rPr lang="en-US" dirty="0"/>
              <a:t>Dynamic models: 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Lagrangian</a:t>
            </a:r>
            <a:r>
              <a:rPr lang="en-US" dirty="0"/>
              <a:t> mechanics models (sum of all forces on the vehicle should be zero)</a:t>
            </a:r>
          </a:p>
          <a:p>
            <a:pPr lvl="2"/>
            <a:r>
              <a:rPr lang="en-US" dirty="0"/>
              <a:t>Usually simplified to be fast enough for trajectory prediction (e.g. 2-wheeled bicycle model) </a:t>
            </a:r>
          </a:p>
          <a:p>
            <a:pPr lvl="1"/>
            <a:r>
              <a:rPr lang="en-US" dirty="0"/>
              <a:t>Kinematic models:</a:t>
            </a:r>
          </a:p>
          <a:p>
            <a:pPr lvl="2"/>
            <a:r>
              <a:rPr lang="en-US" dirty="0"/>
              <a:t>Ignore many forces, focus on velocity, direction of vehicle etc.</a:t>
            </a:r>
          </a:p>
          <a:p>
            <a:pPr lvl="2"/>
            <a:r>
              <a:rPr lang="en-US" dirty="0"/>
              <a:t>E.g. constant velocity, constant acceleration, constant turn rate and velocity, constant turn rate and acceleration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4D273-D681-416D-8C41-462F43CD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Physics-based trajectory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CB919-5213-4B38-9D34-42752BB6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2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907572-8DEE-4DF9-81F2-9C468240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kinematic or dynamic model and “evolve” it in time: </a:t>
            </a:r>
          </a:p>
          <a:p>
            <a:pPr lvl="1"/>
            <a:r>
              <a:rPr lang="en-US" dirty="0"/>
              <a:t>usually not reliable because it assumes perfect knowledge of current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based on evolution model but add Gaussian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Explicitly model uncertainty parameters and do Monte Carlo simulation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36C4CB-760B-4E12-A839-2FD7765C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prediction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2299F-94E3-4180-BB50-606D78C9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3C488-47B8-4683-9EE6-9FD858145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" t="39357" r="76307" b="32470"/>
          <a:stretch/>
        </p:blipFill>
        <p:spPr>
          <a:xfrm>
            <a:off x="519545" y="3761509"/>
            <a:ext cx="2140529" cy="1870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0CE7C-A6D1-47A1-B7A7-0DEB3998D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4" t="32783" r="73125" b="25897"/>
          <a:stretch/>
        </p:blipFill>
        <p:spPr>
          <a:xfrm>
            <a:off x="4090145" y="3571223"/>
            <a:ext cx="1926079" cy="2112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127077-3B70-48F6-8792-377EBD6984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7" t="55008" r="67272" b="25167"/>
          <a:stretch/>
        </p:blipFill>
        <p:spPr>
          <a:xfrm>
            <a:off x="7377544" y="4000303"/>
            <a:ext cx="3241965" cy="1316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2BE25D-9498-4EF7-B0B2-16E0DA4DA2AB}"/>
              </a:ext>
            </a:extLst>
          </p:cNvPr>
          <p:cNvSpPr txBox="1"/>
          <p:nvPr/>
        </p:nvSpPr>
        <p:spPr>
          <a:xfrm>
            <a:off x="1460500" y="57899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8F6DF-8ACA-4781-A079-0963DB52E84F}"/>
              </a:ext>
            </a:extLst>
          </p:cNvPr>
          <p:cNvSpPr txBox="1"/>
          <p:nvPr/>
        </p:nvSpPr>
        <p:spPr>
          <a:xfrm>
            <a:off x="4889500" y="58075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C7978-E86F-4383-9387-0C11E9EEE785}"/>
              </a:ext>
            </a:extLst>
          </p:cNvPr>
          <p:cNvSpPr txBox="1"/>
          <p:nvPr/>
        </p:nvSpPr>
        <p:spPr>
          <a:xfrm>
            <a:off x="8719621" y="54472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C934-F2F3-4066-8774-0EFAFCED2677}"/>
              </a:ext>
            </a:extLst>
          </p:cNvPr>
          <p:cNvSpPr txBox="1"/>
          <p:nvPr/>
        </p:nvSpPr>
        <p:spPr>
          <a:xfrm>
            <a:off x="5676900" y="5945723"/>
            <a:ext cx="6311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Pictures from: https://robomechjournal.springeropen.com/articles/10.1186/s40648-014-0001-z</a:t>
            </a:r>
          </a:p>
        </p:txBody>
      </p:sp>
    </p:spTree>
    <p:extLst>
      <p:ext uri="{BB962C8B-B14F-4D97-AF65-F5344CB8AC3E}">
        <p14:creationId xmlns:p14="http://schemas.microsoft.com/office/powerpoint/2010/main" val="22818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D571B-5EA5-4980-BF8B-FB15B018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57349"/>
            <a:ext cx="11699087" cy="4324887"/>
          </a:xfrm>
        </p:spPr>
        <p:txBody>
          <a:bodyPr/>
          <a:lstStyle/>
          <a:p>
            <a:r>
              <a:rPr lang="en-US" dirty="0"/>
              <a:t>Check if ego trajectory will intersect with predicted trajectory (discretize at each time step, or compute analytically)</a:t>
            </a:r>
          </a:p>
          <a:p>
            <a:r>
              <a:rPr lang="en-US" dirty="0"/>
              <a:t>Risk indicators for collision</a:t>
            </a:r>
          </a:p>
          <a:p>
            <a:pPr lvl="1"/>
            <a:r>
              <a:rPr lang="en-US" dirty="0"/>
              <a:t>Time to collision (TTC): time remaining before collision may occur</a:t>
            </a:r>
          </a:p>
          <a:p>
            <a:pPr lvl="2"/>
            <a:r>
              <a:rPr lang="en-US" sz="2000" dirty="0"/>
              <a:t>used to decide when to apply brakes, to identify which is the least dangerous maneuver </a:t>
            </a:r>
          </a:p>
          <a:p>
            <a:pPr lvl="1"/>
            <a:r>
              <a:rPr lang="en-US" dirty="0"/>
              <a:t>Time to react: Time available for driver to act before collision is inevitable</a:t>
            </a:r>
          </a:p>
          <a:p>
            <a:pPr lvl="2"/>
            <a:r>
              <a:rPr lang="en-US" sz="2000" dirty="0"/>
              <a:t>Used to identify latest time at which braking/acceleration/steering etc. can help avoid collision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58F7-AAB3-4FA9-A6AC-E63EA189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6E43B-8C53-4350-B850-A6C990DE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9CEF1B-5815-4604-845F-2FCF44AC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523999"/>
            <a:ext cx="11699087" cy="398859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Physics-based : Dynamical models of pedestrians</a:t>
            </a:r>
          </a:p>
          <a:p>
            <a:pPr lvl="1"/>
            <a:r>
              <a:rPr lang="en-US" dirty="0"/>
              <a:t>Single dynamic model or multiple dynamical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Pattern-based: Learn motion patterns from data</a:t>
            </a:r>
          </a:p>
          <a:p>
            <a:pPr lvl="1"/>
            <a:r>
              <a:rPr lang="en-US" dirty="0"/>
              <a:t>Sequential methods: Learn conditional models and recursively apply learned transition functions for inference</a:t>
            </a:r>
          </a:p>
          <a:p>
            <a:pPr lvl="1"/>
            <a:r>
              <a:rPr lang="en-US" dirty="0"/>
              <a:t>Non-sequential methods: Model distribution over full trajectories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Planning-based methods (based on estimating pedestrian’s long-term goals)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Pattern-based methods using recurrent neural networks such as LSTMs are increasingly popular today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BEE44C-4223-4D43-8A55-36559352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prediction for pedestrians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836DE-C1C1-4518-8524-5C1E6A6B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0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9962E-0023-42AD-B840-9701FA7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8037-35FB-4104-8DA5-D32390F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C3A2B-6607-4AEA-B410-F3D2F541C1A0}"/>
              </a:ext>
            </a:extLst>
          </p:cNvPr>
          <p:cNvGrpSpPr/>
          <p:nvPr/>
        </p:nvGrpSpPr>
        <p:grpSpPr>
          <a:xfrm>
            <a:off x="452883" y="1145018"/>
            <a:ext cx="11286235" cy="3878063"/>
            <a:chOff x="267036" y="1145018"/>
            <a:chExt cx="11286235" cy="38780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788337-8E4B-4127-BEB9-C05CB2627CF7}"/>
                </a:ext>
              </a:extLst>
            </p:cNvPr>
            <p:cNvSpPr/>
            <p:nvPr/>
          </p:nvSpPr>
          <p:spPr>
            <a:xfrm>
              <a:off x="1556368" y="1145018"/>
              <a:ext cx="8464269" cy="1764063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67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B28B2-1A34-4729-B066-62210084331A}"/>
                </a:ext>
              </a:extLst>
            </p:cNvPr>
            <p:cNvSpPr/>
            <p:nvPr/>
          </p:nvSpPr>
          <p:spPr>
            <a:xfrm>
              <a:off x="267036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Sensing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661D0-F166-45D5-8AF2-24ACAE4635FD}"/>
                </a:ext>
              </a:extLst>
            </p:cNvPr>
            <p:cNvSpPr/>
            <p:nvPr/>
          </p:nvSpPr>
          <p:spPr>
            <a:xfrm>
              <a:off x="2505160" y="1869255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682A0-7012-45E6-AEF9-CA28707844FA}"/>
                </a:ext>
              </a:extLst>
            </p:cNvPr>
            <p:cNvSpPr/>
            <p:nvPr/>
          </p:nvSpPr>
          <p:spPr>
            <a:xfrm>
              <a:off x="4820157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Decision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9EA74-C70A-4C5B-B819-FA061A18F556}"/>
                </a:ext>
              </a:extLst>
            </p:cNvPr>
            <p:cNvSpPr/>
            <p:nvPr/>
          </p:nvSpPr>
          <p:spPr>
            <a:xfrm>
              <a:off x="7135153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2482D-D98A-427D-ADCC-819B7C82276C}"/>
                </a:ext>
              </a:extLst>
            </p:cNvPr>
            <p:cNvSpPr/>
            <p:nvPr/>
          </p:nvSpPr>
          <p:spPr>
            <a:xfrm>
              <a:off x="9450151" y="1885366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Actuation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D36DD-6D0A-4719-82F5-30707EBF6B2B}"/>
                </a:ext>
              </a:extLst>
            </p:cNvPr>
            <p:cNvSpPr/>
            <p:nvPr/>
          </p:nvSpPr>
          <p:spPr>
            <a:xfrm>
              <a:off x="267036" y="4084435"/>
              <a:ext cx="11286235" cy="938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Operating System/Hypervisor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46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287B64-4B63-4582-BEE3-5BED9BB1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332703"/>
            <a:ext cx="11699087" cy="4351338"/>
          </a:xfrm>
        </p:spPr>
        <p:txBody>
          <a:bodyPr/>
          <a:lstStyle/>
          <a:p>
            <a:r>
              <a:rPr lang="en-US" dirty="0"/>
              <a:t>Each state in the FSM is a maneuver or “mode”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0035D-DA4E-46EC-BFC5-2E002AE8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planning: FSM-based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6B8A3-2440-4D36-B75D-B1780EE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316328-AAAD-4C20-8CFC-2BC779C0BF31}"/>
              </a:ext>
            </a:extLst>
          </p:cNvPr>
          <p:cNvSpPr/>
          <p:nvPr/>
        </p:nvSpPr>
        <p:spPr>
          <a:xfrm>
            <a:off x="4565650" y="2587301"/>
            <a:ext cx="1917700" cy="765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Decelerate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EE5C8C-89BA-45A0-A06F-D8EDB877F2B8}"/>
              </a:ext>
            </a:extLst>
          </p:cNvPr>
          <p:cNvSpPr/>
          <p:nvPr/>
        </p:nvSpPr>
        <p:spPr>
          <a:xfrm>
            <a:off x="4565650" y="3943070"/>
            <a:ext cx="1917700" cy="765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Speed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A41EB4-A485-4745-921E-57AE08630482}"/>
              </a:ext>
            </a:extLst>
          </p:cNvPr>
          <p:cNvSpPr/>
          <p:nvPr/>
        </p:nvSpPr>
        <p:spPr>
          <a:xfrm>
            <a:off x="4159187" y="3073400"/>
            <a:ext cx="438213" cy="1250950"/>
          </a:xfrm>
          <a:custGeom>
            <a:avLst/>
            <a:gdLst>
              <a:gd name="connsiteX0" fmla="*/ 412813 w 438213"/>
              <a:gd name="connsiteY0" fmla="*/ 1250950 h 1250950"/>
              <a:gd name="connsiteX1" fmla="*/ 63 w 438213"/>
              <a:gd name="connsiteY1" fmla="*/ 755650 h 1250950"/>
              <a:gd name="connsiteX2" fmla="*/ 438213 w 438213"/>
              <a:gd name="connsiteY2" fmla="*/ 0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213" h="1250950">
                <a:moveTo>
                  <a:pt x="412813" y="1250950"/>
                </a:moveTo>
                <a:cubicBezTo>
                  <a:pt x="204321" y="1107546"/>
                  <a:pt x="-4170" y="964142"/>
                  <a:pt x="63" y="755650"/>
                </a:cubicBezTo>
                <a:cubicBezTo>
                  <a:pt x="4296" y="547158"/>
                  <a:pt x="221254" y="273579"/>
                  <a:pt x="438213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7B56D4-7AEB-47AB-9CF1-0996D769539A}"/>
              </a:ext>
            </a:extLst>
          </p:cNvPr>
          <p:cNvSpPr/>
          <p:nvPr/>
        </p:nvSpPr>
        <p:spPr>
          <a:xfrm>
            <a:off x="6481768" y="3036910"/>
            <a:ext cx="293765" cy="1204890"/>
          </a:xfrm>
          <a:custGeom>
            <a:avLst/>
            <a:gdLst>
              <a:gd name="connsiteX0" fmla="*/ 25400 w 336633"/>
              <a:gd name="connsiteY0" fmla="*/ 0 h 1212850"/>
              <a:gd name="connsiteX1" fmla="*/ 336550 w 336633"/>
              <a:gd name="connsiteY1" fmla="*/ 679450 h 1212850"/>
              <a:gd name="connsiteX2" fmla="*/ 0 w 336633"/>
              <a:gd name="connsiteY2" fmla="*/ 1212850 h 12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33" h="1212850">
                <a:moveTo>
                  <a:pt x="25400" y="0"/>
                </a:moveTo>
                <a:cubicBezTo>
                  <a:pt x="183091" y="238654"/>
                  <a:pt x="340783" y="477308"/>
                  <a:pt x="336550" y="679450"/>
                </a:cubicBezTo>
                <a:cubicBezTo>
                  <a:pt x="332317" y="881592"/>
                  <a:pt x="166158" y="1047221"/>
                  <a:pt x="0" y="121285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512C1-C633-4A59-B638-62B061467424}"/>
                  </a:ext>
                </a:extLst>
              </p:cNvPr>
              <p:cNvSpPr txBox="1"/>
              <p:nvPr/>
            </p:nvSpPr>
            <p:spPr>
              <a:xfrm>
                <a:off x="2082799" y="3339624"/>
                <a:ext cx="2190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Distance to stop sign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threshold?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512C1-C633-4A59-B638-62B06146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799" y="3339624"/>
                <a:ext cx="2190667" cy="646331"/>
              </a:xfrm>
              <a:prstGeom prst="rect">
                <a:avLst/>
              </a:prstGeom>
              <a:blipFill>
                <a:blip r:embed="rId2"/>
                <a:stretch>
                  <a:fillRect l="-250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E5AE2-7486-4A90-A64E-0360ED41D2BB}"/>
                  </a:ext>
                </a:extLst>
              </p:cNvPr>
              <p:cNvSpPr txBox="1"/>
              <p:nvPr/>
            </p:nvSpPr>
            <p:spPr>
              <a:xfrm>
                <a:off x="6805702" y="3420805"/>
                <a:ext cx="2190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Distance to stop sign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threshold?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E5AE2-7486-4A90-A64E-0360ED41D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02" y="3420805"/>
                <a:ext cx="2190667" cy="646331"/>
              </a:xfrm>
              <a:prstGeom prst="rect">
                <a:avLst/>
              </a:prstGeom>
              <a:blipFill>
                <a:blip r:embed="rId3"/>
                <a:stretch>
                  <a:fillRect l="-222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7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4ABD2-F5AC-4E43-AFDB-CDAF63B6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= finite set of driving contexts and behaviors, FSMs to represent possible transitions between contexts</a:t>
            </a:r>
          </a:p>
          <a:p>
            <a:r>
              <a:rPr lang="en-US" dirty="0"/>
              <a:t>Planning then becomes a problem of choosing appropriate transitions that ensure a desired behavior</a:t>
            </a:r>
          </a:p>
          <a:p>
            <a:r>
              <a:rPr lang="en-US" dirty="0"/>
              <a:t>Can view this is a 2-player game between the car’s controller (player 1) and the environment (player 2)</a:t>
            </a:r>
          </a:p>
          <a:p>
            <a:r>
              <a:rPr lang="en-US" dirty="0"/>
              <a:t>Game-theoretic approaches for FSMs can identify winning strategies for the controller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662D4-6BEC-4D4B-AC97-1F77F6BB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using finite state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BFE0-D6E0-4A39-986D-26CCB15B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D2E76-877D-408B-BFCF-8214CDD5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FSM-based view may not adequately address uncertainty</a:t>
            </a:r>
          </a:p>
          <a:p>
            <a:r>
              <a:rPr lang="en-US" dirty="0"/>
              <a:t>Uncertainty exists in the intention of traffic participants</a:t>
            </a:r>
          </a:p>
          <a:p>
            <a:r>
              <a:rPr lang="en-US" dirty="0"/>
              <a:t>Intent prediction of cars, bicycles, pedestrians</a:t>
            </a:r>
          </a:p>
          <a:p>
            <a:pPr lvl="1"/>
            <a:r>
              <a:rPr lang="en-US" dirty="0"/>
              <a:t>Techniques based on Gaussian mixture models</a:t>
            </a:r>
          </a:p>
          <a:p>
            <a:pPr lvl="1"/>
            <a:r>
              <a:rPr lang="en-US" dirty="0"/>
              <a:t>Switching linear dynamical and stochastic systems</a:t>
            </a:r>
          </a:p>
          <a:p>
            <a:pPr lvl="1"/>
            <a:r>
              <a:rPr lang="en-US" dirty="0"/>
              <a:t>Gaussian Process Regression</a:t>
            </a:r>
          </a:p>
          <a:p>
            <a:r>
              <a:rPr lang="en-US" dirty="0"/>
              <a:t>Big recent push: probabilistic planning formalisms using Markov Decision Processes such as Partially Observable Markov Decision Processes: RL/DRL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8D91F9-B29D-490C-A6F7-9E5C0417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planning under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2D93-89B3-4DB0-BBF7-0CDDE5FF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703B6B-B1C1-473A-9681-69FF6E12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plan decides a high-level set of maneuvers (e.g. cruise-in-lane, turn right, turn left, hover, etc.)</a:t>
            </a:r>
          </a:p>
          <a:p>
            <a:r>
              <a:rPr lang="en-US" dirty="0"/>
              <a:t>This plan needs to be translated into a reference path or a reference trajectory to be followed by the vehicle.</a:t>
            </a:r>
          </a:p>
          <a:p>
            <a:r>
              <a:rPr lang="en-US" dirty="0"/>
              <a:t>Motion planning computes a feasible reference plan that respects feasibility (according to vehicle dynamics), obstacle avoidance, while optimizing certain costs (e.g. maximizing comfort, minimizing battery usage, etc.)</a:t>
            </a:r>
          </a:p>
          <a:p>
            <a:r>
              <a:rPr lang="en-US" dirty="0"/>
              <a:t>Popular approaches</a:t>
            </a:r>
          </a:p>
          <a:p>
            <a:pPr lvl="1"/>
            <a:r>
              <a:rPr lang="en-US" dirty="0"/>
              <a:t>Variational methods from nonlinear optimal control</a:t>
            </a:r>
          </a:p>
          <a:p>
            <a:pPr lvl="1"/>
            <a:r>
              <a:rPr lang="en-US" dirty="0"/>
              <a:t>Graph-search approaches using discretization of the state-space</a:t>
            </a:r>
          </a:p>
          <a:p>
            <a:pPr lvl="1"/>
            <a:r>
              <a:rPr lang="en-US" dirty="0"/>
              <a:t>Incremental tree-based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39B19-B7FA-4EA5-ACBD-22BAFFA1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9DB1-2F7C-4C12-AA78-9618AF7E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1E5B40-9E46-4C1D-833D-6B55D316C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Path planning:</a:t>
                </a:r>
              </a:p>
              <a:p>
                <a:pPr lvl="1"/>
                <a:r>
                  <a:rPr lang="en-US" dirty="0"/>
                  <a:t>Simply provides a parametric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 configuration space or state-space of the vehicle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gives the initial configuration,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gives the final configuration, and for all intermediate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, gives the intermediate configurations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May not include a velocity profile or those for other states, but delegates this to lower-level control</a:t>
                </a:r>
              </a:p>
              <a:p>
                <a:r>
                  <a:rPr lang="en-US" dirty="0"/>
                  <a:t>Trajectory planning: Is aware of vehicle dynamics and can account for dynamic obstacles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1E5B40-9E46-4C1D-833D-6B55D316C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72E0065-D5A1-431E-B1C9-008B1E96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vs. Trajectory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25D64-3BFD-4F61-A17B-5337279D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08013F-9E70-4A1D-A40F-0F962DAD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Defines a parametric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planning horizon,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set of configurations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precisely describes how the vehicle’s behavior evolves in configuration space at each time</a:t>
                </a:r>
              </a:p>
              <a:p>
                <a:endParaRPr lang="en-US" dirty="0"/>
              </a:p>
              <a:p>
                <a:r>
                  <a:rPr lang="en-US" dirty="0"/>
                  <a:t>Trajectory planning is a more nuanced version of path planning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08013F-9E70-4A1D-A40F-0F962DAD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92B469C-CA61-46BC-9154-A543A95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CFC90-D8BA-44B5-8ED8-25F9E889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18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E77A47-DF3D-427F-B23B-69F062477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44963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set of all continuous functions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dirty="0"/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set of initial configurations/states)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set of goal states)</a:t>
                </a:r>
              </a:p>
              <a:p>
                <a:r>
                  <a:rPr lang="en-US" dirty="0"/>
                  <a:t>Set of all allowed states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encodes </a:t>
                </a:r>
                <a:r>
                  <a:rPr lang="en-US" b="1" i="1" dirty="0"/>
                  <a:t>holonomic </a:t>
                </a:r>
                <a:r>
                  <a:rPr lang="en-US" dirty="0"/>
                  <a:t>constraints</a:t>
                </a:r>
              </a:p>
              <a:p>
                <a:pPr lvl="1"/>
                <a:r>
                  <a:rPr lang="en-US" dirty="0"/>
                  <a:t>A constraint is holonomic if you can express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coordinates, i.e., constraint depends only on spatial configuration</a:t>
                </a:r>
              </a:p>
              <a:p>
                <a:pPr lvl="1"/>
                <a:r>
                  <a:rPr lang="en-US" dirty="0"/>
                  <a:t>Holonomic constraints can encode path constraints, and dynamic and static obstacles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E77A47-DF3D-427F-B23B-69F062477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44963" cy="4351338"/>
              </a:xfrm>
              <a:blipFill>
                <a:blip r:embed="rId2"/>
                <a:stretch>
                  <a:fillRect l="-510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528F028-E9EC-4F71-92CB-AF5068F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B95FB-ABF4-4E4B-8B34-8F942EF8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4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 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differential constraint specifying constraints on smoothness of the path, velocity, acceleration, jerk constraints etc.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a cost functional mapping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some cost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trajectory can be stated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𝑖𝑛𝑖𝑡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𝑔𝑜𝑎𝑙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𝑓𝑟𝑒𝑒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acc>
                                        <m:accPr>
                                          <m:chr m:val="̈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55A4F2-87B8-4568-B6D0-65B88221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3FA9-5F08-4801-BC41-C0D0D80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98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Trajectory planning in dynamic environments and static path planning are both PSPACE-hard problems </a:t>
                </a:r>
              </a:p>
              <a:p>
                <a:pPr lvl="1"/>
                <a:r>
                  <a:rPr lang="en-US" dirty="0"/>
                  <a:t>At least as complex as checking SAT of a quantified Boolean formula (QBF)</a:t>
                </a:r>
              </a:p>
              <a:p>
                <a:pPr lvl="1"/>
                <a:r>
                  <a:rPr lang="en-US" dirty="0"/>
                  <a:t>Example QBF formula: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∧…))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55A4F2-87B8-4568-B6D0-65B88221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3FA9-5F08-4801-BC41-C0D0D80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38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FA44B7-C595-475F-A0CD-57A091842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Rely on results from nonlinear continuous optimization</a:t>
                </a:r>
              </a:p>
              <a:p>
                <a:r>
                  <a:rPr lang="en-US" dirty="0"/>
                  <a:t>We transform the trajectory optimization to the following standard form: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 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Standard trick to go from constrained to unconstrained optimization is to introduce penalty functions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Penalty method: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ac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,..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b="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Barrier function method: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411480" lvl="1" indent="0">
                  <a:spcAft>
                    <a:spcPts val="1200"/>
                  </a:spcAft>
                  <a:buNone/>
                </a:pPr>
                <a:r>
                  <a:rPr lang="en-US" sz="2200" dirty="0"/>
                  <a:t>							(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&lt;0⇒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&lt;∞,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≥0⇒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200" b="0" dirty="0"/>
                  <a:t>)</a:t>
                </a:r>
              </a:p>
              <a:p>
                <a:pPr lvl="1">
                  <a:spcAft>
                    <a:spcPts val="1200"/>
                  </a:spcAft>
                </a:pPr>
                <a:endParaRPr lang="en-US" dirty="0"/>
              </a:p>
              <a:p>
                <a:pPr lvl="1">
                  <a:spcAft>
                    <a:spcPts val="1200"/>
                  </a:spcAft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FA44B7-C595-475F-A0CD-57A091842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836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72EF5C-D115-4D7D-8072-02614DC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2F52D-D701-4A6D-A2D8-EF45D28F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91A8C-2912-4D2C-B0F1-D5972CB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1" y="1332703"/>
            <a:ext cx="8167708" cy="3997464"/>
          </a:xfrm>
        </p:spPr>
        <p:txBody>
          <a:bodyPr/>
          <a:lstStyle/>
          <a:p>
            <a:r>
              <a:rPr lang="en-US" dirty="0"/>
              <a:t>Primary purpose is to know everything about the environment</a:t>
            </a:r>
          </a:p>
          <a:p>
            <a:r>
              <a:rPr lang="en-US" dirty="0"/>
              <a:t>Most of the software modules in the sensing modules deal with:</a:t>
            </a:r>
          </a:p>
          <a:p>
            <a:pPr lvl="1"/>
            <a:r>
              <a:rPr lang="en-US" dirty="0"/>
              <a:t>Sensor fusion: (using  KFs, EKFs, UKFs, etc.)</a:t>
            </a:r>
          </a:p>
          <a:p>
            <a:pPr lvl="1"/>
            <a:r>
              <a:rPr lang="en-US" dirty="0"/>
              <a:t>Data preprocessing: e.g. converting LiDAR data into point-cloud representation, sampling video signals, compressing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217B3-A3DC-4C5D-B872-CB68275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C0A0-834C-4B2D-A639-C2C0DC1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E63F-FF74-4BAE-93CD-2E699E766479}"/>
              </a:ext>
            </a:extLst>
          </p:cNvPr>
          <p:cNvSpPr/>
          <p:nvPr/>
        </p:nvSpPr>
        <p:spPr>
          <a:xfrm>
            <a:off x="469066" y="1332703"/>
            <a:ext cx="2630184" cy="3997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C7670-5126-4A2B-939B-149ADD5ABF73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B10A0-7BA3-4047-8D6B-879C1C58339A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47396-17D1-446F-9481-DBBB97ECADD8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77-471E-41EB-BD2F-DA77DE3926CD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AA301-9ABD-4916-BF39-B27FE0DFE15F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16350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A85C6-7725-4EB9-AFFD-833700A7A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4" t="2978" r="5100" b="1915"/>
          <a:stretch/>
        </p:blipFill>
        <p:spPr>
          <a:xfrm>
            <a:off x="8497608" y="3944678"/>
            <a:ext cx="3184811" cy="2178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B40528-E7AA-447C-A40B-C22A0DE60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Variational methods may get stuck in local optima, graph-search methods try to do global search</a:t>
                </a:r>
              </a:p>
              <a:p>
                <a:r>
                  <a:rPr lang="en-US" dirty="0"/>
                  <a:t>Configuration space is represented as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set of selected discrete configurations,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edges, where each edge is labeled by the path segment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that the edge represents.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Feasible path can be found by concatenating feasible edges</a:t>
                </a:r>
              </a:p>
              <a:p>
                <a:r>
                  <a:rPr lang="en-US" dirty="0"/>
                  <a:t>Does require discretization of the configuration/state space!</a:t>
                </a:r>
              </a:p>
              <a:p>
                <a:pPr lvl="1"/>
                <a:r>
                  <a:rPr lang="en-US" dirty="0"/>
                  <a:t>Hand-crafted lane graphs</a:t>
                </a:r>
                <a:r>
                  <a:rPr lang="en-US" baseline="30000" dirty="0"/>
                  <a:t>2</a:t>
                </a:r>
              </a:p>
              <a:p>
                <a:pPr lvl="1"/>
                <a:r>
                  <a:rPr lang="en-US" dirty="0"/>
                  <a:t>Geometric representations</a:t>
                </a:r>
              </a:p>
              <a:p>
                <a:pPr lvl="1"/>
                <a:r>
                  <a:rPr lang="en-US" dirty="0"/>
                  <a:t>Sampling-based discretization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B40528-E7AA-447C-A40B-C22A0DE60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5" t="-2081" r="-730" b="-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3FB89B-44E4-4599-986B-9424FD14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Graph-search-methods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E697-09B0-46F1-A907-A118B8DF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7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039316-757E-4A12-9664-0B722F49F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Typical constraints (differential, holonomic) are usually very difficult to obtain at real-time through sensors</a:t>
                </a:r>
              </a:p>
              <a:p>
                <a:r>
                  <a:rPr lang="en-US" dirty="0"/>
                  <a:t>Sampling-based methods explore reachability of free configuration space by trying to apply controls (steering) and checking for collisions</a:t>
                </a:r>
              </a:p>
              <a:p>
                <a:r>
                  <a:rPr lang="en-US" dirty="0"/>
                  <a:t>Main purpose of these methods is to construct a roadmap, and use it for planning</a:t>
                </a:r>
              </a:p>
              <a:p>
                <a:r>
                  <a:rPr lang="en-US" dirty="0"/>
                  <a:t>Steering functions: </a:t>
                </a:r>
              </a:p>
              <a:p>
                <a:pPr lvl="1"/>
                <a:r>
                  <a:rPr lang="en-US" sz="2400" dirty="0"/>
                  <a:t>Random : returns a path obtained by applying a random steering command</a:t>
                </a:r>
              </a:p>
              <a:p>
                <a:pPr lvl="1"/>
                <a:r>
                  <a:rPr lang="en-US" sz="2400" dirty="0"/>
                  <a:t>Heuristic: tries to guide vehicle from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Exact: computes exact path that takes vehicle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Optimal: Returns an optimal exact path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039316-757E-4A12-9664-0B722F49F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81" r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85FF2-6B51-40B3-92B6-6881C65B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Sampling-based methods: Roadmaps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CC95-EFCD-478D-935F-DF3DC23E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57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2EA0AED-7EA4-41F3-A9FE-C49617B61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𝑆𝑎𝑚𝑝𝑙𝑒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228600" lvl="1" indent="0">
                  <a:buNone/>
                </a:pPr>
                <a:r>
                  <a:rPr lang="en-US" b="0" dirty="0"/>
                  <a:t> </a:t>
                </a:r>
                <a:r>
                  <a:rPr lang="en-US" b="1" dirty="0"/>
                  <a:t>for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𝐼𝑛𝑡𝑒𝑟𝑒𝑠𝑡𝑖𝑛𝑔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steer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collision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b="1" dirty="0"/>
              </a:p>
              <a:p>
                <a:pPr marL="685800" lvl="2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b="1" dirty="0"/>
                  <a:t>endif</a:t>
                </a:r>
              </a:p>
              <a:p>
                <a:pPr marL="228600" lvl="1" indent="0">
                  <a:buNone/>
                </a:pPr>
                <a:r>
                  <a:rPr lang="en-US" b="1" dirty="0"/>
                  <a:t>end</a:t>
                </a:r>
              </a:p>
              <a:p>
                <a:pPr marL="0" indent="0">
                  <a:buNone/>
                </a:pPr>
                <a:r>
                  <a:rPr lang="en-US" b="1" dirty="0"/>
                  <a:t>End</a:t>
                </a:r>
              </a:p>
              <a:p>
                <a:pPr marL="0" indent="0"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2EA0AED-7EA4-41F3-A9FE-C49617B61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F825C00-9939-483E-BDDC-F6ADC10A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Roadmap (PRM)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F8F19-3F3C-481D-9F80-6A71BFEA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C7DE5F8-C7A0-42C1-BE7B-B82C81C994BB}"/>
                  </a:ext>
                </a:extLst>
              </p:cNvPr>
              <p:cNvSpPr/>
              <p:nvPr/>
            </p:nvSpPr>
            <p:spPr>
              <a:xfrm>
                <a:off x="5569527" y="1961805"/>
                <a:ext cx="2685011" cy="822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𝑆𝑎𝑚𝑝𝑙𝑒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Return points on a grid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 samples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C7DE5F8-C7A0-42C1-BE7B-B82C81C9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1961805"/>
                <a:ext cx="2685011" cy="822960"/>
              </a:xfrm>
              <a:prstGeom prst="rect">
                <a:avLst/>
              </a:prstGeom>
              <a:blipFill>
                <a:blip r:embed="rId3"/>
                <a:stretch>
                  <a:fillRect l="-1357" t="-875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52D8C7-A2F8-42B4-926A-E4B6B4E6D3F1}"/>
                  </a:ext>
                </a:extLst>
              </p:cNvPr>
              <p:cNvSpPr/>
              <p:nvPr/>
            </p:nvSpPr>
            <p:spPr>
              <a:xfrm>
                <a:off x="5569527" y="3135501"/>
                <a:ext cx="2685011" cy="16348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𝐼𝑛𝑡𝑒𝑟𝑒𝑠𝑡𝑖𝑛𝑔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neighbors using appropriate distance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Points within a 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52D8C7-A2F8-42B4-926A-E4B6B4E6D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3135501"/>
                <a:ext cx="2685011" cy="1634836"/>
              </a:xfrm>
              <a:prstGeom prst="rect">
                <a:avLst/>
              </a:prstGeom>
              <a:blipFill>
                <a:blip r:embed="rId4"/>
                <a:stretch>
                  <a:fillRect l="-1357" t="-4797" b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BD5F262-55BE-442F-AC3D-B3528AE08004}"/>
              </a:ext>
            </a:extLst>
          </p:cNvPr>
          <p:cNvSpPr/>
          <p:nvPr/>
        </p:nvSpPr>
        <p:spPr>
          <a:xfrm>
            <a:off x="9389225" y="2466109"/>
            <a:ext cx="2288772" cy="163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Trajectory plan:  Use Dijkstra’s shortest-path algorithm on the resulting roadmap</a:t>
            </a:r>
          </a:p>
        </p:txBody>
      </p:sp>
    </p:spTree>
    <p:extLst>
      <p:ext uri="{BB962C8B-B14F-4D97-AF65-F5344CB8AC3E}">
        <p14:creationId xmlns:p14="http://schemas.microsoft.com/office/powerpoint/2010/main" val="804749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F0212-E1B5-4277-B124-E3CA8B34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a roadmap, how do we find the best path in the roadmap?</a:t>
            </a:r>
          </a:p>
          <a:p>
            <a:r>
              <a:rPr lang="en-US" dirty="0"/>
              <a:t>Dijkstra’s shortest path algorithm uses best first search to build a tree representing shortest paths from a given source to all other vertices in the graph</a:t>
            </a:r>
          </a:p>
          <a:p>
            <a:r>
              <a:rPr lang="en-US" dirty="0"/>
              <a:t>We typically need a path to only a single vertex (in the goal set), in this case a heuristic can be used to guide the search process</a:t>
            </a:r>
          </a:p>
          <a:p>
            <a:r>
              <a:rPr lang="en-US" dirty="0"/>
              <a:t>Most prominent heuristic search algorithm is A*</a:t>
            </a:r>
          </a:p>
          <a:p>
            <a:r>
              <a:rPr lang="en-US" dirty="0"/>
              <a:t>Shown to be optimally efficient if heuristic function is admissible (never overestimates the cost)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A288C-4698-4BB1-8F5E-D9A11AC8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search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EAB98-4F2E-48EF-B30F-48466229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9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9BE388-4E0E-4F48-9CAE-55FAC79BA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Constructs tree of paths from initial node, expanding paths one step at a time, till one of the path reaches the goal</a:t>
                </a:r>
              </a:p>
              <a:p>
                <a:r>
                  <a:rPr lang="en-US" dirty="0"/>
                  <a:t>In each iteration, A* determines which partial path to expand based on an estimate of the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selects the path that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cost of path from start node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estimate of the cheapest cost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the goal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heuristic function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i="1" dirty="0"/>
                  <a:t>admissible</a:t>
                </a:r>
                <a:r>
                  <a:rPr lang="en-US" dirty="0"/>
                  <a:t>, if it never over-estimates actual cost to get to the goal</a:t>
                </a:r>
              </a:p>
              <a:p>
                <a:r>
                  <a:rPr lang="en-US" dirty="0"/>
                  <a:t>Dijkstra’s shortest path: special case of A*,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9BE388-4E0E-4F48-9CAE-55FAC79BA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81" b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386606B-EA7E-4B34-8415-3D49B549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A*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ABD5C-CBFF-48EA-99BE-064F87A7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8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1FEE2B-DD7F-4651-9C34-7DB3E693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9223-EDCD-4613-ACAC-9161A9E7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A14A8C5E-5EBD-4936-8495-40FC6E739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19" y="2089150"/>
                <a:ext cx="5908681" cy="35591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0" dirty="0">
                    <a:latin typeface="Cambria Math" panose="02040503050406030204" pitchFamily="18" charset="0"/>
                  </a:rPr>
                  <a:t>A* (Graph G(V, E),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𝑑𝑒𝑠𝑡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2286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/* newly discovered nodes, not yet explored */</a:t>
                </a:r>
              </a:p>
              <a:p>
                <a:pPr marL="2286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/* already evaluated nodes */</a:t>
                </a:r>
              </a:p>
              <a:p>
                <a:pPr marL="2286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⊥;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/* best predecessor node so far */ 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/*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 cost of reaching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*/</a:t>
                </a:r>
              </a:p>
              <a:p>
                <a:pPr marL="2286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=∞;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228600" lvl="2" indent="0">
                  <a:buNone/>
                </a:pPr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/*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estimate of reaching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b="0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*/</a:t>
                </a:r>
              </a:p>
              <a:p>
                <a:pPr marL="2286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=∞;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28600" lvl="1" indent="0">
                  <a:buNone/>
                </a:pPr>
                <a:endParaRPr lang="en-US" sz="2000" b="1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A14A8C5E-5EBD-4936-8495-40FC6E739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19" y="2089150"/>
                <a:ext cx="5908681" cy="3559172"/>
              </a:xfrm>
              <a:blipFill>
                <a:blip r:embed="rId2"/>
                <a:stretch>
                  <a:fillRect l="-1032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908D1C-538E-4301-AF8D-02FA8AB786EF}"/>
                  </a:ext>
                </a:extLst>
              </p:cNvPr>
              <p:cNvSpPr/>
              <p:nvPr/>
            </p:nvSpPr>
            <p:spPr>
              <a:xfrm>
                <a:off x="6096000" y="314629"/>
                <a:ext cx="5634031" cy="603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2000" b="1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/* if you are here, it means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 is either a new open node or has 			   we just found a lower cost path to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 */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908D1C-538E-4301-AF8D-02FA8AB78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4629"/>
                <a:ext cx="5634031" cy="603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914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AE73F-BE29-40AC-9145-D6993F0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1760-15F4-4DC7-9B8D-54FBD5D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95F8A4-C8DB-428E-9677-9D9732E89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1690"/>
              </p:ext>
            </p:extLst>
          </p:nvPr>
        </p:nvGraphicFramePr>
        <p:xfrm>
          <a:off x="3571876" y="1542417"/>
          <a:ext cx="2743201" cy="3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5">
                  <a:extLst>
                    <a:ext uri="{9D8B030D-6E8A-4147-A177-3AD203B41FA5}">
                      <a16:colId xmlns:a16="http://schemas.microsoft.com/office/drawing/2014/main" val="320345434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2141357322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219110345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142203989"/>
                    </a:ext>
                  </a:extLst>
                </a:gridCol>
              </a:tblGrid>
              <a:tr h="329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7635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34997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5387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12461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9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96C04A-0F88-4165-8A58-FE365532F6E1}"/>
                  </a:ext>
                </a:extLst>
              </p:cNvPr>
              <p:cNvSpPr txBox="1"/>
              <p:nvPr/>
            </p:nvSpPr>
            <p:spPr>
              <a:xfrm>
                <a:off x="681380" y="1448533"/>
                <a:ext cx="16787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{00}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𝑟𝑒𝑣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(00) 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96C04A-0F88-4165-8A58-FE365532F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80" y="1448533"/>
                <a:ext cx="1678793" cy="1477328"/>
              </a:xfrm>
              <a:prstGeom prst="rect">
                <a:avLst/>
              </a:prstGeom>
              <a:blipFill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/>
              <p:nvPr/>
            </p:nvSpPr>
            <p:spPr>
              <a:xfrm>
                <a:off x="3173284" y="1100455"/>
                <a:ext cx="3752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𝑡𝑎𝑥𝑖𝑐𝑎𝑏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284" y="1100455"/>
                <a:ext cx="37523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BE554D-45D0-49B2-A449-77DA75616D0B}"/>
                  </a:ext>
                </a:extLst>
              </p:cNvPr>
              <p:cNvSpPr txBox="1"/>
              <p:nvPr/>
            </p:nvSpPr>
            <p:spPr>
              <a:xfrm>
                <a:off x="84062" y="3095545"/>
                <a:ext cx="27432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=1+3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BE554D-45D0-49B2-A449-77DA75616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2" y="3095545"/>
                <a:ext cx="2743201" cy="2308324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/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0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AE73F-BE29-40AC-9145-D6993F0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1760-15F4-4DC7-9B8D-54FBD5D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95F8A4-C8DB-428E-9677-9D9732E89653}"/>
              </a:ext>
            </a:extLst>
          </p:cNvPr>
          <p:cNvGraphicFramePr>
            <a:graphicFrameLocks noGrp="1"/>
          </p:cNvGraphicFramePr>
          <p:nvPr/>
        </p:nvGraphicFramePr>
        <p:xfrm>
          <a:off x="3571876" y="1542417"/>
          <a:ext cx="2743201" cy="3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5">
                  <a:extLst>
                    <a:ext uri="{9D8B030D-6E8A-4147-A177-3AD203B41FA5}">
                      <a16:colId xmlns:a16="http://schemas.microsoft.com/office/drawing/2014/main" val="320345434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2141357322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219110345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142203989"/>
                    </a:ext>
                  </a:extLst>
                </a:gridCol>
              </a:tblGrid>
              <a:tr h="329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7635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34997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5387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12461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9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/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𝑡𝑎𝑥𝑖𝑐𝑎𝑏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BE554D-45D0-49B2-A449-77DA75616D0B}"/>
                  </a:ext>
                </a:extLst>
              </p:cNvPr>
              <p:cNvSpPr txBox="1"/>
              <p:nvPr/>
            </p:nvSpPr>
            <p:spPr>
              <a:xfrm>
                <a:off x="0" y="2040015"/>
                <a:ext cx="3257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00,10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=2+4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BE554D-45D0-49B2-A449-77DA75616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0015"/>
                <a:ext cx="3257552" cy="2308324"/>
              </a:xfrm>
              <a:prstGeom prst="rect">
                <a:avLst/>
              </a:prstGeom>
              <a:blipFill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/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6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AE73F-BE29-40AC-9145-D6993F0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1760-15F4-4DC7-9B8D-54FBD5D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95F8A4-C8DB-428E-9677-9D9732E89653}"/>
              </a:ext>
            </a:extLst>
          </p:cNvPr>
          <p:cNvGraphicFramePr>
            <a:graphicFrameLocks noGrp="1"/>
          </p:cNvGraphicFramePr>
          <p:nvPr/>
        </p:nvGraphicFramePr>
        <p:xfrm>
          <a:off x="3571876" y="1542417"/>
          <a:ext cx="2743201" cy="3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5">
                  <a:extLst>
                    <a:ext uri="{9D8B030D-6E8A-4147-A177-3AD203B41FA5}">
                      <a16:colId xmlns:a16="http://schemas.microsoft.com/office/drawing/2014/main" val="320345434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2141357322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219110345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142203989"/>
                    </a:ext>
                  </a:extLst>
                </a:gridCol>
              </a:tblGrid>
              <a:tr h="329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7635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34997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5387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12461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9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/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𝑡𝑎𝑥𝑖𝑐𝑎𝑏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/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CE2F80-94EA-4E70-A2D4-C87B5A503443}"/>
                  </a:ext>
                </a:extLst>
              </p:cNvPr>
              <p:cNvSpPr txBox="1"/>
              <p:nvPr/>
            </p:nvSpPr>
            <p:spPr>
              <a:xfrm>
                <a:off x="408" y="3627572"/>
                <a:ext cx="37523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00,10,20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21,30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CE2F80-94EA-4E70-A2D4-C87B5A503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" y="3627572"/>
                <a:ext cx="3752309" cy="2308324"/>
              </a:xfrm>
              <a:prstGeom prst="rect">
                <a:avLst/>
              </a:prstGeom>
              <a:blipFill>
                <a:blip r:embed="rId4"/>
                <a:stretch>
                  <a:fillRect b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07F3A-FA27-44AB-B027-9F8992BD946D}"/>
                  </a:ext>
                </a:extLst>
              </p:cNvPr>
              <p:cNvSpPr txBox="1"/>
              <p:nvPr/>
            </p:nvSpPr>
            <p:spPr>
              <a:xfrm>
                <a:off x="-180433" y="1242319"/>
                <a:ext cx="37523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00,10,20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07F3A-FA27-44AB-B027-9F8992BD9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433" y="1242319"/>
                <a:ext cx="3752309" cy="2308324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3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AE73F-BE29-40AC-9145-D6993F0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1760-15F4-4DC7-9B8D-54FBD5D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95F8A4-C8DB-428E-9677-9D9732E89653}"/>
              </a:ext>
            </a:extLst>
          </p:cNvPr>
          <p:cNvGraphicFramePr>
            <a:graphicFrameLocks noGrp="1"/>
          </p:cNvGraphicFramePr>
          <p:nvPr/>
        </p:nvGraphicFramePr>
        <p:xfrm>
          <a:off x="3571876" y="1542417"/>
          <a:ext cx="2743201" cy="3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25">
                  <a:extLst>
                    <a:ext uri="{9D8B030D-6E8A-4147-A177-3AD203B41FA5}">
                      <a16:colId xmlns:a16="http://schemas.microsoft.com/office/drawing/2014/main" val="320345434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2141357322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219110345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3142203989"/>
                    </a:ext>
                  </a:extLst>
                </a:gridCol>
              </a:tblGrid>
              <a:tr h="329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7635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34997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53870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12461"/>
                  </a:ext>
                </a:extLst>
              </a:tr>
              <a:tr h="734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9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/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𝑡𝑎𝑥𝑖𝑐𝑎𝑏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3AEB6-3E76-4096-A9F1-BA7348B5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21" y="1022316"/>
                <a:ext cx="375230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/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637E6E-58AA-40A9-9AF1-645991F59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397257"/>
                <a:ext cx="5562599" cy="5722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A711DD-1AAC-42E0-B510-EC0D78466E2A}"/>
                  </a:ext>
                </a:extLst>
              </p:cNvPr>
              <p:cNvSpPr txBox="1"/>
              <p:nvPr/>
            </p:nvSpPr>
            <p:spPr>
              <a:xfrm>
                <a:off x="-209618" y="2370037"/>
                <a:ext cx="400090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00,10,20,21</m:t>
                          </m:r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𝑜𝑝𝑒𝑛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21,30</m:t>
                          </m:r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=3+5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A711DD-1AAC-42E0-B510-EC0D7846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618" y="2370037"/>
                <a:ext cx="4000908" cy="2123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3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/>
          <a:lstStyle/>
          <a:p>
            <a:r>
              <a:rPr lang="en-US" dirty="0"/>
              <a:t>Many things fall under the vague category of perception, list to the left is not complete</a:t>
            </a:r>
          </a:p>
          <a:p>
            <a:r>
              <a:rPr lang="en-US" dirty="0"/>
              <a:t>Localization: </a:t>
            </a:r>
          </a:p>
          <a:p>
            <a:pPr lvl="1"/>
            <a:r>
              <a:rPr lang="en-US" dirty="0"/>
              <a:t>Strongly connected to sensor fusion</a:t>
            </a:r>
          </a:p>
          <a:p>
            <a:pPr lvl="1"/>
            <a:r>
              <a:rPr lang="en-US" dirty="0"/>
              <a:t>May use algorithms such as </a:t>
            </a:r>
            <a:r>
              <a:rPr lang="en-US" i="1" dirty="0"/>
              <a:t>particle filters </a:t>
            </a:r>
            <a:r>
              <a:rPr lang="en-US" dirty="0"/>
              <a:t>in addition to Kalman filter</a:t>
            </a:r>
          </a:p>
          <a:p>
            <a:pPr lvl="1"/>
            <a:r>
              <a:rPr lang="en-US" dirty="0"/>
              <a:t>Could further sub-divide into road-level localization in a map, or lane-level localization on a road, or localizing within a lane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971B-4192-46B2-B54C-04453337AB2B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71646-91C4-4552-836E-22DA88B3DB7A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8B28DA-E4E9-498C-B455-4EBF808F04B9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23C39D-205C-4AE1-B2BF-E88AA86BDDBF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675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13364E-2382-4EDA-AA90-9F598B69F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Admissibility criterion forces A* to inspect all equally promising paths to find the optimal</a:t>
                </a:r>
              </a:p>
              <a:p>
                <a:r>
                  <a:rPr lang="en-US" dirty="0"/>
                  <a:t>Approximate shortest paths can be found by relaxing the admissibility criterion (i.e.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function)</a:t>
                </a:r>
              </a:p>
              <a:p>
                <a:pPr lvl="1"/>
                <a:r>
                  <a:rPr lang="en-US" dirty="0"/>
                  <a:t>This guarantees that the path found is no worse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times the optimal path</a:t>
                </a:r>
              </a:p>
              <a:p>
                <a:r>
                  <a:rPr lang="en-US" dirty="0"/>
                  <a:t>Weighted A* variants involve defining a heuristic that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 E.g. static weighted A*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13364E-2382-4EDA-AA90-9F598B69F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1DE6250-5C7B-42A9-91D6-0FCCCC26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FF71F-BDFF-49C7-AE29-269D2E37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1C800D-5ACE-4E34-BF83-1C54CF31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re-planning: D*, Focused D*, D* Lite: recompute shortest path anytime the underlying graph changes, making use of results from previous search</a:t>
            </a:r>
          </a:p>
          <a:p>
            <a:r>
              <a:rPr lang="en-US" dirty="0"/>
              <a:t>Anytime search algorithms: Quickly find a (possibly sub-optimal) path first, and continue to improve the solution if there is more computational time </a:t>
            </a:r>
          </a:p>
          <a:p>
            <a:pPr lvl="1"/>
            <a:r>
              <a:rPr lang="en-US" dirty="0"/>
              <a:t>Anytime A*: weighted heuristic that continues searching using cost of previously identified path as upper bound and admissible heuristic as lower bound</a:t>
            </a:r>
          </a:p>
          <a:p>
            <a:pPr lvl="1"/>
            <a:r>
              <a:rPr lang="en-US" dirty="0"/>
              <a:t>Other variants such as Anytime Repairing A*, Anytime Dynamic A*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6FBECF-2A69-4CB8-9289-B749CE7B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of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486D6-5E38-4A1F-ACDD-C119B6DD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93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79B70-6464-40D3-AA2F-7D819393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2"/>
            <a:ext cx="5776919" cy="4385710"/>
          </a:xfrm>
        </p:spPr>
        <p:txBody>
          <a:bodyPr>
            <a:normAutofit/>
          </a:bodyPr>
          <a:lstStyle/>
          <a:p>
            <a:r>
              <a:rPr lang="en-US" sz="2000" dirty="0"/>
              <a:t>RRT one of a family of algorithms based on incremental sampling, i.e. when you do not want to a priori build the entire roadmap</a:t>
            </a:r>
          </a:p>
          <a:p>
            <a:r>
              <a:rPr lang="en-US" sz="2000" dirty="0"/>
              <a:t>Also known as single-query PRMs</a:t>
            </a:r>
          </a:p>
          <a:p>
            <a:r>
              <a:rPr lang="en-US" sz="2000" dirty="0"/>
              <a:t>Very fast algorithm, allows on-the-fly construction of paths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2AAA20-7642-4BB9-9F8D-4E1DAB5A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Rapidly Exploring Random Trees (RRTs)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2DAB-1E80-4C47-B5E5-559DE350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DDDCCFD-5BB5-4C65-A292-30068FF0A6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9134" y="1332702"/>
                <a:ext cx="6152866" cy="43857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sz="1800" b="0" dirty="0"/>
                  <a:t> </a:t>
                </a:r>
                <a:r>
                  <a:rPr lang="en-US" sz="1800" b="0" dirty="0">
                    <a:solidFill>
                      <a:schemeClr val="accent1"/>
                    </a:solidFill>
                  </a:rPr>
                  <a:t>//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b="0" dirty="0">
                    <a:solidFill>
                      <a:schemeClr val="accent1"/>
                    </a:solidFill>
                  </a:rPr>
                  <a:t> is a tree </a:t>
                </a:r>
                <a:endParaRPr lang="en-US" sz="1800" b="0" dirty="0"/>
              </a:p>
              <a:p>
                <a:pPr marL="0" indent="0">
                  <a:buNone/>
                </a:pPr>
                <a:r>
                  <a:rPr lang="en-US" sz="1800" b="1" dirty="0"/>
                  <a:t>for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RandomState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800" b="0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600" b="0" dirty="0">
                    <a:solidFill>
                      <a:schemeClr val="accent1"/>
                    </a:solidFill>
                  </a:rPr>
                  <a:t>	// Find point 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0" dirty="0">
                    <a:solidFill>
                      <a:schemeClr val="accent1"/>
                    </a:solidFill>
                  </a:rPr>
                  <a:t>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</m:oMath>
                </a14:m>
                <a:endParaRPr lang="en-US" sz="16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NearestNeighbor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600" b="0" dirty="0">
                    <a:solidFill>
                      <a:schemeClr val="accent1"/>
                    </a:solidFill>
                  </a:rPr>
                  <a:t>	// Find control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b="0" dirty="0">
                    <a:solidFill>
                      <a:schemeClr val="accent1"/>
                    </a:solidFill>
                  </a:rPr>
                  <a:t> that gets you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</m:oMath>
                </a14:m>
                <a:endParaRPr lang="en-US" sz="16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LocalOptimalPlanner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ComputeNew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addNode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addEdge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b="1" dirty="0"/>
                  <a:t>end</a:t>
                </a: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Plan = </a:t>
                </a:r>
                <a:r>
                  <a:rPr lang="en-US" sz="1800" i="0" dirty="0"/>
                  <a:t>P</a:t>
                </a:r>
                <a:r>
                  <a:rPr lang="en-US" sz="1800" b="0" i="0" dirty="0"/>
                  <a:t>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s.t.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𝐺𝑜𝑎𝑙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DDDCCFD-5BB5-4C65-A292-30068FF0A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134" y="1332702"/>
                <a:ext cx="6152866" cy="4385710"/>
              </a:xfrm>
              <a:prstGeom prst="rect">
                <a:avLst/>
              </a:prstGeom>
              <a:blipFill>
                <a:blip r:embed="rId2"/>
                <a:stretch>
                  <a:fillRect l="-892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538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071240-59AC-40D0-AA68-F503479AB0B8}"/>
              </a:ext>
            </a:extLst>
          </p:cNvPr>
          <p:cNvSpPr/>
          <p:nvPr/>
        </p:nvSpPr>
        <p:spPr>
          <a:xfrm>
            <a:off x="6965887" y="4075583"/>
            <a:ext cx="798021" cy="452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2C651F-E2DE-4278-8A4B-0285D42C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3346" y="2123553"/>
            <a:ext cx="3208507" cy="2499464"/>
          </a:xfrm>
        </p:spPr>
        <p:txBody>
          <a:bodyPr/>
          <a:lstStyle/>
          <a:p>
            <a:r>
              <a:rPr lang="en-US" dirty="0"/>
              <a:t>Sample goal</a:t>
            </a:r>
          </a:p>
          <a:p>
            <a:r>
              <a:rPr lang="en-US" dirty="0"/>
              <a:t>Select closest neighbor</a:t>
            </a:r>
          </a:p>
          <a:p>
            <a:r>
              <a:rPr lang="en-US" dirty="0"/>
              <a:t>Find collision-free control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5C88BB-0138-48C5-9609-083D9711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RRT in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10371-ABEB-4AE8-96A7-39D257FE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D2BFFB-26D6-49D6-A8B5-F4F34206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9" b="89995" l="8832" r="89946">
                        <a14:foregroundMark x1="28397" y1="25537" x2="28397" y2="25537"/>
                        <a14:foregroundMark x1="29620" y1="40521" x2="29620" y2="40521"/>
                        <a14:foregroundMark x1="15761" y1="57789" x2="15761" y2="57789"/>
                        <a14:foregroundMark x1="21196" y1="49794" x2="21196" y2="49794"/>
                        <a14:foregroundMark x1="48709" y1="39836" x2="48709" y2="39836"/>
                        <a14:foregroundMark x1="57677" y1="58794" x2="57677" y2="58794"/>
                        <a14:foregroundMark x1="28601" y1="72636" x2="28601" y2="72636"/>
                        <a14:foregroundMark x1="52717" y1="72133" x2="52717" y2="72133"/>
                        <a14:foregroundMark x1="65285" y1="82458" x2="65285" y2="82458"/>
                        <a14:foregroundMark x1="8832" y1="85564" x2="8832" y2="85564"/>
                        <a14:foregroundMark x1="89063" y1="84925" x2="89063" y2="84925"/>
                        <a14:foregroundMark x1="82337" y1="83006" x2="82337" y2="83006"/>
                        <a14:foregroundMark x1="76766" y1="80859" x2="76766" y2="80859"/>
                        <a14:foregroundMark x1="71603" y1="79032" x2="71603" y2="79032"/>
                        <a14:foregroundMark x1="65761" y1="76930" x2="65761" y2="76930"/>
                        <a14:foregroundMark x1="59986" y1="74737" x2="59986" y2="74737"/>
                        <a14:foregroundMark x1="64334" y1="81818" x2="64334" y2="81818"/>
                        <a14:foregroundMark x1="65149" y1="82138" x2="65149" y2="82138"/>
                        <a14:foregroundMark x1="63519" y1="81681" x2="63519" y2="81681"/>
                        <a14:foregroundMark x1="65149" y1="82047" x2="65149" y2="82047"/>
                        <a14:foregroundMark x1="87908" y1="85290" x2="87908" y2="85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6552" y="2161378"/>
            <a:ext cx="1607459" cy="239044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8A8FE21-21DE-402D-8969-3E7840C4170D}"/>
              </a:ext>
            </a:extLst>
          </p:cNvPr>
          <p:cNvGrpSpPr/>
          <p:nvPr/>
        </p:nvGrpSpPr>
        <p:grpSpPr>
          <a:xfrm>
            <a:off x="545459" y="1774766"/>
            <a:ext cx="2155599" cy="2980113"/>
            <a:chOff x="545459" y="1774766"/>
            <a:chExt cx="2155599" cy="29801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6E098-0D8C-4DD6-8916-56072657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459" y="1774766"/>
              <a:ext cx="1781673" cy="2980113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1C3F039-9779-4160-BDA8-7C0FE13808F8}"/>
                </a:ext>
              </a:extLst>
            </p:cNvPr>
            <p:cNvSpPr/>
            <p:nvPr/>
          </p:nvSpPr>
          <p:spPr>
            <a:xfrm>
              <a:off x="1436295" y="2181163"/>
              <a:ext cx="1018633" cy="728292"/>
            </a:xfrm>
            <a:custGeom>
              <a:avLst/>
              <a:gdLst>
                <a:gd name="connsiteX0" fmla="*/ 307895 w 532452"/>
                <a:gd name="connsiteY0" fmla="*/ 133932 h 429034"/>
                <a:gd name="connsiteX1" fmla="*/ 307895 w 532452"/>
                <a:gd name="connsiteY1" fmla="*/ 133932 h 429034"/>
                <a:gd name="connsiteX2" fmla="*/ 100077 w 532452"/>
                <a:gd name="connsiteY2" fmla="*/ 117307 h 429034"/>
                <a:gd name="connsiteX3" fmla="*/ 75139 w 532452"/>
                <a:gd name="connsiteY3" fmla="*/ 125620 h 429034"/>
                <a:gd name="connsiteX4" fmla="*/ 41888 w 532452"/>
                <a:gd name="connsiteY4" fmla="*/ 138089 h 429034"/>
                <a:gd name="connsiteX5" fmla="*/ 21106 w 532452"/>
                <a:gd name="connsiteY5" fmla="*/ 142245 h 429034"/>
                <a:gd name="connsiteX6" fmla="*/ 8637 w 532452"/>
                <a:gd name="connsiteY6" fmla="*/ 150558 h 429034"/>
                <a:gd name="connsiteX7" fmla="*/ 4481 w 532452"/>
                <a:gd name="connsiteY7" fmla="*/ 192121 h 429034"/>
                <a:gd name="connsiteX8" fmla="*/ 12793 w 532452"/>
                <a:gd name="connsiteY8" fmla="*/ 204590 h 429034"/>
                <a:gd name="connsiteX9" fmla="*/ 29419 w 532452"/>
                <a:gd name="connsiteY9" fmla="*/ 208747 h 429034"/>
                <a:gd name="connsiteX10" fmla="*/ 37731 w 532452"/>
                <a:gd name="connsiteY10" fmla="*/ 221216 h 429034"/>
                <a:gd name="connsiteX11" fmla="*/ 41888 w 532452"/>
                <a:gd name="connsiteY11" fmla="*/ 241998 h 429034"/>
                <a:gd name="connsiteX12" fmla="*/ 33575 w 532452"/>
                <a:gd name="connsiteY12" fmla="*/ 366689 h 429034"/>
                <a:gd name="connsiteX13" fmla="*/ 46044 w 532452"/>
                <a:gd name="connsiteY13" fmla="*/ 375001 h 429034"/>
                <a:gd name="connsiteX14" fmla="*/ 58513 w 532452"/>
                <a:gd name="connsiteY14" fmla="*/ 370845 h 429034"/>
                <a:gd name="connsiteX15" fmla="*/ 87608 w 532452"/>
                <a:gd name="connsiteY15" fmla="*/ 362532 h 429034"/>
                <a:gd name="connsiteX16" fmla="*/ 104233 w 532452"/>
                <a:gd name="connsiteY16" fmla="*/ 366689 h 429034"/>
                <a:gd name="connsiteX17" fmla="*/ 120859 w 532452"/>
                <a:gd name="connsiteY17" fmla="*/ 391627 h 429034"/>
                <a:gd name="connsiteX18" fmla="*/ 137484 w 532452"/>
                <a:gd name="connsiteY18" fmla="*/ 404096 h 429034"/>
                <a:gd name="connsiteX19" fmla="*/ 162422 w 532452"/>
                <a:gd name="connsiteY19" fmla="*/ 420721 h 429034"/>
                <a:gd name="connsiteX20" fmla="*/ 174891 w 532452"/>
                <a:gd name="connsiteY20" fmla="*/ 429034 h 429034"/>
                <a:gd name="connsiteX21" fmla="*/ 220611 w 532452"/>
                <a:gd name="connsiteY21" fmla="*/ 420721 h 429034"/>
                <a:gd name="connsiteX22" fmla="*/ 237237 w 532452"/>
                <a:gd name="connsiteY22" fmla="*/ 416565 h 429034"/>
                <a:gd name="connsiteX23" fmla="*/ 249706 w 532452"/>
                <a:gd name="connsiteY23" fmla="*/ 408252 h 429034"/>
                <a:gd name="connsiteX24" fmla="*/ 278801 w 532452"/>
                <a:gd name="connsiteY24" fmla="*/ 399940 h 429034"/>
                <a:gd name="connsiteX25" fmla="*/ 528182 w 532452"/>
                <a:gd name="connsiteY25" fmla="*/ 395783 h 429034"/>
                <a:gd name="connsiteX26" fmla="*/ 528182 w 532452"/>
                <a:gd name="connsiteY26" fmla="*/ 316812 h 429034"/>
                <a:gd name="connsiteX27" fmla="*/ 515713 w 532452"/>
                <a:gd name="connsiteY27" fmla="*/ 271092 h 429034"/>
                <a:gd name="connsiteX28" fmla="*/ 503244 w 532452"/>
                <a:gd name="connsiteY28" fmla="*/ 262780 h 429034"/>
                <a:gd name="connsiteX29" fmla="*/ 474150 w 532452"/>
                <a:gd name="connsiteY29" fmla="*/ 241998 h 429034"/>
                <a:gd name="connsiteX30" fmla="*/ 453368 w 532452"/>
                <a:gd name="connsiteY30" fmla="*/ 221216 h 429034"/>
                <a:gd name="connsiteX31" fmla="*/ 432586 w 532452"/>
                <a:gd name="connsiteY31" fmla="*/ 196278 h 429034"/>
                <a:gd name="connsiteX32" fmla="*/ 415961 w 532452"/>
                <a:gd name="connsiteY32" fmla="*/ 183809 h 429034"/>
                <a:gd name="connsiteX33" fmla="*/ 403491 w 532452"/>
                <a:gd name="connsiteY33" fmla="*/ 158870 h 429034"/>
                <a:gd name="connsiteX34" fmla="*/ 407648 w 532452"/>
                <a:gd name="connsiteY34" fmla="*/ 96525 h 429034"/>
                <a:gd name="connsiteX35" fmla="*/ 415961 w 532452"/>
                <a:gd name="connsiteY35" fmla="*/ 79900 h 429034"/>
                <a:gd name="connsiteX36" fmla="*/ 420117 w 532452"/>
                <a:gd name="connsiteY36" fmla="*/ 59118 h 429034"/>
                <a:gd name="connsiteX37" fmla="*/ 399335 w 532452"/>
                <a:gd name="connsiteY37" fmla="*/ 929 h 429034"/>
                <a:gd name="connsiteX38" fmla="*/ 386866 w 532452"/>
                <a:gd name="connsiteY38" fmla="*/ 13398 h 429034"/>
                <a:gd name="connsiteX39" fmla="*/ 374397 w 532452"/>
                <a:gd name="connsiteY39" fmla="*/ 17554 h 429034"/>
                <a:gd name="connsiteX40" fmla="*/ 357771 w 532452"/>
                <a:gd name="connsiteY40" fmla="*/ 42492 h 429034"/>
                <a:gd name="connsiteX41" fmla="*/ 349459 w 532452"/>
                <a:gd name="connsiteY41" fmla="*/ 54961 h 429034"/>
                <a:gd name="connsiteX42" fmla="*/ 345302 w 532452"/>
                <a:gd name="connsiteY42" fmla="*/ 67430 h 429034"/>
                <a:gd name="connsiteX43" fmla="*/ 320364 w 532452"/>
                <a:gd name="connsiteY43" fmla="*/ 96525 h 429034"/>
                <a:gd name="connsiteX44" fmla="*/ 303739 w 532452"/>
                <a:gd name="connsiteY44" fmla="*/ 108994 h 429034"/>
                <a:gd name="connsiteX45" fmla="*/ 287113 w 532452"/>
                <a:gd name="connsiteY45" fmla="*/ 133932 h 429034"/>
                <a:gd name="connsiteX46" fmla="*/ 307895 w 532452"/>
                <a:gd name="connsiteY46" fmla="*/ 133932 h 42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2452" h="429034">
                  <a:moveTo>
                    <a:pt x="307895" y="133932"/>
                  </a:moveTo>
                  <a:lnTo>
                    <a:pt x="307895" y="133932"/>
                  </a:lnTo>
                  <a:cubicBezTo>
                    <a:pt x="238622" y="128390"/>
                    <a:pt x="169527" y="119787"/>
                    <a:pt x="100077" y="117307"/>
                  </a:cubicBezTo>
                  <a:cubicBezTo>
                    <a:pt x="91320" y="116994"/>
                    <a:pt x="83275" y="122366"/>
                    <a:pt x="75139" y="125620"/>
                  </a:cubicBezTo>
                  <a:cubicBezTo>
                    <a:pt x="68798" y="128156"/>
                    <a:pt x="50566" y="135919"/>
                    <a:pt x="41888" y="138089"/>
                  </a:cubicBezTo>
                  <a:cubicBezTo>
                    <a:pt x="35034" y="139802"/>
                    <a:pt x="28033" y="140860"/>
                    <a:pt x="21106" y="142245"/>
                  </a:cubicBezTo>
                  <a:cubicBezTo>
                    <a:pt x="16950" y="145016"/>
                    <a:pt x="11835" y="146720"/>
                    <a:pt x="8637" y="150558"/>
                  </a:cubicBezTo>
                  <a:cubicBezTo>
                    <a:pt x="-3029" y="164557"/>
                    <a:pt x="-1261" y="174896"/>
                    <a:pt x="4481" y="192121"/>
                  </a:cubicBezTo>
                  <a:cubicBezTo>
                    <a:pt x="6061" y="196860"/>
                    <a:pt x="8637" y="201819"/>
                    <a:pt x="12793" y="204590"/>
                  </a:cubicBezTo>
                  <a:cubicBezTo>
                    <a:pt x="17546" y="207759"/>
                    <a:pt x="23877" y="207361"/>
                    <a:pt x="29419" y="208747"/>
                  </a:cubicBezTo>
                  <a:cubicBezTo>
                    <a:pt x="32190" y="212903"/>
                    <a:pt x="35977" y="216539"/>
                    <a:pt x="37731" y="221216"/>
                  </a:cubicBezTo>
                  <a:cubicBezTo>
                    <a:pt x="40212" y="227831"/>
                    <a:pt x="41888" y="234933"/>
                    <a:pt x="41888" y="241998"/>
                  </a:cubicBezTo>
                  <a:cubicBezTo>
                    <a:pt x="41888" y="307279"/>
                    <a:pt x="39808" y="316824"/>
                    <a:pt x="33575" y="366689"/>
                  </a:cubicBezTo>
                  <a:cubicBezTo>
                    <a:pt x="37731" y="369460"/>
                    <a:pt x="41117" y="374180"/>
                    <a:pt x="46044" y="375001"/>
                  </a:cubicBezTo>
                  <a:cubicBezTo>
                    <a:pt x="50366" y="375721"/>
                    <a:pt x="54300" y="372048"/>
                    <a:pt x="58513" y="370845"/>
                  </a:cubicBezTo>
                  <a:cubicBezTo>
                    <a:pt x="95020" y="360416"/>
                    <a:pt x="57732" y="372492"/>
                    <a:pt x="87608" y="362532"/>
                  </a:cubicBezTo>
                  <a:cubicBezTo>
                    <a:pt x="93150" y="363918"/>
                    <a:pt x="99934" y="362927"/>
                    <a:pt x="104233" y="366689"/>
                  </a:cubicBezTo>
                  <a:cubicBezTo>
                    <a:pt x="111752" y="373268"/>
                    <a:pt x="112866" y="385632"/>
                    <a:pt x="120859" y="391627"/>
                  </a:cubicBezTo>
                  <a:cubicBezTo>
                    <a:pt x="126401" y="395783"/>
                    <a:pt x="131809" y="400124"/>
                    <a:pt x="137484" y="404096"/>
                  </a:cubicBezTo>
                  <a:cubicBezTo>
                    <a:pt x="145669" y="409825"/>
                    <a:pt x="154109" y="415179"/>
                    <a:pt x="162422" y="420721"/>
                  </a:cubicBezTo>
                  <a:lnTo>
                    <a:pt x="174891" y="429034"/>
                  </a:lnTo>
                  <a:lnTo>
                    <a:pt x="220611" y="420721"/>
                  </a:lnTo>
                  <a:cubicBezTo>
                    <a:pt x="226213" y="419601"/>
                    <a:pt x="231986" y="418815"/>
                    <a:pt x="237237" y="416565"/>
                  </a:cubicBezTo>
                  <a:cubicBezTo>
                    <a:pt x="241828" y="414597"/>
                    <a:pt x="245238" y="410486"/>
                    <a:pt x="249706" y="408252"/>
                  </a:cubicBezTo>
                  <a:cubicBezTo>
                    <a:pt x="253762" y="406224"/>
                    <a:pt x="275960" y="400029"/>
                    <a:pt x="278801" y="399940"/>
                  </a:cubicBezTo>
                  <a:cubicBezTo>
                    <a:pt x="361899" y="397343"/>
                    <a:pt x="445055" y="397169"/>
                    <a:pt x="528182" y="395783"/>
                  </a:cubicBezTo>
                  <a:cubicBezTo>
                    <a:pt x="533794" y="350895"/>
                    <a:pt x="533958" y="368795"/>
                    <a:pt x="528182" y="316812"/>
                  </a:cubicBezTo>
                  <a:cubicBezTo>
                    <a:pt x="526498" y="301659"/>
                    <a:pt x="526289" y="283783"/>
                    <a:pt x="515713" y="271092"/>
                  </a:cubicBezTo>
                  <a:cubicBezTo>
                    <a:pt x="512515" y="267255"/>
                    <a:pt x="507081" y="265978"/>
                    <a:pt x="503244" y="262780"/>
                  </a:cubicBezTo>
                  <a:cubicBezTo>
                    <a:pt x="477967" y="241715"/>
                    <a:pt x="504915" y="257380"/>
                    <a:pt x="474150" y="241998"/>
                  </a:cubicBezTo>
                  <a:cubicBezTo>
                    <a:pt x="451982" y="208747"/>
                    <a:pt x="481077" y="248925"/>
                    <a:pt x="453368" y="221216"/>
                  </a:cubicBezTo>
                  <a:cubicBezTo>
                    <a:pt x="414888" y="182736"/>
                    <a:pt x="480248" y="237132"/>
                    <a:pt x="432586" y="196278"/>
                  </a:cubicBezTo>
                  <a:cubicBezTo>
                    <a:pt x="427327" y="191770"/>
                    <a:pt x="420859" y="188707"/>
                    <a:pt x="415961" y="183809"/>
                  </a:cubicBezTo>
                  <a:cubicBezTo>
                    <a:pt x="407903" y="175751"/>
                    <a:pt x="406872" y="169012"/>
                    <a:pt x="403491" y="158870"/>
                  </a:cubicBezTo>
                  <a:cubicBezTo>
                    <a:pt x="404877" y="138088"/>
                    <a:pt x="404399" y="117098"/>
                    <a:pt x="407648" y="96525"/>
                  </a:cubicBezTo>
                  <a:cubicBezTo>
                    <a:pt x="408614" y="90405"/>
                    <a:pt x="414002" y="85778"/>
                    <a:pt x="415961" y="79900"/>
                  </a:cubicBezTo>
                  <a:cubicBezTo>
                    <a:pt x="418195" y="73198"/>
                    <a:pt x="418732" y="66045"/>
                    <a:pt x="420117" y="59118"/>
                  </a:cubicBezTo>
                  <a:cubicBezTo>
                    <a:pt x="419877" y="55996"/>
                    <a:pt x="432109" y="-8435"/>
                    <a:pt x="399335" y="929"/>
                  </a:cubicBezTo>
                  <a:cubicBezTo>
                    <a:pt x="393683" y="2544"/>
                    <a:pt x="391757" y="10138"/>
                    <a:pt x="386866" y="13398"/>
                  </a:cubicBezTo>
                  <a:cubicBezTo>
                    <a:pt x="383221" y="15828"/>
                    <a:pt x="378553" y="16169"/>
                    <a:pt x="374397" y="17554"/>
                  </a:cubicBezTo>
                  <a:lnTo>
                    <a:pt x="357771" y="42492"/>
                  </a:lnTo>
                  <a:cubicBezTo>
                    <a:pt x="355000" y="46648"/>
                    <a:pt x="351039" y="50222"/>
                    <a:pt x="349459" y="54961"/>
                  </a:cubicBezTo>
                  <a:cubicBezTo>
                    <a:pt x="348073" y="59117"/>
                    <a:pt x="347476" y="63626"/>
                    <a:pt x="345302" y="67430"/>
                  </a:cubicBezTo>
                  <a:cubicBezTo>
                    <a:pt x="340045" y="76630"/>
                    <a:pt x="328620" y="89448"/>
                    <a:pt x="320364" y="96525"/>
                  </a:cubicBezTo>
                  <a:cubicBezTo>
                    <a:pt x="315105" y="101033"/>
                    <a:pt x="308341" y="103817"/>
                    <a:pt x="303739" y="108994"/>
                  </a:cubicBezTo>
                  <a:cubicBezTo>
                    <a:pt x="297101" y="116461"/>
                    <a:pt x="296049" y="129464"/>
                    <a:pt x="287113" y="133932"/>
                  </a:cubicBezTo>
                  <a:cubicBezTo>
                    <a:pt x="269249" y="142865"/>
                    <a:pt x="304431" y="133932"/>
                    <a:pt x="307895" y="13393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Obstacle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3025C4-9AA1-4935-90A5-CB26DC1F2AF1}"/>
                </a:ext>
              </a:extLst>
            </p:cNvPr>
            <p:cNvSpPr/>
            <p:nvPr/>
          </p:nvSpPr>
          <p:spPr>
            <a:xfrm>
              <a:off x="1903037" y="4083897"/>
              <a:ext cx="798021" cy="4525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34B271-909B-4066-8D62-C4DF39CC721C}"/>
                </a:ext>
              </a:extLst>
            </p:cNvPr>
            <p:cNvSpPr/>
            <p:nvPr/>
          </p:nvSpPr>
          <p:spPr>
            <a:xfrm>
              <a:off x="1275447" y="3121429"/>
              <a:ext cx="660070" cy="511233"/>
            </a:xfrm>
            <a:custGeom>
              <a:avLst/>
              <a:gdLst>
                <a:gd name="connsiteX0" fmla="*/ 349691 w 660070"/>
                <a:gd name="connsiteY0" fmla="*/ 66502 h 511233"/>
                <a:gd name="connsiteX1" fmla="*/ 349691 w 660070"/>
                <a:gd name="connsiteY1" fmla="*/ 66502 h 511233"/>
                <a:gd name="connsiteX2" fmla="*/ 303971 w 660070"/>
                <a:gd name="connsiteY2" fmla="*/ 95596 h 511233"/>
                <a:gd name="connsiteX3" fmla="*/ 258251 w 660070"/>
                <a:gd name="connsiteY3" fmla="*/ 145473 h 511233"/>
                <a:gd name="connsiteX4" fmla="*/ 229157 w 660070"/>
                <a:gd name="connsiteY4" fmla="*/ 174567 h 511233"/>
                <a:gd name="connsiteX5" fmla="*/ 216688 w 660070"/>
                <a:gd name="connsiteY5" fmla="*/ 187036 h 511233"/>
                <a:gd name="connsiteX6" fmla="*/ 191749 w 660070"/>
                <a:gd name="connsiteY6" fmla="*/ 195349 h 511233"/>
                <a:gd name="connsiteX7" fmla="*/ 179280 w 660070"/>
                <a:gd name="connsiteY7" fmla="*/ 199506 h 511233"/>
                <a:gd name="connsiteX8" fmla="*/ 146029 w 660070"/>
                <a:gd name="connsiteY8" fmla="*/ 216131 h 511233"/>
                <a:gd name="connsiteX9" fmla="*/ 125248 w 660070"/>
                <a:gd name="connsiteY9" fmla="*/ 220287 h 511233"/>
                <a:gd name="connsiteX10" fmla="*/ 108622 w 660070"/>
                <a:gd name="connsiteY10" fmla="*/ 224444 h 511233"/>
                <a:gd name="connsiteX11" fmla="*/ 87840 w 660070"/>
                <a:gd name="connsiteY11" fmla="*/ 241069 h 511233"/>
                <a:gd name="connsiteX12" fmla="*/ 50433 w 660070"/>
                <a:gd name="connsiteY12" fmla="*/ 253538 h 511233"/>
                <a:gd name="connsiteX13" fmla="*/ 33808 w 660070"/>
                <a:gd name="connsiteY13" fmla="*/ 278476 h 511233"/>
                <a:gd name="connsiteX14" fmla="*/ 8869 w 660070"/>
                <a:gd name="connsiteY14" fmla="*/ 307571 h 511233"/>
                <a:gd name="connsiteX15" fmla="*/ 557 w 660070"/>
                <a:gd name="connsiteY15" fmla="*/ 332509 h 511233"/>
                <a:gd name="connsiteX16" fmla="*/ 17182 w 660070"/>
                <a:gd name="connsiteY16" fmla="*/ 369916 h 511233"/>
                <a:gd name="connsiteX17" fmla="*/ 25495 w 660070"/>
                <a:gd name="connsiteY17" fmla="*/ 423949 h 511233"/>
                <a:gd name="connsiteX18" fmla="*/ 29651 w 660070"/>
                <a:gd name="connsiteY18" fmla="*/ 461356 h 511233"/>
                <a:gd name="connsiteX19" fmla="*/ 42120 w 660070"/>
                <a:gd name="connsiteY19" fmla="*/ 498764 h 511233"/>
                <a:gd name="connsiteX20" fmla="*/ 67058 w 660070"/>
                <a:gd name="connsiteY20" fmla="*/ 511233 h 511233"/>
                <a:gd name="connsiteX21" fmla="*/ 166811 w 660070"/>
                <a:gd name="connsiteY21" fmla="*/ 502920 h 511233"/>
                <a:gd name="connsiteX22" fmla="*/ 191749 w 660070"/>
                <a:gd name="connsiteY22" fmla="*/ 494607 h 511233"/>
                <a:gd name="connsiteX23" fmla="*/ 225000 w 660070"/>
                <a:gd name="connsiteY23" fmla="*/ 486295 h 511233"/>
                <a:gd name="connsiteX24" fmla="*/ 249938 w 660070"/>
                <a:gd name="connsiteY24" fmla="*/ 469669 h 511233"/>
                <a:gd name="connsiteX25" fmla="*/ 295658 w 660070"/>
                <a:gd name="connsiteY25" fmla="*/ 440575 h 511233"/>
                <a:gd name="connsiteX26" fmla="*/ 316440 w 660070"/>
                <a:gd name="connsiteY26" fmla="*/ 423949 h 511233"/>
                <a:gd name="connsiteX27" fmla="*/ 328909 w 660070"/>
                <a:gd name="connsiteY27" fmla="*/ 411480 h 511233"/>
                <a:gd name="connsiteX28" fmla="*/ 353848 w 660070"/>
                <a:gd name="connsiteY28" fmla="*/ 403167 h 511233"/>
                <a:gd name="connsiteX29" fmla="*/ 374629 w 660070"/>
                <a:gd name="connsiteY29" fmla="*/ 386542 h 511233"/>
                <a:gd name="connsiteX30" fmla="*/ 403724 w 660070"/>
                <a:gd name="connsiteY30" fmla="*/ 378229 h 511233"/>
                <a:gd name="connsiteX31" fmla="*/ 428662 w 660070"/>
                <a:gd name="connsiteY31" fmla="*/ 369916 h 511233"/>
                <a:gd name="connsiteX32" fmla="*/ 441131 w 660070"/>
                <a:gd name="connsiteY32" fmla="*/ 365760 h 511233"/>
                <a:gd name="connsiteX33" fmla="*/ 482695 w 660070"/>
                <a:gd name="connsiteY33" fmla="*/ 349135 h 511233"/>
                <a:gd name="connsiteX34" fmla="*/ 532571 w 660070"/>
                <a:gd name="connsiteY34" fmla="*/ 336666 h 511233"/>
                <a:gd name="connsiteX35" fmla="*/ 565822 w 660070"/>
                <a:gd name="connsiteY35" fmla="*/ 320040 h 511233"/>
                <a:gd name="connsiteX36" fmla="*/ 594917 w 660070"/>
                <a:gd name="connsiteY36" fmla="*/ 295102 h 511233"/>
                <a:gd name="connsiteX37" fmla="*/ 607386 w 660070"/>
                <a:gd name="connsiteY37" fmla="*/ 290946 h 511233"/>
                <a:gd name="connsiteX38" fmla="*/ 636480 w 660070"/>
                <a:gd name="connsiteY38" fmla="*/ 266007 h 511233"/>
                <a:gd name="connsiteX39" fmla="*/ 648949 w 660070"/>
                <a:gd name="connsiteY39" fmla="*/ 249382 h 511233"/>
                <a:gd name="connsiteX40" fmla="*/ 648949 w 660070"/>
                <a:gd name="connsiteY40" fmla="*/ 116378 h 511233"/>
                <a:gd name="connsiteX41" fmla="*/ 632324 w 660070"/>
                <a:gd name="connsiteY41" fmla="*/ 91440 h 511233"/>
                <a:gd name="connsiteX42" fmla="*/ 628168 w 660070"/>
                <a:gd name="connsiteY42" fmla="*/ 66502 h 511233"/>
                <a:gd name="connsiteX43" fmla="*/ 615698 w 660070"/>
                <a:gd name="connsiteY43" fmla="*/ 58189 h 511233"/>
                <a:gd name="connsiteX44" fmla="*/ 599073 w 660070"/>
                <a:gd name="connsiteY44" fmla="*/ 37407 h 511233"/>
                <a:gd name="connsiteX45" fmla="*/ 590760 w 660070"/>
                <a:gd name="connsiteY45" fmla="*/ 24938 h 511233"/>
                <a:gd name="connsiteX46" fmla="*/ 561666 w 660070"/>
                <a:gd name="connsiteY46" fmla="*/ 12469 h 511233"/>
                <a:gd name="connsiteX47" fmla="*/ 528415 w 660070"/>
                <a:gd name="connsiteY47" fmla="*/ 0 h 511233"/>
                <a:gd name="connsiteX48" fmla="*/ 470226 w 660070"/>
                <a:gd name="connsiteY48" fmla="*/ 8313 h 511233"/>
                <a:gd name="connsiteX49" fmla="*/ 457757 w 660070"/>
                <a:gd name="connsiteY49" fmla="*/ 16626 h 511233"/>
                <a:gd name="connsiteX50" fmla="*/ 449444 w 660070"/>
                <a:gd name="connsiteY50" fmla="*/ 29095 h 511233"/>
                <a:gd name="connsiteX51" fmla="*/ 424506 w 660070"/>
                <a:gd name="connsiteY51" fmla="*/ 41564 h 511233"/>
                <a:gd name="connsiteX52" fmla="*/ 391255 w 660070"/>
                <a:gd name="connsiteY52" fmla="*/ 58189 h 511233"/>
                <a:gd name="connsiteX53" fmla="*/ 366317 w 660070"/>
                <a:gd name="connsiteY53" fmla="*/ 66502 h 511233"/>
                <a:gd name="connsiteX54" fmla="*/ 349691 w 660070"/>
                <a:gd name="connsiteY54" fmla="*/ 66502 h 51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0070" h="511233">
                  <a:moveTo>
                    <a:pt x="349691" y="66502"/>
                  </a:moveTo>
                  <a:lnTo>
                    <a:pt x="349691" y="66502"/>
                  </a:lnTo>
                  <a:cubicBezTo>
                    <a:pt x="334451" y="76200"/>
                    <a:pt x="314809" y="81145"/>
                    <a:pt x="303971" y="95596"/>
                  </a:cubicBezTo>
                  <a:cubicBezTo>
                    <a:pt x="282097" y="124762"/>
                    <a:pt x="296400" y="107324"/>
                    <a:pt x="258251" y="145473"/>
                  </a:cubicBezTo>
                  <a:lnTo>
                    <a:pt x="229157" y="174567"/>
                  </a:lnTo>
                  <a:cubicBezTo>
                    <a:pt x="225001" y="178723"/>
                    <a:pt x="222264" y="185177"/>
                    <a:pt x="216688" y="187036"/>
                  </a:cubicBezTo>
                  <a:lnTo>
                    <a:pt x="191749" y="195349"/>
                  </a:lnTo>
                  <a:cubicBezTo>
                    <a:pt x="187593" y="196735"/>
                    <a:pt x="182925" y="197076"/>
                    <a:pt x="179280" y="199506"/>
                  </a:cubicBezTo>
                  <a:cubicBezTo>
                    <a:pt x="165245" y="208862"/>
                    <a:pt x="164515" y="210585"/>
                    <a:pt x="146029" y="216131"/>
                  </a:cubicBezTo>
                  <a:cubicBezTo>
                    <a:pt x="139263" y="218161"/>
                    <a:pt x="132144" y="218755"/>
                    <a:pt x="125248" y="220287"/>
                  </a:cubicBezTo>
                  <a:cubicBezTo>
                    <a:pt x="119671" y="221526"/>
                    <a:pt x="114164" y="223058"/>
                    <a:pt x="108622" y="224444"/>
                  </a:cubicBezTo>
                  <a:cubicBezTo>
                    <a:pt x="101695" y="229986"/>
                    <a:pt x="95775" y="237102"/>
                    <a:pt x="87840" y="241069"/>
                  </a:cubicBezTo>
                  <a:cubicBezTo>
                    <a:pt x="76084" y="246947"/>
                    <a:pt x="50433" y="253538"/>
                    <a:pt x="50433" y="253538"/>
                  </a:cubicBezTo>
                  <a:cubicBezTo>
                    <a:pt x="44891" y="261851"/>
                    <a:pt x="40872" y="271412"/>
                    <a:pt x="33808" y="278476"/>
                  </a:cubicBezTo>
                  <a:cubicBezTo>
                    <a:pt x="16440" y="295844"/>
                    <a:pt x="24865" y="286243"/>
                    <a:pt x="8869" y="307571"/>
                  </a:cubicBezTo>
                  <a:cubicBezTo>
                    <a:pt x="6098" y="315884"/>
                    <a:pt x="-2214" y="324196"/>
                    <a:pt x="557" y="332509"/>
                  </a:cubicBezTo>
                  <a:cubicBezTo>
                    <a:pt x="10449" y="362186"/>
                    <a:pt x="4008" y="350156"/>
                    <a:pt x="17182" y="369916"/>
                  </a:cubicBezTo>
                  <a:cubicBezTo>
                    <a:pt x="23073" y="399372"/>
                    <a:pt x="21182" y="387291"/>
                    <a:pt x="25495" y="423949"/>
                  </a:cubicBezTo>
                  <a:cubicBezTo>
                    <a:pt x="26961" y="436409"/>
                    <a:pt x="27993" y="448920"/>
                    <a:pt x="29651" y="461356"/>
                  </a:cubicBezTo>
                  <a:cubicBezTo>
                    <a:pt x="31794" y="477429"/>
                    <a:pt x="30814" y="487458"/>
                    <a:pt x="42120" y="498764"/>
                  </a:cubicBezTo>
                  <a:cubicBezTo>
                    <a:pt x="50175" y="506819"/>
                    <a:pt x="56919" y="507853"/>
                    <a:pt x="67058" y="511233"/>
                  </a:cubicBezTo>
                  <a:cubicBezTo>
                    <a:pt x="100309" y="508462"/>
                    <a:pt x="133737" y="507330"/>
                    <a:pt x="166811" y="502920"/>
                  </a:cubicBezTo>
                  <a:cubicBezTo>
                    <a:pt x="175496" y="501762"/>
                    <a:pt x="183324" y="497014"/>
                    <a:pt x="191749" y="494607"/>
                  </a:cubicBezTo>
                  <a:cubicBezTo>
                    <a:pt x="202734" y="491468"/>
                    <a:pt x="225000" y="486295"/>
                    <a:pt x="225000" y="486295"/>
                  </a:cubicBezTo>
                  <a:cubicBezTo>
                    <a:pt x="233313" y="480753"/>
                    <a:pt x="241945" y="475663"/>
                    <a:pt x="249938" y="469669"/>
                  </a:cubicBezTo>
                  <a:cubicBezTo>
                    <a:pt x="286694" y="442102"/>
                    <a:pt x="270045" y="449112"/>
                    <a:pt x="295658" y="440575"/>
                  </a:cubicBezTo>
                  <a:cubicBezTo>
                    <a:pt x="302585" y="435033"/>
                    <a:pt x="309764" y="429791"/>
                    <a:pt x="316440" y="423949"/>
                  </a:cubicBezTo>
                  <a:cubicBezTo>
                    <a:pt x="320864" y="420078"/>
                    <a:pt x="323771" y="414335"/>
                    <a:pt x="328909" y="411480"/>
                  </a:cubicBezTo>
                  <a:cubicBezTo>
                    <a:pt x="336569" y="407225"/>
                    <a:pt x="353848" y="403167"/>
                    <a:pt x="353848" y="403167"/>
                  </a:cubicBezTo>
                  <a:cubicBezTo>
                    <a:pt x="360775" y="397625"/>
                    <a:pt x="367106" y="391244"/>
                    <a:pt x="374629" y="386542"/>
                  </a:cubicBezTo>
                  <a:cubicBezTo>
                    <a:pt x="378924" y="383858"/>
                    <a:pt x="400572" y="379175"/>
                    <a:pt x="403724" y="378229"/>
                  </a:cubicBezTo>
                  <a:cubicBezTo>
                    <a:pt x="412117" y="375711"/>
                    <a:pt x="420349" y="372687"/>
                    <a:pt x="428662" y="369916"/>
                  </a:cubicBezTo>
                  <a:cubicBezTo>
                    <a:pt x="432818" y="368531"/>
                    <a:pt x="437212" y="367719"/>
                    <a:pt x="441131" y="365760"/>
                  </a:cubicBezTo>
                  <a:cubicBezTo>
                    <a:pt x="454701" y="358975"/>
                    <a:pt x="467283" y="351704"/>
                    <a:pt x="482695" y="349135"/>
                  </a:cubicBezTo>
                  <a:cubicBezTo>
                    <a:pt x="500434" y="346178"/>
                    <a:pt x="516109" y="344897"/>
                    <a:pt x="532571" y="336666"/>
                  </a:cubicBezTo>
                  <a:cubicBezTo>
                    <a:pt x="543655" y="331124"/>
                    <a:pt x="557059" y="328802"/>
                    <a:pt x="565822" y="320040"/>
                  </a:cubicBezTo>
                  <a:cubicBezTo>
                    <a:pt x="576046" y="309816"/>
                    <a:pt x="582259" y="301431"/>
                    <a:pt x="594917" y="295102"/>
                  </a:cubicBezTo>
                  <a:cubicBezTo>
                    <a:pt x="598836" y="293143"/>
                    <a:pt x="603230" y="292331"/>
                    <a:pt x="607386" y="290946"/>
                  </a:cubicBezTo>
                  <a:cubicBezTo>
                    <a:pt x="620525" y="281091"/>
                    <a:pt x="626061" y="278163"/>
                    <a:pt x="636480" y="266007"/>
                  </a:cubicBezTo>
                  <a:cubicBezTo>
                    <a:pt x="640988" y="260748"/>
                    <a:pt x="644793" y="254924"/>
                    <a:pt x="648949" y="249382"/>
                  </a:cubicBezTo>
                  <a:cubicBezTo>
                    <a:pt x="664788" y="201872"/>
                    <a:pt x="662733" y="212867"/>
                    <a:pt x="648949" y="116378"/>
                  </a:cubicBezTo>
                  <a:cubicBezTo>
                    <a:pt x="647536" y="106488"/>
                    <a:pt x="637866" y="99753"/>
                    <a:pt x="632324" y="91440"/>
                  </a:cubicBezTo>
                  <a:cubicBezTo>
                    <a:pt x="630939" y="83127"/>
                    <a:pt x="631937" y="74040"/>
                    <a:pt x="628168" y="66502"/>
                  </a:cubicBezTo>
                  <a:cubicBezTo>
                    <a:pt x="625934" y="62034"/>
                    <a:pt x="619230" y="61721"/>
                    <a:pt x="615698" y="58189"/>
                  </a:cubicBezTo>
                  <a:cubicBezTo>
                    <a:pt x="609425" y="51916"/>
                    <a:pt x="604396" y="44504"/>
                    <a:pt x="599073" y="37407"/>
                  </a:cubicBezTo>
                  <a:cubicBezTo>
                    <a:pt x="596076" y="33411"/>
                    <a:pt x="594598" y="28136"/>
                    <a:pt x="590760" y="24938"/>
                  </a:cubicBezTo>
                  <a:cubicBezTo>
                    <a:pt x="577790" y="14130"/>
                    <a:pt x="574657" y="18965"/>
                    <a:pt x="561666" y="12469"/>
                  </a:cubicBezTo>
                  <a:cubicBezTo>
                    <a:pt x="533129" y="-1801"/>
                    <a:pt x="568506" y="8017"/>
                    <a:pt x="528415" y="0"/>
                  </a:cubicBezTo>
                  <a:cubicBezTo>
                    <a:pt x="516726" y="1063"/>
                    <a:pt x="486220" y="315"/>
                    <a:pt x="470226" y="8313"/>
                  </a:cubicBezTo>
                  <a:cubicBezTo>
                    <a:pt x="465758" y="10547"/>
                    <a:pt x="461913" y="13855"/>
                    <a:pt x="457757" y="16626"/>
                  </a:cubicBezTo>
                  <a:cubicBezTo>
                    <a:pt x="454986" y="20782"/>
                    <a:pt x="452976" y="25563"/>
                    <a:pt x="449444" y="29095"/>
                  </a:cubicBezTo>
                  <a:cubicBezTo>
                    <a:pt x="438820" y="39719"/>
                    <a:pt x="436898" y="35931"/>
                    <a:pt x="424506" y="41564"/>
                  </a:cubicBezTo>
                  <a:cubicBezTo>
                    <a:pt x="413225" y="46692"/>
                    <a:pt x="403011" y="54270"/>
                    <a:pt x="391255" y="58189"/>
                  </a:cubicBezTo>
                  <a:cubicBezTo>
                    <a:pt x="382942" y="60960"/>
                    <a:pt x="375026" y="65534"/>
                    <a:pt x="366317" y="66502"/>
                  </a:cubicBezTo>
                  <a:cubicBezTo>
                    <a:pt x="324778" y="71117"/>
                    <a:pt x="352462" y="66502"/>
                    <a:pt x="349691" y="6650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59C60E-BEB3-4677-ADB3-7E80A3F214BE}"/>
              </a:ext>
            </a:extLst>
          </p:cNvPr>
          <p:cNvGrpSpPr/>
          <p:nvPr/>
        </p:nvGrpSpPr>
        <p:grpSpPr>
          <a:xfrm>
            <a:off x="3293095" y="2063634"/>
            <a:ext cx="2141685" cy="2626822"/>
            <a:chOff x="2899944" y="2128057"/>
            <a:chExt cx="2141685" cy="26268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A47AD9-576F-4D74-B5F0-6F722C83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9944" y="2128057"/>
              <a:ext cx="1488983" cy="26268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C3609C-F7FF-4881-80A4-F99C60969FD9}"/>
                </a:ext>
              </a:extLst>
            </p:cNvPr>
            <p:cNvSpPr/>
            <p:nvPr/>
          </p:nvSpPr>
          <p:spPr>
            <a:xfrm>
              <a:off x="3705767" y="2346032"/>
              <a:ext cx="1018633" cy="728292"/>
            </a:xfrm>
            <a:custGeom>
              <a:avLst/>
              <a:gdLst>
                <a:gd name="connsiteX0" fmla="*/ 307895 w 532452"/>
                <a:gd name="connsiteY0" fmla="*/ 133932 h 429034"/>
                <a:gd name="connsiteX1" fmla="*/ 307895 w 532452"/>
                <a:gd name="connsiteY1" fmla="*/ 133932 h 429034"/>
                <a:gd name="connsiteX2" fmla="*/ 100077 w 532452"/>
                <a:gd name="connsiteY2" fmla="*/ 117307 h 429034"/>
                <a:gd name="connsiteX3" fmla="*/ 75139 w 532452"/>
                <a:gd name="connsiteY3" fmla="*/ 125620 h 429034"/>
                <a:gd name="connsiteX4" fmla="*/ 41888 w 532452"/>
                <a:gd name="connsiteY4" fmla="*/ 138089 h 429034"/>
                <a:gd name="connsiteX5" fmla="*/ 21106 w 532452"/>
                <a:gd name="connsiteY5" fmla="*/ 142245 h 429034"/>
                <a:gd name="connsiteX6" fmla="*/ 8637 w 532452"/>
                <a:gd name="connsiteY6" fmla="*/ 150558 h 429034"/>
                <a:gd name="connsiteX7" fmla="*/ 4481 w 532452"/>
                <a:gd name="connsiteY7" fmla="*/ 192121 h 429034"/>
                <a:gd name="connsiteX8" fmla="*/ 12793 w 532452"/>
                <a:gd name="connsiteY8" fmla="*/ 204590 h 429034"/>
                <a:gd name="connsiteX9" fmla="*/ 29419 w 532452"/>
                <a:gd name="connsiteY9" fmla="*/ 208747 h 429034"/>
                <a:gd name="connsiteX10" fmla="*/ 37731 w 532452"/>
                <a:gd name="connsiteY10" fmla="*/ 221216 h 429034"/>
                <a:gd name="connsiteX11" fmla="*/ 41888 w 532452"/>
                <a:gd name="connsiteY11" fmla="*/ 241998 h 429034"/>
                <a:gd name="connsiteX12" fmla="*/ 33575 w 532452"/>
                <a:gd name="connsiteY12" fmla="*/ 366689 h 429034"/>
                <a:gd name="connsiteX13" fmla="*/ 46044 w 532452"/>
                <a:gd name="connsiteY13" fmla="*/ 375001 h 429034"/>
                <a:gd name="connsiteX14" fmla="*/ 58513 w 532452"/>
                <a:gd name="connsiteY14" fmla="*/ 370845 h 429034"/>
                <a:gd name="connsiteX15" fmla="*/ 87608 w 532452"/>
                <a:gd name="connsiteY15" fmla="*/ 362532 h 429034"/>
                <a:gd name="connsiteX16" fmla="*/ 104233 w 532452"/>
                <a:gd name="connsiteY16" fmla="*/ 366689 h 429034"/>
                <a:gd name="connsiteX17" fmla="*/ 120859 w 532452"/>
                <a:gd name="connsiteY17" fmla="*/ 391627 h 429034"/>
                <a:gd name="connsiteX18" fmla="*/ 137484 w 532452"/>
                <a:gd name="connsiteY18" fmla="*/ 404096 h 429034"/>
                <a:gd name="connsiteX19" fmla="*/ 162422 w 532452"/>
                <a:gd name="connsiteY19" fmla="*/ 420721 h 429034"/>
                <a:gd name="connsiteX20" fmla="*/ 174891 w 532452"/>
                <a:gd name="connsiteY20" fmla="*/ 429034 h 429034"/>
                <a:gd name="connsiteX21" fmla="*/ 220611 w 532452"/>
                <a:gd name="connsiteY21" fmla="*/ 420721 h 429034"/>
                <a:gd name="connsiteX22" fmla="*/ 237237 w 532452"/>
                <a:gd name="connsiteY22" fmla="*/ 416565 h 429034"/>
                <a:gd name="connsiteX23" fmla="*/ 249706 w 532452"/>
                <a:gd name="connsiteY23" fmla="*/ 408252 h 429034"/>
                <a:gd name="connsiteX24" fmla="*/ 278801 w 532452"/>
                <a:gd name="connsiteY24" fmla="*/ 399940 h 429034"/>
                <a:gd name="connsiteX25" fmla="*/ 528182 w 532452"/>
                <a:gd name="connsiteY25" fmla="*/ 395783 h 429034"/>
                <a:gd name="connsiteX26" fmla="*/ 528182 w 532452"/>
                <a:gd name="connsiteY26" fmla="*/ 316812 h 429034"/>
                <a:gd name="connsiteX27" fmla="*/ 515713 w 532452"/>
                <a:gd name="connsiteY27" fmla="*/ 271092 h 429034"/>
                <a:gd name="connsiteX28" fmla="*/ 503244 w 532452"/>
                <a:gd name="connsiteY28" fmla="*/ 262780 h 429034"/>
                <a:gd name="connsiteX29" fmla="*/ 474150 w 532452"/>
                <a:gd name="connsiteY29" fmla="*/ 241998 h 429034"/>
                <a:gd name="connsiteX30" fmla="*/ 453368 w 532452"/>
                <a:gd name="connsiteY30" fmla="*/ 221216 h 429034"/>
                <a:gd name="connsiteX31" fmla="*/ 432586 w 532452"/>
                <a:gd name="connsiteY31" fmla="*/ 196278 h 429034"/>
                <a:gd name="connsiteX32" fmla="*/ 415961 w 532452"/>
                <a:gd name="connsiteY32" fmla="*/ 183809 h 429034"/>
                <a:gd name="connsiteX33" fmla="*/ 403491 w 532452"/>
                <a:gd name="connsiteY33" fmla="*/ 158870 h 429034"/>
                <a:gd name="connsiteX34" fmla="*/ 407648 w 532452"/>
                <a:gd name="connsiteY34" fmla="*/ 96525 h 429034"/>
                <a:gd name="connsiteX35" fmla="*/ 415961 w 532452"/>
                <a:gd name="connsiteY35" fmla="*/ 79900 h 429034"/>
                <a:gd name="connsiteX36" fmla="*/ 420117 w 532452"/>
                <a:gd name="connsiteY36" fmla="*/ 59118 h 429034"/>
                <a:gd name="connsiteX37" fmla="*/ 399335 w 532452"/>
                <a:gd name="connsiteY37" fmla="*/ 929 h 429034"/>
                <a:gd name="connsiteX38" fmla="*/ 386866 w 532452"/>
                <a:gd name="connsiteY38" fmla="*/ 13398 h 429034"/>
                <a:gd name="connsiteX39" fmla="*/ 374397 w 532452"/>
                <a:gd name="connsiteY39" fmla="*/ 17554 h 429034"/>
                <a:gd name="connsiteX40" fmla="*/ 357771 w 532452"/>
                <a:gd name="connsiteY40" fmla="*/ 42492 h 429034"/>
                <a:gd name="connsiteX41" fmla="*/ 349459 w 532452"/>
                <a:gd name="connsiteY41" fmla="*/ 54961 h 429034"/>
                <a:gd name="connsiteX42" fmla="*/ 345302 w 532452"/>
                <a:gd name="connsiteY42" fmla="*/ 67430 h 429034"/>
                <a:gd name="connsiteX43" fmla="*/ 320364 w 532452"/>
                <a:gd name="connsiteY43" fmla="*/ 96525 h 429034"/>
                <a:gd name="connsiteX44" fmla="*/ 303739 w 532452"/>
                <a:gd name="connsiteY44" fmla="*/ 108994 h 429034"/>
                <a:gd name="connsiteX45" fmla="*/ 287113 w 532452"/>
                <a:gd name="connsiteY45" fmla="*/ 133932 h 429034"/>
                <a:gd name="connsiteX46" fmla="*/ 307895 w 532452"/>
                <a:gd name="connsiteY46" fmla="*/ 133932 h 42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2452" h="429034">
                  <a:moveTo>
                    <a:pt x="307895" y="133932"/>
                  </a:moveTo>
                  <a:lnTo>
                    <a:pt x="307895" y="133932"/>
                  </a:lnTo>
                  <a:cubicBezTo>
                    <a:pt x="238622" y="128390"/>
                    <a:pt x="169527" y="119787"/>
                    <a:pt x="100077" y="117307"/>
                  </a:cubicBezTo>
                  <a:cubicBezTo>
                    <a:pt x="91320" y="116994"/>
                    <a:pt x="83275" y="122366"/>
                    <a:pt x="75139" y="125620"/>
                  </a:cubicBezTo>
                  <a:cubicBezTo>
                    <a:pt x="68798" y="128156"/>
                    <a:pt x="50566" y="135919"/>
                    <a:pt x="41888" y="138089"/>
                  </a:cubicBezTo>
                  <a:cubicBezTo>
                    <a:pt x="35034" y="139802"/>
                    <a:pt x="28033" y="140860"/>
                    <a:pt x="21106" y="142245"/>
                  </a:cubicBezTo>
                  <a:cubicBezTo>
                    <a:pt x="16950" y="145016"/>
                    <a:pt x="11835" y="146720"/>
                    <a:pt x="8637" y="150558"/>
                  </a:cubicBezTo>
                  <a:cubicBezTo>
                    <a:pt x="-3029" y="164557"/>
                    <a:pt x="-1261" y="174896"/>
                    <a:pt x="4481" y="192121"/>
                  </a:cubicBezTo>
                  <a:cubicBezTo>
                    <a:pt x="6061" y="196860"/>
                    <a:pt x="8637" y="201819"/>
                    <a:pt x="12793" y="204590"/>
                  </a:cubicBezTo>
                  <a:cubicBezTo>
                    <a:pt x="17546" y="207759"/>
                    <a:pt x="23877" y="207361"/>
                    <a:pt x="29419" y="208747"/>
                  </a:cubicBezTo>
                  <a:cubicBezTo>
                    <a:pt x="32190" y="212903"/>
                    <a:pt x="35977" y="216539"/>
                    <a:pt x="37731" y="221216"/>
                  </a:cubicBezTo>
                  <a:cubicBezTo>
                    <a:pt x="40212" y="227831"/>
                    <a:pt x="41888" y="234933"/>
                    <a:pt x="41888" y="241998"/>
                  </a:cubicBezTo>
                  <a:cubicBezTo>
                    <a:pt x="41888" y="307279"/>
                    <a:pt x="39808" y="316824"/>
                    <a:pt x="33575" y="366689"/>
                  </a:cubicBezTo>
                  <a:cubicBezTo>
                    <a:pt x="37731" y="369460"/>
                    <a:pt x="41117" y="374180"/>
                    <a:pt x="46044" y="375001"/>
                  </a:cubicBezTo>
                  <a:cubicBezTo>
                    <a:pt x="50366" y="375721"/>
                    <a:pt x="54300" y="372048"/>
                    <a:pt x="58513" y="370845"/>
                  </a:cubicBezTo>
                  <a:cubicBezTo>
                    <a:pt x="95020" y="360416"/>
                    <a:pt x="57732" y="372492"/>
                    <a:pt x="87608" y="362532"/>
                  </a:cubicBezTo>
                  <a:cubicBezTo>
                    <a:pt x="93150" y="363918"/>
                    <a:pt x="99934" y="362927"/>
                    <a:pt x="104233" y="366689"/>
                  </a:cubicBezTo>
                  <a:cubicBezTo>
                    <a:pt x="111752" y="373268"/>
                    <a:pt x="112866" y="385632"/>
                    <a:pt x="120859" y="391627"/>
                  </a:cubicBezTo>
                  <a:cubicBezTo>
                    <a:pt x="126401" y="395783"/>
                    <a:pt x="131809" y="400124"/>
                    <a:pt x="137484" y="404096"/>
                  </a:cubicBezTo>
                  <a:cubicBezTo>
                    <a:pt x="145669" y="409825"/>
                    <a:pt x="154109" y="415179"/>
                    <a:pt x="162422" y="420721"/>
                  </a:cubicBezTo>
                  <a:lnTo>
                    <a:pt x="174891" y="429034"/>
                  </a:lnTo>
                  <a:lnTo>
                    <a:pt x="220611" y="420721"/>
                  </a:lnTo>
                  <a:cubicBezTo>
                    <a:pt x="226213" y="419601"/>
                    <a:pt x="231986" y="418815"/>
                    <a:pt x="237237" y="416565"/>
                  </a:cubicBezTo>
                  <a:cubicBezTo>
                    <a:pt x="241828" y="414597"/>
                    <a:pt x="245238" y="410486"/>
                    <a:pt x="249706" y="408252"/>
                  </a:cubicBezTo>
                  <a:cubicBezTo>
                    <a:pt x="253762" y="406224"/>
                    <a:pt x="275960" y="400029"/>
                    <a:pt x="278801" y="399940"/>
                  </a:cubicBezTo>
                  <a:cubicBezTo>
                    <a:pt x="361899" y="397343"/>
                    <a:pt x="445055" y="397169"/>
                    <a:pt x="528182" y="395783"/>
                  </a:cubicBezTo>
                  <a:cubicBezTo>
                    <a:pt x="533794" y="350895"/>
                    <a:pt x="533958" y="368795"/>
                    <a:pt x="528182" y="316812"/>
                  </a:cubicBezTo>
                  <a:cubicBezTo>
                    <a:pt x="526498" y="301659"/>
                    <a:pt x="526289" y="283783"/>
                    <a:pt x="515713" y="271092"/>
                  </a:cubicBezTo>
                  <a:cubicBezTo>
                    <a:pt x="512515" y="267255"/>
                    <a:pt x="507081" y="265978"/>
                    <a:pt x="503244" y="262780"/>
                  </a:cubicBezTo>
                  <a:cubicBezTo>
                    <a:pt x="477967" y="241715"/>
                    <a:pt x="504915" y="257380"/>
                    <a:pt x="474150" y="241998"/>
                  </a:cubicBezTo>
                  <a:cubicBezTo>
                    <a:pt x="451982" y="208747"/>
                    <a:pt x="481077" y="248925"/>
                    <a:pt x="453368" y="221216"/>
                  </a:cubicBezTo>
                  <a:cubicBezTo>
                    <a:pt x="414888" y="182736"/>
                    <a:pt x="480248" y="237132"/>
                    <a:pt x="432586" y="196278"/>
                  </a:cubicBezTo>
                  <a:cubicBezTo>
                    <a:pt x="427327" y="191770"/>
                    <a:pt x="420859" y="188707"/>
                    <a:pt x="415961" y="183809"/>
                  </a:cubicBezTo>
                  <a:cubicBezTo>
                    <a:pt x="407903" y="175751"/>
                    <a:pt x="406872" y="169012"/>
                    <a:pt x="403491" y="158870"/>
                  </a:cubicBezTo>
                  <a:cubicBezTo>
                    <a:pt x="404877" y="138088"/>
                    <a:pt x="404399" y="117098"/>
                    <a:pt x="407648" y="96525"/>
                  </a:cubicBezTo>
                  <a:cubicBezTo>
                    <a:pt x="408614" y="90405"/>
                    <a:pt x="414002" y="85778"/>
                    <a:pt x="415961" y="79900"/>
                  </a:cubicBezTo>
                  <a:cubicBezTo>
                    <a:pt x="418195" y="73198"/>
                    <a:pt x="418732" y="66045"/>
                    <a:pt x="420117" y="59118"/>
                  </a:cubicBezTo>
                  <a:cubicBezTo>
                    <a:pt x="419877" y="55996"/>
                    <a:pt x="432109" y="-8435"/>
                    <a:pt x="399335" y="929"/>
                  </a:cubicBezTo>
                  <a:cubicBezTo>
                    <a:pt x="393683" y="2544"/>
                    <a:pt x="391757" y="10138"/>
                    <a:pt x="386866" y="13398"/>
                  </a:cubicBezTo>
                  <a:cubicBezTo>
                    <a:pt x="383221" y="15828"/>
                    <a:pt x="378553" y="16169"/>
                    <a:pt x="374397" y="17554"/>
                  </a:cubicBezTo>
                  <a:lnTo>
                    <a:pt x="357771" y="42492"/>
                  </a:lnTo>
                  <a:cubicBezTo>
                    <a:pt x="355000" y="46648"/>
                    <a:pt x="351039" y="50222"/>
                    <a:pt x="349459" y="54961"/>
                  </a:cubicBezTo>
                  <a:cubicBezTo>
                    <a:pt x="348073" y="59117"/>
                    <a:pt x="347476" y="63626"/>
                    <a:pt x="345302" y="67430"/>
                  </a:cubicBezTo>
                  <a:cubicBezTo>
                    <a:pt x="340045" y="76630"/>
                    <a:pt x="328620" y="89448"/>
                    <a:pt x="320364" y="96525"/>
                  </a:cubicBezTo>
                  <a:cubicBezTo>
                    <a:pt x="315105" y="101033"/>
                    <a:pt x="308341" y="103817"/>
                    <a:pt x="303739" y="108994"/>
                  </a:cubicBezTo>
                  <a:cubicBezTo>
                    <a:pt x="297101" y="116461"/>
                    <a:pt x="296049" y="129464"/>
                    <a:pt x="287113" y="133932"/>
                  </a:cubicBezTo>
                  <a:cubicBezTo>
                    <a:pt x="269249" y="142865"/>
                    <a:pt x="304431" y="133932"/>
                    <a:pt x="307895" y="133932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Obstacle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8253A4-1734-46A4-BF8D-21474A0DAB8A}"/>
                </a:ext>
              </a:extLst>
            </p:cNvPr>
            <p:cNvSpPr/>
            <p:nvPr/>
          </p:nvSpPr>
          <p:spPr>
            <a:xfrm>
              <a:off x="4243608" y="4234932"/>
              <a:ext cx="798021" cy="4525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DD74A9-6206-437D-BFD7-AE2A2D293F45}"/>
                </a:ext>
              </a:extLst>
            </p:cNvPr>
            <p:cNvSpPr/>
            <p:nvPr/>
          </p:nvSpPr>
          <p:spPr>
            <a:xfrm>
              <a:off x="3616018" y="3272464"/>
              <a:ext cx="660070" cy="511233"/>
            </a:xfrm>
            <a:custGeom>
              <a:avLst/>
              <a:gdLst>
                <a:gd name="connsiteX0" fmla="*/ 349691 w 660070"/>
                <a:gd name="connsiteY0" fmla="*/ 66502 h 511233"/>
                <a:gd name="connsiteX1" fmla="*/ 349691 w 660070"/>
                <a:gd name="connsiteY1" fmla="*/ 66502 h 511233"/>
                <a:gd name="connsiteX2" fmla="*/ 303971 w 660070"/>
                <a:gd name="connsiteY2" fmla="*/ 95596 h 511233"/>
                <a:gd name="connsiteX3" fmla="*/ 258251 w 660070"/>
                <a:gd name="connsiteY3" fmla="*/ 145473 h 511233"/>
                <a:gd name="connsiteX4" fmla="*/ 229157 w 660070"/>
                <a:gd name="connsiteY4" fmla="*/ 174567 h 511233"/>
                <a:gd name="connsiteX5" fmla="*/ 216688 w 660070"/>
                <a:gd name="connsiteY5" fmla="*/ 187036 h 511233"/>
                <a:gd name="connsiteX6" fmla="*/ 191749 w 660070"/>
                <a:gd name="connsiteY6" fmla="*/ 195349 h 511233"/>
                <a:gd name="connsiteX7" fmla="*/ 179280 w 660070"/>
                <a:gd name="connsiteY7" fmla="*/ 199506 h 511233"/>
                <a:gd name="connsiteX8" fmla="*/ 146029 w 660070"/>
                <a:gd name="connsiteY8" fmla="*/ 216131 h 511233"/>
                <a:gd name="connsiteX9" fmla="*/ 125248 w 660070"/>
                <a:gd name="connsiteY9" fmla="*/ 220287 h 511233"/>
                <a:gd name="connsiteX10" fmla="*/ 108622 w 660070"/>
                <a:gd name="connsiteY10" fmla="*/ 224444 h 511233"/>
                <a:gd name="connsiteX11" fmla="*/ 87840 w 660070"/>
                <a:gd name="connsiteY11" fmla="*/ 241069 h 511233"/>
                <a:gd name="connsiteX12" fmla="*/ 50433 w 660070"/>
                <a:gd name="connsiteY12" fmla="*/ 253538 h 511233"/>
                <a:gd name="connsiteX13" fmla="*/ 33808 w 660070"/>
                <a:gd name="connsiteY13" fmla="*/ 278476 h 511233"/>
                <a:gd name="connsiteX14" fmla="*/ 8869 w 660070"/>
                <a:gd name="connsiteY14" fmla="*/ 307571 h 511233"/>
                <a:gd name="connsiteX15" fmla="*/ 557 w 660070"/>
                <a:gd name="connsiteY15" fmla="*/ 332509 h 511233"/>
                <a:gd name="connsiteX16" fmla="*/ 17182 w 660070"/>
                <a:gd name="connsiteY16" fmla="*/ 369916 h 511233"/>
                <a:gd name="connsiteX17" fmla="*/ 25495 w 660070"/>
                <a:gd name="connsiteY17" fmla="*/ 423949 h 511233"/>
                <a:gd name="connsiteX18" fmla="*/ 29651 w 660070"/>
                <a:gd name="connsiteY18" fmla="*/ 461356 h 511233"/>
                <a:gd name="connsiteX19" fmla="*/ 42120 w 660070"/>
                <a:gd name="connsiteY19" fmla="*/ 498764 h 511233"/>
                <a:gd name="connsiteX20" fmla="*/ 67058 w 660070"/>
                <a:gd name="connsiteY20" fmla="*/ 511233 h 511233"/>
                <a:gd name="connsiteX21" fmla="*/ 166811 w 660070"/>
                <a:gd name="connsiteY21" fmla="*/ 502920 h 511233"/>
                <a:gd name="connsiteX22" fmla="*/ 191749 w 660070"/>
                <a:gd name="connsiteY22" fmla="*/ 494607 h 511233"/>
                <a:gd name="connsiteX23" fmla="*/ 225000 w 660070"/>
                <a:gd name="connsiteY23" fmla="*/ 486295 h 511233"/>
                <a:gd name="connsiteX24" fmla="*/ 249938 w 660070"/>
                <a:gd name="connsiteY24" fmla="*/ 469669 h 511233"/>
                <a:gd name="connsiteX25" fmla="*/ 295658 w 660070"/>
                <a:gd name="connsiteY25" fmla="*/ 440575 h 511233"/>
                <a:gd name="connsiteX26" fmla="*/ 316440 w 660070"/>
                <a:gd name="connsiteY26" fmla="*/ 423949 h 511233"/>
                <a:gd name="connsiteX27" fmla="*/ 328909 w 660070"/>
                <a:gd name="connsiteY27" fmla="*/ 411480 h 511233"/>
                <a:gd name="connsiteX28" fmla="*/ 353848 w 660070"/>
                <a:gd name="connsiteY28" fmla="*/ 403167 h 511233"/>
                <a:gd name="connsiteX29" fmla="*/ 374629 w 660070"/>
                <a:gd name="connsiteY29" fmla="*/ 386542 h 511233"/>
                <a:gd name="connsiteX30" fmla="*/ 403724 w 660070"/>
                <a:gd name="connsiteY30" fmla="*/ 378229 h 511233"/>
                <a:gd name="connsiteX31" fmla="*/ 428662 w 660070"/>
                <a:gd name="connsiteY31" fmla="*/ 369916 h 511233"/>
                <a:gd name="connsiteX32" fmla="*/ 441131 w 660070"/>
                <a:gd name="connsiteY32" fmla="*/ 365760 h 511233"/>
                <a:gd name="connsiteX33" fmla="*/ 482695 w 660070"/>
                <a:gd name="connsiteY33" fmla="*/ 349135 h 511233"/>
                <a:gd name="connsiteX34" fmla="*/ 532571 w 660070"/>
                <a:gd name="connsiteY34" fmla="*/ 336666 h 511233"/>
                <a:gd name="connsiteX35" fmla="*/ 565822 w 660070"/>
                <a:gd name="connsiteY35" fmla="*/ 320040 h 511233"/>
                <a:gd name="connsiteX36" fmla="*/ 594917 w 660070"/>
                <a:gd name="connsiteY36" fmla="*/ 295102 h 511233"/>
                <a:gd name="connsiteX37" fmla="*/ 607386 w 660070"/>
                <a:gd name="connsiteY37" fmla="*/ 290946 h 511233"/>
                <a:gd name="connsiteX38" fmla="*/ 636480 w 660070"/>
                <a:gd name="connsiteY38" fmla="*/ 266007 h 511233"/>
                <a:gd name="connsiteX39" fmla="*/ 648949 w 660070"/>
                <a:gd name="connsiteY39" fmla="*/ 249382 h 511233"/>
                <a:gd name="connsiteX40" fmla="*/ 648949 w 660070"/>
                <a:gd name="connsiteY40" fmla="*/ 116378 h 511233"/>
                <a:gd name="connsiteX41" fmla="*/ 632324 w 660070"/>
                <a:gd name="connsiteY41" fmla="*/ 91440 h 511233"/>
                <a:gd name="connsiteX42" fmla="*/ 628168 w 660070"/>
                <a:gd name="connsiteY42" fmla="*/ 66502 h 511233"/>
                <a:gd name="connsiteX43" fmla="*/ 615698 w 660070"/>
                <a:gd name="connsiteY43" fmla="*/ 58189 h 511233"/>
                <a:gd name="connsiteX44" fmla="*/ 599073 w 660070"/>
                <a:gd name="connsiteY44" fmla="*/ 37407 h 511233"/>
                <a:gd name="connsiteX45" fmla="*/ 590760 w 660070"/>
                <a:gd name="connsiteY45" fmla="*/ 24938 h 511233"/>
                <a:gd name="connsiteX46" fmla="*/ 561666 w 660070"/>
                <a:gd name="connsiteY46" fmla="*/ 12469 h 511233"/>
                <a:gd name="connsiteX47" fmla="*/ 528415 w 660070"/>
                <a:gd name="connsiteY47" fmla="*/ 0 h 511233"/>
                <a:gd name="connsiteX48" fmla="*/ 470226 w 660070"/>
                <a:gd name="connsiteY48" fmla="*/ 8313 h 511233"/>
                <a:gd name="connsiteX49" fmla="*/ 457757 w 660070"/>
                <a:gd name="connsiteY49" fmla="*/ 16626 h 511233"/>
                <a:gd name="connsiteX50" fmla="*/ 449444 w 660070"/>
                <a:gd name="connsiteY50" fmla="*/ 29095 h 511233"/>
                <a:gd name="connsiteX51" fmla="*/ 424506 w 660070"/>
                <a:gd name="connsiteY51" fmla="*/ 41564 h 511233"/>
                <a:gd name="connsiteX52" fmla="*/ 391255 w 660070"/>
                <a:gd name="connsiteY52" fmla="*/ 58189 h 511233"/>
                <a:gd name="connsiteX53" fmla="*/ 366317 w 660070"/>
                <a:gd name="connsiteY53" fmla="*/ 66502 h 511233"/>
                <a:gd name="connsiteX54" fmla="*/ 349691 w 660070"/>
                <a:gd name="connsiteY54" fmla="*/ 66502 h 51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0070" h="511233">
                  <a:moveTo>
                    <a:pt x="349691" y="66502"/>
                  </a:moveTo>
                  <a:lnTo>
                    <a:pt x="349691" y="66502"/>
                  </a:lnTo>
                  <a:cubicBezTo>
                    <a:pt x="334451" y="76200"/>
                    <a:pt x="314809" y="81145"/>
                    <a:pt x="303971" y="95596"/>
                  </a:cubicBezTo>
                  <a:cubicBezTo>
                    <a:pt x="282097" y="124762"/>
                    <a:pt x="296400" y="107324"/>
                    <a:pt x="258251" y="145473"/>
                  </a:cubicBezTo>
                  <a:lnTo>
                    <a:pt x="229157" y="174567"/>
                  </a:lnTo>
                  <a:cubicBezTo>
                    <a:pt x="225001" y="178723"/>
                    <a:pt x="222264" y="185177"/>
                    <a:pt x="216688" y="187036"/>
                  </a:cubicBezTo>
                  <a:lnTo>
                    <a:pt x="191749" y="195349"/>
                  </a:lnTo>
                  <a:cubicBezTo>
                    <a:pt x="187593" y="196735"/>
                    <a:pt x="182925" y="197076"/>
                    <a:pt x="179280" y="199506"/>
                  </a:cubicBezTo>
                  <a:cubicBezTo>
                    <a:pt x="165245" y="208862"/>
                    <a:pt x="164515" y="210585"/>
                    <a:pt x="146029" y="216131"/>
                  </a:cubicBezTo>
                  <a:cubicBezTo>
                    <a:pt x="139263" y="218161"/>
                    <a:pt x="132144" y="218755"/>
                    <a:pt x="125248" y="220287"/>
                  </a:cubicBezTo>
                  <a:cubicBezTo>
                    <a:pt x="119671" y="221526"/>
                    <a:pt x="114164" y="223058"/>
                    <a:pt x="108622" y="224444"/>
                  </a:cubicBezTo>
                  <a:cubicBezTo>
                    <a:pt x="101695" y="229986"/>
                    <a:pt x="95775" y="237102"/>
                    <a:pt x="87840" y="241069"/>
                  </a:cubicBezTo>
                  <a:cubicBezTo>
                    <a:pt x="76084" y="246947"/>
                    <a:pt x="50433" y="253538"/>
                    <a:pt x="50433" y="253538"/>
                  </a:cubicBezTo>
                  <a:cubicBezTo>
                    <a:pt x="44891" y="261851"/>
                    <a:pt x="40872" y="271412"/>
                    <a:pt x="33808" y="278476"/>
                  </a:cubicBezTo>
                  <a:cubicBezTo>
                    <a:pt x="16440" y="295844"/>
                    <a:pt x="24865" y="286243"/>
                    <a:pt x="8869" y="307571"/>
                  </a:cubicBezTo>
                  <a:cubicBezTo>
                    <a:pt x="6098" y="315884"/>
                    <a:pt x="-2214" y="324196"/>
                    <a:pt x="557" y="332509"/>
                  </a:cubicBezTo>
                  <a:cubicBezTo>
                    <a:pt x="10449" y="362186"/>
                    <a:pt x="4008" y="350156"/>
                    <a:pt x="17182" y="369916"/>
                  </a:cubicBezTo>
                  <a:cubicBezTo>
                    <a:pt x="23073" y="399372"/>
                    <a:pt x="21182" y="387291"/>
                    <a:pt x="25495" y="423949"/>
                  </a:cubicBezTo>
                  <a:cubicBezTo>
                    <a:pt x="26961" y="436409"/>
                    <a:pt x="27993" y="448920"/>
                    <a:pt x="29651" y="461356"/>
                  </a:cubicBezTo>
                  <a:cubicBezTo>
                    <a:pt x="31794" y="477429"/>
                    <a:pt x="30814" y="487458"/>
                    <a:pt x="42120" y="498764"/>
                  </a:cubicBezTo>
                  <a:cubicBezTo>
                    <a:pt x="50175" y="506819"/>
                    <a:pt x="56919" y="507853"/>
                    <a:pt x="67058" y="511233"/>
                  </a:cubicBezTo>
                  <a:cubicBezTo>
                    <a:pt x="100309" y="508462"/>
                    <a:pt x="133737" y="507330"/>
                    <a:pt x="166811" y="502920"/>
                  </a:cubicBezTo>
                  <a:cubicBezTo>
                    <a:pt x="175496" y="501762"/>
                    <a:pt x="183324" y="497014"/>
                    <a:pt x="191749" y="494607"/>
                  </a:cubicBezTo>
                  <a:cubicBezTo>
                    <a:pt x="202734" y="491468"/>
                    <a:pt x="225000" y="486295"/>
                    <a:pt x="225000" y="486295"/>
                  </a:cubicBezTo>
                  <a:cubicBezTo>
                    <a:pt x="233313" y="480753"/>
                    <a:pt x="241945" y="475663"/>
                    <a:pt x="249938" y="469669"/>
                  </a:cubicBezTo>
                  <a:cubicBezTo>
                    <a:pt x="286694" y="442102"/>
                    <a:pt x="270045" y="449112"/>
                    <a:pt x="295658" y="440575"/>
                  </a:cubicBezTo>
                  <a:cubicBezTo>
                    <a:pt x="302585" y="435033"/>
                    <a:pt x="309764" y="429791"/>
                    <a:pt x="316440" y="423949"/>
                  </a:cubicBezTo>
                  <a:cubicBezTo>
                    <a:pt x="320864" y="420078"/>
                    <a:pt x="323771" y="414335"/>
                    <a:pt x="328909" y="411480"/>
                  </a:cubicBezTo>
                  <a:cubicBezTo>
                    <a:pt x="336569" y="407225"/>
                    <a:pt x="353848" y="403167"/>
                    <a:pt x="353848" y="403167"/>
                  </a:cubicBezTo>
                  <a:cubicBezTo>
                    <a:pt x="360775" y="397625"/>
                    <a:pt x="367106" y="391244"/>
                    <a:pt x="374629" y="386542"/>
                  </a:cubicBezTo>
                  <a:cubicBezTo>
                    <a:pt x="378924" y="383858"/>
                    <a:pt x="400572" y="379175"/>
                    <a:pt x="403724" y="378229"/>
                  </a:cubicBezTo>
                  <a:cubicBezTo>
                    <a:pt x="412117" y="375711"/>
                    <a:pt x="420349" y="372687"/>
                    <a:pt x="428662" y="369916"/>
                  </a:cubicBezTo>
                  <a:cubicBezTo>
                    <a:pt x="432818" y="368531"/>
                    <a:pt x="437212" y="367719"/>
                    <a:pt x="441131" y="365760"/>
                  </a:cubicBezTo>
                  <a:cubicBezTo>
                    <a:pt x="454701" y="358975"/>
                    <a:pt x="467283" y="351704"/>
                    <a:pt x="482695" y="349135"/>
                  </a:cubicBezTo>
                  <a:cubicBezTo>
                    <a:pt x="500434" y="346178"/>
                    <a:pt x="516109" y="344897"/>
                    <a:pt x="532571" y="336666"/>
                  </a:cubicBezTo>
                  <a:cubicBezTo>
                    <a:pt x="543655" y="331124"/>
                    <a:pt x="557059" y="328802"/>
                    <a:pt x="565822" y="320040"/>
                  </a:cubicBezTo>
                  <a:cubicBezTo>
                    <a:pt x="576046" y="309816"/>
                    <a:pt x="582259" y="301431"/>
                    <a:pt x="594917" y="295102"/>
                  </a:cubicBezTo>
                  <a:cubicBezTo>
                    <a:pt x="598836" y="293143"/>
                    <a:pt x="603230" y="292331"/>
                    <a:pt x="607386" y="290946"/>
                  </a:cubicBezTo>
                  <a:cubicBezTo>
                    <a:pt x="620525" y="281091"/>
                    <a:pt x="626061" y="278163"/>
                    <a:pt x="636480" y="266007"/>
                  </a:cubicBezTo>
                  <a:cubicBezTo>
                    <a:pt x="640988" y="260748"/>
                    <a:pt x="644793" y="254924"/>
                    <a:pt x="648949" y="249382"/>
                  </a:cubicBezTo>
                  <a:cubicBezTo>
                    <a:pt x="664788" y="201872"/>
                    <a:pt x="662733" y="212867"/>
                    <a:pt x="648949" y="116378"/>
                  </a:cubicBezTo>
                  <a:cubicBezTo>
                    <a:pt x="647536" y="106488"/>
                    <a:pt x="637866" y="99753"/>
                    <a:pt x="632324" y="91440"/>
                  </a:cubicBezTo>
                  <a:cubicBezTo>
                    <a:pt x="630939" y="83127"/>
                    <a:pt x="631937" y="74040"/>
                    <a:pt x="628168" y="66502"/>
                  </a:cubicBezTo>
                  <a:cubicBezTo>
                    <a:pt x="625934" y="62034"/>
                    <a:pt x="619230" y="61721"/>
                    <a:pt x="615698" y="58189"/>
                  </a:cubicBezTo>
                  <a:cubicBezTo>
                    <a:pt x="609425" y="51916"/>
                    <a:pt x="604396" y="44504"/>
                    <a:pt x="599073" y="37407"/>
                  </a:cubicBezTo>
                  <a:cubicBezTo>
                    <a:pt x="596076" y="33411"/>
                    <a:pt x="594598" y="28136"/>
                    <a:pt x="590760" y="24938"/>
                  </a:cubicBezTo>
                  <a:cubicBezTo>
                    <a:pt x="577790" y="14130"/>
                    <a:pt x="574657" y="18965"/>
                    <a:pt x="561666" y="12469"/>
                  </a:cubicBezTo>
                  <a:cubicBezTo>
                    <a:pt x="533129" y="-1801"/>
                    <a:pt x="568506" y="8017"/>
                    <a:pt x="528415" y="0"/>
                  </a:cubicBezTo>
                  <a:cubicBezTo>
                    <a:pt x="516726" y="1063"/>
                    <a:pt x="486220" y="315"/>
                    <a:pt x="470226" y="8313"/>
                  </a:cubicBezTo>
                  <a:cubicBezTo>
                    <a:pt x="465758" y="10547"/>
                    <a:pt x="461913" y="13855"/>
                    <a:pt x="457757" y="16626"/>
                  </a:cubicBezTo>
                  <a:cubicBezTo>
                    <a:pt x="454986" y="20782"/>
                    <a:pt x="452976" y="25563"/>
                    <a:pt x="449444" y="29095"/>
                  </a:cubicBezTo>
                  <a:cubicBezTo>
                    <a:pt x="438820" y="39719"/>
                    <a:pt x="436898" y="35931"/>
                    <a:pt x="424506" y="41564"/>
                  </a:cubicBezTo>
                  <a:cubicBezTo>
                    <a:pt x="413225" y="46692"/>
                    <a:pt x="403011" y="54270"/>
                    <a:pt x="391255" y="58189"/>
                  </a:cubicBezTo>
                  <a:cubicBezTo>
                    <a:pt x="382942" y="60960"/>
                    <a:pt x="375026" y="65534"/>
                    <a:pt x="366317" y="66502"/>
                  </a:cubicBezTo>
                  <a:cubicBezTo>
                    <a:pt x="324778" y="71117"/>
                    <a:pt x="352462" y="66502"/>
                    <a:pt x="349691" y="66502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4E59A6-8386-41D1-BAFC-1E62A4F552F7}"/>
              </a:ext>
            </a:extLst>
          </p:cNvPr>
          <p:cNvSpPr/>
          <p:nvPr/>
        </p:nvSpPr>
        <p:spPr>
          <a:xfrm>
            <a:off x="6731640" y="2175921"/>
            <a:ext cx="1018633" cy="728292"/>
          </a:xfrm>
          <a:custGeom>
            <a:avLst/>
            <a:gdLst>
              <a:gd name="connsiteX0" fmla="*/ 307895 w 532452"/>
              <a:gd name="connsiteY0" fmla="*/ 133932 h 429034"/>
              <a:gd name="connsiteX1" fmla="*/ 307895 w 532452"/>
              <a:gd name="connsiteY1" fmla="*/ 133932 h 429034"/>
              <a:gd name="connsiteX2" fmla="*/ 100077 w 532452"/>
              <a:gd name="connsiteY2" fmla="*/ 117307 h 429034"/>
              <a:gd name="connsiteX3" fmla="*/ 75139 w 532452"/>
              <a:gd name="connsiteY3" fmla="*/ 125620 h 429034"/>
              <a:gd name="connsiteX4" fmla="*/ 41888 w 532452"/>
              <a:gd name="connsiteY4" fmla="*/ 138089 h 429034"/>
              <a:gd name="connsiteX5" fmla="*/ 21106 w 532452"/>
              <a:gd name="connsiteY5" fmla="*/ 142245 h 429034"/>
              <a:gd name="connsiteX6" fmla="*/ 8637 w 532452"/>
              <a:gd name="connsiteY6" fmla="*/ 150558 h 429034"/>
              <a:gd name="connsiteX7" fmla="*/ 4481 w 532452"/>
              <a:gd name="connsiteY7" fmla="*/ 192121 h 429034"/>
              <a:gd name="connsiteX8" fmla="*/ 12793 w 532452"/>
              <a:gd name="connsiteY8" fmla="*/ 204590 h 429034"/>
              <a:gd name="connsiteX9" fmla="*/ 29419 w 532452"/>
              <a:gd name="connsiteY9" fmla="*/ 208747 h 429034"/>
              <a:gd name="connsiteX10" fmla="*/ 37731 w 532452"/>
              <a:gd name="connsiteY10" fmla="*/ 221216 h 429034"/>
              <a:gd name="connsiteX11" fmla="*/ 41888 w 532452"/>
              <a:gd name="connsiteY11" fmla="*/ 241998 h 429034"/>
              <a:gd name="connsiteX12" fmla="*/ 33575 w 532452"/>
              <a:gd name="connsiteY12" fmla="*/ 366689 h 429034"/>
              <a:gd name="connsiteX13" fmla="*/ 46044 w 532452"/>
              <a:gd name="connsiteY13" fmla="*/ 375001 h 429034"/>
              <a:gd name="connsiteX14" fmla="*/ 58513 w 532452"/>
              <a:gd name="connsiteY14" fmla="*/ 370845 h 429034"/>
              <a:gd name="connsiteX15" fmla="*/ 87608 w 532452"/>
              <a:gd name="connsiteY15" fmla="*/ 362532 h 429034"/>
              <a:gd name="connsiteX16" fmla="*/ 104233 w 532452"/>
              <a:gd name="connsiteY16" fmla="*/ 366689 h 429034"/>
              <a:gd name="connsiteX17" fmla="*/ 120859 w 532452"/>
              <a:gd name="connsiteY17" fmla="*/ 391627 h 429034"/>
              <a:gd name="connsiteX18" fmla="*/ 137484 w 532452"/>
              <a:gd name="connsiteY18" fmla="*/ 404096 h 429034"/>
              <a:gd name="connsiteX19" fmla="*/ 162422 w 532452"/>
              <a:gd name="connsiteY19" fmla="*/ 420721 h 429034"/>
              <a:gd name="connsiteX20" fmla="*/ 174891 w 532452"/>
              <a:gd name="connsiteY20" fmla="*/ 429034 h 429034"/>
              <a:gd name="connsiteX21" fmla="*/ 220611 w 532452"/>
              <a:gd name="connsiteY21" fmla="*/ 420721 h 429034"/>
              <a:gd name="connsiteX22" fmla="*/ 237237 w 532452"/>
              <a:gd name="connsiteY22" fmla="*/ 416565 h 429034"/>
              <a:gd name="connsiteX23" fmla="*/ 249706 w 532452"/>
              <a:gd name="connsiteY23" fmla="*/ 408252 h 429034"/>
              <a:gd name="connsiteX24" fmla="*/ 278801 w 532452"/>
              <a:gd name="connsiteY24" fmla="*/ 399940 h 429034"/>
              <a:gd name="connsiteX25" fmla="*/ 528182 w 532452"/>
              <a:gd name="connsiteY25" fmla="*/ 395783 h 429034"/>
              <a:gd name="connsiteX26" fmla="*/ 528182 w 532452"/>
              <a:gd name="connsiteY26" fmla="*/ 316812 h 429034"/>
              <a:gd name="connsiteX27" fmla="*/ 515713 w 532452"/>
              <a:gd name="connsiteY27" fmla="*/ 271092 h 429034"/>
              <a:gd name="connsiteX28" fmla="*/ 503244 w 532452"/>
              <a:gd name="connsiteY28" fmla="*/ 262780 h 429034"/>
              <a:gd name="connsiteX29" fmla="*/ 474150 w 532452"/>
              <a:gd name="connsiteY29" fmla="*/ 241998 h 429034"/>
              <a:gd name="connsiteX30" fmla="*/ 453368 w 532452"/>
              <a:gd name="connsiteY30" fmla="*/ 221216 h 429034"/>
              <a:gd name="connsiteX31" fmla="*/ 432586 w 532452"/>
              <a:gd name="connsiteY31" fmla="*/ 196278 h 429034"/>
              <a:gd name="connsiteX32" fmla="*/ 415961 w 532452"/>
              <a:gd name="connsiteY32" fmla="*/ 183809 h 429034"/>
              <a:gd name="connsiteX33" fmla="*/ 403491 w 532452"/>
              <a:gd name="connsiteY33" fmla="*/ 158870 h 429034"/>
              <a:gd name="connsiteX34" fmla="*/ 407648 w 532452"/>
              <a:gd name="connsiteY34" fmla="*/ 96525 h 429034"/>
              <a:gd name="connsiteX35" fmla="*/ 415961 w 532452"/>
              <a:gd name="connsiteY35" fmla="*/ 79900 h 429034"/>
              <a:gd name="connsiteX36" fmla="*/ 420117 w 532452"/>
              <a:gd name="connsiteY36" fmla="*/ 59118 h 429034"/>
              <a:gd name="connsiteX37" fmla="*/ 399335 w 532452"/>
              <a:gd name="connsiteY37" fmla="*/ 929 h 429034"/>
              <a:gd name="connsiteX38" fmla="*/ 386866 w 532452"/>
              <a:gd name="connsiteY38" fmla="*/ 13398 h 429034"/>
              <a:gd name="connsiteX39" fmla="*/ 374397 w 532452"/>
              <a:gd name="connsiteY39" fmla="*/ 17554 h 429034"/>
              <a:gd name="connsiteX40" fmla="*/ 357771 w 532452"/>
              <a:gd name="connsiteY40" fmla="*/ 42492 h 429034"/>
              <a:gd name="connsiteX41" fmla="*/ 349459 w 532452"/>
              <a:gd name="connsiteY41" fmla="*/ 54961 h 429034"/>
              <a:gd name="connsiteX42" fmla="*/ 345302 w 532452"/>
              <a:gd name="connsiteY42" fmla="*/ 67430 h 429034"/>
              <a:gd name="connsiteX43" fmla="*/ 320364 w 532452"/>
              <a:gd name="connsiteY43" fmla="*/ 96525 h 429034"/>
              <a:gd name="connsiteX44" fmla="*/ 303739 w 532452"/>
              <a:gd name="connsiteY44" fmla="*/ 108994 h 429034"/>
              <a:gd name="connsiteX45" fmla="*/ 287113 w 532452"/>
              <a:gd name="connsiteY45" fmla="*/ 133932 h 429034"/>
              <a:gd name="connsiteX46" fmla="*/ 307895 w 532452"/>
              <a:gd name="connsiteY46" fmla="*/ 133932 h 42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32452" h="429034">
                <a:moveTo>
                  <a:pt x="307895" y="133932"/>
                </a:moveTo>
                <a:lnTo>
                  <a:pt x="307895" y="133932"/>
                </a:lnTo>
                <a:cubicBezTo>
                  <a:pt x="238622" y="128390"/>
                  <a:pt x="169527" y="119787"/>
                  <a:pt x="100077" y="117307"/>
                </a:cubicBezTo>
                <a:cubicBezTo>
                  <a:pt x="91320" y="116994"/>
                  <a:pt x="83275" y="122366"/>
                  <a:pt x="75139" y="125620"/>
                </a:cubicBezTo>
                <a:cubicBezTo>
                  <a:pt x="68798" y="128156"/>
                  <a:pt x="50566" y="135919"/>
                  <a:pt x="41888" y="138089"/>
                </a:cubicBezTo>
                <a:cubicBezTo>
                  <a:pt x="35034" y="139802"/>
                  <a:pt x="28033" y="140860"/>
                  <a:pt x="21106" y="142245"/>
                </a:cubicBezTo>
                <a:cubicBezTo>
                  <a:pt x="16950" y="145016"/>
                  <a:pt x="11835" y="146720"/>
                  <a:pt x="8637" y="150558"/>
                </a:cubicBezTo>
                <a:cubicBezTo>
                  <a:pt x="-3029" y="164557"/>
                  <a:pt x="-1261" y="174896"/>
                  <a:pt x="4481" y="192121"/>
                </a:cubicBezTo>
                <a:cubicBezTo>
                  <a:pt x="6061" y="196860"/>
                  <a:pt x="8637" y="201819"/>
                  <a:pt x="12793" y="204590"/>
                </a:cubicBezTo>
                <a:cubicBezTo>
                  <a:pt x="17546" y="207759"/>
                  <a:pt x="23877" y="207361"/>
                  <a:pt x="29419" y="208747"/>
                </a:cubicBezTo>
                <a:cubicBezTo>
                  <a:pt x="32190" y="212903"/>
                  <a:pt x="35977" y="216539"/>
                  <a:pt x="37731" y="221216"/>
                </a:cubicBezTo>
                <a:cubicBezTo>
                  <a:pt x="40212" y="227831"/>
                  <a:pt x="41888" y="234933"/>
                  <a:pt x="41888" y="241998"/>
                </a:cubicBezTo>
                <a:cubicBezTo>
                  <a:pt x="41888" y="307279"/>
                  <a:pt x="39808" y="316824"/>
                  <a:pt x="33575" y="366689"/>
                </a:cubicBezTo>
                <a:cubicBezTo>
                  <a:pt x="37731" y="369460"/>
                  <a:pt x="41117" y="374180"/>
                  <a:pt x="46044" y="375001"/>
                </a:cubicBezTo>
                <a:cubicBezTo>
                  <a:pt x="50366" y="375721"/>
                  <a:pt x="54300" y="372048"/>
                  <a:pt x="58513" y="370845"/>
                </a:cubicBezTo>
                <a:cubicBezTo>
                  <a:pt x="95020" y="360416"/>
                  <a:pt x="57732" y="372492"/>
                  <a:pt x="87608" y="362532"/>
                </a:cubicBezTo>
                <a:cubicBezTo>
                  <a:pt x="93150" y="363918"/>
                  <a:pt x="99934" y="362927"/>
                  <a:pt x="104233" y="366689"/>
                </a:cubicBezTo>
                <a:cubicBezTo>
                  <a:pt x="111752" y="373268"/>
                  <a:pt x="112866" y="385632"/>
                  <a:pt x="120859" y="391627"/>
                </a:cubicBezTo>
                <a:cubicBezTo>
                  <a:pt x="126401" y="395783"/>
                  <a:pt x="131809" y="400124"/>
                  <a:pt x="137484" y="404096"/>
                </a:cubicBezTo>
                <a:cubicBezTo>
                  <a:pt x="145669" y="409825"/>
                  <a:pt x="154109" y="415179"/>
                  <a:pt x="162422" y="420721"/>
                </a:cubicBezTo>
                <a:lnTo>
                  <a:pt x="174891" y="429034"/>
                </a:lnTo>
                <a:lnTo>
                  <a:pt x="220611" y="420721"/>
                </a:lnTo>
                <a:cubicBezTo>
                  <a:pt x="226213" y="419601"/>
                  <a:pt x="231986" y="418815"/>
                  <a:pt x="237237" y="416565"/>
                </a:cubicBezTo>
                <a:cubicBezTo>
                  <a:pt x="241828" y="414597"/>
                  <a:pt x="245238" y="410486"/>
                  <a:pt x="249706" y="408252"/>
                </a:cubicBezTo>
                <a:cubicBezTo>
                  <a:pt x="253762" y="406224"/>
                  <a:pt x="275960" y="400029"/>
                  <a:pt x="278801" y="399940"/>
                </a:cubicBezTo>
                <a:cubicBezTo>
                  <a:pt x="361899" y="397343"/>
                  <a:pt x="445055" y="397169"/>
                  <a:pt x="528182" y="395783"/>
                </a:cubicBezTo>
                <a:cubicBezTo>
                  <a:pt x="533794" y="350895"/>
                  <a:pt x="533958" y="368795"/>
                  <a:pt x="528182" y="316812"/>
                </a:cubicBezTo>
                <a:cubicBezTo>
                  <a:pt x="526498" y="301659"/>
                  <a:pt x="526289" y="283783"/>
                  <a:pt x="515713" y="271092"/>
                </a:cubicBezTo>
                <a:cubicBezTo>
                  <a:pt x="512515" y="267255"/>
                  <a:pt x="507081" y="265978"/>
                  <a:pt x="503244" y="262780"/>
                </a:cubicBezTo>
                <a:cubicBezTo>
                  <a:pt x="477967" y="241715"/>
                  <a:pt x="504915" y="257380"/>
                  <a:pt x="474150" y="241998"/>
                </a:cubicBezTo>
                <a:cubicBezTo>
                  <a:pt x="451982" y="208747"/>
                  <a:pt x="481077" y="248925"/>
                  <a:pt x="453368" y="221216"/>
                </a:cubicBezTo>
                <a:cubicBezTo>
                  <a:pt x="414888" y="182736"/>
                  <a:pt x="480248" y="237132"/>
                  <a:pt x="432586" y="196278"/>
                </a:cubicBezTo>
                <a:cubicBezTo>
                  <a:pt x="427327" y="191770"/>
                  <a:pt x="420859" y="188707"/>
                  <a:pt x="415961" y="183809"/>
                </a:cubicBezTo>
                <a:cubicBezTo>
                  <a:pt x="407903" y="175751"/>
                  <a:pt x="406872" y="169012"/>
                  <a:pt x="403491" y="158870"/>
                </a:cubicBezTo>
                <a:cubicBezTo>
                  <a:pt x="404877" y="138088"/>
                  <a:pt x="404399" y="117098"/>
                  <a:pt x="407648" y="96525"/>
                </a:cubicBezTo>
                <a:cubicBezTo>
                  <a:pt x="408614" y="90405"/>
                  <a:pt x="414002" y="85778"/>
                  <a:pt x="415961" y="79900"/>
                </a:cubicBezTo>
                <a:cubicBezTo>
                  <a:pt x="418195" y="73198"/>
                  <a:pt x="418732" y="66045"/>
                  <a:pt x="420117" y="59118"/>
                </a:cubicBezTo>
                <a:cubicBezTo>
                  <a:pt x="419877" y="55996"/>
                  <a:pt x="432109" y="-8435"/>
                  <a:pt x="399335" y="929"/>
                </a:cubicBezTo>
                <a:cubicBezTo>
                  <a:pt x="393683" y="2544"/>
                  <a:pt x="391757" y="10138"/>
                  <a:pt x="386866" y="13398"/>
                </a:cubicBezTo>
                <a:cubicBezTo>
                  <a:pt x="383221" y="15828"/>
                  <a:pt x="378553" y="16169"/>
                  <a:pt x="374397" y="17554"/>
                </a:cubicBezTo>
                <a:lnTo>
                  <a:pt x="357771" y="42492"/>
                </a:lnTo>
                <a:cubicBezTo>
                  <a:pt x="355000" y="46648"/>
                  <a:pt x="351039" y="50222"/>
                  <a:pt x="349459" y="54961"/>
                </a:cubicBezTo>
                <a:cubicBezTo>
                  <a:pt x="348073" y="59117"/>
                  <a:pt x="347476" y="63626"/>
                  <a:pt x="345302" y="67430"/>
                </a:cubicBezTo>
                <a:cubicBezTo>
                  <a:pt x="340045" y="76630"/>
                  <a:pt x="328620" y="89448"/>
                  <a:pt x="320364" y="96525"/>
                </a:cubicBezTo>
                <a:cubicBezTo>
                  <a:pt x="315105" y="101033"/>
                  <a:pt x="308341" y="103817"/>
                  <a:pt x="303739" y="108994"/>
                </a:cubicBezTo>
                <a:cubicBezTo>
                  <a:pt x="297101" y="116461"/>
                  <a:pt x="296049" y="129464"/>
                  <a:pt x="287113" y="133932"/>
                </a:cubicBezTo>
                <a:cubicBezTo>
                  <a:pt x="269249" y="142865"/>
                  <a:pt x="304431" y="133932"/>
                  <a:pt x="307895" y="13393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Obstacle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59C891-7E39-4D3F-9998-CF0E792C53B7}"/>
              </a:ext>
            </a:extLst>
          </p:cNvPr>
          <p:cNvSpPr/>
          <p:nvPr/>
        </p:nvSpPr>
        <p:spPr>
          <a:xfrm>
            <a:off x="6635852" y="3037800"/>
            <a:ext cx="660070" cy="511233"/>
          </a:xfrm>
          <a:custGeom>
            <a:avLst/>
            <a:gdLst>
              <a:gd name="connsiteX0" fmla="*/ 349691 w 660070"/>
              <a:gd name="connsiteY0" fmla="*/ 66502 h 511233"/>
              <a:gd name="connsiteX1" fmla="*/ 349691 w 660070"/>
              <a:gd name="connsiteY1" fmla="*/ 66502 h 511233"/>
              <a:gd name="connsiteX2" fmla="*/ 303971 w 660070"/>
              <a:gd name="connsiteY2" fmla="*/ 95596 h 511233"/>
              <a:gd name="connsiteX3" fmla="*/ 258251 w 660070"/>
              <a:gd name="connsiteY3" fmla="*/ 145473 h 511233"/>
              <a:gd name="connsiteX4" fmla="*/ 229157 w 660070"/>
              <a:gd name="connsiteY4" fmla="*/ 174567 h 511233"/>
              <a:gd name="connsiteX5" fmla="*/ 216688 w 660070"/>
              <a:gd name="connsiteY5" fmla="*/ 187036 h 511233"/>
              <a:gd name="connsiteX6" fmla="*/ 191749 w 660070"/>
              <a:gd name="connsiteY6" fmla="*/ 195349 h 511233"/>
              <a:gd name="connsiteX7" fmla="*/ 179280 w 660070"/>
              <a:gd name="connsiteY7" fmla="*/ 199506 h 511233"/>
              <a:gd name="connsiteX8" fmla="*/ 146029 w 660070"/>
              <a:gd name="connsiteY8" fmla="*/ 216131 h 511233"/>
              <a:gd name="connsiteX9" fmla="*/ 125248 w 660070"/>
              <a:gd name="connsiteY9" fmla="*/ 220287 h 511233"/>
              <a:gd name="connsiteX10" fmla="*/ 108622 w 660070"/>
              <a:gd name="connsiteY10" fmla="*/ 224444 h 511233"/>
              <a:gd name="connsiteX11" fmla="*/ 87840 w 660070"/>
              <a:gd name="connsiteY11" fmla="*/ 241069 h 511233"/>
              <a:gd name="connsiteX12" fmla="*/ 50433 w 660070"/>
              <a:gd name="connsiteY12" fmla="*/ 253538 h 511233"/>
              <a:gd name="connsiteX13" fmla="*/ 33808 w 660070"/>
              <a:gd name="connsiteY13" fmla="*/ 278476 h 511233"/>
              <a:gd name="connsiteX14" fmla="*/ 8869 w 660070"/>
              <a:gd name="connsiteY14" fmla="*/ 307571 h 511233"/>
              <a:gd name="connsiteX15" fmla="*/ 557 w 660070"/>
              <a:gd name="connsiteY15" fmla="*/ 332509 h 511233"/>
              <a:gd name="connsiteX16" fmla="*/ 17182 w 660070"/>
              <a:gd name="connsiteY16" fmla="*/ 369916 h 511233"/>
              <a:gd name="connsiteX17" fmla="*/ 25495 w 660070"/>
              <a:gd name="connsiteY17" fmla="*/ 423949 h 511233"/>
              <a:gd name="connsiteX18" fmla="*/ 29651 w 660070"/>
              <a:gd name="connsiteY18" fmla="*/ 461356 h 511233"/>
              <a:gd name="connsiteX19" fmla="*/ 42120 w 660070"/>
              <a:gd name="connsiteY19" fmla="*/ 498764 h 511233"/>
              <a:gd name="connsiteX20" fmla="*/ 67058 w 660070"/>
              <a:gd name="connsiteY20" fmla="*/ 511233 h 511233"/>
              <a:gd name="connsiteX21" fmla="*/ 166811 w 660070"/>
              <a:gd name="connsiteY21" fmla="*/ 502920 h 511233"/>
              <a:gd name="connsiteX22" fmla="*/ 191749 w 660070"/>
              <a:gd name="connsiteY22" fmla="*/ 494607 h 511233"/>
              <a:gd name="connsiteX23" fmla="*/ 225000 w 660070"/>
              <a:gd name="connsiteY23" fmla="*/ 486295 h 511233"/>
              <a:gd name="connsiteX24" fmla="*/ 249938 w 660070"/>
              <a:gd name="connsiteY24" fmla="*/ 469669 h 511233"/>
              <a:gd name="connsiteX25" fmla="*/ 295658 w 660070"/>
              <a:gd name="connsiteY25" fmla="*/ 440575 h 511233"/>
              <a:gd name="connsiteX26" fmla="*/ 316440 w 660070"/>
              <a:gd name="connsiteY26" fmla="*/ 423949 h 511233"/>
              <a:gd name="connsiteX27" fmla="*/ 328909 w 660070"/>
              <a:gd name="connsiteY27" fmla="*/ 411480 h 511233"/>
              <a:gd name="connsiteX28" fmla="*/ 353848 w 660070"/>
              <a:gd name="connsiteY28" fmla="*/ 403167 h 511233"/>
              <a:gd name="connsiteX29" fmla="*/ 374629 w 660070"/>
              <a:gd name="connsiteY29" fmla="*/ 386542 h 511233"/>
              <a:gd name="connsiteX30" fmla="*/ 403724 w 660070"/>
              <a:gd name="connsiteY30" fmla="*/ 378229 h 511233"/>
              <a:gd name="connsiteX31" fmla="*/ 428662 w 660070"/>
              <a:gd name="connsiteY31" fmla="*/ 369916 h 511233"/>
              <a:gd name="connsiteX32" fmla="*/ 441131 w 660070"/>
              <a:gd name="connsiteY32" fmla="*/ 365760 h 511233"/>
              <a:gd name="connsiteX33" fmla="*/ 482695 w 660070"/>
              <a:gd name="connsiteY33" fmla="*/ 349135 h 511233"/>
              <a:gd name="connsiteX34" fmla="*/ 532571 w 660070"/>
              <a:gd name="connsiteY34" fmla="*/ 336666 h 511233"/>
              <a:gd name="connsiteX35" fmla="*/ 565822 w 660070"/>
              <a:gd name="connsiteY35" fmla="*/ 320040 h 511233"/>
              <a:gd name="connsiteX36" fmla="*/ 594917 w 660070"/>
              <a:gd name="connsiteY36" fmla="*/ 295102 h 511233"/>
              <a:gd name="connsiteX37" fmla="*/ 607386 w 660070"/>
              <a:gd name="connsiteY37" fmla="*/ 290946 h 511233"/>
              <a:gd name="connsiteX38" fmla="*/ 636480 w 660070"/>
              <a:gd name="connsiteY38" fmla="*/ 266007 h 511233"/>
              <a:gd name="connsiteX39" fmla="*/ 648949 w 660070"/>
              <a:gd name="connsiteY39" fmla="*/ 249382 h 511233"/>
              <a:gd name="connsiteX40" fmla="*/ 648949 w 660070"/>
              <a:gd name="connsiteY40" fmla="*/ 116378 h 511233"/>
              <a:gd name="connsiteX41" fmla="*/ 632324 w 660070"/>
              <a:gd name="connsiteY41" fmla="*/ 91440 h 511233"/>
              <a:gd name="connsiteX42" fmla="*/ 628168 w 660070"/>
              <a:gd name="connsiteY42" fmla="*/ 66502 h 511233"/>
              <a:gd name="connsiteX43" fmla="*/ 615698 w 660070"/>
              <a:gd name="connsiteY43" fmla="*/ 58189 h 511233"/>
              <a:gd name="connsiteX44" fmla="*/ 599073 w 660070"/>
              <a:gd name="connsiteY44" fmla="*/ 37407 h 511233"/>
              <a:gd name="connsiteX45" fmla="*/ 590760 w 660070"/>
              <a:gd name="connsiteY45" fmla="*/ 24938 h 511233"/>
              <a:gd name="connsiteX46" fmla="*/ 561666 w 660070"/>
              <a:gd name="connsiteY46" fmla="*/ 12469 h 511233"/>
              <a:gd name="connsiteX47" fmla="*/ 528415 w 660070"/>
              <a:gd name="connsiteY47" fmla="*/ 0 h 511233"/>
              <a:gd name="connsiteX48" fmla="*/ 470226 w 660070"/>
              <a:gd name="connsiteY48" fmla="*/ 8313 h 511233"/>
              <a:gd name="connsiteX49" fmla="*/ 457757 w 660070"/>
              <a:gd name="connsiteY49" fmla="*/ 16626 h 511233"/>
              <a:gd name="connsiteX50" fmla="*/ 449444 w 660070"/>
              <a:gd name="connsiteY50" fmla="*/ 29095 h 511233"/>
              <a:gd name="connsiteX51" fmla="*/ 424506 w 660070"/>
              <a:gd name="connsiteY51" fmla="*/ 41564 h 511233"/>
              <a:gd name="connsiteX52" fmla="*/ 391255 w 660070"/>
              <a:gd name="connsiteY52" fmla="*/ 58189 h 511233"/>
              <a:gd name="connsiteX53" fmla="*/ 366317 w 660070"/>
              <a:gd name="connsiteY53" fmla="*/ 66502 h 511233"/>
              <a:gd name="connsiteX54" fmla="*/ 349691 w 660070"/>
              <a:gd name="connsiteY54" fmla="*/ 66502 h 51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60070" h="511233">
                <a:moveTo>
                  <a:pt x="349691" y="66502"/>
                </a:moveTo>
                <a:lnTo>
                  <a:pt x="349691" y="66502"/>
                </a:lnTo>
                <a:cubicBezTo>
                  <a:pt x="334451" y="76200"/>
                  <a:pt x="314809" y="81145"/>
                  <a:pt x="303971" y="95596"/>
                </a:cubicBezTo>
                <a:cubicBezTo>
                  <a:pt x="282097" y="124762"/>
                  <a:pt x="296400" y="107324"/>
                  <a:pt x="258251" y="145473"/>
                </a:cubicBezTo>
                <a:lnTo>
                  <a:pt x="229157" y="174567"/>
                </a:lnTo>
                <a:cubicBezTo>
                  <a:pt x="225001" y="178723"/>
                  <a:pt x="222264" y="185177"/>
                  <a:pt x="216688" y="187036"/>
                </a:cubicBezTo>
                <a:lnTo>
                  <a:pt x="191749" y="195349"/>
                </a:lnTo>
                <a:cubicBezTo>
                  <a:pt x="187593" y="196735"/>
                  <a:pt x="182925" y="197076"/>
                  <a:pt x="179280" y="199506"/>
                </a:cubicBezTo>
                <a:cubicBezTo>
                  <a:pt x="165245" y="208862"/>
                  <a:pt x="164515" y="210585"/>
                  <a:pt x="146029" y="216131"/>
                </a:cubicBezTo>
                <a:cubicBezTo>
                  <a:pt x="139263" y="218161"/>
                  <a:pt x="132144" y="218755"/>
                  <a:pt x="125248" y="220287"/>
                </a:cubicBezTo>
                <a:cubicBezTo>
                  <a:pt x="119671" y="221526"/>
                  <a:pt x="114164" y="223058"/>
                  <a:pt x="108622" y="224444"/>
                </a:cubicBezTo>
                <a:cubicBezTo>
                  <a:pt x="101695" y="229986"/>
                  <a:pt x="95775" y="237102"/>
                  <a:pt x="87840" y="241069"/>
                </a:cubicBezTo>
                <a:cubicBezTo>
                  <a:pt x="76084" y="246947"/>
                  <a:pt x="50433" y="253538"/>
                  <a:pt x="50433" y="253538"/>
                </a:cubicBezTo>
                <a:cubicBezTo>
                  <a:pt x="44891" y="261851"/>
                  <a:pt x="40872" y="271412"/>
                  <a:pt x="33808" y="278476"/>
                </a:cubicBezTo>
                <a:cubicBezTo>
                  <a:pt x="16440" y="295844"/>
                  <a:pt x="24865" y="286243"/>
                  <a:pt x="8869" y="307571"/>
                </a:cubicBezTo>
                <a:cubicBezTo>
                  <a:pt x="6098" y="315884"/>
                  <a:pt x="-2214" y="324196"/>
                  <a:pt x="557" y="332509"/>
                </a:cubicBezTo>
                <a:cubicBezTo>
                  <a:pt x="10449" y="362186"/>
                  <a:pt x="4008" y="350156"/>
                  <a:pt x="17182" y="369916"/>
                </a:cubicBezTo>
                <a:cubicBezTo>
                  <a:pt x="23073" y="399372"/>
                  <a:pt x="21182" y="387291"/>
                  <a:pt x="25495" y="423949"/>
                </a:cubicBezTo>
                <a:cubicBezTo>
                  <a:pt x="26961" y="436409"/>
                  <a:pt x="27993" y="448920"/>
                  <a:pt x="29651" y="461356"/>
                </a:cubicBezTo>
                <a:cubicBezTo>
                  <a:pt x="31794" y="477429"/>
                  <a:pt x="30814" y="487458"/>
                  <a:pt x="42120" y="498764"/>
                </a:cubicBezTo>
                <a:cubicBezTo>
                  <a:pt x="50175" y="506819"/>
                  <a:pt x="56919" y="507853"/>
                  <a:pt x="67058" y="511233"/>
                </a:cubicBezTo>
                <a:cubicBezTo>
                  <a:pt x="100309" y="508462"/>
                  <a:pt x="133737" y="507330"/>
                  <a:pt x="166811" y="502920"/>
                </a:cubicBezTo>
                <a:cubicBezTo>
                  <a:pt x="175496" y="501762"/>
                  <a:pt x="183324" y="497014"/>
                  <a:pt x="191749" y="494607"/>
                </a:cubicBezTo>
                <a:cubicBezTo>
                  <a:pt x="202734" y="491468"/>
                  <a:pt x="225000" y="486295"/>
                  <a:pt x="225000" y="486295"/>
                </a:cubicBezTo>
                <a:cubicBezTo>
                  <a:pt x="233313" y="480753"/>
                  <a:pt x="241945" y="475663"/>
                  <a:pt x="249938" y="469669"/>
                </a:cubicBezTo>
                <a:cubicBezTo>
                  <a:pt x="286694" y="442102"/>
                  <a:pt x="270045" y="449112"/>
                  <a:pt x="295658" y="440575"/>
                </a:cubicBezTo>
                <a:cubicBezTo>
                  <a:pt x="302585" y="435033"/>
                  <a:pt x="309764" y="429791"/>
                  <a:pt x="316440" y="423949"/>
                </a:cubicBezTo>
                <a:cubicBezTo>
                  <a:pt x="320864" y="420078"/>
                  <a:pt x="323771" y="414335"/>
                  <a:pt x="328909" y="411480"/>
                </a:cubicBezTo>
                <a:cubicBezTo>
                  <a:pt x="336569" y="407225"/>
                  <a:pt x="353848" y="403167"/>
                  <a:pt x="353848" y="403167"/>
                </a:cubicBezTo>
                <a:cubicBezTo>
                  <a:pt x="360775" y="397625"/>
                  <a:pt x="367106" y="391244"/>
                  <a:pt x="374629" y="386542"/>
                </a:cubicBezTo>
                <a:cubicBezTo>
                  <a:pt x="378924" y="383858"/>
                  <a:pt x="400572" y="379175"/>
                  <a:pt x="403724" y="378229"/>
                </a:cubicBezTo>
                <a:cubicBezTo>
                  <a:pt x="412117" y="375711"/>
                  <a:pt x="420349" y="372687"/>
                  <a:pt x="428662" y="369916"/>
                </a:cubicBezTo>
                <a:cubicBezTo>
                  <a:pt x="432818" y="368531"/>
                  <a:pt x="437212" y="367719"/>
                  <a:pt x="441131" y="365760"/>
                </a:cubicBezTo>
                <a:cubicBezTo>
                  <a:pt x="454701" y="358975"/>
                  <a:pt x="467283" y="351704"/>
                  <a:pt x="482695" y="349135"/>
                </a:cubicBezTo>
                <a:cubicBezTo>
                  <a:pt x="500434" y="346178"/>
                  <a:pt x="516109" y="344897"/>
                  <a:pt x="532571" y="336666"/>
                </a:cubicBezTo>
                <a:cubicBezTo>
                  <a:pt x="543655" y="331124"/>
                  <a:pt x="557059" y="328802"/>
                  <a:pt x="565822" y="320040"/>
                </a:cubicBezTo>
                <a:cubicBezTo>
                  <a:pt x="576046" y="309816"/>
                  <a:pt x="582259" y="301431"/>
                  <a:pt x="594917" y="295102"/>
                </a:cubicBezTo>
                <a:cubicBezTo>
                  <a:pt x="598836" y="293143"/>
                  <a:pt x="603230" y="292331"/>
                  <a:pt x="607386" y="290946"/>
                </a:cubicBezTo>
                <a:cubicBezTo>
                  <a:pt x="620525" y="281091"/>
                  <a:pt x="626061" y="278163"/>
                  <a:pt x="636480" y="266007"/>
                </a:cubicBezTo>
                <a:cubicBezTo>
                  <a:pt x="640988" y="260748"/>
                  <a:pt x="644793" y="254924"/>
                  <a:pt x="648949" y="249382"/>
                </a:cubicBezTo>
                <a:cubicBezTo>
                  <a:pt x="664788" y="201872"/>
                  <a:pt x="662733" y="212867"/>
                  <a:pt x="648949" y="116378"/>
                </a:cubicBezTo>
                <a:cubicBezTo>
                  <a:pt x="647536" y="106488"/>
                  <a:pt x="637866" y="99753"/>
                  <a:pt x="632324" y="91440"/>
                </a:cubicBezTo>
                <a:cubicBezTo>
                  <a:pt x="630939" y="83127"/>
                  <a:pt x="631937" y="74040"/>
                  <a:pt x="628168" y="66502"/>
                </a:cubicBezTo>
                <a:cubicBezTo>
                  <a:pt x="625934" y="62034"/>
                  <a:pt x="619230" y="61721"/>
                  <a:pt x="615698" y="58189"/>
                </a:cubicBezTo>
                <a:cubicBezTo>
                  <a:pt x="609425" y="51916"/>
                  <a:pt x="604396" y="44504"/>
                  <a:pt x="599073" y="37407"/>
                </a:cubicBezTo>
                <a:cubicBezTo>
                  <a:pt x="596076" y="33411"/>
                  <a:pt x="594598" y="28136"/>
                  <a:pt x="590760" y="24938"/>
                </a:cubicBezTo>
                <a:cubicBezTo>
                  <a:pt x="577790" y="14130"/>
                  <a:pt x="574657" y="18965"/>
                  <a:pt x="561666" y="12469"/>
                </a:cubicBezTo>
                <a:cubicBezTo>
                  <a:pt x="533129" y="-1801"/>
                  <a:pt x="568506" y="8017"/>
                  <a:pt x="528415" y="0"/>
                </a:cubicBezTo>
                <a:cubicBezTo>
                  <a:pt x="516726" y="1063"/>
                  <a:pt x="486220" y="315"/>
                  <a:pt x="470226" y="8313"/>
                </a:cubicBezTo>
                <a:cubicBezTo>
                  <a:pt x="465758" y="10547"/>
                  <a:pt x="461913" y="13855"/>
                  <a:pt x="457757" y="16626"/>
                </a:cubicBezTo>
                <a:cubicBezTo>
                  <a:pt x="454986" y="20782"/>
                  <a:pt x="452976" y="25563"/>
                  <a:pt x="449444" y="29095"/>
                </a:cubicBezTo>
                <a:cubicBezTo>
                  <a:pt x="438820" y="39719"/>
                  <a:pt x="436898" y="35931"/>
                  <a:pt x="424506" y="41564"/>
                </a:cubicBezTo>
                <a:cubicBezTo>
                  <a:pt x="413225" y="46692"/>
                  <a:pt x="403011" y="54270"/>
                  <a:pt x="391255" y="58189"/>
                </a:cubicBezTo>
                <a:cubicBezTo>
                  <a:pt x="382942" y="60960"/>
                  <a:pt x="375026" y="65534"/>
                  <a:pt x="366317" y="66502"/>
                </a:cubicBezTo>
                <a:cubicBezTo>
                  <a:pt x="324778" y="71117"/>
                  <a:pt x="352462" y="66502"/>
                  <a:pt x="349691" y="6650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AD07C5-6D8B-4188-893B-447D5DA0F94A}"/>
              </a:ext>
            </a:extLst>
          </p:cNvPr>
          <p:cNvSpPr/>
          <p:nvPr/>
        </p:nvSpPr>
        <p:spPr>
          <a:xfrm>
            <a:off x="3044228" y="1857895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1255DC-F1B6-44E0-84B0-BC2114B645FD}"/>
              </a:ext>
            </a:extLst>
          </p:cNvPr>
          <p:cNvSpPr/>
          <p:nvPr/>
        </p:nvSpPr>
        <p:spPr>
          <a:xfrm>
            <a:off x="346913" y="1851994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EE7198-9C9A-4732-9EFD-52D36D578C1C}"/>
              </a:ext>
            </a:extLst>
          </p:cNvPr>
          <p:cNvSpPr/>
          <p:nvPr/>
        </p:nvSpPr>
        <p:spPr>
          <a:xfrm>
            <a:off x="5775225" y="1872441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5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E74BB3-967F-41FF-8AE1-CD7AA71F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given a function that assigns costs to paths</a:t>
            </a:r>
          </a:p>
          <a:p>
            <a:r>
              <a:rPr lang="en-US" dirty="0"/>
              <a:t>RRT solution is usually far from optimal</a:t>
            </a:r>
          </a:p>
          <a:p>
            <a:r>
              <a:rPr lang="en-US" dirty="0" err="1"/>
              <a:t>Karaman</a:t>
            </a:r>
            <a:r>
              <a:rPr lang="en-US" dirty="0"/>
              <a:t> &amp; </a:t>
            </a:r>
            <a:r>
              <a:rPr lang="en-US" dirty="0" err="1"/>
              <a:t>Frazzoli</a:t>
            </a:r>
            <a:r>
              <a:rPr lang="en-US" dirty="0"/>
              <a:t> (2010) showed that probability of RRT converging to an optimal solution is </a:t>
            </a:r>
            <a:r>
              <a:rPr lang="en-US" b="1" dirty="0"/>
              <a:t>0</a:t>
            </a:r>
          </a:p>
          <a:p>
            <a:r>
              <a:rPr lang="en-US" dirty="0"/>
              <a:t>First alternative: RRG (Rapidly exploring Random Graph)</a:t>
            </a:r>
          </a:p>
          <a:p>
            <a:pPr lvl="1"/>
            <a:r>
              <a:rPr lang="en-US" sz="2400" dirty="0"/>
              <a:t>Connects new sample to all vertices within some distance to it</a:t>
            </a:r>
          </a:p>
          <a:p>
            <a:pPr lvl="1"/>
            <a:r>
              <a:rPr lang="en-US" sz="2400" dirty="0"/>
              <a:t>Can create graphs with cycles</a:t>
            </a:r>
          </a:p>
          <a:p>
            <a:pPr lvl="1"/>
            <a:r>
              <a:rPr lang="en-US" sz="2400" dirty="0"/>
              <a:t>Improves optimality: probability of RRG converging to an optimal solution is </a:t>
            </a:r>
            <a:r>
              <a:rPr lang="en-US" sz="2400" b="1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D46573-5811-4917-BF73-2D47533D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FC61-6F63-40A8-A38F-8D8AC79A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44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83E2F-8A41-48B2-BB31-43C1AC98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variants: RRT* (rewires the tree as better paths are found), PRM*, etc.</a:t>
            </a:r>
          </a:p>
          <a:p>
            <a:r>
              <a:rPr lang="en-US" dirty="0"/>
              <a:t>Some of them add optimality criteria such as costs on edges</a:t>
            </a:r>
          </a:p>
          <a:p>
            <a:r>
              <a:rPr lang="en-US" dirty="0"/>
              <a:t>Algorithms differ in the underlying structure maintained: PRM (forest), RRT (tree), RRG (graphs with possible cycles), RRT* (acyclic graphs) etc. </a:t>
            </a:r>
          </a:p>
          <a:p>
            <a:r>
              <a:rPr lang="en-US" dirty="0"/>
              <a:t>There are two key considerations:</a:t>
            </a:r>
          </a:p>
          <a:p>
            <a:pPr lvl="1"/>
            <a:r>
              <a:rPr lang="en-US" dirty="0"/>
              <a:t>Probabilistic completeness: given infinite time, will the procedure identify a path to the goal set</a:t>
            </a:r>
          </a:p>
          <a:p>
            <a:pPr lvl="1"/>
            <a:r>
              <a:rPr lang="en-US" dirty="0"/>
              <a:t>Asymptotic optimality: does the optimal path found by the algorithm converge to the actual optimum in the limit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87596-3DBE-40DD-97D0-3A0819D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of PRMs and RRTs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D295D-1987-4631-A06B-7D7C133F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82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575E63-D3E7-46C8-9913-C2A04B2B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path planning objectives in STL </a:t>
            </a:r>
          </a:p>
          <a:p>
            <a:r>
              <a:rPr lang="en-US" dirty="0"/>
              <a:t>Define robustness of STL on partial trajectories</a:t>
            </a:r>
          </a:p>
          <a:p>
            <a:r>
              <a:rPr lang="en-US" dirty="0"/>
              <a:t>Use RRT to explore the search space</a:t>
            </a:r>
          </a:p>
          <a:p>
            <a:r>
              <a:rPr lang="en-US" dirty="0"/>
              <a:t>When selecting nearest neighbors of the goal point, select ones with high robustness</a:t>
            </a:r>
          </a:p>
          <a:p>
            <a:r>
              <a:rPr lang="en-US" dirty="0"/>
              <a:t>Allows path-planning with STL objectives!</a:t>
            </a:r>
          </a:p>
          <a:p>
            <a:r>
              <a:rPr lang="en-US" dirty="0"/>
              <a:t>Combining RRTs with LTL objectives has been extensively studied in the literature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BF625-08F5-44A0-8A83-EBCF0B51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RRTs with 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1FF6D-9CCD-4FC3-8493-687FBEB7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67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Pendleton, Scott Drew, Hans Andersen, </a:t>
            </a:r>
            <a:r>
              <a:rPr lang="en-US" sz="1600" dirty="0" err="1"/>
              <a:t>Xinxin</a:t>
            </a:r>
            <a:r>
              <a:rPr lang="en-US" sz="1600" dirty="0"/>
              <a:t> Du, </a:t>
            </a:r>
            <a:r>
              <a:rPr lang="en-US" sz="1600" dirty="0" err="1"/>
              <a:t>Xiaotong</a:t>
            </a:r>
            <a:r>
              <a:rPr lang="en-US" sz="1600" dirty="0"/>
              <a:t> Shen, Malika </a:t>
            </a:r>
            <a:r>
              <a:rPr lang="en-US" sz="1600" dirty="0" err="1"/>
              <a:t>Meghjani</a:t>
            </a:r>
            <a:r>
              <a:rPr lang="en-US" sz="1600" dirty="0"/>
              <a:t>, You Hong </a:t>
            </a:r>
            <a:r>
              <a:rPr lang="en-US" sz="1600" dirty="0" err="1"/>
              <a:t>Eng</a:t>
            </a:r>
            <a:r>
              <a:rPr lang="en-US" sz="1600" dirty="0"/>
              <a:t>, Daniela Rus, and Marcelo H. Ang. "Perception, planning, control, and coordination for autonomous vehicles." </a:t>
            </a:r>
            <a:r>
              <a:rPr lang="en-US" sz="1600" i="1" dirty="0"/>
              <a:t>Machines</a:t>
            </a:r>
            <a:r>
              <a:rPr lang="en-US" sz="16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Paden, Brian, et al. "A survey of motion planning and control techniques for self-driving urban vehicles." </a:t>
            </a:r>
            <a:r>
              <a:rPr lang="en-US" sz="1600" i="1" dirty="0"/>
              <a:t>IEEE Transactions on Intelligent Vehicles</a:t>
            </a:r>
            <a:r>
              <a:rPr lang="en-US" sz="1600" dirty="0"/>
              <a:t> 1.1 (2016): 33-55. </a:t>
            </a:r>
            <a:r>
              <a:rPr lang="en-US" sz="1600" dirty="0">
                <a:hlinkClick r:id="rId2"/>
              </a:rPr>
              <a:t>https://arxiv.org/pdf/1604.07446.pdf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Katrakazas</a:t>
            </a:r>
            <a:r>
              <a:rPr lang="en-US" sz="1600" dirty="0"/>
              <a:t>, C., </a:t>
            </a:r>
            <a:r>
              <a:rPr lang="en-US" sz="1600" dirty="0" err="1"/>
              <a:t>Quddus</a:t>
            </a:r>
            <a:r>
              <a:rPr lang="en-US" sz="1600" dirty="0"/>
              <a:t>, M., Chen, W. H., &amp; Deka, L. (2015). Real-time motion planning methods for autonomous on-road driving: State-of-the-art and future research directions. </a:t>
            </a:r>
            <a:r>
              <a:rPr lang="en-US" sz="1600" i="1" dirty="0"/>
              <a:t>Transportation Research Part C: Emerging Technologies</a:t>
            </a:r>
            <a:r>
              <a:rPr lang="en-US" sz="1600" dirty="0"/>
              <a:t>, </a:t>
            </a:r>
            <a:r>
              <a:rPr lang="en-US" sz="1600" i="1" dirty="0"/>
              <a:t>60</a:t>
            </a:r>
            <a:r>
              <a:rPr lang="en-US" sz="1600" dirty="0"/>
              <a:t>, 416-442.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hlinkClick r:id="rId3"/>
              </a:rPr>
              <a:t>https://en.wikipedia.org/wiki/A*_search_algorithm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Bast</a:t>
            </a:r>
            <a:r>
              <a:rPr lang="en-US" sz="1600" dirty="0"/>
              <a:t>, D. </a:t>
            </a:r>
            <a:r>
              <a:rPr lang="en-US" sz="1600" dirty="0" err="1"/>
              <a:t>Delling</a:t>
            </a:r>
            <a:r>
              <a:rPr lang="en-US" sz="1600" dirty="0"/>
              <a:t>, A. Goldberg, M. Müller-</a:t>
            </a:r>
            <a:r>
              <a:rPr lang="en-US" sz="1600" dirty="0" err="1"/>
              <a:t>Hannemann</a:t>
            </a:r>
            <a:r>
              <a:rPr lang="en-US" sz="1600" dirty="0"/>
              <a:t>, T. </a:t>
            </a:r>
            <a:r>
              <a:rPr lang="en-US" sz="1600" dirty="0" err="1"/>
              <a:t>Pajor</a:t>
            </a:r>
            <a:r>
              <a:rPr lang="en-US" sz="1600" dirty="0"/>
              <a:t>, P. Sanders, D. Wagner, and R. F. Werneck, “Route planning in transportation networks”, </a:t>
            </a:r>
            <a:r>
              <a:rPr lang="en-US" sz="1600" dirty="0">
                <a:hlinkClick r:id="rId4"/>
              </a:rPr>
              <a:t>https://arxiv.org/pdf/1504.05140.pdf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>
                <a:hlinkClick r:id="rId5"/>
              </a:rPr>
              <a:t>https://www.annualreviews.org/doi/pdf/10.1146/annurev-control-060117-105157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>
                <a:hlinkClick r:id="rId6"/>
              </a:rPr>
              <a:t>https://journals.sagepub.com/doi/pdf/10.1177/0278364920917446?casa_token=rawjqqG8ZdQAAAAA:xPgWGamXwyciEb8pAqHcaHYXF96Mz7cmu4TKtvk7jMxz8X63ndFuxm5X7osUQRaibeC2aN_g2WCw1Q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Use vision or deep learning algorithms to detect various kinds of objects</a:t>
            </a:r>
          </a:p>
          <a:p>
            <a:pPr lvl="1"/>
            <a:r>
              <a:rPr lang="en-US" dirty="0"/>
              <a:t>Pedestrians, Bicyclists, other vehicles, traffic signs, lane markings, obstacles</a:t>
            </a:r>
          </a:p>
          <a:p>
            <a:pPr lvl="1"/>
            <a:r>
              <a:rPr lang="en-US" dirty="0"/>
              <a:t>Objects could be static or dynamic, and detection algorithms may vary accordingly</a:t>
            </a:r>
          </a:p>
          <a:p>
            <a:r>
              <a:rPr lang="en-US" dirty="0"/>
              <a:t>Object tracking</a:t>
            </a:r>
          </a:p>
          <a:p>
            <a:pPr lvl="1"/>
            <a:r>
              <a:rPr lang="en-US" dirty="0"/>
              <a:t>Tracking trajectories of moving objects</a:t>
            </a:r>
          </a:p>
          <a:p>
            <a:pPr lvl="1"/>
            <a:r>
              <a:rPr lang="en-US" dirty="0"/>
              <a:t>Could be based on deep learning or algorithms like optical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C76A3-25B8-4DDA-96A0-6FDF167F7C26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8808AD-E0DE-4683-A108-114949A779A2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D4B806-871E-4523-AC0C-4DEA8EBA174F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99AFEA-1126-44D4-B30B-4A2CA3FF1075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7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Prediction: Generate most probable trajectories of vehicles, pedestrians, obstacles in the environment</a:t>
            </a:r>
          </a:p>
          <a:p>
            <a:r>
              <a:rPr lang="en-US" dirty="0"/>
              <a:t>Mission/Route planning: Generate very high-level route plan based on way-points, maps</a:t>
            </a:r>
          </a:p>
          <a:p>
            <a:r>
              <a:rPr lang="en-US" dirty="0"/>
              <a:t>Reference planning: Generate trajectories for vehicle + Behavioral planning (traffic-aware): modify according to environment models</a:t>
            </a:r>
          </a:p>
          <a:p>
            <a:r>
              <a:rPr lang="en-US" dirty="0"/>
              <a:t>Motion planning: Synthesizing inputs for low-level actuators to match a higher-level plan</a:t>
            </a:r>
          </a:p>
          <a:p>
            <a:r>
              <a:rPr lang="en-US" dirty="0"/>
              <a:t>Obstacle avoidance: Stopping or maneuvering around an obstacle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8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040589"/>
          </a:xfrm>
        </p:spPr>
        <p:txBody>
          <a:bodyPr>
            <a:normAutofit/>
          </a:bodyPr>
          <a:lstStyle/>
          <a:p>
            <a:r>
              <a:rPr lang="en-US" dirty="0"/>
              <a:t>Decision layer is the most software-intensive layer</a:t>
            </a:r>
          </a:p>
          <a:p>
            <a:r>
              <a:rPr lang="en-US" dirty="0"/>
              <a:t>Several algorithms have been proposed in the robotics and automotive community based on optimization, search-based planning, discrete decision-making (with state machines).</a:t>
            </a:r>
          </a:p>
          <a:p>
            <a:r>
              <a:rPr lang="en-US" dirty="0"/>
              <a:t>Current trend is to investigate application of AI/control techniques such as reinforcement learning/deep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5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62903-4804-4114-8617-60F26DF5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1" y="1332703"/>
            <a:ext cx="8523757" cy="4351338"/>
          </a:xfrm>
        </p:spPr>
        <p:txBody>
          <a:bodyPr/>
          <a:lstStyle/>
          <a:p>
            <a:r>
              <a:rPr lang="en-US" dirty="0"/>
              <a:t>These algorithms have been typically deployed to cars before self-driving cars took off</a:t>
            </a:r>
          </a:p>
          <a:p>
            <a:r>
              <a:rPr lang="en-US" dirty="0"/>
              <a:t>Also, researchers are interested in knowing if existing algorithms can be made more efficient with data (models of the environment)</a:t>
            </a:r>
          </a:p>
          <a:p>
            <a:r>
              <a:rPr lang="en-US" dirty="0"/>
              <a:t>Drive-by-wire controlled by AI software</a:t>
            </a:r>
          </a:p>
          <a:p>
            <a:r>
              <a:rPr lang="en-US" dirty="0"/>
              <a:t>Techniques like model-predictive control are gathering momentum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EBC61-0365-4969-8EC1-7446226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(Low-level control)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A68-F442-4BEC-AE28-2E58735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BACF2-3AAA-4621-A24C-96D9CCFE4201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CB6D2-C04A-4433-8169-935389CEECCE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Steering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953EA-CCEB-4C39-8D1D-AC85866CA4A8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Lateral stability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DE051-5A5F-4957-B54E-6966A2A15331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Torque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A3514-72F2-4AD2-82D4-1698EF9D4811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A4982-47D5-49B1-91BF-36D91846F469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Emissions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D11AD-7CFF-4F8C-B165-92EFAADC874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E6CCA-B7C2-4803-A6CF-D2AF541B7EAD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0AAF3-CC9B-42DB-A319-04BA32E1D935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54576E-E923-4D62-97F2-9286AF8F6936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8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AB20423-B2AC-49E5-9C7D-235E5FECB9BE}"/>
              </a:ext>
            </a:extLst>
          </p:cNvPr>
          <p:cNvSpPr/>
          <p:nvPr/>
        </p:nvSpPr>
        <p:spPr>
          <a:xfrm>
            <a:off x="10130883" y="4413001"/>
            <a:ext cx="947113" cy="887282"/>
          </a:xfrm>
          <a:custGeom>
            <a:avLst/>
            <a:gdLst>
              <a:gd name="connsiteX0" fmla="*/ 947113 w 947113"/>
              <a:gd name="connsiteY0" fmla="*/ 887282 h 887282"/>
              <a:gd name="connsiteX1" fmla="*/ 777181 w 947113"/>
              <a:gd name="connsiteY1" fmla="*/ 466496 h 887282"/>
              <a:gd name="connsiteX2" fmla="*/ 251198 w 947113"/>
              <a:gd name="connsiteY2" fmla="*/ 231827 h 887282"/>
              <a:gd name="connsiteX3" fmla="*/ 24621 w 947113"/>
              <a:gd name="connsiteY3" fmla="*/ 29526 h 887282"/>
              <a:gd name="connsiteX4" fmla="*/ 16529 w 947113"/>
              <a:gd name="connsiteY4" fmla="*/ 5250 h 88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113" h="887282">
                <a:moveTo>
                  <a:pt x="947113" y="887282"/>
                </a:moveTo>
                <a:cubicBezTo>
                  <a:pt x="920140" y="731510"/>
                  <a:pt x="893167" y="575738"/>
                  <a:pt x="777181" y="466496"/>
                </a:cubicBezTo>
                <a:cubicBezTo>
                  <a:pt x="661195" y="357253"/>
                  <a:pt x="376625" y="304655"/>
                  <a:pt x="251198" y="231827"/>
                </a:cubicBezTo>
                <a:cubicBezTo>
                  <a:pt x="125771" y="158999"/>
                  <a:pt x="63732" y="67289"/>
                  <a:pt x="24621" y="29526"/>
                </a:cubicBezTo>
                <a:cubicBezTo>
                  <a:pt x="-14491" y="-8237"/>
                  <a:pt x="1019" y="-1494"/>
                  <a:pt x="16529" y="525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8E2A1-23F9-4C2D-BEA1-AD69D20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is often hierarchical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29AE5-314F-4194-9837-41BE6461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5EA23-48AE-4232-A587-9126D6BA1570}"/>
              </a:ext>
            </a:extLst>
          </p:cNvPr>
          <p:cNvSpPr/>
          <p:nvPr/>
        </p:nvSpPr>
        <p:spPr>
          <a:xfrm>
            <a:off x="1049138" y="227380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Route Planning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C01CC-555B-47A0-A243-C301FA6E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5" y="3346871"/>
            <a:ext cx="1479440" cy="18203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36E7EF-8EAA-4D29-B00D-E13E1DEE72C4}"/>
              </a:ext>
            </a:extLst>
          </p:cNvPr>
          <p:cNvSpPr/>
          <p:nvPr/>
        </p:nvSpPr>
        <p:spPr>
          <a:xfrm>
            <a:off x="4103348" y="227380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Behavioral Planning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C60896A-B585-4BF8-A7FB-318206577697}"/>
              </a:ext>
            </a:extLst>
          </p:cNvPr>
          <p:cNvGrpSpPr/>
          <p:nvPr/>
        </p:nvGrpSpPr>
        <p:grpSpPr>
          <a:xfrm>
            <a:off x="2639083" y="3698060"/>
            <a:ext cx="3745533" cy="1953490"/>
            <a:chOff x="2831089" y="3706152"/>
            <a:chExt cx="4030957" cy="195349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48AAC8-1DDC-418C-9477-6891F9FE7691}"/>
                </a:ext>
              </a:extLst>
            </p:cNvPr>
            <p:cNvSpPr/>
            <p:nvPr/>
          </p:nvSpPr>
          <p:spPr>
            <a:xfrm>
              <a:off x="3939698" y="3706152"/>
              <a:ext cx="1235156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Lane following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FD0EA2-F94B-48A5-9B0D-3C452F2D2872}"/>
                </a:ext>
              </a:extLst>
            </p:cNvPr>
            <p:cNvSpPr/>
            <p:nvPr/>
          </p:nvSpPr>
          <p:spPr>
            <a:xfrm>
              <a:off x="3939698" y="4850438"/>
              <a:ext cx="1108609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Lane changing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754AAB-9225-4D77-8993-111B9929ABF3}"/>
                </a:ext>
              </a:extLst>
            </p:cNvPr>
            <p:cNvSpPr/>
            <p:nvPr/>
          </p:nvSpPr>
          <p:spPr>
            <a:xfrm>
              <a:off x="5626890" y="3716236"/>
              <a:ext cx="1235156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Adaptive cruising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DC324C-B000-4641-9C52-BA59D40BB644}"/>
                </a:ext>
              </a:extLst>
            </p:cNvPr>
            <p:cNvSpPr/>
            <p:nvPr/>
          </p:nvSpPr>
          <p:spPr>
            <a:xfrm>
              <a:off x="5626889" y="4850438"/>
              <a:ext cx="1235157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Intersection negotiation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DBB5A5-290F-4D09-A118-5AA88D28F61C}"/>
                </a:ext>
              </a:extLst>
            </p:cNvPr>
            <p:cNvSpPr/>
            <p:nvPr/>
          </p:nvSpPr>
          <p:spPr>
            <a:xfrm>
              <a:off x="2831089" y="4265145"/>
              <a:ext cx="990152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Collision avoidance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D58F5A6-1491-4747-8383-B9A9C4606914}"/>
                </a:ext>
              </a:extLst>
            </p:cNvPr>
            <p:cNvCxnSpPr>
              <a:cxnSpLocks/>
              <a:stCxn id="8" idx="2"/>
              <a:endCxn id="12" idx="7"/>
            </p:cNvCxnSpPr>
            <p:nvPr/>
          </p:nvCxnSpPr>
          <p:spPr>
            <a:xfrm flipH="1">
              <a:off x="3676236" y="4110754"/>
              <a:ext cx="263462" cy="27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84A8C5-E727-4877-BFDB-58CEBC821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17" y="4238736"/>
              <a:ext cx="223623" cy="20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8A1FB15-6CA6-4254-B758-88C7BA93DCE4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3676236" y="4955844"/>
              <a:ext cx="263461" cy="136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58BBD15-AE35-4DFB-A84C-B4F50626368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3495762" y="5024068"/>
              <a:ext cx="443936" cy="23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0BD531-668E-4E6A-AB13-26047802E23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5146665" y="4204145"/>
              <a:ext cx="661109" cy="764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112723E-3A08-4382-8E86-1081F97446BB}"/>
                </a:ext>
              </a:extLst>
            </p:cNvPr>
            <p:cNvCxnSpPr>
              <a:cxnSpLocks/>
              <a:stCxn id="11" idx="2"/>
              <a:endCxn id="9" idx="6"/>
            </p:cNvCxnSpPr>
            <p:nvPr/>
          </p:nvCxnSpPr>
          <p:spPr>
            <a:xfrm flipH="1">
              <a:off x="5048307" y="5255040"/>
              <a:ext cx="578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5C1FAC9-1446-420B-AB9D-1792C70AB36B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244468" y="4525440"/>
              <a:ext cx="0" cy="32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38AF807-E472-4D97-AAF4-9BB712D7C603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5174854" y="4110754"/>
              <a:ext cx="452036" cy="1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EF763D-0876-446B-B6F4-2EB07A7BC1B9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885955" y="4406935"/>
              <a:ext cx="921819" cy="56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C6385F8-4D49-461C-92CC-76CB15ADA7F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796222" y="4406935"/>
              <a:ext cx="2011552" cy="26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222705B-0E0C-4321-828A-F925DA0A4354}"/>
              </a:ext>
            </a:extLst>
          </p:cNvPr>
          <p:cNvSpPr/>
          <p:nvPr/>
        </p:nvSpPr>
        <p:spPr>
          <a:xfrm>
            <a:off x="7090460" y="2274786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Trajectory planning/Motion planning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658224-B9E7-43FB-804F-B3BF5E65420A}"/>
              </a:ext>
            </a:extLst>
          </p:cNvPr>
          <p:cNvSpPr/>
          <p:nvPr/>
        </p:nvSpPr>
        <p:spPr>
          <a:xfrm>
            <a:off x="10077572" y="227478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Low-level Feedback control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44D46F-AEE3-447B-85F7-4D0794E60081}"/>
              </a:ext>
            </a:extLst>
          </p:cNvPr>
          <p:cNvSpPr/>
          <p:nvPr/>
        </p:nvSpPr>
        <p:spPr>
          <a:xfrm>
            <a:off x="6790387" y="3905403"/>
            <a:ext cx="2743197" cy="1548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CEF620-85A4-4522-AFBA-BC715A1F27B0}"/>
              </a:ext>
            </a:extLst>
          </p:cNvPr>
          <p:cNvCxnSpPr>
            <a:cxnSpLocks/>
          </p:cNvCxnSpPr>
          <p:nvPr/>
        </p:nvCxnSpPr>
        <p:spPr>
          <a:xfrm>
            <a:off x="6790388" y="4308866"/>
            <a:ext cx="2743200" cy="0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AB43C3-1549-430E-BEF5-4C07A35CF0E5}"/>
              </a:ext>
            </a:extLst>
          </p:cNvPr>
          <p:cNvCxnSpPr>
            <a:cxnSpLocks/>
          </p:cNvCxnSpPr>
          <p:nvPr/>
        </p:nvCxnSpPr>
        <p:spPr>
          <a:xfrm>
            <a:off x="6790388" y="4679847"/>
            <a:ext cx="2743200" cy="0"/>
          </a:xfrm>
          <a:prstGeom prst="line">
            <a:avLst/>
          </a:prstGeom>
          <a:ln w="66675" cmpd="dbl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6FEC9C-80F7-4D9F-ABC6-F6AD07D86FD9}"/>
              </a:ext>
            </a:extLst>
          </p:cNvPr>
          <p:cNvCxnSpPr>
            <a:cxnSpLocks/>
          </p:cNvCxnSpPr>
          <p:nvPr/>
        </p:nvCxnSpPr>
        <p:spPr>
          <a:xfrm>
            <a:off x="6790388" y="5066257"/>
            <a:ext cx="2743200" cy="0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A372A7FB-C9EE-4BD6-A194-FCA451A6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  <a14:imgEffect>
                      <a14:colorTemperature colorTemp="6614"/>
                    </a14:imgEffect>
                    <a14:imgEffect>
                      <a14:saturation sat="15000"/>
                    </a14:imgEffect>
                    <a14:imgEffect>
                      <a14:brightnessContrast bright="48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924827" y="4228426"/>
            <a:ext cx="538913" cy="54098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6B4B6DB-BCFF-46FA-938D-D078F90FC7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7674714" y="3822771"/>
            <a:ext cx="538913" cy="540986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9C4B2DD-4A4A-4B95-A4B2-1EE907B65DC0}"/>
              </a:ext>
            </a:extLst>
          </p:cNvPr>
          <p:cNvSpPr/>
          <p:nvPr/>
        </p:nvSpPr>
        <p:spPr>
          <a:xfrm>
            <a:off x="6950292" y="4147459"/>
            <a:ext cx="1716278" cy="359797"/>
          </a:xfrm>
          <a:custGeom>
            <a:avLst/>
            <a:gdLst>
              <a:gd name="connsiteX0" fmla="*/ 1869260 w 1869260"/>
              <a:gd name="connsiteY0" fmla="*/ 28031 h 369986"/>
              <a:gd name="connsiteX1" fmla="*/ 1246173 w 1869260"/>
              <a:gd name="connsiteY1" fmla="*/ 28031 h 369986"/>
              <a:gd name="connsiteX2" fmla="*/ 671639 w 1869260"/>
              <a:gd name="connsiteY2" fmla="*/ 319345 h 369986"/>
              <a:gd name="connsiteX3" fmla="*/ 0 w 1869260"/>
              <a:gd name="connsiteY3" fmla="*/ 367897 h 36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260" h="369986">
                <a:moveTo>
                  <a:pt x="1869260" y="28031"/>
                </a:moveTo>
                <a:cubicBezTo>
                  <a:pt x="1657518" y="3755"/>
                  <a:pt x="1445776" y="-20521"/>
                  <a:pt x="1246173" y="28031"/>
                </a:cubicBezTo>
                <a:cubicBezTo>
                  <a:pt x="1046569" y="76583"/>
                  <a:pt x="879334" y="262701"/>
                  <a:pt x="671639" y="319345"/>
                </a:cubicBezTo>
                <a:cubicBezTo>
                  <a:pt x="463944" y="375989"/>
                  <a:pt x="231972" y="371943"/>
                  <a:pt x="0" y="367897"/>
                </a:cubicBezTo>
              </a:path>
            </a:pathLst>
          </a:custGeom>
          <a:ln w="44450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DFC66149-F3F5-4965-80D1-9FC45BEEF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54783" y="3835609"/>
            <a:ext cx="538913" cy="540986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E315C9-BFC8-43DC-AA5E-59D37025FEC5}"/>
              </a:ext>
            </a:extLst>
          </p:cNvPr>
          <p:cNvCxnSpPr>
            <a:cxnSpLocks/>
          </p:cNvCxnSpPr>
          <p:nvPr/>
        </p:nvCxnSpPr>
        <p:spPr>
          <a:xfrm>
            <a:off x="166680" y="2608845"/>
            <a:ext cx="8824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0A7C774-336D-447F-B8F8-17C2EF3C1462}"/>
              </a:ext>
            </a:extLst>
          </p:cNvPr>
          <p:cNvCxnSpPr>
            <a:cxnSpLocks/>
          </p:cNvCxnSpPr>
          <p:nvPr/>
        </p:nvCxnSpPr>
        <p:spPr>
          <a:xfrm>
            <a:off x="2756557" y="2608845"/>
            <a:ext cx="13467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DE4B41-E2D4-45DC-B976-F0313E4820ED}"/>
              </a:ext>
            </a:extLst>
          </p:cNvPr>
          <p:cNvCxnSpPr>
            <a:cxnSpLocks/>
          </p:cNvCxnSpPr>
          <p:nvPr/>
        </p:nvCxnSpPr>
        <p:spPr>
          <a:xfrm>
            <a:off x="5810767" y="2641079"/>
            <a:ext cx="1279693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AFAA71-CCEB-4953-A79F-25463F03FC15}"/>
              </a:ext>
            </a:extLst>
          </p:cNvPr>
          <p:cNvCxnSpPr>
            <a:cxnSpLocks/>
          </p:cNvCxnSpPr>
          <p:nvPr/>
        </p:nvCxnSpPr>
        <p:spPr>
          <a:xfrm flipV="1">
            <a:off x="8824623" y="2648361"/>
            <a:ext cx="127969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C68583-C109-4269-A343-730733C0262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02848" y="1755972"/>
            <a:ext cx="0" cy="517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5B0EC-C119-453D-BD09-C2153842A46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57058" y="1755972"/>
            <a:ext cx="0" cy="517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C05D4C9-F82D-4D58-8BF7-F1EB783D4D30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944170" y="1813690"/>
            <a:ext cx="0" cy="46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6CB992E-AC2A-4BD7-A596-EE13A3CFE89A}"/>
              </a:ext>
            </a:extLst>
          </p:cNvPr>
          <p:cNvCxnSpPr>
            <a:cxnSpLocks/>
          </p:cNvCxnSpPr>
          <p:nvPr/>
        </p:nvCxnSpPr>
        <p:spPr>
          <a:xfrm>
            <a:off x="10644059" y="1812681"/>
            <a:ext cx="2" cy="461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F10A0F6-A65B-4B29-8E55-810407BA45EB}"/>
              </a:ext>
            </a:extLst>
          </p:cNvPr>
          <p:cNvSpPr txBox="1"/>
          <p:nvPr/>
        </p:nvSpPr>
        <p:spPr>
          <a:xfrm>
            <a:off x="1011944" y="1349853"/>
            <a:ext cx="241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 topology, network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151ADF-AD53-4833-8451-3DC6876C0D10}"/>
              </a:ext>
            </a:extLst>
          </p:cNvPr>
          <p:cNvSpPr txBox="1"/>
          <p:nvPr/>
        </p:nvSpPr>
        <p:spPr>
          <a:xfrm>
            <a:off x="3748809" y="1349129"/>
            <a:ext cx="249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Perception layer outputs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F0C3744-2C81-44D2-9A87-BFDD410FE61D}"/>
              </a:ext>
            </a:extLst>
          </p:cNvPr>
          <p:cNvSpPr txBox="1"/>
          <p:nvPr/>
        </p:nvSpPr>
        <p:spPr>
          <a:xfrm>
            <a:off x="6831549" y="1089296"/>
            <a:ext cx="222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Estimated pose and free space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F9D5DBD-AEBC-4816-AA2E-AC32D526D1D9}"/>
              </a:ext>
            </a:extLst>
          </p:cNvPr>
          <p:cNvSpPr txBox="1"/>
          <p:nvPr/>
        </p:nvSpPr>
        <p:spPr>
          <a:xfrm>
            <a:off x="9556800" y="1336283"/>
            <a:ext cx="242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state estimates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F72D38-A61E-4FD2-BB49-9625E6390376}"/>
              </a:ext>
            </a:extLst>
          </p:cNvPr>
          <p:cNvSpPr txBox="1"/>
          <p:nvPr/>
        </p:nvSpPr>
        <p:spPr>
          <a:xfrm>
            <a:off x="-38930" y="2634737"/>
            <a:ext cx="124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User-specified</a:t>
            </a:r>
          </a:p>
          <a:p>
            <a:r>
              <a:rPr lang="en-US" dirty="0"/>
              <a:t>destination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8E6A6F0-2D2D-492C-A436-FCC1A9D623C2}"/>
              </a:ext>
            </a:extLst>
          </p:cNvPr>
          <p:cNvSpPr txBox="1"/>
          <p:nvPr/>
        </p:nvSpPr>
        <p:spPr>
          <a:xfrm>
            <a:off x="2751108" y="2600947"/>
            <a:ext cx="135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way-points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ED5D53-469C-441B-8883-458063D9F633}"/>
              </a:ext>
            </a:extLst>
          </p:cNvPr>
          <p:cNvSpPr txBox="1"/>
          <p:nvPr/>
        </p:nvSpPr>
        <p:spPr>
          <a:xfrm>
            <a:off x="5805319" y="2648361"/>
            <a:ext cx="135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specification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F4864FA-DF9E-470C-8A96-99116C7B6863}"/>
              </a:ext>
            </a:extLst>
          </p:cNvPr>
          <p:cNvSpPr txBox="1"/>
          <p:nvPr/>
        </p:nvSpPr>
        <p:spPr>
          <a:xfrm>
            <a:off x="8797879" y="2627319"/>
            <a:ext cx="120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path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8088FDB-AB59-4C7E-A729-792AF2BA4850}"/>
              </a:ext>
            </a:extLst>
          </p:cNvPr>
          <p:cNvSpPr txBox="1"/>
          <p:nvPr/>
        </p:nvSpPr>
        <p:spPr>
          <a:xfrm>
            <a:off x="10663978" y="3294692"/>
            <a:ext cx="152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and throttle commands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198CDFB-541E-41C1-A9A2-639E7EFE69FC}"/>
              </a:ext>
            </a:extLst>
          </p:cNvPr>
          <p:cNvCxnSpPr>
            <a:cxnSpLocks/>
          </p:cNvCxnSpPr>
          <p:nvPr/>
        </p:nvCxnSpPr>
        <p:spPr>
          <a:xfrm>
            <a:off x="10644059" y="3300914"/>
            <a:ext cx="0" cy="792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F53C3AE-D6A3-4EE2-9468-1619B5CC0E66}"/>
              </a:ext>
            </a:extLst>
          </p:cNvPr>
          <p:cNvSpPr/>
          <p:nvPr/>
        </p:nvSpPr>
        <p:spPr>
          <a:xfrm rot="4540092">
            <a:off x="9646793" y="4582503"/>
            <a:ext cx="1707420" cy="519685"/>
          </a:xfrm>
          <a:custGeom>
            <a:avLst/>
            <a:gdLst>
              <a:gd name="connsiteX0" fmla="*/ 1869260 w 1869260"/>
              <a:gd name="connsiteY0" fmla="*/ 28031 h 369986"/>
              <a:gd name="connsiteX1" fmla="*/ 1246173 w 1869260"/>
              <a:gd name="connsiteY1" fmla="*/ 28031 h 369986"/>
              <a:gd name="connsiteX2" fmla="*/ 671639 w 1869260"/>
              <a:gd name="connsiteY2" fmla="*/ 319345 h 369986"/>
              <a:gd name="connsiteX3" fmla="*/ 0 w 1869260"/>
              <a:gd name="connsiteY3" fmla="*/ 367897 h 36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260" h="369986">
                <a:moveTo>
                  <a:pt x="1869260" y="28031"/>
                </a:moveTo>
                <a:cubicBezTo>
                  <a:pt x="1657518" y="3755"/>
                  <a:pt x="1445776" y="-20521"/>
                  <a:pt x="1246173" y="28031"/>
                </a:cubicBezTo>
                <a:cubicBezTo>
                  <a:pt x="1046569" y="76583"/>
                  <a:pt x="879334" y="262701"/>
                  <a:pt x="671639" y="319345"/>
                </a:cubicBezTo>
                <a:cubicBezTo>
                  <a:pt x="463944" y="375989"/>
                  <a:pt x="231972" y="371943"/>
                  <a:pt x="0" y="367897"/>
                </a:cubicBezTo>
              </a:path>
            </a:pathLst>
          </a:custGeom>
          <a:ln w="44450">
            <a:solidFill>
              <a:schemeClr val="tx1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3580652-F11B-420C-8B66-D6441995C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40932" flipV="1">
            <a:off x="10802278" y="5007238"/>
            <a:ext cx="538913" cy="5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34935</TotalTime>
  <Words>4481</Words>
  <Application>Microsoft Office PowerPoint</Application>
  <PresentationFormat>Widescreen</PresentationFormat>
  <Paragraphs>732</Paragraphs>
  <Slides>47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Planning and Decision-Making</vt:lpstr>
      <vt:lpstr>Autonomous systems architecture</vt:lpstr>
      <vt:lpstr>Sensing</vt:lpstr>
      <vt:lpstr>Perception</vt:lpstr>
      <vt:lpstr>Perception</vt:lpstr>
      <vt:lpstr>Decision</vt:lpstr>
      <vt:lpstr>Decision</vt:lpstr>
      <vt:lpstr>Control (Low-level control)</vt:lpstr>
      <vt:lpstr>Planning is often hierarchical</vt:lpstr>
      <vt:lpstr>Route planning</vt:lpstr>
      <vt:lpstr>Dijkstra’s Shortest path algorithm</vt:lpstr>
      <vt:lpstr>Dijkstra’s shortest path algorithm</vt:lpstr>
      <vt:lpstr>Behavior planning</vt:lpstr>
      <vt:lpstr>Behavior planner</vt:lpstr>
      <vt:lpstr>Behavior Planning often uses trajectory prediction</vt:lpstr>
      <vt:lpstr>Physics-based trajectory prediction</vt:lpstr>
      <vt:lpstr>Trajectory prediction </vt:lpstr>
      <vt:lpstr>Collision prediction</vt:lpstr>
      <vt:lpstr>Trajectory prediction for pedestrians</vt:lpstr>
      <vt:lpstr>Behavior planning: FSM-based planning</vt:lpstr>
      <vt:lpstr>Planning using finite state machines</vt:lpstr>
      <vt:lpstr>Behavioral planning under uncertainty</vt:lpstr>
      <vt:lpstr>Motion planning</vt:lpstr>
      <vt:lpstr>Path planning vs. Trajectory planning</vt:lpstr>
      <vt:lpstr>Trajectory planning</vt:lpstr>
      <vt:lpstr>Trajectory planning setup</vt:lpstr>
      <vt:lpstr>Trajectory planning setup continued</vt:lpstr>
      <vt:lpstr>Trajectory planning setup continued</vt:lpstr>
      <vt:lpstr>Variational methods</vt:lpstr>
      <vt:lpstr>Graph-search-methods</vt:lpstr>
      <vt:lpstr>Sampling-based methods: Roadmaps</vt:lpstr>
      <vt:lpstr>Probabilistic Roadmap (PRM) Construction</vt:lpstr>
      <vt:lpstr>Heuristic search A*</vt:lpstr>
      <vt:lpstr>How A* works</vt:lpstr>
      <vt:lpstr>A* implementation</vt:lpstr>
      <vt:lpstr>A* example</vt:lpstr>
      <vt:lpstr>A* example</vt:lpstr>
      <vt:lpstr>A* example</vt:lpstr>
      <vt:lpstr>A* example</vt:lpstr>
      <vt:lpstr>Weighted A*</vt:lpstr>
      <vt:lpstr>Many variants of A*</vt:lpstr>
      <vt:lpstr>Rapidly Exploring Random Trees (RRTs)</vt:lpstr>
      <vt:lpstr>RRT in action</vt:lpstr>
      <vt:lpstr>Problems with RRT</vt:lpstr>
      <vt:lpstr>Many variants of PRMs and RRTs</vt:lpstr>
      <vt:lpstr>Combining RRTs with STL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688</cp:revision>
  <dcterms:created xsi:type="dcterms:W3CDTF">2018-01-04T23:14:16Z</dcterms:created>
  <dcterms:modified xsi:type="dcterms:W3CDTF">2023-11-07T18:43:35Z</dcterms:modified>
</cp:coreProperties>
</file>