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56" r:id="rId2"/>
    <p:sldId id="281" r:id="rId3"/>
    <p:sldId id="294" r:id="rId4"/>
    <p:sldId id="293" r:id="rId5"/>
    <p:sldId id="295" r:id="rId6"/>
    <p:sldId id="282" r:id="rId7"/>
    <p:sldId id="296" r:id="rId8"/>
    <p:sldId id="297" r:id="rId9"/>
    <p:sldId id="298" r:id="rId10"/>
    <p:sldId id="291" r:id="rId11"/>
    <p:sldId id="292" r:id="rId12"/>
    <p:sldId id="299" r:id="rId13"/>
    <p:sldId id="300" r:id="rId14"/>
    <p:sldId id="302" r:id="rId15"/>
    <p:sldId id="303" r:id="rId16"/>
    <p:sldId id="301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18" r:id="rId32"/>
    <p:sldId id="319" r:id="rId33"/>
    <p:sldId id="321" r:id="rId34"/>
    <p:sldId id="320" r:id="rId35"/>
    <p:sldId id="322" r:id="rId36"/>
    <p:sldId id="324" r:id="rId37"/>
    <p:sldId id="323" r:id="rId38"/>
    <p:sldId id="325" r:id="rId39"/>
    <p:sldId id="326" r:id="rId40"/>
    <p:sldId id="327" r:id="rId41"/>
    <p:sldId id="328" r:id="rId42"/>
    <p:sldId id="330" r:id="rId43"/>
    <p:sldId id="329" r:id="rId44"/>
    <p:sldId id="331" r:id="rId45"/>
    <p:sldId id="332" r:id="rId46"/>
    <p:sldId id="333" r:id="rId47"/>
    <p:sldId id="334" r:id="rId48"/>
    <p:sldId id="335" r:id="rId49"/>
    <p:sldId id="336" r:id="rId50"/>
    <p:sldId id="337" r:id="rId51"/>
    <p:sldId id="338" r:id="rId52"/>
    <p:sldId id="339" r:id="rId53"/>
    <p:sldId id="340" r:id="rId54"/>
    <p:sldId id="341" r:id="rId55"/>
    <p:sldId id="289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980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2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cs.anu.edu.au/courses/comp2600/Lectures/20WPII.pdf" TargetMode="External"/><Relationship Id="rId2" Type="http://schemas.openxmlformats.org/officeDocument/2006/relationships/hyperlink" Target="https://www.cs.cornell.edu/courses/cs6110/2011sp/lectures/lecture18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anu.edu.au/courses/comp2600/Lectures/19wp1.pdf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Floyd, Hoare and Dijkstra: Deductive Verification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Some specifications require introduction of new variables to store “old” values</a:t>
                </a:r>
              </a:p>
              <a:p>
                <a:endParaRPr lang="en-US" dirty="0"/>
              </a:p>
              <a:p>
                <a:r>
                  <a:rPr lang="en-US" dirty="0"/>
                  <a:t>Hoare-triple specifying the program to swap values of two variables using a temporary variable: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ghost variables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20E0D8-E715-4F5D-B33C-5FF9C9CDF5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Auxiliary/Ghost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you construct a proof?</a:t>
                </a:r>
              </a:p>
              <a:p>
                <a:pPr lvl="1"/>
                <a:r>
                  <a:rPr lang="en-US" dirty="0"/>
                  <a:t>Axioms (statements that are true by definition)</a:t>
                </a:r>
              </a:p>
              <a:p>
                <a:pPr lvl="1"/>
                <a:r>
                  <a:rPr lang="en-US" dirty="0"/>
                  <a:t>Inference Rules</a:t>
                </a:r>
              </a:p>
              <a:p>
                <a:endParaRPr lang="en-US" dirty="0"/>
              </a:p>
              <a:p>
                <a:r>
                  <a:rPr lang="en-US" dirty="0"/>
                  <a:t>Floyd-Hoare logic</a:t>
                </a:r>
              </a:p>
              <a:p>
                <a:pPr lvl="1"/>
                <a:r>
                  <a:rPr lang="en-US" dirty="0"/>
                  <a:t>Deductive system to prove partial correctness specifications for programs</a:t>
                </a:r>
              </a:p>
              <a:p>
                <a:pPr lvl="1"/>
                <a:r>
                  <a:rPr lang="en-US" dirty="0"/>
                  <a:t>Proofs look like trees (the actual ones) </a:t>
                </a:r>
              </a:p>
              <a:p>
                <a:pPr lvl="1"/>
                <a:r>
                  <a:rPr lang="en-US" dirty="0"/>
                  <a:t>Each element in this tree is separated by a line: things above the line are assumed to be true, and this allows us to prove the thing below the line	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means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can be proved </a:t>
                </a:r>
              </a:p>
              <a:p>
                <a:pPr lvl="2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46B5E8-6FF4-4059-AAA9-9F19C08658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 denote the result of replacing all occurrences of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with the expression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statement: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Assignment axiom: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to be true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got the ‘value’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then substituting all occurrences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before the assignment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should be also true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22F560C-61A0-4068-A54F-6165DC6B3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59162"/>
              </a:xfrm>
              <a:blipFill>
                <a:blip r:embed="rId2"/>
                <a:stretch>
                  <a:fillRect l="-521" t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81623E0-C1E4-47A2-9784-53629A58C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Axioms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F5FD40-7ED0-4225-B1C0-9DD2C7F77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/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375D40-D35A-4383-B353-2EC042D5F0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025" y="3352131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232175F-F6F1-DD9C-12B5-1A91D807A910}"/>
              </a:ext>
            </a:extLst>
          </p:cNvPr>
          <p:cNvSpPr/>
          <p:nvPr/>
        </p:nvSpPr>
        <p:spPr>
          <a:xfrm>
            <a:off x="1686697" y="835760"/>
            <a:ext cx="383060" cy="208386"/>
          </a:xfrm>
          <a:custGeom>
            <a:avLst/>
            <a:gdLst>
              <a:gd name="connsiteX0" fmla="*/ 383060 w 383060"/>
              <a:gd name="connsiteY0" fmla="*/ 189851 h 208386"/>
              <a:gd name="connsiteX1" fmla="*/ 302741 w 383060"/>
              <a:gd name="connsiteY1" fmla="*/ 29213 h 208386"/>
              <a:gd name="connsiteX2" fmla="*/ 154460 w 383060"/>
              <a:gd name="connsiteY2" fmla="*/ 16856 h 208386"/>
              <a:gd name="connsiteX3" fmla="*/ 0 w 383060"/>
              <a:gd name="connsiteY3" fmla="*/ 208386 h 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60" h="208386">
                <a:moveTo>
                  <a:pt x="383060" y="189851"/>
                </a:moveTo>
                <a:cubicBezTo>
                  <a:pt x="361950" y="123948"/>
                  <a:pt x="340841" y="58046"/>
                  <a:pt x="302741" y="29213"/>
                </a:cubicBezTo>
                <a:cubicBezTo>
                  <a:pt x="264641" y="380"/>
                  <a:pt x="204917" y="-13006"/>
                  <a:pt x="154460" y="16856"/>
                </a:cubicBezTo>
                <a:cubicBezTo>
                  <a:pt x="104003" y="46718"/>
                  <a:pt x="52001" y="127552"/>
                  <a:pt x="0" y="208386"/>
                </a:cubicBezTo>
              </a:path>
            </a:pathLst>
          </a:custGeom>
          <a:noFill/>
          <a:ln w="28575" cmpd="dbl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0892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 &gt;0∧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&gt;0∧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is true after the assignment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should be greater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before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≔42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=42</m:t>
                        </m:r>
                      </m:e>
                    </m:d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does not occur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, in all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true</m:t>
                    </m:r>
                  </m:oMath>
                </a14:m>
                <a:r>
                  <a:rPr lang="en-US" dirty="0"/>
                  <a:t>), after the assignment,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 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C98BD4F-FFF9-483C-8840-93F70055F1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EAC822D-4B3A-462F-93BD-497AAD54B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Logic: Assignment Axiom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60D4A-7E24-406D-8E52-FD5A17846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/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626438F-1C55-4C07-BBC8-FD2939F58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673" y="1259975"/>
                <a:ext cx="448372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9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</p:spPr>
            <p:txBody>
              <a:bodyPr/>
              <a:lstStyle/>
              <a:p>
                <a:r>
                  <a:rPr lang="en-US" dirty="0"/>
                  <a:t>Intuition: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some condition (Boolean expression) possibly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some old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(denoted by the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the new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must be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(where all instances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are replaced by the new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), and,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(where the old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is replaced with the new value) is true</a:t>
                </a:r>
              </a:p>
              <a:p>
                <a:r>
                  <a:rPr lang="en-US" dirty="0"/>
                  <a:t>Note that this axiom introduces a new variable and an existential quantifier: it is generally harder to use.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0A269BC-438A-4631-87CD-0B9664125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390114"/>
                <a:ext cx="11699087" cy="3293925"/>
              </a:xfrm>
              <a:blipFill>
                <a:blip r:embed="rId2"/>
                <a:stretch>
                  <a:fillRect l="-521" t="-2963" r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419861B-8E68-4308-981E-77F3D258A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(Floyd)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B39EC-2395-4C3D-AB94-395E661F7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82496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bar>
                                <m:ba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bar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bar>
                                <m:barPr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barPr>
                                <m:e>
                                  <m:r>
                                    <a:rPr lang="en-US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32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type m:val="lin"/>
                                          <m:ctrlP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num>
                                        <m:den>
                                          <m:r>
                                            <a:rPr lang="en-US" sz="32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𝑉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ba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8BB4B4-0972-4B8D-BEB3-1B9AD40E2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824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3ED3F8E-DF47-8553-3F70-8AF331BBF515}"/>
              </a:ext>
            </a:extLst>
          </p:cNvPr>
          <p:cNvSpPr/>
          <p:nvPr/>
        </p:nvSpPr>
        <p:spPr>
          <a:xfrm>
            <a:off x="6722076" y="1243969"/>
            <a:ext cx="383060" cy="252527"/>
          </a:xfrm>
          <a:custGeom>
            <a:avLst/>
            <a:gdLst>
              <a:gd name="connsiteX0" fmla="*/ 383060 w 383060"/>
              <a:gd name="connsiteY0" fmla="*/ 189851 h 208386"/>
              <a:gd name="connsiteX1" fmla="*/ 302741 w 383060"/>
              <a:gd name="connsiteY1" fmla="*/ 29213 h 208386"/>
              <a:gd name="connsiteX2" fmla="*/ 154460 w 383060"/>
              <a:gd name="connsiteY2" fmla="*/ 16856 h 208386"/>
              <a:gd name="connsiteX3" fmla="*/ 0 w 383060"/>
              <a:gd name="connsiteY3" fmla="*/ 208386 h 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60" h="208386">
                <a:moveTo>
                  <a:pt x="383060" y="189851"/>
                </a:moveTo>
                <a:cubicBezTo>
                  <a:pt x="361950" y="123948"/>
                  <a:pt x="340841" y="58046"/>
                  <a:pt x="302741" y="29213"/>
                </a:cubicBezTo>
                <a:cubicBezTo>
                  <a:pt x="264641" y="380"/>
                  <a:pt x="204917" y="-13006"/>
                  <a:pt x="154460" y="16856"/>
                </a:cubicBezTo>
                <a:cubicBezTo>
                  <a:pt x="104003" y="46718"/>
                  <a:pt x="52001" y="127552"/>
                  <a:pt x="0" y="208386"/>
                </a:cubicBezTo>
              </a:path>
            </a:pathLst>
          </a:custGeom>
          <a:noFill/>
          <a:ln w="28575" cmpd="dbl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55A3740-92CE-9CA1-4A7C-E3C453320EE8}"/>
              </a:ext>
            </a:extLst>
          </p:cNvPr>
          <p:cNvSpPr/>
          <p:nvPr/>
        </p:nvSpPr>
        <p:spPr>
          <a:xfrm>
            <a:off x="8433485" y="1241381"/>
            <a:ext cx="383060" cy="208386"/>
          </a:xfrm>
          <a:custGeom>
            <a:avLst/>
            <a:gdLst>
              <a:gd name="connsiteX0" fmla="*/ 383060 w 383060"/>
              <a:gd name="connsiteY0" fmla="*/ 189851 h 208386"/>
              <a:gd name="connsiteX1" fmla="*/ 302741 w 383060"/>
              <a:gd name="connsiteY1" fmla="*/ 29213 h 208386"/>
              <a:gd name="connsiteX2" fmla="*/ 154460 w 383060"/>
              <a:gd name="connsiteY2" fmla="*/ 16856 h 208386"/>
              <a:gd name="connsiteX3" fmla="*/ 0 w 383060"/>
              <a:gd name="connsiteY3" fmla="*/ 208386 h 2083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3060" h="208386">
                <a:moveTo>
                  <a:pt x="383060" y="189851"/>
                </a:moveTo>
                <a:cubicBezTo>
                  <a:pt x="361950" y="123948"/>
                  <a:pt x="340841" y="58046"/>
                  <a:pt x="302741" y="29213"/>
                </a:cubicBezTo>
                <a:cubicBezTo>
                  <a:pt x="264641" y="380"/>
                  <a:pt x="204917" y="-13006"/>
                  <a:pt x="154460" y="16856"/>
                </a:cubicBezTo>
                <a:cubicBezTo>
                  <a:pt x="104003" y="46718"/>
                  <a:pt x="52001" y="127552"/>
                  <a:pt x="0" y="208386"/>
                </a:cubicBezTo>
              </a:path>
            </a:pathLst>
          </a:custGeom>
          <a:noFill/>
          <a:ln w="28575" cmpd="dbl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679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en-US" dirty="0"/>
                  <a:t> and substitute it in the first conjunct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=10+1∧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=10}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=11∧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true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=11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3"/>
                <a:ext cx="11699087" cy="4046899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473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type m:val="lin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d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Let’s simplify the postcondition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Now we can just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and substitute this in the second inequality to get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−1&gt;0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endParaRPr lang="en-US" b="0" dirty="0"/>
              </a:p>
              <a:p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A78F6A-5E48-487F-957E-ED8CEC48A3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127564"/>
                <a:ext cx="11699087" cy="3556476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E6C52D4-9BC4-4783-AD93-69A9E6A89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Forwards Assignment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900D7-3A2A-42C0-B19D-1A59CAA56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.(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CB743-EA41-40E3-B35B-84C3163D2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363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</p:spPr>
            <p:txBody>
              <a:bodyPr/>
              <a:lstStyle/>
              <a:p>
                <a:r>
                  <a:rPr lang="en-US" dirty="0"/>
                  <a:t>This means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dirty="0"/>
                  <a:t> can be proven to be true, then we can combine them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is true</a:t>
                </a:r>
              </a:p>
              <a:p>
                <a:r>
                  <a:rPr lang="en-US" dirty="0"/>
                  <a:t>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 ⊢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den>
                      </m:f>
                    </m:oMath>
                  </m:oMathPara>
                </a14:m>
                <a:endParaRPr lang="en-US" b="0" dirty="0"/>
              </a:p>
              <a:p>
                <a:r>
                  <a:rPr lang="en-US" b="0" dirty="0"/>
                  <a:t>Above rule </a:t>
                </a:r>
                <a:r>
                  <a:rPr lang="en-US" dirty="0"/>
                  <a:t>is called the </a:t>
                </a:r>
                <a:r>
                  <a:rPr lang="en-US" i="1" dirty="0"/>
                  <a:t>modus ponens </a:t>
                </a:r>
                <a:r>
                  <a:rPr lang="en-US" dirty="0"/>
                  <a:t>rule in propositional logic, 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b="0" dirty="0"/>
                  <a:t> are Boolean propositions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DC05857-2D33-4A96-9133-28D4621F2E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43200"/>
                <a:ext cx="11699087" cy="2940840"/>
              </a:xfrm>
              <a:blipFill>
                <a:blip r:embed="rId2"/>
                <a:stretch>
                  <a:fillRect l="-521" t="-3320" b="-3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D44C3BF-67A4-43D4-AF82-22C48636C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notation for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F79A4-184E-4970-BE82-82FA9D94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,…, ⊢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3200" dirty="0"/>
                            <m:t> 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1635F5-21D3-4D1D-88EC-B1D2C8302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0143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6792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</p:spPr>
            <p:txBody>
              <a:bodyPr/>
              <a:lstStyle/>
              <a:p>
                <a:r>
                  <a:rPr lang="en-US" dirty="0"/>
                  <a:t>Intuition: if the postconditon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precondition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then you can prove that the Hoare triple consisting of the precondition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the postcondition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true when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in sequence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E7F42A7-0E2B-4495-B953-627774D780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906162"/>
                <a:ext cx="11699087" cy="2777878"/>
              </a:xfrm>
              <a:blipFill>
                <a:blip r:embed="rId2"/>
                <a:stretch>
                  <a:fillRect l="-521" t="-3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C4E1ED6-C87E-4A8D-A33C-33065C424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15B8F-0F04-4918-996B-0E6F4DF6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/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FD1615-4B6E-48C0-BECD-F63119A3F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5402" y="1259975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16875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Consider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[By assignment axiom]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𝑡𝑒𝑚𝑝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𝑡𝑒𝑚𝑝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[By assignment axiom]</a:t>
                </a:r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749C438-BD86-45E2-B810-D43CBA9F28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480649"/>
                <a:ext cx="11699087" cy="3212444"/>
              </a:xfrm>
              <a:blipFill>
                <a:blip r:embed="rId2"/>
                <a:stretch>
                  <a:fillRect l="-521" t="-4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6F5AF39-9560-495D-8C69-C949E20D9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composition axiom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92DF2C-15A9-4397-94F6-C5966EC34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5B2B8D3-B221-4F2A-8418-F557CB91C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/>
              <p:nvPr/>
            </p:nvSpPr>
            <p:spPr>
              <a:xfrm>
                <a:off x="8301477" y="3038967"/>
                <a:ext cx="2246552" cy="338554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5CF4CC9-D16F-41D4-8B64-9B167296E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477" y="3038967"/>
                <a:ext cx="2246552" cy="338554"/>
              </a:xfrm>
              <a:prstGeom prst="rect">
                <a:avLst/>
              </a:prstGeom>
              <a:blipFill>
                <a:blip r:embed="rId4"/>
                <a:stretch>
                  <a:fillRect t="-98246" b="-159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3971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20843"/>
            <a:ext cx="10920419" cy="743528"/>
          </a:xfrm>
        </p:spPr>
        <p:txBody>
          <a:bodyPr/>
          <a:lstStyle/>
          <a:p>
            <a:r>
              <a:rPr lang="en-US" dirty="0"/>
              <a:t>Robert W. Floyd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5A35-2C68-414C-9E77-6717D472EF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66" t="-2495" r="13057" b="20894"/>
          <a:stretch/>
        </p:blipFill>
        <p:spPr>
          <a:xfrm>
            <a:off x="326232" y="1254004"/>
            <a:ext cx="2294792" cy="2588236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F26A94-A38D-4D6D-A915-D4B0EB3A1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 verification</a:t>
            </a:r>
          </a:p>
          <a:p>
            <a:r>
              <a:rPr lang="en-US" sz="2400" dirty="0"/>
              <a:t>1978 Turing Award for </a:t>
            </a:r>
          </a:p>
          <a:p>
            <a:pPr>
              <a:buNone/>
            </a:pPr>
            <a:r>
              <a:rPr lang="en-US" sz="1800" dirty="0"/>
              <a:t>	“clear influence on methodologies for the creation of efficient and reliable software, and for helping to found the following important subfields of computer science: the theory of parsing, the semantics of programming languages, automatic program verification, automatic program synthesis, and analysis of algorithms”</a:t>
            </a:r>
          </a:p>
          <a:p>
            <a:r>
              <a:rPr lang="en-US" sz="2400" dirty="0"/>
              <a:t>Seminal 1967 paper, “Assigning Meanings to Programs”</a:t>
            </a:r>
          </a:p>
          <a:p>
            <a:r>
              <a:rPr lang="en-US" sz="2400" dirty="0"/>
              <a:t>Developed logic of flowcharts</a:t>
            </a:r>
          </a:p>
          <a:p>
            <a:pPr lvl="1"/>
            <a:r>
              <a:rPr lang="en-US" sz="2200" dirty="0"/>
              <a:t>Invented the notion of “verification conditions</a:t>
            </a:r>
          </a:p>
          <a:p>
            <a:r>
              <a:rPr lang="en-US" dirty="0"/>
              <a:t>Floyd-</a:t>
            </a:r>
            <a:r>
              <a:rPr lang="en-US" dirty="0" err="1"/>
              <a:t>Warshall</a:t>
            </a:r>
            <a:r>
              <a:rPr lang="en-US" dirty="0"/>
              <a:t> algorithm; PhD advisor of Robert </a:t>
            </a:r>
            <a:r>
              <a:rPr lang="en-US" dirty="0" err="1"/>
              <a:t>Tarjan</a:t>
            </a:r>
            <a:r>
              <a:rPr lang="en-US" dirty="0"/>
              <a:t>, Ron Rivest, Zohar Manna (co-advisee)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Conditional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Conditional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Conditionals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if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then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else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</a:rPr>
                                <m:t>P</m:t>
                              </m:r>
                            </m:e>
                            <m:sub>
                              <m:r>
                                <a:rPr lang="en-US" sz="32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32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Intuition: from the precondition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for both valuations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you reach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940247"/>
              </a:xfrm>
              <a:prstGeom prst="rect">
                <a:avLst/>
              </a:prstGeom>
              <a:blipFill>
                <a:blip r:embed="rId4"/>
                <a:stretch>
                  <a:fillRect l="-521" t="-10390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944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First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 [By assignment axiom]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Second case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≤−1)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𝑡𝑟𝑢𝑒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 show the above, we can use a rule called </a:t>
                </a:r>
                <a:r>
                  <a:rPr lang="en-US" i="1" dirty="0"/>
                  <a:t>precondition strengthening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dirty="0"/>
                  <a:t> [because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an integer, and basic arithmetic]</a:t>
                </a:r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1B1B23E-BED6-4FA4-9FBB-5C4132857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249697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0CF6B97-BAB5-464D-AE99-1420EBBB9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10BB5-C8D2-42AC-A6C3-B418511F3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14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the 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then surely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lands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starting from a smaller set of states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means that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a subset of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2"/>
                <a:stretch>
                  <a:fillRect l="-521" t="-3774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Precondition strengthening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′,          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158EA8-9BBC-FECD-6A9B-6EA9B471DCCA}"/>
                  </a:ext>
                </a:extLst>
              </p:cNvPr>
              <p:cNvSpPr/>
              <p:nvPr/>
            </p:nvSpPr>
            <p:spPr>
              <a:xfrm>
                <a:off x="4541109" y="4831423"/>
                <a:ext cx="1705232" cy="1549574"/>
              </a:xfrm>
              <a:prstGeom prst="ellipse">
                <a:avLst/>
              </a:prstGeom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E4158EA8-9BBC-FECD-6A9B-6EA9B471DC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109" y="4831423"/>
                <a:ext cx="1705232" cy="1549574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EDD8BF-32E5-D1E2-82A9-AE93624407AD}"/>
                  </a:ext>
                </a:extLst>
              </p:cNvPr>
              <p:cNvSpPr/>
              <p:nvPr/>
            </p:nvSpPr>
            <p:spPr>
              <a:xfrm>
                <a:off x="5208373" y="5208373"/>
                <a:ext cx="887627" cy="82414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16EDD8BF-32E5-D1E2-82A9-AE93624407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373" y="5208373"/>
                <a:ext cx="887627" cy="824145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2D7D1F-9E9F-03BB-CB3A-E29D9F5E07D6}"/>
                  </a:ext>
                </a:extLst>
              </p:cNvPr>
              <p:cNvSpPr txBox="1"/>
              <p:nvPr/>
            </p:nvSpPr>
            <p:spPr>
              <a:xfrm>
                <a:off x="480437" y="5421544"/>
                <a:ext cx="34694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)∈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C2D7D1F-9E9F-03BB-CB3A-E29D9F5E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37" y="5421544"/>
                <a:ext cx="3469476" cy="369332"/>
              </a:xfrm>
              <a:prstGeom prst="rect">
                <a:avLst/>
              </a:prstGeom>
              <a:blipFill>
                <a:blip r:embed="rId6"/>
                <a:stretch>
                  <a:fillRect l="-1582" t="-983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978CEB8-8B96-4A52-85B3-752F29901DA3}"/>
                  </a:ext>
                </a:extLst>
              </p:cNvPr>
              <p:cNvSpPr/>
              <p:nvPr/>
            </p:nvSpPr>
            <p:spPr>
              <a:xfrm>
                <a:off x="7389341" y="4669586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D978CEB8-8B96-4A52-85B3-752F29901D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341" y="4669586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2453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156EA2-475F-5C04-7458-30C5D4CCEBC6}"/>
                  </a:ext>
                </a:extLst>
              </p:cNvPr>
              <p:cNvSpPr/>
              <p:nvPr/>
            </p:nvSpPr>
            <p:spPr>
              <a:xfrm>
                <a:off x="7346092" y="4321107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C9156EA2-475F-5C04-7458-30C5D4CCEB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092" y="4321107"/>
                <a:ext cx="2198604" cy="1711411"/>
              </a:xfrm>
              <a:custGeom>
                <a:avLst/>
                <a:gdLst>
                  <a:gd name="connsiteX0" fmla="*/ 401595 w 1735226"/>
                  <a:gd name="connsiteY0" fmla="*/ 303737 h 1273742"/>
                  <a:gd name="connsiteX1" fmla="*/ 290384 w 1735226"/>
                  <a:gd name="connsiteY1" fmla="*/ 241953 h 1273742"/>
                  <a:gd name="connsiteX2" fmla="*/ 179173 w 1735226"/>
                  <a:gd name="connsiteY2" fmla="*/ 223418 h 1273742"/>
                  <a:gd name="connsiteX3" fmla="*/ 30892 w 1735226"/>
                  <a:gd name="connsiteY3" fmla="*/ 272845 h 1273742"/>
                  <a:gd name="connsiteX4" fmla="*/ 24714 w 1735226"/>
                  <a:gd name="connsiteY4" fmla="*/ 316094 h 1273742"/>
                  <a:gd name="connsiteX5" fmla="*/ 37070 w 1735226"/>
                  <a:gd name="connsiteY5" fmla="*/ 371699 h 1273742"/>
                  <a:gd name="connsiteX6" fmla="*/ 117389 w 1735226"/>
                  <a:gd name="connsiteY6" fmla="*/ 482910 h 1273742"/>
                  <a:gd name="connsiteX7" fmla="*/ 123568 w 1735226"/>
                  <a:gd name="connsiteY7" fmla="*/ 513802 h 1273742"/>
                  <a:gd name="connsiteX8" fmla="*/ 55606 w 1735226"/>
                  <a:gd name="connsiteY8" fmla="*/ 606477 h 1273742"/>
                  <a:gd name="connsiteX9" fmla="*/ 0 w 1735226"/>
                  <a:gd name="connsiteY9" fmla="*/ 692975 h 1273742"/>
                  <a:gd name="connsiteX10" fmla="*/ 18535 w 1735226"/>
                  <a:gd name="connsiteY10" fmla="*/ 791829 h 1273742"/>
                  <a:gd name="connsiteX11" fmla="*/ 185351 w 1735226"/>
                  <a:gd name="connsiteY11" fmla="*/ 890683 h 1273742"/>
                  <a:gd name="connsiteX12" fmla="*/ 203887 w 1735226"/>
                  <a:gd name="connsiteY12" fmla="*/ 989537 h 1273742"/>
                  <a:gd name="connsiteX13" fmla="*/ 228600 w 1735226"/>
                  <a:gd name="connsiteY13" fmla="*/ 1051321 h 1273742"/>
                  <a:gd name="connsiteX14" fmla="*/ 451022 w 1735226"/>
                  <a:gd name="connsiteY14" fmla="*/ 1230494 h 1273742"/>
                  <a:gd name="connsiteX15" fmla="*/ 679622 w 1735226"/>
                  <a:gd name="connsiteY15" fmla="*/ 1273742 h 1273742"/>
                  <a:gd name="connsiteX16" fmla="*/ 797011 w 1735226"/>
                  <a:gd name="connsiteY16" fmla="*/ 1267564 h 1273742"/>
                  <a:gd name="connsiteX17" fmla="*/ 982362 w 1735226"/>
                  <a:gd name="connsiteY17" fmla="*/ 1211958 h 1273742"/>
                  <a:gd name="connsiteX18" fmla="*/ 1668162 w 1735226"/>
                  <a:gd name="connsiteY18" fmla="*/ 1199602 h 1273742"/>
                  <a:gd name="connsiteX19" fmla="*/ 1550773 w 1735226"/>
                  <a:gd name="connsiteY19" fmla="*/ 785650 h 1273742"/>
                  <a:gd name="connsiteX20" fmla="*/ 1371600 w 1735226"/>
                  <a:gd name="connsiteY20" fmla="*/ 557050 h 1273742"/>
                  <a:gd name="connsiteX21" fmla="*/ 1353065 w 1735226"/>
                  <a:gd name="connsiteY21" fmla="*/ 489088 h 1273742"/>
                  <a:gd name="connsiteX22" fmla="*/ 1396314 w 1735226"/>
                  <a:gd name="connsiteY22" fmla="*/ 458196 h 1273742"/>
                  <a:gd name="connsiteX23" fmla="*/ 1495168 w 1735226"/>
                  <a:gd name="connsiteY23" fmla="*/ 414948 h 1273742"/>
                  <a:gd name="connsiteX24" fmla="*/ 1507524 w 1735226"/>
                  <a:gd name="connsiteY24" fmla="*/ 371699 h 1273742"/>
                  <a:gd name="connsiteX25" fmla="*/ 1402492 w 1735226"/>
                  <a:gd name="connsiteY25" fmla="*/ 136921 h 1273742"/>
                  <a:gd name="connsiteX26" fmla="*/ 1285103 w 1735226"/>
                  <a:gd name="connsiteY26" fmla="*/ 25710 h 1273742"/>
                  <a:gd name="connsiteX27" fmla="*/ 1186249 w 1735226"/>
                  <a:gd name="connsiteY27" fmla="*/ 93672 h 1273742"/>
                  <a:gd name="connsiteX28" fmla="*/ 1037968 w 1735226"/>
                  <a:gd name="connsiteY28" fmla="*/ 180169 h 1273742"/>
                  <a:gd name="connsiteX29" fmla="*/ 1007076 w 1735226"/>
                  <a:gd name="connsiteY29" fmla="*/ 192526 h 1273742"/>
                  <a:gd name="connsiteX30" fmla="*/ 970006 w 1735226"/>
                  <a:gd name="connsiteY30" fmla="*/ 198704 h 1273742"/>
                  <a:gd name="connsiteX31" fmla="*/ 883508 w 1735226"/>
                  <a:gd name="connsiteY31" fmla="*/ 112207 h 1273742"/>
                  <a:gd name="connsiteX32" fmla="*/ 778476 w 1735226"/>
                  <a:gd name="connsiteY32" fmla="*/ 7175 h 1273742"/>
                  <a:gd name="connsiteX33" fmla="*/ 716692 w 1735226"/>
                  <a:gd name="connsiteY33" fmla="*/ 996 h 1273742"/>
                  <a:gd name="connsiteX34" fmla="*/ 586946 w 1735226"/>
                  <a:gd name="connsiteY34" fmla="*/ 31888 h 1273742"/>
                  <a:gd name="connsiteX35" fmla="*/ 574589 w 1735226"/>
                  <a:gd name="connsiteY35" fmla="*/ 50423 h 1273742"/>
                  <a:gd name="connsiteX36" fmla="*/ 568411 w 1735226"/>
                  <a:gd name="connsiteY36" fmla="*/ 81315 h 1273742"/>
                  <a:gd name="connsiteX37" fmla="*/ 537519 w 1735226"/>
                  <a:gd name="connsiteY37" fmla="*/ 136921 h 1273742"/>
                  <a:gd name="connsiteX38" fmla="*/ 512806 w 1735226"/>
                  <a:gd name="connsiteY38" fmla="*/ 173991 h 1273742"/>
                  <a:gd name="connsiteX39" fmla="*/ 475735 w 1735226"/>
                  <a:gd name="connsiteY39" fmla="*/ 223418 h 1273742"/>
                  <a:gd name="connsiteX40" fmla="*/ 438665 w 1735226"/>
                  <a:gd name="connsiteY40" fmla="*/ 248131 h 1273742"/>
                  <a:gd name="connsiteX41" fmla="*/ 395416 w 1735226"/>
                  <a:gd name="connsiteY41" fmla="*/ 254310 h 1273742"/>
                  <a:gd name="connsiteX42" fmla="*/ 401595 w 1735226"/>
                  <a:gd name="connsiteY42" fmla="*/ 303737 h 12737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735226" h="1273742">
                    <a:moveTo>
                      <a:pt x="401595" y="303737"/>
                    </a:moveTo>
                    <a:cubicBezTo>
                      <a:pt x="384090" y="301678"/>
                      <a:pt x="310543" y="248456"/>
                      <a:pt x="290384" y="241953"/>
                    </a:cubicBezTo>
                    <a:cubicBezTo>
                      <a:pt x="254617" y="230415"/>
                      <a:pt x="216243" y="229596"/>
                      <a:pt x="179173" y="223418"/>
                    </a:cubicBezTo>
                    <a:cubicBezTo>
                      <a:pt x="112319" y="227875"/>
                      <a:pt x="73582" y="213078"/>
                      <a:pt x="30892" y="272845"/>
                    </a:cubicBezTo>
                    <a:cubicBezTo>
                      <a:pt x="22428" y="284695"/>
                      <a:pt x="26773" y="301678"/>
                      <a:pt x="24714" y="316094"/>
                    </a:cubicBezTo>
                    <a:cubicBezTo>
                      <a:pt x="28833" y="334629"/>
                      <a:pt x="27849" y="355101"/>
                      <a:pt x="37070" y="371699"/>
                    </a:cubicBezTo>
                    <a:cubicBezTo>
                      <a:pt x="59277" y="411672"/>
                      <a:pt x="117389" y="482910"/>
                      <a:pt x="117389" y="482910"/>
                    </a:cubicBezTo>
                    <a:cubicBezTo>
                      <a:pt x="119449" y="493207"/>
                      <a:pt x="124440" y="503337"/>
                      <a:pt x="123568" y="513802"/>
                    </a:cubicBezTo>
                    <a:cubicBezTo>
                      <a:pt x="118655" y="572759"/>
                      <a:pt x="98835" y="560546"/>
                      <a:pt x="55606" y="606477"/>
                    </a:cubicBezTo>
                    <a:cubicBezTo>
                      <a:pt x="13321" y="651405"/>
                      <a:pt x="17407" y="649459"/>
                      <a:pt x="0" y="692975"/>
                    </a:cubicBezTo>
                    <a:cubicBezTo>
                      <a:pt x="6178" y="725926"/>
                      <a:pt x="-290" y="764087"/>
                      <a:pt x="18535" y="791829"/>
                    </a:cubicBezTo>
                    <a:cubicBezTo>
                      <a:pt x="59653" y="852424"/>
                      <a:pt x="123755" y="868284"/>
                      <a:pt x="185351" y="890683"/>
                    </a:cubicBezTo>
                    <a:cubicBezTo>
                      <a:pt x="189460" y="915333"/>
                      <a:pt x="198334" y="971025"/>
                      <a:pt x="203887" y="989537"/>
                    </a:cubicBezTo>
                    <a:cubicBezTo>
                      <a:pt x="210261" y="1010783"/>
                      <a:pt x="215779" y="1033221"/>
                      <a:pt x="228600" y="1051321"/>
                    </a:cubicBezTo>
                    <a:cubicBezTo>
                      <a:pt x="276062" y="1118326"/>
                      <a:pt x="378494" y="1203901"/>
                      <a:pt x="451022" y="1230494"/>
                    </a:cubicBezTo>
                    <a:cubicBezTo>
                      <a:pt x="523833" y="1257191"/>
                      <a:pt x="603422" y="1259326"/>
                      <a:pt x="679622" y="1273742"/>
                    </a:cubicBezTo>
                    <a:cubicBezTo>
                      <a:pt x="718752" y="1271683"/>
                      <a:pt x="758498" y="1274785"/>
                      <a:pt x="797011" y="1267564"/>
                    </a:cubicBezTo>
                    <a:cubicBezTo>
                      <a:pt x="928460" y="1242917"/>
                      <a:pt x="827389" y="1219222"/>
                      <a:pt x="982362" y="1211958"/>
                    </a:cubicBezTo>
                    <a:cubicBezTo>
                      <a:pt x="1210748" y="1201252"/>
                      <a:pt x="1439562" y="1203721"/>
                      <a:pt x="1668162" y="1199602"/>
                    </a:cubicBezTo>
                    <a:cubicBezTo>
                      <a:pt x="1776694" y="982538"/>
                      <a:pt x="1764296" y="1094890"/>
                      <a:pt x="1550773" y="785650"/>
                    </a:cubicBezTo>
                    <a:cubicBezTo>
                      <a:pt x="1495763" y="705980"/>
                      <a:pt x="1371600" y="557050"/>
                      <a:pt x="1371600" y="557050"/>
                    </a:cubicBezTo>
                    <a:cubicBezTo>
                      <a:pt x="1365422" y="534396"/>
                      <a:pt x="1347370" y="511868"/>
                      <a:pt x="1353065" y="489088"/>
                    </a:cubicBezTo>
                    <a:cubicBezTo>
                      <a:pt x="1357362" y="471901"/>
                      <a:pt x="1380607" y="466391"/>
                      <a:pt x="1396314" y="458196"/>
                    </a:cubicBezTo>
                    <a:cubicBezTo>
                      <a:pt x="1428202" y="441559"/>
                      <a:pt x="1462217" y="429364"/>
                      <a:pt x="1495168" y="414948"/>
                    </a:cubicBezTo>
                    <a:cubicBezTo>
                      <a:pt x="1499287" y="400532"/>
                      <a:pt x="1506811" y="386675"/>
                      <a:pt x="1507524" y="371699"/>
                    </a:cubicBezTo>
                    <a:cubicBezTo>
                      <a:pt x="1513093" y="254737"/>
                      <a:pt x="1484541" y="250092"/>
                      <a:pt x="1402492" y="136921"/>
                    </a:cubicBezTo>
                    <a:cubicBezTo>
                      <a:pt x="1326532" y="32149"/>
                      <a:pt x="1358594" y="50208"/>
                      <a:pt x="1285103" y="25710"/>
                    </a:cubicBezTo>
                    <a:cubicBezTo>
                      <a:pt x="1252152" y="48364"/>
                      <a:pt x="1220158" y="72479"/>
                      <a:pt x="1186249" y="93672"/>
                    </a:cubicBezTo>
                    <a:cubicBezTo>
                      <a:pt x="1137725" y="123999"/>
                      <a:pt x="1088070" y="152526"/>
                      <a:pt x="1037968" y="180169"/>
                    </a:cubicBezTo>
                    <a:cubicBezTo>
                      <a:pt x="1028257" y="185527"/>
                      <a:pt x="1017776" y="189608"/>
                      <a:pt x="1007076" y="192526"/>
                    </a:cubicBezTo>
                    <a:cubicBezTo>
                      <a:pt x="994990" y="195822"/>
                      <a:pt x="982363" y="196645"/>
                      <a:pt x="970006" y="198704"/>
                    </a:cubicBezTo>
                    <a:cubicBezTo>
                      <a:pt x="922802" y="160941"/>
                      <a:pt x="936750" y="174844"/>
                      <a:pt x="883508" y="112207"/>
                    </a:cubicBezTo>
                    <a:cubicBezTo>
                      <a:pt x="853707" y="77147"/>
                      <a:pt x="824366" y="26497"/>
                      <a:pt x="778476" y="7175"/>
                    </a:cubicBezTo>
                    <a:cubicBezTo>
                      <a:pt x="759401" y="-857"/>
                      <a:pt x="737287" y="3056"/>
                      <a:pt x="716692" y="996"/>
                    </a:cubicBezTo>
                    <a:cubicBezTo>
                      <a:pt x="622455" y="6540"/>
                      <a:pt x="629010" y="-17185"/>
                      <a:pt x="586946" y="31888"/>
                    </a:cubicBezTo>
                    <a:cubicBezTo>
                      <a:pt x="582113" y="37526"/>
                      <a:pt x="578708" y="44245"/>
                      <a:pt x="574589" y="50423"/>
                    </a:cubicBezTo>
                    <a:cubicBezTo>
                      <a:pt x="572530" y="60720"/>
                      <a:pt x="571732" y="71353"/>
                      <a:pt x="568411" y="81315"/>
                    </a:cubicBezTo>
                    <a:cubicBezTo>
                      <a:pt x="564283" y="93699"/>
                      <a:pt x="543061" y="128211"/>
                      <a:pt x="537519" y="136921"/>
                    </a:cubicBezTo>
                    <a:cubicBezTo>
                      <a:pt x="529546" y="149450"/>
                      <a:pt x="519448" y="160708"/>
                      <a:pt x="512806" y="173991"/>
                    </a:cubicBezTo>
                    <a:cubicBezTo>
                      <a:pt x="499353" y="200895"/>
                      <a:pt x="501757" y="202601"/>
                      <a:pt x="475735" y="223418"/>
                    </a:cubicBezTo>
                    <a:cubicBezTo>
                      <a:pt x="464138" y="232695"/>
                      <a:pt x="452526" y="242800"/>
                      <a:pt x="438665" y="248131"/>
                    </a:cubicBezTo>
                    <a:cubicBezTo>
                      <a:pt x="425073" y="253359"/>
                      <a:pt x="406473" y="244833"/>
                      <a:pt x="395416" y="254310"/>
                    </a:cubicBezTo>
                    <a:cubicBezTo>
                      <a:pt x="387598" y="261011"/>
                      <a:pt x="419100" y="305796"/>
                      <a:pt x="401595" y="303737"/>
                    </a:cubicBezTo>
                    <a:close/>
                  </a:path>
                </a:pathLst>
              </a:custGeom>
              <a:blipFill>
                <a:blip r:embed="rId2"/>
                <a:stretch>
                  <a:fillRect l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42A53F-FDB5-4F91-2A73-C8D6A75BCECE}"/>
                  </a:ext>
                </a:extLst>
              </p:cNvPr>
              <p:cNvSpPr/>
              <p:nvPr/>
            </p:nvSpPr>
            <p:spPr>
              <a:xfrm>
                <a:off x="7783741" y="4722196"/>
                <a:ext cx="1168730" cy="961843"/>
              </a:xfrm>
              <a:custGeom>
                <a:avLst/>
                <a:gdLst>
                  <a:gd name="connsiteX0" fmla="*/ 413951 w 2922373"/>
                  <a:gd name="connsiteY0" fmla="*/ 35330 h 1872691"/>
                  <a:gd name="connsiteX1" fmla="*/ 315097 w 2922373"/>
                  <a:gd name="connsiteY1" fmla="*/ 301000 h 1872691"/>
                  <a:gd name="connsiteX2" fmla="*/ 364524 w 2922373"/>
                  <a:gd name="connsiteY2" fmla="*/ 399854 h 1872691"/>
                  <a:gd name="connsiteX3" fmla="*/ 370703 w 2922373"/>
                  <a:gd name="connsiteY3" fmla="*/ 455459 h 1872691"/>
                  <a:gd name="connsiteX4" fmla="*/ 222422 w 2922373"/>
                  <a:gd name="connsiteY4" fmla="*/ 585205 h 1872691"/>
                  <a:gd name="connsiteX5" fmla="*/ 0 w 2922373"/>
                  <a:gd name="connsiteY5" fmla="*/ 758200 h 1872691"/>
                  <a:gd name="connsiteX6" fmla="*/ 105032 w 2922373"/>
                  <a:gd name="connsiteY6" fmla="*/ 918838 h 1872691"/>
                  <a:gd name="connsiteX7" fmla="*/ 426308 w 2922373"/>
                  <a:gd name="connsiteY7" fmla="*/ 1128903 h 1872691"/>
                  <a:gd name="connsiteX8" fmla="*/ 432486 w 2922373"/>
                  <a:gd name="connsiteY8" fmla="*/ 1178330 h 1872691"/>
                  <a:gd name="connsiteX9" fmla="*/ 401595 w 2922373"/>
                  <a:gd name="connsiteY9" fmla="*/ 1246292 h 1872691"/>
                  <a:gd name="connsiteX10" fmla="*/ 395416 w 2922373"/>
                  <a:gd name="connsiteY10" fmla="*/ 1283362 h 1872691"/>
                  <a:gd name="connsiteX11" fmla="*/ 438665 w 2922373"/>
                  <a:gd name="connsiteY11" fmla="*/ 1338968 h 1872691"/>
                  <a:gd name="connsiteX12" fmla="*/ 698157 w 2922373"/>
                  <a:gd name="connsiteY12" fmla="*/ 1468713 h 1872691"/>
                  <a:gd name="connsiteX13" fmla="*/ 790832 w 2922373"/>
                  <a:gd name="connsiteY13" fmla="*/ 1542854 h 1872691"/>
                  <a:gd name="connsiteX14" fmla="*/ 864973 w 2922373"/>
                  <a:gd name="connsiteY14" fmla="*/ 1616995 h 1872691"/>
                  <a:gd name="connsiteX15" fmla="*/ 1068859 w 2922373"/>
                  <a:gd name="connsiteY15" fmla="*/ 1660243 h 1872691"/>
                  <a:gd name="connsiteX16" fmla="*/ 1377778 w 2922373"/>
                  <a:gd name="connsiteY16" fmla="*/ 1728205 h 1872691"/>
                  <a:gd name="connsiteX17" fmla="*/ 1736124 w 2922373"/>
                  <a:gd name="connsiteY17" fmla="*/ 1857951 h 1872691"/>
                  <a:gd name="connsiteX18" fmla="*/ 1896762 w 2922373"/>
                  <a:gd name="connsiteY18" fmla="*/ 1765276 h 1872691"/>
                  <a:gd name="connsiteX19" fmla="*/ 2286000 w 2922373"/>
                  <a:gd name="connsiteY19" fmla="*/ 1505784 h 1872691"/>
                  <a:gd name="connsiteX20" fmla="*/ 2446638 w 2922373"/>
                  <a:gd name="connsiteY20" fmla="*/ 1437822 h 1872691"/>
                  <a:gd name="connsiteX21" fmla="*/ 2526957 w 2922373"/>
                  <a:gd name="connsiteY21" fmla="*/ 1425465 h 1872691"/>
                  <a:gd name="connsiteX22" fmla="*/ 2625811 w 2922373"/>
                  <a:gd name="connsiteY22" fmla="*/ 1400751 h 1872691"/>
                  <a:gd name="connsiteX23" fmla="*/ 2792627 w 2922373"/>
                  <a:gd name="connsiteY23" fmla="*/ 1314254 h 1872691"/>
                  <a:gd name="connsiteX24" fmla="*/ 2922373 w 2922373"/>
                  <a:gd name="connsiteY24" fmla="*/ 881768 h 1872691"/>
                  <a:gd name="connsiteX25" fmla="*/ 2897659 w 2922373"/>
                  <a:gd name="connsiteY25" fmla="*/ 714951 h 1872691"/>
                  <a:gd name="connsiteX26" fmla="*/ 2848232 w 2922373"/>
                  <a:gd name="connsiteY26" fmla="*/ 585205 h 1872691"/>
                  <a:gd name="connsiteX27" fmla="*/ 2798805 w 2922373"/>
                  <a:gd name="connsiteY27" fmla="*/ 517243 h 1872691"/>
                  <a:gd name="connsiteX28" fmla="*/ 2458995 w 2922373"/>
                  <a:gd name="connsiteY28" fmla="*/ 412211 h 1872691"/>
                  <a:gd name="connsiteX29" fmla="*/ 2038865 w 2922373"/>
                  <a:gd name="connsiteY29" fmla="*/ 134184 h 1872691"/>
                  <a:gd name="connsiteX30" fmla="*/ 1927654 w 2922373"/>
                  <a:gd name="connsiteY30" fmla="*/ 84757 h 1872691"/>
                  <a:gd name="connsiteX31" fmla="*/ 1519881 w 2922373"/>
                  <a:gd name="connsiteY31" fmla="*/ 72400 h 1872691"/>
                  <a:gd name="connsiteX32" fmla="*/ 1198605 w 2922373"/>
                  <a:gd name="connsiteY32" fmla="*/ 35330 h 1872691"/>
                  <a:gd name="connsiteX33" fmla="*/ 784654 w 2922373"/>
                  <a:gd name="connsiteY33" fmla="*/ 4438 h 1872691"/>
                  <a:gd name="connsiteX34" fmla="*/ 413951 w 2922373"/>
                  <a:gd name="connsiteY34" fmla="*/ 35330 h 187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922373" h="1872691">
                    <a:moveTo>
                      <a:pt x="413951" y="35330"/>
                    </a:moveTo>
                    <a:cubicBezTo>
                      <a:pt x="335692" y="84757"/>
                      <a:pt x="327793" y="207368"/>
                      <a:pt x="315097" y="301000"/>
                    </a:cubicBezTo>
                    <a:cubicBezTo>
                      <a:pt x="310147" y="337507"/>
                      <a:pt x="352045" y="365191"/>
                      <a:pt x="364524" y="399854"/>
                    </a:cubicBezTo>
                    <a:cubicBezTo>
                      <a:pt x="370841" y="417401"/>
                      <a:pt x="368643" y="436924"/>
                      <a:pt x="370703" y="455459"/>
                    </a:cubicBezTo>
                    <a:cubicBezTo>
                      <a:pt x="321276" y="498708"/>
                      <a:pt x="275197" y="546112"/>
                      <a:pt x="222422" y="585205"/>
                    </a:cubicBezTo>
                    <a:cubicBezTo>
                      <a:pt x="-10632" y="757838"/>
                      <a:pt x="86434" y="628548"/>
                      <a:pt x="0" y="758200"/>
                    </a:cubicBezTo>
                    <a:cubicBezTo>
                      <a:pt x="35011" y="811746"/>
                      <a:pt x="60317" y="873083"/>
                      <a:pt x="105032" y="918838"/>
                    </a:cubicBezTo>
                    <a:cubicBezTo>
                      <a:pt x="145077" y="959815"/>
                      <a:pt x="376530" y="1098270"/>
                      <a:pt x="426308" y="1128903"/>
                    </a:cubicBezTo>
                    <a:cubicBezTo>
                      <a:pt x="428367" y="1145379"/>
                      <a:pt x="435907" y="1162082"/>
                      <a:pt x="432486" y="1178330"/>
                    </a:cubicBezTo>
                    <a:cubicBezTo>
                      <a:pt x="427360" y="1202681"/>
                      <a:pt x="409877" y="1222826"/>
                      <a:pt x="401595" y="1246292"/>
                    </a:cubicBezTo>
                    <a:cubicBezTo>
                      <a:pt x="397426" y="1258105"/>
                      <a:pt x="397476" y="1271005"/>
                      <a:pt x="395416" y="1283362"/>
                    </a:cubicBezTo>
                    <a:cubicBezTo>
                      <a:pt x="409832" y="1301897"/>
                      <a:pt x="419970" y="1324760"/>
                      <a:pt x="438665" y="1338968"/>
                    </a:cubicBezTo>
                    <a:cubicBezTo>
                      <a:pt x="519257" y="1400218"/>
                      <a:pt x="611522" y="1417620"/>
                      <a:pt x="698157" y="1468713"/>
                    </a:cubicBezTo>
                    <a:cubicBezTo>
                      <a:pt x="732233" y="1488809"/>
                      <a:pt x="761264" y="1516571"/>
                      <a:pt x="790832" y="1542854"/>
                    </a:cubicBezTo>
                    <a:cubicBezTo>
                      <a:pt x="816954" y="1566074"/>
                      <a:pt x="834565" y="1599764"/>
                      <a:pt x="864973" y="1616995"/>
                    </a:cubicBezTo>
                    <a:cubicBezTo>
                      <a:pt x="918539" y="1647349"/>
                      <a:pt x="1009066" y="1649993"/>
                      <a:pt x="1068859" y="1660243"/>
                    </a:cubicBezTo>
                    <a:cubicBezTo>
                      <a:pt x="1168886" y="1677391"/>
                      <a:pt x="1281039" y="1705633"/>
                      <a:pt x="1377778" y="1728205"/>
                    </a:cubicBezTo>
                    <a:cubicBezTo>
                      <a:pt x="1688844" y="1880429"/>
                      <a:pt x="1562137" y="1889586"/>
                      <a:pt x="1736124" y="1857951"/>
                    </a:cubicBezTo>
                    <a:cubicBezTo>
                      <a:pt x="1789670" y="1827059"/>
                      <a:pt x="1845470" y="1799781"/>
                      <a:pt x="1896762" y="1765276"/>
                    </a:cubicBezTo>
                    <a:cubicBezTo>
                      <a:pt x="2158658" y="1589092"/>
                      <a:pt x="1991812" y="1657780"/>
                      <a:pt x="2286000" y="1505784"/>
                    </a:cubicBezTo>
                    <a:cubicBezTo>
                      <a:pt x="2337654" y="1479096"/>
                      <a:pt x="2391481" y="1456208"/>
                      <a:pt x="2446638" y="1437822"/>
                    </a:cubicBezTo>
                    <a:cubicBezTo>
                      <a:pt x="2472336" y="1429256"/>
                      <a:pt x="2500431" y="1430953"/>
                      <a:pt x="2526957" y="1425465"/>
                    </a:cubicBezTo>
                    <a:cubicBezTo>
                      <a:pt x="2560218" y="1418583"/>
                      <a:pt x="2592860" y="1408989"/>
                      <a:pt x="2625811" y="1400751"/>
                    </a:cubicBezTo>
                    <a:cubicBezTo>
                      <a:pt x="2681416" y="1371919"/>
                      <a:pt x="2749757" y="1359920"/>
                      <a:pt x="2792627" y="1314254"/>
                    </a:cubicBezTo>
                    <a:cubicBezTo>
                      <a:pt x="2937284" y="1160163"/>
                      <a:pt x="2911655" y="1069327"/>
                      <a:pt x="2922373" y="881768"/>
                    </a:cubicBezTo>
                    <a:cubicBezTo>
                      <a:pt x="2914135" y="826162"/>
                      <a:pt x="2911293" y="769485"/>
                      <a:pt x="2897659" y="714951"/>
                    </a:cubicBezTo>
                    <a:cubicBezTo>
                      <a:pt x="2886434" y="670052"/>
                      <a:pt x="2868929" y="626600"/>
                      <a:pt x="2848232" y="585205"/>
                    </a:cubicBezTo>
                    <a:cubicBezTo>
                      <a:pt x="2835705" y="560151"/>
                      <a:pt x="2821008" y="534322"/>
                      <a:pt x="2798805" y="517243"/>
                    </a:cubicBezTo>
                    <a:cubicBezTo>
                      <a:pt x="2705954" y="445819"/>
                      <a:pt x="2562404" y="434570"/>
                      <a:pt x="2458995" y="412211"/>
                    </a:cubicBezTo>
                    <a:cubicBezTo>
                      <a:pt x="2318952" y="319535"/>
                      <a:pt x="2183920" y="218800"/>
                      <a:pt x="2038865" y="134184"/>
                    </a:cubicBezTo>
                    <a:cubicBezTo>
                      <a:pt x="1988314" y="104696"/>
                      <a:pt x="1977880" y="86850"/>
                      <a:pt x="1927654" y="84757"/>
                    </a:cubicBezTo>
                    <a:cubicBezTo>
                      <a:pt x="1791785" y="79096"/>
                      <a:pt x="1655805" y="76519"/>
                      <a:pt x="1519881" y="72400"/>
                    </a:cubicBezTo>
                    <a:cubicBezTo>
                      <a:pt x="1231223" y="26214"/>
                      <a:pt x="1502052" y="65079"/>
                      <a:pt x="1198605" y="35330"/>
                    </a:cubicBezTo>
                    <a:cubicBezTo>
                      <a:pt x="943781" y="10348"/>
                      <a:pt x="1133141" y="11013"/>
                      <a:pt x="784654" y="4438"/>
                    </a:cubicBezTo>
                    <a:cubicBezTo>
                      <a:pt x="654931" y="1990"/>
                      <a:pt x="492210" y="-14097"/>
                      <a:pt x="413951" y="35330"/>
                    </a:cubicBezTo>
                    <a:close/>
                  </a:path>
                </a:pathLst>
              </a:custGeom>
              <a:ln/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B042A53F-FDB5-4F91-2A73-C8D6A75BCE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3741" y="4722196"/>
                <a:ext cx="1168730" cy="961843"/>
              </a:xfrm>
              <a:custGeom>
                <a:avLst/>
                <a:gdLst>
                  <a:gd name="connsiteX0" fmla="*/ 413951 w 2922373"/>
                  <a:gd name="connsiteY0" fmla="*/ 35330 h 1872691"/>
                  <a:gd name="connsiteX1" fmla="*/ 315097 w 2922373"/>
                  <a:gd name="connsiteY1" fmla="*/ 301000 h 1872691"/>
                  <a:gd name="connsiteX2" fmla="*/ 364524 w 2922373"/>
                  <a:gd name="connsiteY2" fmla="*/ 399854 h 1872691"/>
                  <a:gd name="connsiteX3" fmla="*/ 370703 w 2922373"/>
                  <a:gd name="connsiteY3" fmla="*/ 455459 h 1872691"/>
                  <a:gd name="connsiteX4" fmla="*/ 222422 w 2922373"/>
                  <a:gd name="connsiteY4" fmla="*/ 585205 h 1872691"/>
                  <a:gd name="connsiteX5" fmla="*/ 0 w 2922373"/>
                  <a:gd name="connsiteY5" fmla="*/ 758200 h 1872691"/>
                  <a:gd name="connsiteX6" fmla="*/ 105032 w 2922373"/>
                  <a:gd name="connsiteY6" fmla="*/ 918838 h 1872691"/>
                  <a:gd name="connsiteX7" fmla="*/ 426308 w 2922373"/>
                  <a:gd name="connsiteY7" fmla="*/ 1128903 h 1872691"/>
                  <a:gd name="connsiteX8" fmla="*/ 432486 w 2922373"/>
                  <a:gd name="connsiteY8" fmla="*/ 1178330 h 1872691"/>
                  <a:gd name="connsiteX9" fmla="*/ 401595 w 2922373"/>
                  <a:gd name="connsiteY9" fmla="*/ 1246292 h 1872691"/>
                  <a:gd name="connsiteX10" fmla="*/ 395416 w 2922373"/>
                  <a:gd name="connsiteY10" fmla="*/ 1283362 h 1872691"/>
                  <a:gd name="connsiteX11" fmla="*/ 438665 w 2922373"/>
                  <a:gd name="connsiteY11" fmla="*/ 1338968 h 1872691"/>
                  <a:gd name="connsiteX12" fmla="*/ 698157 w 2922373"/>
                  <a:gd name="connsiteY12" fmla="*/ 1468713 h 1872691"/>
                  <a:gd name="connsiteX13" fmla="*/ 790832 w 2922373"/>
                  <a:gd name="connsiteY13" fmla="*/ 1542854 h 1872691"/>
                  <a:gd name="connsiteX14" fmla="*/ 864973 w 2922373"/>
                  <a:gd name="connsiteY14" fmla="*/ 1616995 h 1872691"/>
                  <a:gd name="connsiteX15" fmla="*/ 1068859 w 2922373"/>
                  <a:gd name="connsiteY15" fmla="*/ 1660243 h 1872691"/>
                  <a:gd name="connsiteX16" fmla="*/ 1377778 w 2922373"/>
                  <a:gd name="connsiteY16" fmla="*/ 1728205 h 1872691"/>
                  <a:gd name="connsiteX17" fmla="*/ 1736124 w 2922373"/>
                  <a:gd name="connsiteY17" fmla="*/ 1857951 h 1872691"/>
                  <a:gd name="connsiteX18" fmla="*/ 1896762 w 2922373"/>
                  <a:gd name="connsiteY18" fmla="*/ 1765276 h 1872691"/>
                  <a:gd name="connsiteX19" fmla="*/ 2286000 w 2922373"/>
                  <a:gd name="connsiteY19" fmla="*/ 1505784 h 1872691"/>
                  <a:gd name="connsiteX20" fmla="*/ 2446638 w 2922373"/>
                  <a:gd name="connsiteY20" fmla="*/ 1437822 h 1872691"/>
                  <a:gd name="connsiteX21" fmla="*/ 2526957 w 2922373"/>
                  <a:gd name="connsiteY21" fmla="*/ 1425465 h 1872691"/>
                  <a:gd name="connsiteX22" fmla="*/ 2625811 w 2922373"/>
                  <a:gd name="connsiteY22" fmla="*/ 1400751 h 1872691"/>
                  <a:gd name="connsiteX23" fmla="*/ 2792627 w 2922373"/>
                  <a:gd name="connsiteY23" fmla="*/ 1314254 h 1872691"/>
                  <a:gd name="connsiteX24" fmla="*/ 2922373 w 2922373"/>
                  <a:gd name="connsiteY24" fmla="*/ 881768 h 1872691"/>
                  <a:gd name="connsiteX25" fmla="*/ 2897659 w 2922373"/>
                  <a:gd name="connsiteY25" fmla="*/ 714951 h 1872691"/>
                  <a:gd name="connsiteX26" fmla="*/ 2848232 w 2922373"/>
                  <a:gd name="connsiteY26" fmla="*/ 585205 h 1872691"/>
                  <a:gd name="connsiteX27" fmla="*/ 2798805 w 2922373"/>
                  <a:gd name="connsiteY27" fmla="*/ 517243 h 1872691"/>
                  <a:gd name="connsiteX28" fmla="*/ 2458995 w 2922373"/>
                  <a:gd name="connsiteY28" fmla="*/ 412211 h 1872691"/>
                  <a:gd name="connsiteX29" fmla="*/ 2038865 w 2922373"/>
                  <a:gd name="connsiteY29" fmla="*/ 134184 h 1872691"/>
                  <a:gd name="connsiteX30" fmla="*/ 1927654 w 2922373"/>
                  <a:gd name="connsiteY30" fmla="*/ 84757 h 1872691"/>
                  <a:gd name="connsiteX31" fmla="*/ 1519881 w 2922373"/>
                  <a:gd name="connsiteY31" fmla="*/ 72400 h 1872691"/>
                  <a:gd name="connsiteX32" fmla="*/ 1198605 w 2922373"/>
                  <a:gd name="connsiteY32" fmla="*/ 35330 h 1872691"/>
                  <a:gd name="connsiteX33" fmla="*/ 784654 w 2922373"/>
                  <a:gd name="connsiteY33" fmla="*/ 4438 h 1872691"/>
                  <a:gd name="connsiteX34" fmla="*/ 413951 w 2922373"/>
                  <a:gd name="connsiteY34" fmla="*/ 35330 h 18726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922373" h="1872691">
                    <a:moveTo>
                      <a:pt x="413951" y="35330"/>
                    </a:moveTo>
                    <a:cubicBezTo>
                      <a:pt x="335692" y="84757"/>
                      <a:pt x="327793" y="207368"/>
                      <a:pt x="315097" y="301000"/>
                    </a:cubicBezTo>
                    <a:cubicBezTo>
                      <a:pt x="310147" y="337507"/>
                      <a:pt x="352045" y="365191"/>
                      <a:pt x="364524" y="399854"/>
                    </a:cubicBezTo>
                    <a:cubicBezTo>
                      <a:pt x="370841" y="417401"/>
                      <a:pt x="368643" y="436924"/>
                      <a:pt x="370703" y="455459"/>
                    </a:cubicBezTo>
                    <a:cubicBezTo>
                      <a:pt x="321276" y="498708"/>
                      <a:pt x="275197" y="546112"/>
                      <a:pt x="222422" y="585205"/>
                    </a:cubicBezTo>
                    <a:cubicBezTo>
                      <a:pt x="-10632" y="757838"/>
                      <a:pt x="86434" y="628548"/>
                      <a:pt x="0" y="758200"/>
                    </a:cubicBezTo>
                    <a:cubicBezTo>
                      <a:pt x="35011" y="811746"/>
                      <a:pt x="60317" y="873083"/>
                      <a:pt x="105032" y="918838"/>
                    </a:cubicBezTo>
                    <a:cubicBezTo>
                      <a:pt x="145077" y="959815"/>
                      <a:pt x="376530" y="1098270"/>
                      <a:pt x="426308" y="1128903"/>
                    </a:cubicBezTo>
                    <a:cubicBezTo>
                      <a:pt x="428367" y="1145379"/>
                      <a:pt x="435907" y="1162082"/>
                      <a:pt x="432486" y="1178330"/>
                    </a:cubicBezTo>
                    <a:cubicBezTo>
                      <a:pt x="427360" y="1202681"/>
                      <a:pt x="409877" y="1222826"/>
                      <a:pt x="401595" y="1246292"/>
                    </a:cubicBezTo>
                    <a:cubicBezTo>
                      <a:pt x="397426" y="1258105"/>
                      <a:pt x="397476" y="1271005"/>
                      <a:pt x="395416" y="1283362"/>
                    </a:cubicBezTo>
                    <a:cubicBezTo>
                      <a:pt x="409832" y="1301897"/>
                      <a:pt x="419970" y="1324760"/>
                      <a:pt x="438665" y="1338968"/>
                    </a:cubicBezTo>
                    <a:cubicBezTo>
                      <a:pt x="519257" y="1400218"/>
                      <a:pt x="611522" y="1417620"/>
                      <a:pt x="698157" y="1468713"/>
                    </a:cubicBezTo>
                    <a:cubicBezTo>
                      <a:pt x="732233" y="1488809"/>
                      <a:pt x="761264" y="1516571"/>
                      <a:pt x="790832" y="1542854"/>
                    </a:cubicBezTo>
                    <a:cubicBezTo>
                      <a:pt x="816954" y="1566074"/>
                      <a:pt x="834565" y="1599764"/>
                      <a:pt x="864973" y="1616995"/>
                    </a:cubicBezTo>
                    <a:cubicBezTo>
                      <a:pt x="918539" y="1647349"/>
                      <a:pt x="1009066" y="1649993"/>
                      <a:pt x="1068859" y="1660243"/>
                    </a:cubicBezTo>
                    <a:cubicBezTo>
                      <a:pt x="1168886" y="1677391"/>
                      <a:pt x="1281039" y="1705633"/>
                      <a:pt x="1377778" y="1728205"/>
                    </a:cubicBezTo>
                    <a:cubicBezTo>
                      <a:pt x="1688844" y="1880429"/>
                      <a:pt x="1562137" y="1889586"/>
                      <a:pt x="1736124" y="1857951"/>
                    </a:cubicBezTo>
                    <a:cubicBezTo>
                      <a:pt x="1789670" y="1827059"/>
                      <a:pt x="1845470" y="1799781"/>
                      <a:pt x="1896762" y="1765276"/>
                    </a:cubicBezTo>
                    <a:cubicBezTo>
                      <a:pt x="2158658" y="1589092"/>
                      <a:pt x="1991812" y="1657780"/>
                      <a:pt x="2286000" y="1505784"/>
                    </a:cubicBezTo>
                    <a:cubicBezTo>
                      <a:pt x="2337654" y="1479096"/>
                      <a:pt x="2391481" y="1456208"/>
                      <a:pt x="2446638" y="1437822"/>
                    </a:cubicBezTo>
                    <a:cubicBezTo>
                      <a:pt x="2472336" y="1429256"/>
                      <a:pt x="2500431" y="1430953"/>
                      <a:pt x="2526957" y="1425465"/>
                    </a:cubicBezTo>
                    <a:cubicBezTo>
                      <a:pt x="2560218" y="1418583"/>
                      <a:pt x="2592860" y="1408989"/>
                      <a:pt x="2625811" y="1400751"/>
                    </a:cubicBezTo>
                    <a:cubicBezTo>
                      <a:pt x="2681416" y="1371919"/>
                      <a:pt x="2749757" y="1359920"/>
                      <a:pt x="2792627" y="1314254"/>
                    </a:cubicBezTo>
                    <a:cubicBezTo>
                      <a:pt x="2937284" y="1160163"/>
                      <a:pt x="2911655" y="1069327"/>
                      <a:pt x="2922373" y="881768"/>
                    </a:cubicBezTo>
                    <a:cubicBezTo>
                      <a:pt x="2914135" y="826162"/>
                      <a:pt x="2911293" y="769485"/>
                      <a:pt x="2897659" y="714951"/>
                    </a:cubicBezTo>
                    <a:cubicBezTo>
                      <a:pt x="2886434" y="670052"/>
                      <a:pt x="2868929" y="626600"/>
                      <a:pt x="2848232" y="585205"/>
                    </a:cubicBezTo>
                    <a:cubicBezTo>
                      <a:pt x="2835705" y="560151"/>
                      <a:pt x="2821008" y="534322"/>
                      <a:pt x="2798805" y="517243"/>
                    </a:cubicBezTo>
                    <a:cubicBezTo>
                      <a:pt x="2705954" y="445819"/>
                      <a:pt x="2562404" y="434570"/>
                      <a:pt x="2458995" y="412211"/>
                    </a:cubicBezTo>
                    <a:cubicBezTo>
                      <a:pt x="2318952" y="319535"/>
                      <a:pt x="2183920" y="218800"/>
                      <a:pt x="2038865" y="134184"/>
                    </a:cubicBezTo>
                    <a:cubicBezTo>
                      <a:pt x="1988314" y="104696"/>
                      <a:pt x="1977880" y="86850"/>
                      <a:pt x="1927654" y="84757"/>
                    </a:cubicBezTo>
                    <a:cubicBezTo>
                      <a:pt x="1791785" y="79096"/>
                      <a:pt x="1655805" y="76519"/>
                      <a:pt x="1519881" y="72400"/>
                    </a:cubicBezTo>
                    <a:cubicBezTo>
                      <a:pt x="1231223" y="26214"/>
                      <a:pt x="1502052" y="65079"/>
                      <a:pt x="1198605" y="35330"/>
                    </a:cubicBezTo>
                    <a:cubicBezTo>
                      <a:pt x="943781" y="10348"/>
                      <a:pt x="1133141" y="11013"/>
                      <a:pt x="784654" y="4438"/>
                    </a:cubicBezTo>
                    <a:cubicBezTo>
                      <a:pt x="654931" y="1990"/>
                      <a:pt x="492210" y="-14097"/>
                      <a:pt x="413951" y="35330"/>
                    </a:cubicBezTo>
                    <a:close/>
                  </a:path>
                </a:pathLst>
              </a:custGeom>
              <a:blipFill>
                <a:blip r:embed="rId3"/>
                <a:stretch>
                  <a:fillRect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</p:spPr>
            <p:txBody>
              <a:bodyPr/>
              <a:lstStyle/>
              <a:p>
                <a:r>
                  <a:rPr lang="en-US" dirty="0"/>
                  <a:t>Intuition: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lands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true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then for all such states will satisfy a weaker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(because states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 superset of those satisfying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1D3DD62-2914-472A-80AD-20805E32ED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96284"/>
                <a:ext cx="11699087" cy="2587755"/>
              </a:xfrm>
              <a:blipFill>
                <a:blip r:embed="rId4"/>
                <a:stretch>
                  <a:fillRect l="-521" t="-3774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BC7D77-3986-42BF-A8BB-2281F49D1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Postcondition weakening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8084A-E89F-44BC-9E25-AF831280B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726346-43A5-4D2A-9B89-E42AE425CB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8004234" cy="113755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A05B5A6-1097-4029-79B0-429E679C0A77}"/>
                  </a:ext>
                </a:extLst>
              </p:cNvPr>
              <p:cNvSpPr/>
              <p:nvPr/>
            </p:nvSpPr>
            <p:spPr>
              <a:xfrm>
                <a:off x="4837679" y="5009489"/>
                <a:ext cx="887627" cy="824145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A05B5A6-1097-4029-79B0-429E679C0A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679" y="5009489"/>
                <a:ext cx="887627" cy="824145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E7CCE-88CF-7933-2361-FA8716E0098C}"/>
                  </a:ext>
                </a:extLst>
              </p:cNvPr>
              <p:cNvSpPr txBox="1"/>
              <p:nvPr/>
            </p:nvSpPr>
            <p:spPr>
              <a:xfrm>
                <a:off x="1302161" y="5052229"/>
                <a:ext cx="33856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For every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1E7CCE-88CF-7933-2361-FA8716E00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161" y="5052229"/>
                <a:ext cx="3385607" cy="369332"/>
              </a:xfrm>
              <a:prstGeom prst="rect">
                <a:avLst/>
              </a:prstGeom>
              <a:blipFill>
                <a:blip r:embed="rId7"/>
                <a:stretch>
                  <a:fillRect l="-1622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8291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</p:spPr>
            <p:txBody>
              <a:bodyPr/>
              <a:lstStyle/>
              <a:p>
                <a:r>
                  <a:rPr lang="en-US" dirty="0"/>
                  <a:t>Loop statement syntax: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Loop rule: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31B8343-FF2B-488F-8C70-A04B68F22C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940247"/>
              </a:xfrm>
              <a:blipFill>
                <a:blip r:embed="rId2"/>
                <a:stretch>
                  <a:fillRect l="-521" t="-10390" b="-162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9A6E5D-8D08-4856-86AC-8D1BA7F4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for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E6AA9-DE25-4C27-87E2-933D811BB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/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o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CD2ABD6-186C-4E7B-A4DA-7B7573663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73509" y="2061123"/>
                <a:ext cx="8004234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called the loop invariant</a:t>
                </a:r>
              </a:p>
              <a:p>
                <a:r>
                  <a:rPr lang="en-US" dirty="0"/>
                  <a:t>Intuition of the loop rule: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/>
                  <a:t> is a condition that holds before and after the loop body executes (the loop body executes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true). The loop rule also expresses that after the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𝐰𝐡𝐢𝐥𝐞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command has terminated,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must be false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D5C52A4A-81A4-4A6D-86C2-59BE4EA6A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600"/>
                <a:ext cx="11699087" cy="2190403"/>
              </a:xfrm>
              <a:prstGeom prst="rect">
                <a:avLst/>
              </a:prstGeom>
              <a:blipFill>
                <a:blip r:embed="rId4"/>
                <a:stretch>
                  <a:fillRect l="-521" t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0197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≔0;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/>
                  <a:t>while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Loop-invariant: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	</a:t>
                </a:r>
              </a:p>
              <a:p>
                <a:pPr lvl="1"/>
                <a:r>
                  <a:rPr lang="en-US" dirty="0"/>
                  <a:t>Exercise: show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Exercise: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2A4E45-AAC9-4FEA-A16D-A8CFFDED14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43100"/>
                <a:ext cx="11699087" cy="3740940"/>
              </a:xfrm>
              <a:blipFill>
                <a:blip r:embed="rId2"/>
                <a:stretch>
                  <a:fillRect l="-521" t="-26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D7CA5B4-0553-4A5C-B202-83E04C02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rule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138B9F-4C31-452C-9EC8-D5B091E6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6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AB5AF7D-1981-461F-84D6-017ADA53CF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4719714"/>
          </a:xfrm>
        </p:spPr>
        <p:txBody>
          <a:bodyPr/>
          <a:lstStyle/>
          <a:p>
            <a:r>
              <a:rPr lang="en-US" dirty="0"/>
              <a:t>Invariant must hold initially</a:t>
            </a:r>
          </a:p>
          <a:p>
            <a:r>
              <a:rPr lang="en-US" dirty="0"/>
              <a:t>Invariant must hold after each loop iteration</a:t>
            </a:r>
          </a:p>
          <a:p>
            <a:r>
              <a:rPr lang="en-US" dirty="0"/>
              <a:t>Invariant and negated loop guard must imply postcondition</a:t>
            </a:r>
          </a:p>
          <a:p>
            <a:endParaRPr lang="en-US" dirty="0"/>
          </a:p>
          <a:p>
            <a:r>
              <a:rPr lang="en-US" dirty="0"/>
              <a:t>Exercise/example: </a:t>
            </a:r>
          </a:p>
          <a:p>
            <a:pPr lvl="1"/>
            <a:r>
              <a:rPr lang="en-US" dirty="0"/>
              <a:t>What’s the loop invariant for following program?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0992370-9225-49FF-8681-647385F4E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loop invariants is hard!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4D09F-89C3-454A-A647-207A9E25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/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39BBCE-BAEB-4118-A040-C4B362B027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5782" y="4267495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45355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What is true in every loop iteration?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holds the partial result : </a:t>
                </a:r>
              </a:p>
              <a:p>
                <a:r>
                  <a:rPr lang="en-US" dirty="0"/>
                  <a:t>at the end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</m:t>
                        </m:r>
                      </m:sup>
                    </m:sSup>
                  </m:oMath>
                </a14:m>
                <a:r>
                  <a:rPr lang="en-US" dirty="0"/>
                  <a:t> iteration: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−1×…×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dirty="0"/>
                  <a:t>, and,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Candidate Invariant: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DFD3331-AC00-4D85-96C4-006F906A83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69125"/>
                <a:ext cx="11699087" cy="3087231"/>
              </a:xfrm>
              <a:blipFill>
                <a:blip r:embed="rId2"/>
                <a:stretch>
                  <a:fillRect l="-521" t="-3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0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is true at the beginning?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is true at the end of the loop?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=0,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Content Placeholder 1">
                <a:extLst>
                  <a:ext uri="{FF2B5EF4-FFF2-40B4-BE49-F238E27FC236}">
                    <a16:creationId xmlns:a16="http://schemas.microsoft.com/office/drawing/2014/main" id="{34639B93-34B2-4255-AA3D-4D5475B0E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9652" y="998145"/>
                <a:ext cx="6020554" cy="2280341"/>
              </a:xfrm>
              <a:prstGeom prst="rect">
                <a:avLst/>
              </a:prstGeom>
              <a:blipFill>
                <a:blip r:embed="rId4"/>
                <a:stretch>
                  <a:fillRect l="-1012" t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6463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8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FD3331-AC00-4D85-96C4-006F906A8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069125"/>
            <a:ext cx="11699087" cy="452432"/>
          </a:xfrm>
        </p:spPr>
        <p:txBody>
          <a:bodyPr>
            <a:normAutofit/>
          </a:bodyPr>
          <a:lstStyle/>
          <a:p>
            <a:r>
              <a:rPr lang="en-US" dirty="0"/>
              <a:t>Applying loop rule: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3602237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/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tabLst/>
                  <a:defRPr/>
                </a:pPr>
                <a:r>
                  <a:rPr kumimoji="0" lang="en-US" sz="26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rPr>
                  <a:t>Candidate Invariant: </a:t>
                </a:r>
                <a14:m>
                  <m:oMath xmlns:m="http://schemas.openxmlformats.org/officeDocument/2006/math"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×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!=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𝑚</m:t>
                    </m:r>
                    <m:r>
                      <a:rPr kumimoji="0" lang="en-US" sz="26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!</m:t>
                    </m:r>
                  </m:oMath>
                </a14:m>
                <a:endParaRPr kumimoji="0" lang="en-US" sz="2600" b="0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mbria" panose="02040503050406030204" pitchFamily="18" charset="0"/>
                  <a:ea typeface="Cambria" panose="02040503050406030204" pitchFamily="18" charset="0"/>
                  <a:cs typeface="+mn-cs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32D6DEE-C343-4C6B-8FAF-A548EA6CC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5517" y="1015120"/>
                <a:ext cx="5048902" cy="452432"/>
              </a:xfrm>
              <a:prstGeom prst="rect">
                <a:avLst/>
              </a:prstGeom>
              <a:blipFill>
                <a:blip r:embed="rId3"/>
                <a:stretch>
                  <a:fillRect l="-2046" t="-21053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/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!}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8ED6DEF-6DA0-429F-A199-FB55152B2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682" y="3557036"/>
                <a:ext cx="9126872" cy="1062086"/>
              </a:xfrm>
              <a:prstGeom prst="rect">
                <a:avLst/>
              </a:prstGeom>
              <a:blipFill>
                <a:blip r:embed="rId4"/>
                <a:stretch>
                  <a:fillRect r="-3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For convenience,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Exercise: check if the invariant condition holds:</a:t>
                </a:r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⊢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𝑏𝑜𝑑𝑦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!}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3" name="Content Placeholder 1">
                <a:extLst>
                  <a:ext uri="{FF2B5EF4-FFF2-40B4-BE49-F238E27FC236}">
                    <a16:creationId xmlns:a16="http://schemas.microsoft.com/office/drawing/2014/main" id="{84362026-A80B-41F5-B0AF-4AA83B38C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537" y="1549038"/>
                <a:ext cx="11699087" cy="1815882"/>
              </a:xfrm>
              <a:prstGeom prst="rect">
                <a:avLst/>
              </a:prstGeom>
              <a:blipFill>
                <a:blip r:embed="rId5"/>
                <a:stretch>
                  <a:fillRect l="-938" t="-5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1">
            <a:extLst>
              <a:ext uri="{FF2B5EF4-FFF2-40B4-BE49-F238E27FC236}">
                <a16:creationId xmlns:a16="http://schemas.microsoft.com/office/drawing/2014/main" id="{4E2044EF-178B-457E-A47C-ABBB53B5188B}"/>
              </a:ext>
            </a:extLst>
          </p:cNvPr>
          <p:cNvSpPr txBox="1">
            <a:spLocks/>
          </p:cNvSpPr>
          <p:nvPr/>
        </p:nvSpPr>
        <p:spPr>
          <a:xfrm>
            <a:off x="166681" y="4658790"/>
            <a:ext cx="11699087" cy="12640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809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FA38A1-2FBE-4AB3-A9BF-51B1793AF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invariant for factorial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4E336-E7B7-49D6-8C2E-CC933DA9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/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C679EA-4FA0-42EB-B0EE-3DF29B5F1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2" y="1015120"/>
                <a:ext cx="2937488" cy="181588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Consider the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000" dirty="0"/>
                  <a:t>				</a:t>
                </a:r>
                <a:endParaRPr lang="en-US" dirty="0"/>
              </a:p>
              <a:p>
                <a:r>
                  <a:rPr lang="en-US" dirty="0"/>
                  <a:t>Loop rule: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Observe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&lt;1≡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!=1</m:t>
                    </m:r>
                  </m:oMath>
                </a14:m>
                <a:r>
                  <a:rPr lang="en-US" dirty="0"/>
                  <a:t>. Simplifying, we get the desired postcondition</a:t>
                </a:r>
              </a:p>
              <a:p>
                <a:r>
                  <a:rPr lang="en-US" dirty="0"/>
                  <a:t>Sometimes you must carry additional stuff in the invariant!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14" name="Content Placeholder 1">
                <a:extLst>
                  <a:ext uri="{FF2B5EF4-FFF2-40B4-BE49-F238E27FC236}">
                    <a16:creationId xmlns:a16="http://schemas.microsoft.com/office/drawing/2014/main" id="{4E2044EF-178B-457E-A47C-ABBB53B51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56" y="2864096"/>
                <a:ext cx="11699087" cy="3257844"/>
              </a:xfrm>
              <a:prstGeom prst="rect">
                <a:avLst/>
              </a:prstGeom>
              <a:blipFill>
                <a:blip r:embed="rId3"/>
                <a:stretch>
                  <a:fillRect l="-521" t="-2996" b="-3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/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≥0∧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≥0}</m:t>
                          </m:r>
                          <m:r>
                            <m:rPr>
                              <m:nor/>
                            </m:rPr>
                            <a:rPr lang="en-US" sz="2400" dirty="0"/>
                            <m:t>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!∧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𝑏𝑜𝑑𝑦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{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≥0 ∧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&lt;1}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4DE362-816E-4169-B559-33B03CA535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48" y="3780996"/>
                <a:ext cx="8537309" cy="923586"/>
              </a:xfrm>
              <a:prstGeom prst="rect">
                <a:avLst/>
              </a:prstGeom>
              <a:blipFill>
                <a:blip r:embed="rId4"/>
                <a:stretch>
                  <a:fillRect r="-20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/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rgbClr val="0070C0"/>
                    </a:solidFill>
                    <a:latin typeface="Cambria" panose="02040503050406030204" pitchFamily="18" charset="0"/>
                    <a:ea typeface="Cambria" panose="02040503050406030204" pitchFamily="18" charset="0"/>
                  </a:rPr>
                  <a:t> is also a loop invariant</a:t>
                </a:r>
                <a:endParaRPr lang="en-US" dirty="0">
                  <a:solidFill>
                    <a:srgbClr val="0070C0"/>
                  </a:solidFill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F0BD0CB-E892-4771-AE4E-9B1833D9A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1371" y="2886531"/>
                <a:ext cx="4174765" cy="369332"/>
              </a:xfrm>
              <a:prstGeom prst="rect">
                <a:avLst/>
              </a:prstGeom>
              <a:blipFill>
                <a:blip r:embed="rId5"/>
                <a:stretch>
                  <a:fillRect l="-1316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can show: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!∧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&lt;1 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How do we show: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⊢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while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≥1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do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𝑏𝑜𝑑𝑦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Content Placeholder 1">
                <a:extLst>
                  <a:ext uri="{FF2B5EF4-FFF2-40B4-BE49-F238E27FC236}">
                    <a16:creationId xmlns:a16="http://schemas.microsoft.com/office/drawing/2014/main" id="{AC92BF1A-9579-4198-A585-CC1B775BA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966" y="1045408"/>
                <a:ext cx="8336136" cy="1785594"/>
              </a:xfrm>
              <a:prstGeom prst="rect">
                <a:avLst/>
              </a:prstGeom>
              <a:blipFill>
                <a:blip r:embed="rId6"/>
                <a:stretch>
                  <a:fillRect l="-585" t="-4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9875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16BAB8A-B9CD-49C8-884C-476AA08C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Sir Tony Hoare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DAF88-C544-4064-A6B5-514609879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555F06-B0B7-424A-8367-2B2E909CD7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670" r="5914" b="19066"/>
          <a:stretch/>
        </p:blipFill>
        <p:spPr>
          <a:xfrm>
            <a:off x="326234" y="1230923"/>
            <a:ext cx="1691752" cy="1937349"/>
          </a:xfrm>
          <a:prstGeom prst="rect">
            <a:avLst/>
          </a:prstGeom>
        </p:spPr>
      </p:pic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50C994A8-3821-41C0-A5B0-32AB3222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37793" y="1254004"/>
            <a:ext cx="8427976" cy="4941844"/>
          </a:xfrm>
        </p:spPr>
        <p:txBody>
          <a:bodyPr>
            <a:normAutofit/>
          </a:bodyPr>
          <a:lstStyle/>
          <a:p>
            <a:r>
              <a:rPr lang="en-US" dirty="0"/>
              <a:t>Pioneer in the field of programming languages, verification</a:t>
            </a:r>
          </a:p>
          <a:p>
            <a:r>
              <a:rPr lang="en-US" sz="2400" dirty="0"/>
              <a:t>1980 Turing Award for </a:t>
            </a:r>
          </a:p>
          <a:p>
            <a:pPr indent="0">
              <a:buNone/>
            </a:pPr>
            <a:r>
              <a:rPr lang="en-US" sz="1800" dirty="0"/>
              <a:t>“fundamental contributions to the definition and design of programming languages”</a:t>
            </a:r>
          </a:p>
          <a:p>
            <a:r>
              <a:rPr lang="en-US" sz="2400" dirty="0"/>
              <a:t>Seminal 1969 paper, “An axiomatic basis for computer programming.”</a:t>
            </a:r>
          </a:p>
          <a:p>
            <a:pPr lvl="1"/>
            <a:r>
              <a:rPr lang="en-US" sz="2000" dirty="0"/>
              <a:t>Developed set of proof rules closer to traditional logic systems for “algebraic” programs (if-then-else, while loops, assignments)</a:t>
            </a:r>
          </a:p>
          <a:p>
            <a:r>
              <a:rPr lang="en-US" sz="2400" dirty="0"/>
              <a:t>Inventor of Quicksort, CSP (communicating sequential processes)</a:t>
            </a:r>
          </a:p>
          <a:p>
            <a:pPr lvl="1"/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623607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2A439C-BB88-4A97-AA4A-8D94A765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 conjunction and disjunction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429D2-00CB-4BFF-8872-99AEB53C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/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2CE0D1C-3F55-4882-948C-AE84A01AD8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1173960"/>
                <a:ext cx="6352458" cy="113755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/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         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m:rPr>
                              <m:nor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E8D55E4-EBEC-470C-90F7-A1BCFDEB88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8776" y="2860222"/>
                <a:ext cx="6404339" cy="11375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040AF0A-6DFF-4114-9767-67252D70064D}"/>
              </a:ext>
            </a:extLst>
          </p:cNvPr>
          <p:cNvSpPr txBox="1"/>
          <p:nvPr/>
        </p:nvSpPr>
        <p:spPr>
          <a:xfrm>
            <a:off x="8273069" y="1558072"/>
            <a:ext cx="1375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Conjunction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EDFC51-48E8-4487-9E18-10BCF6C5A8AA}"/>
              </a:ext>
            </a:extLst>
          </p:cNvPr>
          <p:cNvSpPr txBox="1"/>
          <p:nvPr/>
        </p:nvSpPr>
        <p:spPr>
          <a:xfrm>
            <a:off x="8273069" y="3195562"/>
            <a:ext cx="1311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Disjunction</a:t>
            </a: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2A416F20-FFB5-490A-A454-30F6A70EE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4546485"/>
            <a:ext cx="11699087" cy="753444"/>
          </a:xfrm>
        </p:spPr>
        <p:txBody>
          <a:bodyPr>
            <a:normAutofit/>
          </a:bodyPr>
          <a:lstStyle/>
          <a:p>
            <a:r>
              <a:rPr lang="en-US" dirty="0"/>
              <a:t>Useful rules to split a proof into sub-proofs</a:t>
            </a:r>
          </a:p>
          <a:p>
            <a:pPr marL="41148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644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We have formalized the axioms for assignment, conditionals, loops</a:t>
                </a:r>
              </a:p>
              <a:p>
                <a:r>
                  <a:rPr lang="en-US" dirty="0"/>
                  <a:t>How do we prove things with these axioms? [We saw a flavor of this in the last factorial example]</a:t>
                </a:r>
              </a:p>
              <a:p>
                <a:endParaRPr lang="en-US" dirty="0"/>
              </a:p>
              <a:p>
                <a:r>
                  <a:rPr lang="en-US" dirty="0"/>
                  <a:t>Problem definition: Given a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(composed of possibly a sequence of statements), show that the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valid. </a:t>
                </a:r>
              </a:p>
              <a:p>
                <a:pPr lvl="1"/>
                <a:r>
                  <a:rPr lang="en-US" dirty="0"/>
                  <a:t>Note that in the axioms we controlled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in the sense that the axiom was stated in terms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that </a:t>
                </a:r>
                <a:r>
                  <a:rPr lang="en-US" i="1" dirty="0"/>
                  <a:t>we </a:t>
                </a:r>
                <a:r>
                  <a:rPr lang="en-US" dirty="0"/>
                  <a:t>wanted. In a proof, we will be given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We give several “derived” rules for Hoare logic from the axioms that allow us to construct a backward proof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BDA23B0-7DF1-4C86-8EB3-A467C9C388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7503394-34A5-4844-8830-855144964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Floyd-Hoare Logic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54B2B-0555-4729-A1CF-2BE69B185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08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Read a proof </a:t>
                </a:r>
                <a:r>
                  <a:rPr lang="en-US" i="1" dirty="0"/>
                  <a:t>backward, i.e., </a:t>
                </a:r>
                <a:r>
                  <a:rPr lang="en-US" dirty="0"/>
                  <a:t>from bottom to top</a:t>
                </a:r>
              </a:p>
              <a:p>
                <a:pPr lvl="1"/>
                <a:r>
                  <a:rPr lang="en-US" dirty="0"/>
                  <a:t>Bottom triple is what we want to show valid</a:t>
                </a:r>
              </a:p>
              <a:p>
                <a:pPr lvl="1"/>
                <a:r>
                  <a:rPr lang="en-US" dirty="0"/>
                  <a:t>Top triple(s)/condition(s) is/are the new sub-goals we must establish</a:t>
                </a:r>
              </a:p>
              <a:p>
                <a:r>
                  <a:rPr lang="en-US" dirty="0"/>
                  <a:t>Derived assignment rule: </a:t>
                </a:r>
              </a:p>
              <a:p>
                <a:pPr lvl="1"/>
                <a:r>
                  <a:rPr lang="en-US" dirty="0"/>
                  <a:t>To prove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show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Derived Sequenced Assignment rule:</a:t>
                </a:r>
              </a:p>
              <a:p>
                <a:pPr lvl="1"/>
                <a:r>
                  <a:rPr lang="en-US" dirty="0"/>
                  <a:t>We can push the postcondition through the assignment</a:t>
                </a:r>
              </a:p>
              <a:p>
                <a:r>
                  <a:rPr lang="en-US" dirty="0"/>
                  <a:t>Conditional rule: already in this form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0A2A5A0-4336-42B9-BD5F-06F97BD5F7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6456" y="2895111"/>
                <a:ext cx="11699087" cy="3027127"/>
              </a:xfrm>
              <a:blipFill>
                <a:blip r:embed="rId2"/>
                <a:stretch>
                  <a:fillRect l="-417" t="-4032" b="-2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9F78294-9714-4EAB-B739-63855EA33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Rules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F130C-94A8-4D82-8BA7-91491E60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/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B83664-8055-4AE5-A104-9A7BD54BC8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448" y="1007098"/>
                <a:ext cx="3589802" cy="112780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/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type m:val="li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den>
                              </m:f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4FB6E82-6729-408E-B383-FCC9C8A86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0797" y="1007097"/>
                <a:ext cx="4767910" cy="112780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B90B79A-ACE9-4F02-9DA5-F31A2BD879ED}"/>
              </a:ext>
            </a:extLst>
          </p:cNvPr>
          <p:cNvSpPr txBox="1"/>
          <p:nvPr/>
        </p:nvSpPr>
        <p:spPr>
          <a:xfrm>
            <a:off x="901279" y="2134907"/>
            <a:ext cx="2662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Assignment Rule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65F63C-8F23-46E9-A236-9674BFC3BE4A}"/>
              </a:ext>
            </a:extLst>
          </p:cNvPr>
          <p:cNvSpPr txBox="1"/>
          <p:nvPr/>
        </p:nvSpPr>
        <p:spPr>
          <a:xfrm>
            <a:off x="6276638" y="2148865"/>
            <a:ext cx="3776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Derived Sequenced Assignment Rule</a:t>
            </a:r>
          </a:p>
        </p:txBody>
      </p:sp>
    </p:spTree>
    <p:extLst>
      <p:ext uri="{BB962C8B-B14F-4D97-AF65-F5344CB8AC3E}">
        <p14:creationId xmlns:p14="http://schemas.microsoft.com/office/powerpoint/2010/main" val="2318421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Follows from sequencing and precondition strengthening/postcondition weakening rules</a:t>
                </a:r>
              </a:p>
              <a:p>
                <a:r>
                  <a:rPr lang="en-US" dirty="0"/>
                  <a:t>To show a sequence of statements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its Hoare triple we can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local Hoare triples </a:t>
                </a:r>
                <a:r>
                  <a:rPr lang="en-US" dirty="0" err="1"/>
                  <a:t>s.t.</a:t>
                </a:r>
                <a:r>
                  <a:rPr lang="en-US" dirty="0"/>
                  <a:t> their pre/postconditions satisfy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additional conditions shown above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E49999-1923-4E06-91FA-E8BDC691C5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4027251"/>
                <a:ext cx="11699087" cy="2042809"/>
              </a:xfrm>
              <a:blipFill>
                <a:blip r:embed="rId2"/>
                <a:stretch>
                  <a:fillRect l="-521" t="-5075" b="-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38E617C-40D4-475E-9826-7B7A414CA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Sequencing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D6597-C74D-4F30-B436-17BB59483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/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  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,⊢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…, 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−1 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𝜓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⊢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eqAr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;…;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FA424-3E38-4F4C-A356-535AF7FDB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920" y="1081052"/>
                <a:ext cx="7552717" cy="272055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767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CDE42B-1073-4960-BAF5-290F6BCFC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3177701"/>
            <a:ext cx="11699087" cy="2506339"/>
          </a:xfrm>
        </p:spPr>
        <p:txBody>
          <a:bodyPr/>
          <a:lstStyle/>
          <a:p>
            <a:r>
              <a:rPr lang="en-US" dirty="0"/>
              <a:t>Three sub-goals:</a:t>
            </a:r>
          </a:p>
          <a:p>
            <a:pPr lvl="1"/>
            <a:r>
              <a:rPr lang="en-US" dirty="0"/>
              <a:t>the precondition implies the loop invariant</a:t>
            </a:r>
          </a:p>
          <a:p>
            <a:pPr lvl="1"/>
            <a:r>
              <a:rPr lang="en-US" dirty="0"/>
              <a:t>the loop invariant is indeed a valid loop invariant</a:t>
            </a:r>
          </a:p>
          <a:p>
            <a:pPr lvl="1"/>
            <a:r>
              <a:rPr lang="en-US" dirty="0"/>
              <a:t>the loop invariant and the loop termination condition imply the postcondition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AFA253-0FC9-4865-A79F-B6094EA15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loop rule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345E5F-C116-43DB-B860-415F2FAB8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/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FAEB9CC-F531-4650-8C64-86D834747A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145" y="1688550"/>
                <a:ext cx="8855709" cy="10023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00674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19F137-3167-4D8A-997C-9CF0741D4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1404863"/>
          </a:xfrm>
        </p:spPr>
        <p:txBody>
          <a:bodyPr/>
          <a:lstStyle/>
          <a:p>
            <a:r>
              <a:rPr lang="en-US" dirty="0"/>
              <a:t>From the desired goal, keep generating sub-goals by moving backward</a:t>
            </a:r>
          </a:p>
          <a:p>
            <a:r>
              <a:rPr lang="en-US" dirty="0"/>
              <a:t>Moving backward through some statements requires inventing invariants and annotations (intermediate conditions)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001F5-C0C9-49AA-9D6D-F18F0BA07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Mechanizing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6268A-6404-4D39-84B5-71118090C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/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atin typeface="Cambria" panose="02040503050406030204" pitchFamily="18" charset="0"/>
                    <a:ea typeface="Cambria" panose="02040503050406030204" pitchFamily="18" charset="0"/>
                  </a:rPr>
                  <a:t>Goal: Prove Hoare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sz="120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BC9CE19-D3D3-4ADE-83F1-3F82B80AD8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157" y="2979906"/>
                <a:ext cx="1173805" cy="10878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0ECDBB7-8702-47BE-8457-D7935F04B53D}"/>
              </a:ext>
            </a:extLst>
          </p:cNvPr>
          <p:cNvSpPr/>
          <p:nvPr/>
        </p:nvSpPr>
        <p:spPr>
          <a:xfrm>
            <a:off x="3976991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Generate invariants, intermediate assertions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(annotations)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396A6-7A97-4F5A-A65E-16DE8B072850}"/>
              </a:ext>
            </a:extLst>
          </p:cNvPr>
          <p:cNvSpPr/>
          <p:nvPr/>
        </p:nvSpPr>
        <p:spPr>
          <a:xfrm>
            <a:off x="6280825" y="2979906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Verification conditions (e.g. first order logic statements)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702357-CE89-4959-9235-4F5D43A82D4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846962" y="3523844"/>
            <a:ext cx="113002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38E92D1-2853-4EE6-A9EB-E453CD6B0A5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150797" y="3523844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D048498-5712-4D91-94DC-08E7117E558A}"/>
              </a:ext>
            </a:extLst>
          </p:cNvPr>
          <p:cNvSpPr txBox="1"/>
          <p:nvPr/>
        </p:nvSpPr>
        <p:spPr>
          <a:xfrm>
            <a:off x="2989074" y="3538435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expert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898AE7-2D98-4400-874E-05B692CB41C4}"/>
              </a:ext>
            </a:extLst>
          </p:cNvPr>
          <p:cNvSpPr txBox="1"/>
          <p:nvPr/>
        </p:nvSpPr>
        <p:spPr>
          <a:xfrm>
            <a:off x="7515277" y="3510063"/>
            <a:ext cx="118795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Theorem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Prover/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SMT solvers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+ </a:t>
            </a:r>
          </a:p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Human experts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0D11F24-79BD-4670-837F-DBD9602B7C56}"/>
              </a:ext>
            </a:extLst>
          </p:cNvPr>
          <p:cNvCxnSpPr>
            <a:cxnSpLocks/>
          </p:cNvCxnSpPr>
          <p:nvPr/>
        </p:nvCxnSpPr>
        <p:spPr>
          <a:xfrm>
            <a:off x="7454631" y="3510063"/>
            <a:ext cx="11300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AB1F9E8-97C4-4A5D-A4A5-5BA398E3082F}"/>
              </a:ext>
            </a:extLst>
          </p:cNvPr>
          <p:cNvSpPr/>
          <p:nvPr/>
        </p:nvSpPr>
        <p:spPr>
          <a:xfrm>
            <a:off x="8584659" y="3004464"/>
            <a:ext cx="1173806" cy="10878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mbria" panose="02040503050406030204" pitchFamily="18" charset="0"/>
                <a:ea typeface="Cambria" panose="02040503050406030204" pitchFamily="18" charset="0"/>
              </a:rPr>
              <a:t>Proof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B3B4F8-CE62-4DAE-997E-98DB39F91E15}"/>
              </a:ext>
            </a:extLst>
          </p:cNvPr>
          <p:cNvSpPr txBox="1"/>
          <p:nvPr/>
        </p:nvSpPr>
        <p:spPr>
          <a:xfrm>
            <a:off x="5217058" y="3548402"/>
            <a:ext cx="9451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Verification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Condition</a:t>
            </a:r>
          </a:p>
          <a:p>
            <a:pPr algn="ctr"/>
            <a:r>
              <a:rPr lang="en-US" sz="1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Generator</a:t>
            </a:r>
          </a:p>
        </p:txBody>
      </p:sp>
    </p:spTree>
    <p:extLst>
      <p:ext uri="{BB962C8B-B14F-4D97-AF65-F5344CB8AC3E}">
        <p14:creationId xmlns:p14="http://schemas.microsoft.com/office/powerpoint/2010/main" val="33088077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D6C92BB-0A73-45C6-BAA0-C2A788E1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827" y="988141"/>
            <a:ext cx="6346942" cy="4695899"/>
          </a:xfrm>
        </p:spPr>
        <p:txBody>
          <a:bodyPr/>
          <a:lstStyle/>
          <a:p>
            <a:r>
              <a:rPr lang="en-US" dirty="0"/>
              <a:t>Red annotations are conditions that are intended to be true when the program control reaches there</a:t>
            </a:r>
          </a:p>
          <a:p>
            <a:r>
              <a:rPr lang="en-US" dirty="0"/>
              <a:t>We must think up the annotations:</a:t>
            </a:r>
          </a:p>
          <a:p>
            <a:pPr lvl="1"/>
            <a:r>
              <a:rPr lang="en-US" dirty="0"/>
              <a:t>requires knowledge of how the program works</a:t>
            </a:r>
          </a:p>
          <a:p>
            <a:pPr lvl="1"/>
            <a:r>
              <a:rPr lang="en-US" dirty="0"/>
              <a:t>requires some insight into the proof itself</a:t>
            </a:r>
          </a:p>
          <a:p>
            <a:pPr lvl="1"/>
            <a:r>
              <a:rPr lang="en-US" dirty="0"/>
              <a:t>the derived rules and axioms give us hints on what would be useful things to have as annotations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7E9774-ECD8-4444-BD2F-DB4015334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6EDC-7E40-415F-98DA-30062E9A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BCD025-EBFB-4BE9-901C-72B44BD070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1308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10FCD3F-26F3-4296-A893-1CEE3DEB2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55" y="5043958"/>
            <a:ext cx="11031165" cy="1094702"/>
          </a:xfrm>
        </p:spPr>
        <p:txBody>
          <a:bodyPr>
            <a:normAutofit/>
          </a:bodyPr>
          <a:lstStyle/>
          <a:p>
            <a:r>
              <a:rPr lang="en-US" sz="2400" dirty="0"/>
              <a:t>From the subgoals (proving local annotation triples valid), we can identify logic formulas that need to be proven valid. Formula 1 was obtained using the derived assignment rule, 2,3,4 follow from the derived loop rule.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C8BF6C-55FB-45C8-B491-00BF400DF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condition generator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89F62-2A18-48BB-AD0F-DEAFC74D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/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:=1;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:= 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sz="2800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solidFill>
                      <a:srgbClr val="C00000"/>
                    </a:solidFill>
                  </a:rPr>
                  <a:t>{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=1}</m:t>
                    </m:r>
                  </m:oMath>
                </a14:m>
                <a:endParaRPr lang="en-US" sz="28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r>
                  <a:rPr lang="en-US" sz="2800" dirty="0">
                    <a:solidFill>
                      <a:srgbClr val="C00000"/>
                    </a:solidFill>
                  </a:rPr>
                  <a:t>	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	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	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800" b="0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sz="2800" b="0" dirty="0"/>
              </a:p>
              <a:p>
                <a:pPr marL="0" indent="0">
                  <a:buNone/>
                </a:pPr>
                <a:r>
                  <a:rPr lang="en-US" sz="2800" dirty="0"/>
                  <a:t>	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!}</m:t>
                      </m:r>
                    </m:oMath>
                  </m:oMathPara>
                </a14:m>
                <a:endParaRPr lang="en-US" sz="280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94D7EA-F151-4E5E-9A7B-5C3E7058D9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01" y="1015120"/>
                <a:ext cx="4818169" cy="3970318"/>
              </a:xfrm>
              <a:prstGeom prst="rect">
                <a:avLst/>
              </a:prstGeom>
              <a:blipFill>
                <a:blip r:embed="rId2"/>
                <a:stretch>
                  <a:fillRect l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/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:r>
                  <a:rPr lang="en-US" sz="2400" b="0" dirty="0"/>
                  <a:t>1.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⇒(1=1∧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sz="2400" i="0" dirty="0">
                    <a:latin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sz="2400" i="0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>
                  <a:latin typeface="Cambria Math" panose="02040503050406030204" pitchFamily="18" charset="0"/>
                </a:endParaRPr>
              </a:p>
              <a:p>
                <a:r>
                  <a:rPr lang="en-US" sz="2400" i="0" dirty="0">
                    <a:latin typeface="Cambria Math" panose="02040503050406030204" pitchFamily="18" charset="0"/>
                  </a:rPr>
                  <a:t>3.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≥1)⇒</m:t>
                    </m:r>
                  </m:oMath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!=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!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200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/>
                  <a:t>4.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&lt;1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1DB36B-DC6B-49B8-83F1-089F64005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8321" y="1960379"/>
                <a:ext cx="6818825" cy="3025059"/>
              </a:xfrm>
              <a:prstGeom prst="rect">
                <a:avLst/>
              </a:prstGeom>
              <a:blipFill>
                <a:blip r:embed="rId3"/>
                <a:stretch>
                  <a:fillRect l="-1339" t="-1406" b="-3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/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type m:val="lin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num>
                            <m:den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den>
                          </m:f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14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E9B104D-E13D-4DFC-A4F2-2E267B44D3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567" y="1322982"/>
                <a:ext cx="1689111" cy="545342"/>
              </a:xfrm>
              <a:prstGeom prst="rect">
                <a:avLst/>
              </a:prstGeom>
              <a:blipFill>
                <a:blip r:embed="rId4"/>
                <a:stretch>
                  <a:fillRect t="-52747" r="-4643" b="-40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/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  <m:r>
                            <a:rPr lang="en-US" sz="1600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⇒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1600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     ⊢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𝑖𝑛𝑣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∧¬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⇒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8FE21A1-5D85-4E74-972B-270FB7CFD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7676" y="1289447"/>
                <a:ext cx="5019469" cy="6124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82875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7E96077-AE2F-44C8-9E9A-3EA8B70A8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108953"/>
            <a:ext cx="11699087" cy="4575087"/>
          </a:xfrm>
        </p:spPr>
        <p:txBody>
          <a:bodyPr/>
          <a:lstStyle/>
          <a:p>
            <a:r>
              <a:rPr lang="en-US" dirty="0"/>
              <a:t>Can be highly automated using solvers that use various specific decision procedures (e.g., Boolean satisfiability, theory of linear equations and inequalities, polynomials (real closed fields)) etc. </a:t>
            </a:r>
          </a:p>
          <a:p>
            <a:r>
              <a:rPr lang="en-US" dirty="0"/>
              <a:t>Popularly known as SAT modulo Theories (or SMT) solvers (z3, cvc4, </a:t>
            </a:r>
            <a:r>
              <a:rPr lang="en-US" dirty="0" err="1"/>
              <a:t>dReal</a:t>
            </a:r>
            <a:r>
              <a:rPr lang="en-US" dirty="0"/>
              <a:t>, </a:t>
            </a:r>
            <a:r>
              <a:rPr lang="en-US" dirty="0" err="1"/>
              <a:t>iSat</a:t>
            </a:r>
            <a:r>
              <a:rPr lang="en-US" dirty="0"/>
              <a:t>, </a:t>
            </a:r>
            <a:r>
              <a:rPr lang="en-US" dirty="0" err="1"/>
              <a:t>yices</a:t>
            </a:r>
            <a:r>
              <a:rPr lang="en-US" dirty="0"/>
              <a:t>, etc.)</a:t>
            </a:r>
          </a:p>
          <a:p>
            <a:r>
              <a:rPr lang="en-US" dirty="0"/>
              <a:t>Some verification conditions may not be solvable by an SMT solver: the mathematical statement may involve functions or operations for which there are no decision procedures: a human may have to step in and provide hints/lemmas to solve such VCs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38D5D51-1CED-4D6B-9994-FB9E1DFD5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verification 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AD58E6-0402-4296-9FE9-E1BABB32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1264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ECDA76-8930-4B43-B0A9-611E6722F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74843"/>
            <a:ext cx="11699087" cy="4309197"/>
          </a:xfrm>
        </p:spPr>
        <p:txBody>
          <a:bodyPr/>
          <a:lstStyle/>
          <a:p>
            <a:r>
              <a:rPr lang="en-US" dirty="0"/>
              <a:t>Define </a:t>
            </a:r>
            <a:r>
              <a:rPr lang="en-US" i="1" dirty="0"/>
              <a:t>axiomatic semantics </a:t>
            </a:r>
            <a:r>
              <a:rPr lang="en-US" dirty="0"/>
              <a:t>of your programming language (what does each statement mean)</a:t>
            </a:r>
          </a:p>
          <a:p>
            <a:r>
              <a:rPr lang="en-US" dirty="0"/>
              <a:t>Derive inference rules for each statement in your programming language</a:t>
            </a:r>
          </a:p>
          <a:p>
            <a:r>
              <a:rPr lang="en-US" dirty="0"/>
              <a:t>Define annotations (from human input) for your program</a:t>
            </a:r>
          </a:p>
          <a:p>
            <a:r>
              <a:rPr lang="en-US" dirty="0"/>
              <a:t>Show that the annotations are consistent with a valid backward proof</a:t>
            </a:r>
          </a:p>
          <a:p>
            <a:r>
              <a:rPr lang="en-US" dirty="0"/>
              <a:t>Define a procedure to generate verification conditions from your annotations</a:t>
            </a:r>
          </a:p>
          <a:p>
            <a:r>
              <a:rPr lang="en-US" dirty="0"/>
              <a:t>Prove/simplify your verification conditions</a:t>
            </a:r>
          </a:p>
          <a:p>
            <a:r>
              <a:rPr lang="en-US" dirty="0"/>
              <a:t>Can think of it as building a proof tree where each branch is a sub-goal, and if all branches are proven, then proof is complete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609B0D3-D79F-4459-B74E-318AC3F3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481D9-ECC7-4BCF-BEA8-1AA6309A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E99BAD4-0857-490D-B9D3-CCD5E6578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Edsger</a:t>
            </a:r>
            <a:r>
              <a:rPr lang="en-US" dirty="0"/>
              <a:t> W. Dijkstra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AFE85-9C85-4537-A2A3-EAABD883D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1C28C0CA-CFEC-4B32-B3B0-76884DF4B2EB}"/>
              </a:ext>
            </a:extLst>
          </p:cNvPr>
          <p:cNvSpPr txBox="1">
            <a:spLocks/>
          </p:cNvSpPr>
          <p:nvPr/>
        </p:nvSpPr>
        <p:spPr>
          <a:xfrm>
            <a:off x="3437793" y="1254004"/>
            <a:ext cx="8427976" cy="4941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1pPr>
            <a:lvl2pPr marL="685800" indent="-27432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 sz="24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Pioneer in the field of computing, distributed systems, all aspects of programming</a:t>
            </a:r>
          </a:p>
          <a:p>
            <a:r>
              <a:rPr lang="en-US" sz="2400" dirty="0"/>
              <a:t>1972 Turing Award for </a:t>
            </a:r>
          </a:p>
          <a:p>
            <a:pPr indent="0">
              <a:buFont typeface="Wingdings 3" panose="05040102010807070707" pitchFamily="18" charset="2"/>
              <a:buNone/>
            </a:pPr>
            <a:r>
              <a:rPr lang="en-US" sz="1800" dirty="0"/>
              <a:t>“development of ALGOL, principles of programming languages, graph theory, philosophical contemplations in PL”</a:t>
            </a:r>
          </a:p>
          <a:p>
            <a:r>
              <a:rPr lang="en-US" sz="2400" dirty="0"/>
              <a:t>Invented </a:t>
            </a:r>
            <a:r>
              <a:rPr lang="en-US" sz="2400" i="1" dirty="0"/>
              <a:t>Guarded Command Language</a:t>
            </a:r>
            <a:r>
              <a:rPr lang="en-US" sz="2400" dirty="0"/>
              <a:t>: important language to understand nondeterministic, reactive programs, and </a:t>
            </a:r>
            <a:r>
              <a:rPr lang="en-US" sz="2400" i="1" dirty="0"/>
              <a:t>predicate transformer semantics </a:t>
            </a:r>
            <a:r>
              <a:rPr lang="en-US" sz="2400" dirty="0"/>
              <a:t>(an effective algorithm to reduce program correctness to solving a first-order formula)</a:t>
            </a:r>
          </a:p>
          <a:p>
            <a:r>
              <a:rPr lang="en-US" sz="2400" dirty="0"/>
              <a:t>Famous for EWDs (hand-written manuscripts), the shortest path algorithm, several other algorithms in distributed systems</a:t>
            </a:r>
          </a:p>
          <a:p>
            <a:endParaRPr lang="en-US" sz="2200" dirty="0"/>
          </a:p>
          <a:p>
            <a:pPr lvl="1"/>
            <a:endParaRPr lang="en-US" sz="22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E652D8-FC93-448C-8016-296CB3F0D1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707"/>
          <a:stretch/>
        </p:blipFill>
        <p:spPr>
          <a:xfrm>
            <a:off x="479913" y="1254004"/>
            <a:ext cx="1821251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9810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C015AC-3907-49F4-A353-C4EFA1A07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06620"/>
            <a:ext cx="11699087" cy="3777419"/>
          </a:xfrm>
        </p:spPr>
        <p:txBody>
          <a:bodyPr/>
          <a:lstStyle/>
          <a:p>
            <a:r>
              <a:rPr lang="en-US" dirty="0"/>
              <a:t>Entire process is highly tedious and error-prone </a:t>
            </a:r>
          </a:p>
          <a:p>
            <a:r>
              <a:rPr lang="en-US" dirty="0"/>
              <a:t>Requires lots of human ingenuity (obtaining the right annotations, loop invariants)</a:t>
            </a:r>
          </a:p>
          <a:p>
            <a:r>
              <a:rPr lang="en-US" dirty="0"/>
              <a:t>Requires human ingenuity in simplifying verification conditions</a:t>
            </a:r>
          </a:p>
          <a:p>
            <a:r>
              <a:rPr lang="en-US" dirty="0"/>
              <a:t>Automated theorem provers + SMT solvers make this process easier (Coq, ACL2, </a:t>
            </a:r>
            <a:r>
              <a:rPr lang="en-US" dirty="0" err="1"/>
              <a:t>KeY</a:t>
            </a:r>
            <a:r>
              <a:rPr lang="en-US" dirty="0"/>
              <a:t>, </a:t>
            </a:r>
            <a:r>
              <a:rPr lang="en-US" dirty="0" err="1"/>
              <a:t>KeYmaera</a:t>
            </a:r>
            <a:r>
              <a:rPr lang="en-US" dirty="0"/>
              <a:t>, PVS, Isabelle/HOL, HOL4, and several others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1FE5B2F-7862-4CEF-ACCA-83372E50E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Floyd-Hoare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DADC5-EA24-4E18-9F7B-7123B84CB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994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1304190-B7C8-42D4-B594-77FCB5DE3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Detour to a PL with nondeterminism: Guarded Command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2BD06-5BBC-41D9-8043-0346E05E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𝑔𝑢𝑎𝑟𝑑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𝑠𝑡𝑎𝑡𝑒𝑚𝑒𝑛</m:t>
                                </m:r>
                                <m:sSup>
                                  <m:sSup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30000" dirty="0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𝑔𝑐</m:t>
                                </m:r>
                                <m:r>
                                  <a:rPr lang="en-US" sz="1800" b="0" i="1" baseline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box>
                                          <m:boxPr>
                                            <m:ctrlPr>
                                              <a:rPr lang="en-US" sz="1800" b="0" i="1" baseline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boxPr>
                                          <m:e>
                                            <m:box>
                                              <m:boxPr>
                                                <m:ctrlP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boxPr>
                                              <m:e>
                                                <m:r>
                                                  <a:rPr lang="en-US" sz="1800" b="0" i="1" baseline="0" smtClean="0">
                                                    <a:latin typeface="Cambria Math" panose="02040503050406030204" pitchFamily="18" charset="0"/>
                                                  </a:rPr>
                                                  <m:t>□</m:t>
                                                </m:r>
                                              </m:e>
                                            </m:box>
                                          </m:e>
                                        </m:box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  <m:r>
                                          <a:rPr lang="en-US" sz="1800" b="0" i="1" baseline="0" smtClean="0">
                                            <a:latin typeface="Cambria Math" panose="02040503050406030204" pitchFamily="18" charset="0"/>
                                          </a:rPr>
                                          <m:t>𝑔𝑐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800" b="0" i="1" baseline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baseline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m:rPr>
                                    <m:lit/>
                                  </m:rPr>
                                  <a:rPr kumimoji="0" lang="en-US" sz="1800" b="0" i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fi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𝐢𝐟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kumimoji="0" lang="en-US" sz="1800" b="0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kumimoji="0" lang="en-US" sz="1800" b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𝐟𝐢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lang="en-US" sz="1400" b="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At least one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should be true. If no </a:t>
                          </a:r>
                          <a14:m>
                            <m:oMath xmlns:m="http://schemas.openxmlformats.org/officeDocument/2006/math">
                              <m:r>
                                <a:rPr lang="en-US" sz="1400" b="0" i="1" baseline="0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𝑔𝑢𝑎𝑟𝑑</m:t>
                              </m:r>
                            </m:oMath>
                          </a14:m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is true, program aborts, else the statement(s) corresponding to </a:t>
                          </a:r>
                          <a:r>
                            <a:rPr lang="en-US" sz="1400" i="1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any 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enabled guard are chosen to execute (nondeterministically)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211581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𝐝𝐨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𝑔𝑐𝑠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800" b="1" smtClean="0">
                                    <a:latin typeface="Cambria Math" panose="02040503050406030204" pitchFamily="18" charset="0"/>
                                  </a:rPr>
                                  <m:t>𝐨𝐝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spcAft>
                              <a:spcPts val="0"/>
                            </a:spcAft>
                            <a:buClr>
                              <a:srgbClr val="FF9B9B"/>
                            </a:buClr>
                            <a:buSzPct val="80000"/>
                            <a:buFont typeface="Wingdings 3" panose="05040102010807070707" pitchFamily="18" charset="2"/>
                            <a:buNone/>
                            <a:tabLst/>
                            <a:defRPr/>
                          </a:pPr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If none of the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  <a:cs typeface="+mn-cs"/>
                                </a:rPr>
                                <m:t>𝑔𝑢𝑎𝑟𝑑𝑠</m:t>
                              </m:r>
                            </m:oMath>
                          </a14:m>
                          <a:r>
                            <a:rPr kumimoji="0" lang="en-US" sz="14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+mn-cs"/>
                            </a:rPr>
                            <a:t> are true, loop terminates, otherwise  the statement(s) corresponding to any enabled guard are chosen to execute (nondeterministically).</a:t>
                          </a:r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∷=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n</m:t>
                                    </m:r>
                                  </m:sub>
                                </m:sSub>
                                <m:r>
                                  <a:rPr lang="en-US" sz="1800" b="0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E</m:t>
                                    </m:r>
                                  </m:e>
                                  <m:sub>
                                    <m: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…,</m:t>
                                </m:r>
                                <m:sSub>
                                  <m:sSub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i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i="0" dirty="0" err="1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fi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do</m:t>
                                </m:r>
                                <m:r>
                                  <m:rPr>
                                    <m:lit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_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od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|</m:t>
                                </m:r>
                                <m:r>
                                  <a:rPr lang="en-US" sz="180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assignment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skip</m:t>
                                </m:r>
                                <m:r>
                                  <a:rPr lang="en-US" sz="1800" b="0" i="1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dirty="0" smtClean="0">
                                    <a:latin typeface="Cambria Math" panose="02040503050406030204" pitchFamily="18" charset="0"/>
                                    <a:ea typeface="Cambria" panose="02040503050406030204" pitchFamily="18" charset="0"/>
                                  </a:rPr>
                                  <m:t>abort</m:t>
                                </m:r>
                              </m:oMath>
                            </m:oMathPara>
                          </a14:m>
                          <a:endParaRPr lang="en-US" sz="1800" b="0" i="0" dirty="0">
                            <a:ea typeface="Cambria" panose="02040503050406030204" pitchFamily="18" charset="0"/>
                          </a:endParaRPr>
                        </a:p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procedure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calls</m:t>
                                </m:r>
                                <m:r>
                                  <a:rPr lang="en-US" sz="18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800" i="0" dirty="0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i="1" dirty="0" smtClean="0">
                                  <a:latin typeface="Cambria Math" panose="02040503050406030204" pitchFamily="18" charset="0"/>
                                </a:rPr>
                                <m:t>𝑠𝑘𝑖𝑝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nothing (state remains the same). </a:t>
                          </a:r>
                        </a:p>
                        <a:p>
                          <a:pPr algn="l"/>
                          <a14:m>
                            <m:oMath xmlns:m="http://schemas.openxmlformats.org/officeDocument/2006/math"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  <a:ea typeface="Cambria" panose="02040503050406030204" pitchFamily="18" charset="0"/>
                                </a:rPr>
                                <m:t>𝑎𝑏𝑜𝑟𝑡</m:t>
                              </m:r>
                            </m:oMath>
                          </a14:m>
                          <a:r>
                            <a:rPr lang="en-US" sz="1400" i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does anything</a:t>
                          </a:r>
                          <a:r>
                            <a:rPr lang="en-US" sz="1400" i="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 (state nondeterministically changes to a new state)</a:t>
                          </a:r>
                          <a:endParaRPr lang="en-US" sz="1400" i="0" dirty="0">
                            <a:latin typeface="Cambria" panose="02040503050406030204" pitchFamily="18" charset="0"/>
                            <a:ea typeface="Cambria" panose="02040503050406030204" pitchFamily="18" charset="0"/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529003A4-F81C-406E-B71E-4044F7EB72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2757294"/>
                  </p:ext>
                </p:extLst>
              </p:nvPr>
            </p:nvGraphicFramePr>
            <p:xfrm>
              <a:off x="498764" y="1894188"/>
              <a:ext cx="11445986" cy="3300663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212631">
                      <a:extLst>
                        <a:ext uri="{9D8B030D-6E8A-4147-A177-3AD203B41FA5}">
                          <a16:colId xmlns:a16="http://schemas.microsoft.com/office/drawing/2014/main" val="3557925872"/>
                        </a:ext>
                      </a:extLst>
                    </a:gridCol>
                    <a:gridCol w="4514283">
                      <a:extLst>
                        <a:ext uri="{9D8B030D-6E8A-4147-A177-3AD203B41FA5}">
                          <a16:colId xmlns:a16="http://schemas.microsoft.com/office/drawing/2014/main" val="1268706951"/>
                        </a:ext>
                      </a:extLst>
                    </a:gridCol>
                    <a:gridCol w="4719072">
                      <a:extLst>
                        <a:ext uri="{9D8B030D-6E8A-4147-A177-3AD203B41FA5}">
                          <a16:colId xmlns:a16="http://schemas.microsoft.com/office/drawing/2014/main" val="44600353"/>
                        </a:ext>
                      </a:extLst>
                    </a:gridCol>
                  </a:tblGrid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4412" r="-104723" b="-7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Not a statement by itself, part of a guarded command set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960661342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Guarded command set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05970" r="-104723" b="-62238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baseline="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Used to construct an alternative or repetitive 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788777024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Alternative construct 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125455" r="-104723" b="-2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125455" r="-129" b="-2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02389258"/>
                      </a:ext>
                    </a:extLst>
                  </a:tr>
                  <a:tr h="667512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Repetitive construct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225455" r="-104723" b="-17909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42452" t="-225455" r="-129" b="-17909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58417951"/>
                      </a:ext>
                    </a:extLst>
                  </a:tr>
                  <a:tr h="41137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8988" t="-526471" r="-104723" b="-189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4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Parallel assignment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865434739"/>
                      </a:ext>
                    </a:extLst>
                  </a:tr>
                  <a:tr h="731520">
                    <a:tc>
                      <a:txBody>
                        <a:bodyPr/>
                        <a:lstStyle/>
                        <a:p>
                          <a:r>
                            <a:rPr lang="en-US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</a:rPr>
                            <a:t>Statement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48988" t="-355000" r="-104723" b="-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42452" t="-355000" r="-129" b="-75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7954969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CC9EFC-229B-4716-BE6A-A7D299E50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2"/>
            <a:ext cx="11699087" cy="962152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</p:spTree>
    <p:extLst>
      <p:ext uri="{BB962C8B-B14F-4D97-AF65-F5344CB8AC3E}">
        <p14:creationId xmlns:p14="http://schemas.microsoft.com/office/powerpoint/2010/main" val="39168391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None/>
                  <a:tabLst>
                    <a:tab pos="684213" algn="l"/>
                  </a:tabLst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</m:oMath>
                </a14:m>
                <a:r>
                  <a:rPr lang="en-US" b="1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□</m:t>
                    </m:r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𝐨𝐝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  <a:tabLst>
                    <a:tab pos="173038" algn="l"/>
                    <a:tab pos="684213" algn="l"/>
                  </a:tabLst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0FABBB-B949-4C69-90D6-81E34B36D3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5171" y="1058481"/>
                <a:ext cx="6004347" cy="1991650"/>
              </a:xfrm>
              <a:blipFill>
                <a:blip r:embed="rId2"/>
                <a:stretch>
                  <a:fillRect l="-305" t="-6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0136371-2161-43A9-8F49-C23850AD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GCL program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F3E21-530A-4391-A567-73CC20080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=4,1,7,3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Initially,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000" dirty="0"/>
                  <a:t>, so one of the guarded statements is executed nondeterministically</a:t>
                </a:r>
              </a:p>
              <a:p>
                <a:r>
                  <a:rPr lang="en-US" sz="2000" dirty="0"/>
                  <a:t>Say, we pick the guarded command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.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≔4,1,3,7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,3,7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only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 is true, so after executing corr. statement,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,7</m:t>
                    </m:r>
                  </m:oMath>
                </a14:m>
                <a:endParaRPr lang="en-US" sz="2000" dirty="0"/>
              </a:p>
              <a:p>
                <a:r>
                  <a:rPr lang="en-US" sz="2000" dirty="0"/>
                  <a:t>Now none of the guards is true, so the loop terminates</a:t>
                </a:r>
              </a:p>
              <a:p>
                <a:r>
                  <a:rPr lang="en-US" sz="2000" dirty="0"/>
                  <a:t>Uses nondeterminism to sort the values!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10D6743B-7999-4C4D-A266-D0E0FB7E2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138106"/>
                <a:ext cx="11699087" cy="2949367"/>
              </a:xfrm>
              <a:prstGeom prst="rect">
                <a:avLst/>
              </a:prstGeom>
              <a:blipFill>
                <a:blip r:embed="rId3"/>
                <a:stretch>
                  <a:fillRect l="-208" t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7350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</p:spPr>
            <p:txBody>
              <a:bodyPr/>
              <a:lstStyle/>
              <a:p>
                <a:r>
                  <a:rPr lang="en-US" dirty="0"/>
                  <a:t>Floyd-Hoare logic tries to prove partial correctness: establishing the triple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means that for any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if the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it terminates in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Hoare’s preconditions are sufficient mechanisms to prove partial correctness</a:t>
                </a:r>
              </a:p>
              <a:p>
                <a:r>
                  <a:rPr lang="en-US" dirty="0"/>
                  <a:t>Dijkstra introduced weakest precondition calculus : a systematic mechanism that guarantees necessary and sufficient conditions for a program to be correct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: the weakest condition on the states of the system such that any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</m:oMath>
                </a14:m>
                <a:r>
                  <a:rPr lang="en-US" dirty="0"/>
                  <a:t> is guaranteed to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.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C521FB9-CD3D-410F-9296-5427861C7C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0036"/>
                <a:ext cx="11699087" cy="4354004"/>
              </a:xfrm>
              <a:blipFill>
                <a:blip r:embed="rId2"/>
                <a:stretch>
                  <a:fillRect l="-521" t="-2241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7BC6E68-0E18-4919-8391-920D5289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Guarded Command Language &amp; Predicate Transformers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454EC8-A07E-426C-95C2-FB1C05D7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321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&gt;5</m:t>
                    </m:r>
                  </m:oMath>
                </a14:m>
                <a:r>
                  <a:rPr lang="en-US" dirty="0"/>
                  <a:t> will guarantee that if we add 1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result is greater than 1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=42</m:t>
                    </m:r>
                  </m:oMath>
                </a14:m>
                <a:r>
                  <a:rPr lang="en-US" dirty="0"/>
                  <a:t> will also guarantee the same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</m:oMath>
                </a14:m>
                <a:r>
                  <a:rPr lang="en-US" dirty="0"/>
                  <a:t> is the </a:t>
                </a:r>
                <a:r>
                  <a:rPr lang="en-US" b="1" i="1" dirty="0"/>
                  <a:t>largest </a:t>
                </a:r>
                <a:r>
                  <a:rPr lang="en-US" dirty="0"/>
                  <a:t>such set (i.e., weakest condition)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</a:t>
                </a:r>
                <a:r>
                  <a:rPr lang="en-US" u="sng" dirty="0">
                    <a:solidFill>
                      <a:srgbClr val="C00000"/>
                    </a:solidFill>
                  </a:rPr>
                  <a:t>weaker </a:t>
                </a:r>
                <a:r>
                  <a:rPr lang="en-US" dirty="0">
                    <a:solidFill>
                      <a:srgbClr val="C00000"/>
                    </a:solidFill>
                  </a:rPr>
                  <a:t>than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if </a:t>
                </a:r>
                <a14:m>
                  <m:oMath xmlns:m="http://schemas.openxmlformats.org/officeDocument/2006/math">
                    <m:bar>
                      <m:bar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ba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is a superset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endParaRPr lang="en-US" dirty="0"/>
              </a:p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CF97A49-5D9B-4D53-BBD2-75A944C94D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2"/>
                <a:ext cx="11699087" cy="4159356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CFA312-E321-4C81-AEEF-14E2E6B26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1B9B7C-D5E6-466F-920A-C9B71A399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922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f>
                      <m:fPr>
                        <m:type m:val="li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then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𝑤𝑙𝑝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about loops? </a:t>
                </a:r>
                <a:r>
                  <a:rPr lang="en-US" i="1" dirty="0"/>
                  <a:t>weakest liberal precondition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) ignores termination </a:t>
                </a:r>
              </a:p>
              <a:p>
                <a:pPr lvl="1"/>
                <a:r>
                  <a:rPr lang="en-US" dirty="0"/>
                  <a:t>(weakest preconditions require us to reason about termination, it is defined, but we will skip it)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BE4C88F-B4BA-4000-8757-3910FCA5EB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ADEB156-EDA0-477E-8B1F-62BB757CE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Weakest preconditions for our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77DA28-9544-4E01-81D8-3AD15A168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9753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Problem with general while loops: we do not know how many times they will execute in general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There is no “nice</a:t>
                </a:r>
                <a:r>
                  <a:rPr lang="en-US" dirty="0">
                    <a:latin typeface="Cambria Math" panose="02040503050406030204" pitchFamily="18" charset="0"/>
                  </a:rPr>
                  <a:t>” first order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with respect to loops.</a:t>
                </a:r>
              </a:p>
              <a:p>
                <a:r>
                  <a:rPr lang="en-US" dirty="0">
                    <a:latin typeface="Cambria Math" panose="02040503050406030204" pitchFamily="18" charset="0"/>
                  </a:rPr>
                  <a:t>We can get a formula if we have a precise loop invariant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𝑖𝑛𝑣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𝑖𝑛𝑣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∧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𝑤𝑙𝑝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∧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i="1">
                                                      <a:latin typeface="Cambria Math" panose="02040503050406030204" pitchFamily="18" charset="0"/>
                                                    </a:rPr>
                                                    <m:t>𝑖𝑛𝑣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∧¬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𝐵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 </m:t>
                                              </m:r>
                                            </m:e>
                                          </m:d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⇒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𝜑</m:t>
                                          </m:r>
                                        </m:e>
                                      </m:d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type m:val="lin"/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𝑉</m:t>
                                              </m:r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𝑉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𝑜𝑙𝑑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</m:d>
                                </m:e>
                              </m:eqArr>
                            </m:e>
                          </m:eqArr>
                        </m:e>
                      </m:mr>
                    </m:m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A3BA95B-3A4D-41FD-A603-1018C8F976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23B172A-F188-4617-AEF8-B0F521732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85C0D-8AB6-4436-B5C6-A2B84CCFF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240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sz="2000" dirty="0"/>
                  <a:t> represents the variables being assigned in the loop body, and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000" dirty="0"/>
                  <a:t> is a fresh copy of the variables</a:t>
                </a:r>
              </a:p>
              <a:p>
                <a:r>
                  <a:rPr lang="en-US" dirty="0">
                    <a:solidFill>
                      <a:srgbClr val="7030A0"/>
                    </a:solidFill>
                  </a:rPr>
                  <a:t>First conjunct: States in the </a:t>
                </a:r>
                <a:r>
                  <a:rPr lang="en-US" dirty="0" err="1">
                    <a:solidFill>
                      <a:srgbClr val="7030A0"/>
                    </a:solidFill>
                  </a:rPr>
                  <a:t>w.l.p</a:t>
                </a:r>
                <a:r>
                  <a:rPr lang="en-US" dirty="0">
                    <a:solidFill>
                      <a:srgbClr val="7030A0"/>
                    </a:solidFill>
                  </a:rPr>
                  <a:t>. must satisfy the loop invariant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Second conjunct: All states that end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after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(i.e.,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𝑖𝑛𝑣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) must be a superset of states that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rgbClr val="00B050"/>
                    </a:solidFill>
                  </a:rPr>
                  <a:t>Third conjunct: States that exit the loop satisfy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∧¬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, and these should be a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7D001ED-3354-4A14-BBEA-7022095386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2762383"/>
                <a:ext cx="11822829" cy="2921657"/>
              </a:xfrm>
              <a:blipFill>
                <a:blip r:embed="rId2"/>
                <a:stretch>
                  <a:fillRect l="-515" t="-2088" r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7851BA50-E530-41C2-BADA-303927AC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liberal precondition: loops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4A61C-FADF-4A29-A2A0-7AEC48A2E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/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C0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C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solidFill>
                                                      <a:srgbClr val="00B05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solidFill>
                                                          <a:srgbClr val="00B05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748FE9-B93F-4D1C-8D75-D3E7A7730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89908" y="1289065"/>
                <a:ext cx="7508631" cy="1216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2008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endParaRPr lang="en-US" b="0" i="1" dirty="0">
                  <a:solidFill>
                    <a:srgbClr val="FF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!=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!∧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𝑤𝑙𝑝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chemeClr val="accent6">
                                                <a:lumMod val="7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𝑃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b>
                                          <m:sSubPr>
                                            <m:ctrlP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b="0" i="1" smtClean="0">
                                                <a:solidFill>
                                                  <a:srgbClr val="FF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𝑖𝑛𝑣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!=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!∧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≥0∧</m:t>
                                    </m:r>
                                    <m:sSup>
                                      <m:sSupPr>
                                        <m:ctrlPr>
                                          <a:rPr lang="en-US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¬(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≥</m:t>
                                    </m:r>
                                    <m:r>
                                      <a:rPr lang="en-US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!=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</m:d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f>
                                          <m:fPr>
                                            <m:type m:val="lin"/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num>
                                          <m:den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den>
                                        </m:f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527B906-A568-47AB-B860-16B6B12A9E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3005371"/>
                <a:ext cx="11699087" cy="267866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CB29628-E775-445B-ACBB-3F83E5B4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</a:t>
            </a:r>
            <a:r>
              <a:rPr lang="en-US" dirty="0" err="1"/>
              <a:t>wlp</a:t>
            </a:r>
            <a:r>
              <a:rPr lang="en-US" dirty="0"/>
              <a:t> of while loop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68BD1-F252-404B-B123-C2E5FFFCD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/>
              <p:nvPr/>
            </p:nvSpPr>
            <p:spPr>
              <a:xfrm>
                <a:off x="166681" y="1173960"/>
                <a:ext cx="3736768" cy="954107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0" dirty="0" smtClean="0">
                          <a:latin typeface="Cambria Math" panose="02040503050406030204" pitchFamily="18" charset="0"/>
                        </a:rPr>
                        <m:t>while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≥1 </m:t>
                      </m:r>
                      <m:r>
                        <m:rPr>
                          <m:sty m:val="p"/>
                        </m:rPr>
                        <a:rPr lang="en-US" sz="2800" i="0" dirty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en-US" sz="2800" i="1" dirty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	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sz="28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800" b="0" i="1" dirty="0" err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A39BCF-49DB-4E1C-8933-2D105BE01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1173960"/>
                <a:ext cx="3736768" cy="9541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/>
              <p:nvPr/>
            </p:nvSpPr>
            <p:spPr>
              <a:xfrm>
                <a:off x="3903449" y="1254297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647927E-6E37-4EEE-BFCE-CBA5BF39EE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49" y="1254297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/>
              <p:nvPr/>
            </p:nvSpPr>
            <p:spPr>
              <a:xfrm>
                <a:off x="3903448" y="1671380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ACD1D71-9D9C-4699-8D97-3850A78C73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3448" y="1671380"/>
                <a:ext cx="3960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4EA26-48F4-D8F8-131F-21008819841A}"/>
                  </a:ext>
                </a:extLst>
              </p:cNvPr>
              <p:cNvSpPr txBox="1"/>
              <p:nvPr/>
            </p:nvSpPr>
            <p:spPr>
              <a:xfrm>
                <a:off x="4638838" y="1064159"/>
                <a:ext cx="7508631" cy="1216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𝑤𝑙𝑝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while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do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eqArr>
                              <m:eqArr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𝑖𝑛𝑣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</m:e>
                              <m:e>
                                <m:eqArr>
                                  <m:eqArr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>
                                              <m:sSub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𝜑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𝑖𝑛𝑣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∧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𝐵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𝑤𝑙𝑝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𝑃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,</m:t>
                                                </m:r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</m:d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∀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d>
                                              <m:d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𝜑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𝑖𝑛𝑣</m:t>
                                                    </m:r>
                                                  </m:sub>
                                                </m:sSub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∧¬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 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</m:d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f>
                                              <m:fPr>
                                                <m:type m:val="lin"/>
                                                <m:ctrlP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𝑉</m:t>
                                                </m:r>
                                              </m:num>
                                              <m:den>
                                                <m:sSub>
                                                  <m:sSubPr>
                                                    <m:ctrlP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𝑉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US" b="0" i="1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𝑜𝑙𝑑</m:t>
                                                    </m:r>
                                                  </m:sub>
                                                </m:sSub>
                                              </m:den>
                                            </m:f>
                                          </m:e>
                                        </m:d>
                                      </m:e>
                                    </m:d>
                                  </m:e>
                                </m:eqArr>
                              </m:e>
                            </m:eqAr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AC4EA26-48F4-D8F8-131F-210088198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838" y="1064159"/>
                <a:ext cx="7508631" cy="12166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040173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91E5EE-9F2F-4143-9663-64BA3A847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wlp</a:t>
            </a:r>
            <a:r>
              <a:rPr lang="en-US" dirty="0"/>
              <a:t> of loops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43129-7F7B-467D-86D9-704DBA73F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!∧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≥0∧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≥1⇒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𝑤𝑙𝑝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𝑖𝑛𝑣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] 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≥0∧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′!=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)[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f>
                                  <m:fPr>
                                    <m:type m:val="li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den>
                                </m:f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mr>
                      </m:m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Simplify the last expression: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Simplify the second expression</a:t>
                </a:r>
              </a:p>
              <a:p>
                <a:pPr lvl="1"/>
                <a:r>
                  <a:rPr lang="en-US" dirty="0"/>
                  <a:t>First: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!</m:t>
                        </m:r>
                      </m:e>
                    </m:d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accent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≥0)</m:t>
                    </m:r>
                  </m:oMath>
                </a14:m>
                <a:r>
                  <a:rPr lang="en-US" dirty="0"/>
                  <a:t>)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!∧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≥1⇒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!∧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≥1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Basically, we are left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while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!=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EBDC6CCD-71D6-4C33-870B-8D83068C51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8" y="987425"/>
                <a:ext cx="11698287" cy="4695825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04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Simple imperative programming language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Expressions: 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Boolean Expressions:</a:t>
                </a: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∷=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true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false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Programs:</a:t>
                </a:r>
              </a:p>
              <a:p>
                <a:pPr marL="411480" lvl="1" indent="0">
                  <a:buNone/>
                </a:pPr>
                <a:endParaRPr lang="en-US" b="0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2D56C01-1746-487E-9287-0086AC3DC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C0879F5-ECE7-4712-83F6-4E243E96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imperative programming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D93DAB-1A7A-4368-8EAF-A3EA2A013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35303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∷=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≔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if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then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else</m:t>
                                </m:r>
                                <m:r>
                                  <a:rPr lang="en-US" sz="2400" b="0" i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353035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w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i="0" dirty="0" smtClean="0">
                                    <a:latin typeface="Cambria Math" panose="02040503050406030204" pitchFamily="18" charset="0"/>
                                  </a:rPr>
                                  <m:t>hile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 b="0" i="0" dirty="0" smtClean="0">
                                    <a:latin typeface="Cambria Math" panose="02040503050406030204" pitchFamily="18" charset="0"/>
                                  </a:rPr>
                                  <m:t>do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400" b="0" i="1" dirty="0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sz="2400" i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204409E6-0B3D-4CFB-B268-158DB3B2433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3565402"/>
                  </p:ext>
                </p:extLst>
              </p:nvPr>
            </p:nvGraphicFramePr>
            <p:xfrm>
              <a:off x="2789037" y="4104103"/>
              <a:ext cx="8916859" cy="182880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4689">
                      <a:extLst>
                        <a:ext uri="{9D8B030D-6E8A-4147-A177-3AD203B41FA5}">
                          <a16:colId xmlns:a16="http://schemas.microsoft.com/office/drawing/2014/main" val="1265496412"/>
                        </a:ext>
                      </a:extLst>
                    </a:gridCol>
                    <a:gridCol w="345322">
                      <a:extLst>
                        <a:ext uri="{9D8B030D-6E8A-4147-A177-3AD203B41FA5}">
                          <a16:colId xmlns:a16="http://schemas.microsoft.com/office/drawing/2014/main" val="2965621335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4264286558"/>
                        </a:ext>
                      </a:extLst>
                    </a:gridCol>
                    <a:gridCol w="3353424">
                      <a:extLst>
                        <a:ext uri="{9D8B030D-6E8A-4147-A177-3AD203B41FA5}">
                          <a16:colId xmlns:a16="http://schemas.microsoft.com/office/drawing/2014/main" val="3959838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667" r="-378431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667" r="-100182" b="-3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Assignment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6227671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109211" r="-100182" b="-2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Sequential composition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1765075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212000" r="-100182" b="-1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Conditional Branching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321741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:r>
                            <a:rPr lang="en-US" sz="2400" dirty="0"/>
                            <a:t>|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6000" t="-312000" r="-100182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i="0" dirty="0"/>
                            <a:t>Loop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4476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76BA198-35F2-4F82-8100-AACB4854962D}"/>
              </a:ext>
            </a:extLst>
          </p:cNvPr>
          <p:cNvSpPr txBox="1"/>
          <p:nvPr/>
        </p:nvSpPr>
        <p:spPr>
          <a:xfrm>
            <a:off x="4785506" y="1606926"/>
            <a:ext cx="92987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variable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2967628-D900-4F2D-9182-13111E56DCC5}"/>
              </a:ext>
            </a:extLst>
          </p:cNvPr>
          <p:cNvCxnSpPr>
            <a:cxnSpLocks/>
          </p:cNvCxnSpPr>
          <p:nvPr/>
        </p:nvCxnSpPr>
        <p:spPr>
          <a:xfrm flipH="1">
            <a:off x="4785506" y="1976258"/>
            <a:ext cx="94445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03C973-5103-4CFC-822F-D050049B6B3B}"/>
              </a:ext>
            </a:extLst>
          </p:cNvPr>
          <p:cNvSpPr txBox="1"/>
          <p:nvPr/>
        </p:nvSpPr>
        <p:spPr>
          <a:xfrm>
            <a:off x="2408626" y="1606926"/>
            <a:ext cx="171078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integer constant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0ED00AC-3F2F-4E8C-A332-9263CF90F440}"/>
              </a:ext>
            </a:extLst>
          </p:cNvPr>
          <p:cNvCxnSpPr>
            <a:cxnSpLocks/>
          </p:cNvCxnSpPr>
          <p:nvPr/>
        </p:nvCxnSpPr>
        <p:spPr>
          <a:xfrm>
            <a:off x="4054218" y="1976258"/>
            <a:ext cx="287279" cy="217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370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□</m:t>
                            </m:r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…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m:rPr>
                                <m:lit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box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box>
                          <m:box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ox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𝐟</m:t>
                            </m:r>
                          </m:e>
                        </m:box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𝐢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nary>
                      <m:naryPr>
                        <m:chr m:val="⋀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𝑤𝑝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𝐨𝐝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good opportunity to introduce fixed-points:</a:t>
                </a:r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denote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□</m:t>
                        </m:r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 …</m:t>
                    </m:r>
                    <m:box>
                      <m:box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box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box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also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⋁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dirty="0" err="1" smtClean="0">
                        <a:latin typeface="Cambria Math" panose="02040503050406030204" pitchFamily="18" charset="0"/>
                      </a:rPr>
                      <m:t>𝑙𝑝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𝐝𝐨</m:t>
                        </m:r>
                        <m:r>
                          <a:rPr lang="en-US" b="1" i="0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𝐨𝐝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∨…∨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∨…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 : Set of states that execute the loop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(i.e., they satisfy none of the guards)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000" dirty="0"/>
                  <a:t>: Set of states that execute the loop exactly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000" dirty="0"/>
                  <a:t> times and satisfy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sz="2000" dirty="0"/>
                  <a:t> after termination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=¬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sz="2000" b="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𝑤𝑝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𝐢𝐟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𝐟𝐢</m:t>
                        </m:r>
                        <m:r>
                          <a:rPr lang="en-US" sz="2000" b="1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200" dirty="0"/>
                  <a:t>Consider the function :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∨(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𝐢𝐟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𝐟𝐢</m:t>
                    </m:r>
                    <m:r>
                      <a:rPr lang="en-US" sz="22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200" dirty="0"/>
                  <a:t>)) </a:t>
                </a:r>
              </a:p>
              <a:p>
                <a:pPr lvl="1"/>
                <a:r>
                  <a:rPr lang="en-US" sz="2000" dirty="0"/>
                  <a:t>We are basically iteratively evaluating this 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000" dirty="0"/>
                  <a:t>. If this iterative process reaches a fixed-point, i.e.,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, then that is the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sz="2000" dirty="0"/>
                  <a:t> of the loop [note that this is not a first order logic formula]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D0410E7-C01B-442C-85AC-D01E632402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1221"/>
                <a:ext cx="11699087" cy="5078540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DB2E0E1-53F9-41BA-83BA-290EEEE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Weakest preconditions for GCL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6CFED-5522-4BF4-B402-93A17060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7880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Duals of weakest preconditions: useful for doing </a:t>
                </a:r>
                <a:r>
                  <a:rPr lang="en-US" i="1" dirty="0"/>
                  <a:t>symbolic execution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means that starting from a state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executing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 in a state that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can derive strongest postcondition computation rules for each statement in our imperative language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[</m:t>
                        </m:r>
                        <m:f>
                          <m:fPr>
                            <m:type m:val="li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indicates the old values of the variable (before the assignment)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new value after the assignment</a:t>
                </a:r>
              </a:p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−1&gt;0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Computing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 requires eliminating the quantifier over the old values: this is not always easy (imagine if the RHS of the assignment was complicated)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75D6B-40AF-4BA9-9239-6EB3DFC358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38" b="-25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2A3073F-76AE-4964-AD63-A7115DCEE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Strongest postconditions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93E3-8E98-4AA4-85F6-475E37746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691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</p:spPr>
            <p:txBody>
              <a:bodyPr/>
              <a:lstStyle/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, we need to prove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 loop-free program,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computation is straightforward, and this gives us a way to automate the proof (just keep computing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𝑤𝑙𝑝</m:t>
                    </m:r>
                  </m:oMath>
                </a14:m>
                <a:r>
                  <a:rPr lang="en-US" dirty="0"/>
                  <a:t> of each statement backwards!)</a:t>
                </a:r>
              </a:p>
              <a:p>
                <a:r>
                  <a:rPr lang="en-US" dirty="0"/>
                  <a:t>With loops, we need annotations/invariants</a:t>
                </a:r>
              </a:p>
              <a:p>
                <a:r>
                  <a:rPr lang="en-US" dirty="0"/>
                  <a:t>Weakest precondition calculus is one of the first ways towards mechanizing proofs, and systematically reasoning about programs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92A74B-E6EA-4764-B089-D678F328B3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91977"/>
                <a:ext cx="11699087" cy="4092063"/>
              </a:xfrm>
              <a:blipFill>
                <a:blip r:embed="rId2"/>
                <a:stretch>
                  <a:fillRect l="-521" t="-2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BCE1B43-A92E-41ED-8AF2-A9B99564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Weakest precondition calculus automates proofs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30269-6745-43EF-AB25-051A82AF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33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</p:spPr>
            <p:txBody>
              <a:bodyPr/>
              <a:lstStyle/>
              <a:p>
                <a:r>
                  <a:rPr lang="en-US" dirty="0"/>
                  <a:t>Dijkstra’s predicate transformer semantics can help us systematically obtain proofs</a:t>
                </a:r>
              </a:p>
              <a:p>
                <a:r>
                  <a:rPr lang="en-US" dirty="0"/>
                  <a:t>Floyd-Hoare logic gives sufficient conditions, Dijkstra’s method gives necessary and sufficient condition for program correctness</a:t>
                </a:r>
              </a:p>
              <a:p>
                <a:r>
                  <a:rPr lang="en-US" dirty="0"/>
                  <a:t>Verification conditions and predicate transformer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𝑤𝑙𝑝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𝑠𝑝</m:t>
                    </m:r>
                  </m:oMath>
                </a14:m>
                <a:r>
                  <a:rPr lang="en-US" dirty="0"/>
                  <a:t>) semantics are connected: weakest preconditions are explanations for how VCs should be generated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3537E7D-9D9E-47C0-990E-F926BAB52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763016"/>
                <a:ext cx="11699087" cy="3921024"/>
              </a:xfrm>
              <a:blipFill>
                <a:blip r:embed="rId2"/>
                <a:stretch>
                  <a:fillRect l="-521" t="-248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429976C-EAE9-4174-B5FB-0430355B1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2DE292-1D24-490B-B449-A05F492BE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1380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C104E8-540E-A44F-72F4-189666CEC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Imperative programs with loops are already a challenge to prove correct deductively</a:t>
            </a:r>
          </a:p>
          <a:p>
            <a:pPr lvl="1"/>
            <a:r>
              <a:rPr lang="en-US" dirty="0"/>
              <a:t>Realistic things like function calls, dynamically allocated memory, multi-threading make things very complicated</a:t>
            </a:r>
          </a:p>
          <a:p>
            <a:r>
              <a:rPr lang="en-US" dirty="0"/>
              <a:t>What do we do with programs that are reactive? </a:t>
            </a:r>
          </a:p>
          <a:p>
            <a:pPr lvl="1"/>
            <a:r>
              <a:rPr lang="en-US" dirty="0"/>
              <a:t>Not intended to terminate (e.g., the software on a robot, operating systems, etc.)</a:t>
            </a:r>
          </a:p>
          <a:p>
            <a:r>
              <a:rPr lang="en-US" dirty="0"/>
              <a:t>Loads of work on deductive verification (still ongoing)</a:t>
            </a:r>
          </a:p>
          <a:p>
            <a:r>
              <a:rPr lang="en-US" dirty="0"/>
              <a:t>Question:  can we do automatic and exhaustive verification?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3EAD56E-AC6B-2581-5BF1-5CE362857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that was painful 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12C8D6-98DF-A094-D5A4-8985374F3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584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981482"/>
            <a:ext cx="11699087" cy="2741821"/>
          </a:xfrm>
        </p:spPr>
        <p:txBody>
          <a:bodyPr>
            <a:normAutofit/>
          </a:bodyPr>
          <a:lstStyle/>
          <a:p>
            <a:r>
              <a:rPr lang="en-US" sz="1400" dirty="0"/>
              <a:t>Discussions on Hoare Logic inspired by Mike Gordon’s lectures on Hoare Logic: https://www.cl.cam.ac.uk/archive/mjcg/HoareLogic/Lectures/</a:t>
            </a:r>
          </a:p>
          <a:p>
            <a:r>
              <a:rPr lang="en-US" sz="1400" dirty="0"/>
              <a:t>Floyd, Robert W. "Assigning meanings to programs.“ </a:t>
            </a:r>
          </a:p>
          <a:p>
            <a:r>
              <a:rPr lang="en-US" sz="1400" dirty="0"/>
              <a:t>Manna, Zohar. "The correctness of programs." </a:t>
            </a:r>
            <a:r>
              <a:rPr lang="en-US" sz="1400" i="1" dirty="0"/>
              <a:t>Journal of Computer and System Sciences</a:t>
            </a:r>
            <a:r>
              <a:rPr lang="en-US" sz="1400" dirty="0"/>
              <a:t> 3.2 (1969): 119-127.</a:t>
            </a:r>
          </a:p>
          <a:p>
            <a:r>
              <a:rPr lang="en-US" sz="1400" dirty="0"/>
              <a:t>Vaughan R. Pratt. 2003. Logics of programs. Encyclopedia of Computer Science. John Wiley and Sons Ltd., GBR, 1032–1034.</a:t>
            </a:r>
          </a:p>
          <a:p>
            <a:r>
              <a:rPr lang="en-US" sz="1400" dirty="0"/>
              <a:t>Hoare, Charles Antony Richard. "An axiomatic basis for computer programming." Communications of the ACM 12.10 (1969): 576-580.</a:t>
            </a:r>
          </a:p>
          <a:p>
            <a:r>
              <a:rPr lang="en-US" sz="1400" dirty="0">
                <a:hlinkClick r:id="rId2"/>
              </a:rPr>
              <a:t>https://www.cs.cornell.edu/courses/cs6110/2011sp/lectures/lecture18.pdf</a:t>
            </a:r>
            <a:endParaRPr lang="en-US" sz="1400" dirty="0"/>
          </a:p>
          <a:p>
            <a:r>
              <a:rPr lang="en-US" sz="1400" dirty="0">
                <a:hlinkClick r:id="rId3"/>
              </a:rPr>
              <a:t>https://cs.anu.edu.au/courses/comp2600/Lectures/20WPII.pdf</a:t>
            </a:r>
            <a:r>
              <a:rPr lang="en-US" sz="1400" dirty="0"/>
              <a:t> &amp; </a:t>
            </a:r>
            <a:r>
              <a:rPr lang="en-US" sz="1400" dirty="0">
                <a:hlinkClick r:id="rId4"/>
              </a:rPr>
              <a:t>https://cs.anu.edu.au/courses/comp2600/Lectures/19wp1.pdf</a:t>
            </a:r>
            <a:endParaRPr lang="en-US" sz="1400" dirty="0"/>
          </a:p>
          <a:p>
            <a:r>
              <a:rPr lang="en-US" sz="1400" dirty="0"/>
              <a:t>https://en.wikipedia.org/wiki/Predicate_transformer_semantics</a:t>
            </a:r>
          </a:p>
          <a:p>
            <a:endParaRPr lang="en-US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Deductive proof system to prove </a:t>
                </a:r>
                <a:r>
                  <a:rPr lang="en-US" i="1" dirty="0"/>
                  <a:t>partial </a:t>
                </a:r>
                <a:r>
                  <a:rPr lang="en-US" dirty="0"/>
                  <a:t>correctness of imperative programs</a:t>
                </a:r>
              </a:p>
              <a:p>
                <a:r>
                  <a:rPr lang="en-US" dirty="0"/>
                  <a:t>Hoare introduced notation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for specifying what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condition that should hold on program variables before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executes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condition that should hold on program variables after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executes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for all cases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‘state’ satisfying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 </a:t>
                </a:r>
                <a:r>
                  <a:rPr lang="en-US" b="1" i="1" dirty="0"/>
                  <a:t>if</a:t>
                </a:r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</a:t>
                </a:r>
              </a:p>
              <a:p>
                <a:pPr marL="868680" lvl="1" indent="-457200">
                  <a:buFont typeface="+mj-lt"/>
                  <a:buAutoNum type="arabicPeriod"/>
                </a:pPr>
                <a:r>
                  <a:rPr lang="en-US" dirty="0"/>
                  <a:t>the state in which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state = valuation of all program variables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called a Hoare triple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precondition,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postcondition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F8DD913-ACFC-4FDF-836D-0EB0FBCFFC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0"/>
                <a:ext cx="11699087" cy="5120997"/>
              </a:xfrm>
              <a:blipFill>
                <a:blip r:embed="rId2"/>
                <a:stretch>
                  <a:fillRect l="-521" t="-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483C6AE-B96A-4BCF-9B9C-F2767019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Hoare triples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F9BEB-8E60-4F93-B73B-E0C8C0B9B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8085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+10 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&gt;11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&gt;11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≥0}</m:t>
                    </m:r>
                  </m:oMath>
                </a14:m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i="1" dirty="0"/>
                  <a:t>C </a:t>
                </a:r>
                <a:r>
                  <a:rPr lang="en-US" dirty="0"/>
                  <a:t>:</a:t>
                </a:r>
                <a:r>
                  <a:rPr lang="en-US" b="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&gt;−1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then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022BBF-EC8D-483D-B7E0-09850EF1A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DD46DED-7678-447A-AFE4-EC4FD4317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Floyd-Hoare Logic 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00C48-A9A8-4938-A402-1AFF12169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42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=−35}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Is this Hoare triple true?</a:t>
                </a:r>
              </a:p>
              <a:p>
                <a:r>
                  <a:rPr lang="en-US" dirty="0"/>
                  <a:t>Unfortunately, yes! </a:t>
                </a:r>
              </a:p>
              <a:p>
                <a:r>
                  <a:rPr lang="en-US" dirty="0"/>
                  <a:t>Why? Program never terminates, partial correctness says: “if program terminates, then you must 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.”  Implication is true if antecedent is false!</a:t>
                </a:r>
              </a:p>
              <a:p>
                <a:r>
                  <a:rPr lang="en-US" dirty="0"/>
                  <a:t>Stronger kind of specification: Total correctness</a:t>
                </a:r>
              </a:p>
              <a:p>
                <a:r>
                  <a:rPr lang="en-US" b="0" dirty="0"/>
                  <a:t>A specification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dirty="0"/>
                  <a:t> is true </a:t>
                </a:r>
                <a:r>
                  <a:rPr lang="en-US" dirty="0" err="1"/>
                  <a:t>iff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for all cases when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executed in a state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true,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terminates, and,</a:t>
                </a:r>
              </a:p>
              <a:p>
                <a:pPr lvl="1"/>
                <a:r>
                  <a:rPr lang="en-US" dirty="0"/>
                  <a:t>state in which it terminates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m:rPr>
                        <m:sty m:val="p"/>
                      </m:rPr>
                      <a:rPr lang="en-US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while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&gt;1</m:t>
                        </m:r>
                      </m:e>
                    </m:d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+1 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=−35</m:t>
                        </m:r>
                      </m:e>
                    </m:d>
                  </m:oMath>
                </a14:m>
                <a:r>
                  <a:rPr lang="en-US" dirty="0"/>
                  <a:t> is obviously false.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734C39-A381-4801-996B-D17821B459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60411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171CAED-1FDB-4BA6-B3A2-1A16A98F1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correctness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4DAD-48DF-41DB-8EA8-EDB44ECEA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213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E84008-3F6B-482C-898C-1DC5A00C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74076"/>
            <a:ext cx="11699087" cy="4209964"/>
          </a:xfrm>
        </p:spPr>
        <p:txBody>
          <a:bodyPr/>
          <a:lstStyle/>
          <a:p>
            <a:r>
              <a:rPr lang="en-US" dirty="0"/>
              <a:t>Total correctness = Partial correctness + Termination</a:t>
            </a:r>
          </a:p>
          <a:p>
            <a:endParaRPr lang="en-US" dirty="0"/>
          </a:p>
          <a:p>
            <a:r>
              <a:rPr lang="en-US" dirty="0"/>
              <a:t>Termination is a hard thing to show in general!</a:t>
            </a:r>
          </a:p>
          <a:p>
            <a:r>
              <a:rPr lang="en-US" dirty="0"/>
              <a:t>E.g.: imagine that the program is a Turing machine, then termination is checking if the Turing machine halts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4E0B74-6043-49F9-BB12-FB17CC67D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Total vs. partial correctness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32C95-4EBA-4694-84AF-D52FD448F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183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22656</TotalTime>
  <Words>4793</Words>
  <Application>Microsoft Office PowerPoint</Application>
  <PresentationFormat>Widescreen</PresentationFormat>
  <Paragraphs>572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Floyd, Hoare and Dijkstra: Deductive Verification</vt:lpstr>
      <vt:lpstr>Robert W. Floyd</vt:lpstr>
      <vt:lpstr>Sir Tony Hoare</vt:lpstr>
      <vt:lpstr>Edsger W. Dijkstra</vt:lpstr>
      <vt:lpstr>Simple imperative programming language</vt:lpstr>
      <vt:lpstr>Hoare triples</vt:lpstr>
      <vt:lpstr>Floyd-Hoare Logic examples</vt:lpstr>
      <vt:lpstr>Total correctness vs. partial correctness</vt:lpstr>
      <vt:lpstr>Total vs. partial correctness</vt:lpstr>
      <vt:lpstr>Auxiliary/Ghost variables</vt:lpstr>
      <vt:lpstr>Floyd-Hoare logic </vt:lpstr>
      <vt:lpstr>Floyd-Hoare Logic Axioms</vt:lpstr>
      <vt:lpstr>Floyd-Hoare Logic: Assignment Axiom Examples</vt:lpstr>
      <vt:lpstr>Forwards Assignment Axiom (Floyd)</vt:lpstr>
      <vt:lpstr>Forwards Assignment Axiom Example</vt:lpstr>
      <vt:lpstr>Forwards Assignment Axiom Example</vt:lpstr>
      <vt:lpstr>General notation for proofs</vt:lpstr>
      <vt:lpstr>Sequential composition axiom</vt:lpstr>
      <vt:lpstr>Sequential composition axiom example</vt:lpstr>
      <vt:lpstr>Rule for Conditionals</vt:lpstr>
      <vt:lpstr>Conditional rule example</vt:lpstr>
      <vt:lpstr>Precondition strengthening</vt:lpstr>
      <vt:lpstr>Postcondition weakening</vt:lpstr>
      <vt:lpstr>Rule for Loops</vt:lpstr>
      <vt:lpstr>Loop rule example</vt:lpstr>
      <vt:lpstr>Finding loop invariants is hard!</vt:lpstr>
      <vt:lpstr>Loop invariant for factorial program</vt:lpstr>
      <vt:lpstr>Loop invariant for factorial program</vt:lpstr>
      <vt:lpstr>Loop invariant for factorial program</vt:lpstr>
      <vt:lpstr>Specification conjunction and disjunction</vt:lpstr>
      <vt:lpstr>Mechanizing Floyd-Hoare Logic proofs</vt:lpstr>
      <vt:lpstr>Derived Rules</vt:lpstr>
      <vt:lpstr>Derived Sequencing Rule</vt:lpstr>
      <vt:lpstr>Derived loop rule</vt:lpstr>
      <vt:lpstr>Mechanizing Proofs</vt:lpstr>
      <vt:lpstr>Annotated specifications</vt:lpstr>
      <vt:lpstr>Verification condition generator</vt:lpstr>
      <vt:lpstr>Proving verification conditions</vt:lpstr>
      <vt:lpstr>Summary of Floyd-Hoare Logic</vt:lpstr>
      <vt:lpstr>Limitations of Floyd-Hoare Logic</vt:lpstr>
      <vt:lpstr>Detour to a PL with nondeterminism: Guarded Command Language</vt:lpstr>
      <vt:lpstr>Example GCL program</vt:lpstr>
      <vt:lpstr>Guarded Command Language &amp; Predicate Transformers</vt:lpstr>
      <vt:lpstr>Weakest precondition</vt:lpstr>
      <vt:lpstr>Weakest preconditions for our imperative programming language</vt:lpstr>
      <vt:lpstr>Weakest liberal precondition: loops</vt:lpstr>
      <vt:lpstr>Weakest liberal precondition: loops</vt:lpstr>
      <vt:lpstr>Example of wlp of while loop</vt:lpstr>
      <vt:lpstr>wlp of loops example</vt:lpstr>
      <vt:lpstr>Weakest preconditions for GCL</vt:lpstr>
      <vt:lpstr>Strongest postconditions</vt:lpstr>
      <vt:lpstr>Weakest precondition calculus automates proofs</vt:lpstr>
      <vt:lpstr>Summary </vt:lpstr>
      <vt:lpstr>So that was painful …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89</cp:revision>
  <dcterms:created xsi:type="dcterms:W3CDTF">2018-01-04T23:14:16Z</dcterms:created>
  <dcterms:modified xsi:type="dcterms:W3CDTF">2024-01-08T22:37:14Z</dcterms:modified>
</cp:coreProperties>
</file>