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75" r:id="rId5"/>
    <p:sldId id="260" r:id="rId6"/>
    <p:sldId id="264" r:id="rId7"/>
    <p:sldId id="265" r:id="rId8"/>
    <p:sldId id="276" r:id="rId9"/>
    <p:sldId id="274" r:id="rId10"/>
    <p:sldId id="277" r:id="rId11"/>
    <p:sldId id="278" r:id="rId12"/>
    <p:sldId id="267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575832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1086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29" y="572294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Topics in Formal Reasoning for</a:t>
            </a:r>
            <a:br>
              <a:rPr lang="en-US" dirty="0"/>
            </a:br>
            <a:r>
              <a:rPr lang="en-US" dirty="0"/>
              <a:t>Cyber-Physical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28" y="3602038"/>
            <a:ext cx="11966021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Fall 2018: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http://www-bcf.usc.edu/~jdeshmuk/teaching/cs699-fm-for-cps/index.html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883EC-2A55-41D4-B74D-C903AA1D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week read one, two or three papers</a:t>
            </a:r>
          </a:p>
          <a:p>
            <a:r>
              <a:rPr lang="en-US" dirty="0"/>
              <a:t>Turn in a 1 or 2-page summary of reading material before class</a:t>
            </a:r>
          </a:p>
          <a:p>
            <a:r>
              <a:rPr lang="en-US" dirty="0"/>
              <a:t>Presentation-style summary, address 5 questions for each paper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is the main problem addressed by the paper?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was done before, and how does this paper improve on it?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What are the pros/cons of different techniques addressed in this paper?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is the one cool mathematical factoid or proof technique that was learned from this paper?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part of the paper was difficult to understand?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What generalization or extension of the paper could be done?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What are the open problems?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0D067-5415-4E92-B3AD-CC5ECE49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Focus on reading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B5595-9550-4259-B1EB-A040DADD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883EC-2A55-41D4-B74D-C903AA1D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class, we will discuss the paper</a:t>
            </a:r>
          </a:p>
          <a:p>
            <a:pPr lvl="1"/>
            <a:r>
              <a:rPr lang="en-US" dirty="0"/>
              <a:t>One or two lead presenters per paper</a:t>
            </a:r>
          </a:p>
          <a:p>
            <a:pPr lvl="1"/>
            <a:r>
              <a:rPr lang="en-US" dirty="0"/>
              <a:t>Every person has to speak!</a:t>
            </a:r>
          </a:p>
          <a:p>
            <a:pPr lvl="1"/>
            <a:r>
              <a:rPr lang="en-US" dirty="0"/>
              <a:t>Ask questions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Scribing</a:t>
            </a:r>
          </a:p>
          <a:p>
            <a:pPr lvl="1"/>
            <a:r>
              <a:rPr lang="en-US" dirty="0"/>
              <a:t>One or two scribes per class</a:t>
            </a:r>
          </a:p>
          <a:p>
            <a:pPr lvl="1"/>
            <a:r>
              <a:rPr lang="en-US" dirty="0"/>
              <a:t>Scribe responsible for creating at most 10 slide summary of discussion (to be posted on course webpage)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0D067-5415-4E92-B3AD-CC5ECE49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structure: Class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B5595-9550-4259-B1EB-A040DADD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types:</a:t>
            </a:r>
          </a:p>
          <a:p>
            <a:pPr lvl="1"/>
            <a:r>
              <a:rPr lang="en-US" dirty="0"/>
              <a:t>Research Project: Write a research paper on a fundamental question and identify possible solutions. Instructor will give some topics if needed</a:t>
            </a:r>
          </a:p>
          <a:p>
            <a:pPr lvl="1"/>
            <a:r>
              <a:rPr lang="en-US" dirty="0"/>
              <a:t>Survey Project: Pick a sub-area of formal methods for CPS and write a thorough survey on that area</a:t>
            </a:r>
          </a:p>
          <a:p>
            <a:pPr lvl="1"/>
            <a:r>
              <a:rPr lang="en-US" dirty="0"/>
              <a:t>Programming Project: Build a tool to formally analyze CPS models.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Proposal due mid-term</a:t>
            </a:r>
          </a:p>
          <a:p>
            <a:pPr lvl="1"/>
            <a:r>
              <a:rPr lang="en-US" dirty="0"/>
              <a:t>Final paper (15 page LNCS style)</a:t>
            </a:r>
          </a:p>
          <a:p>
            <a:pPr lvl="1"/>
            <a:r>
              <a:rPr lang="en-US" dirty="0"/>
              <a:t>Must use LaTeX, or give </a:t>
            </a:r>
            <a:r>
              <a:rPr lang="en-US" b="1" i="1" dirty="0"/>
              <a:t>very</a:t>
            </a:r>
            <a:r>
              <a:rPr lang="en-US" dirty="0"/>
              <a:t> good reason for using any other typesetting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Project: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689413"/>
          </a:xfrm>
        </p:spPr>
        <p:txBody>
          <a:bodyPr/>
          <a:lstStyle/>
          <a:p>
            <a:r>
              <a:rPr lang="en-US" dirty="0"/>
              <a:t>Assignments: 45% (5 x 9)</a:t>
            </a:r>
          </a:p>
          <a:p>
            <a:r>
              <a:rPr lang="en-US" dirty="0"/>
              <a:t>Scribing + Participation: 25% (10+15)</a:t>
            </a:r>
          </a:p>
          <a:p>
            <a:r>
              <a:rPr lang="en-US" dirty="0"/>
              <a:t>Project: 30% (Proposal + Final talk: 5, Final Paper: 25)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2044313"/>
            <a:ext cx="11699087" cy="2620256"/>
          </a:xfrm>
        </p:spPr>
        <p:txBody>
          <a:bodyPr/>
          <a:lstStyle/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What do you expect to get out of it?</a:t>
            </a:r>
          </a:p>
          <a:p>
            <a:r>
              <a:rPr lang="en-US" dirty="0"/>
              <a:t>One </a:t>
            </a:r>
            <a:r>
              <a:rPr lang="en-US" b="1" dirty="0">
                <a:solidFill>
                  <a:srgbClr val="FF0000"/>
                </a:solidFill>
              </a:rPr>
              <a:t>fun</a:t>
            </a:r>
            <a:r>
              <a:rPr lang="en-US" dirty="0"/>
              <a:t> fact about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monitoring).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924800" y="905280"/>
            <a:ext cx="3939615" cy="4130878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625600"/>
            <a:ext cx="11699087" cy="4005179"/>
          </a:xfrm>
        </p:spPr>
        <p:txBody>
          <a:bodyPr>
            <a:normAutofit/>
          </a:bodyPr>
          <a:lstStyle/>
          <a:p>
            <a:r>
              <a:rPr lang="en-US" dirty="0"/>
              <a:t>Gain familiarity with topics in formal reasoning for CPS</a:t>
            </a:r>
          </a:p>
          <a:p>
            <a:pPr lvl="1"/>
            <a:r>
              <a:rPr lang="en-US" dirty="0"/>
              <a:t>Verification Approaches</a:t>
            </a:r>
          </a:p>
          <a:p>
            <a:pPr lvl="1"/>
            <a:r>
              <a:rPr lang="en-US" dirty="0"/>
              <a:t>Requirement Formalisms</a:t>
            </a:r>
          </a:p>
          <a:p>
            <a:pPr lvl="1"/>
            <a:r>
              <a:rPr lang="en-US" dirty="0"/>
              <a:t>Reasoning about Autonomy in CPS</a:t>
            </a:r>
          </a:p>
          <a:p>
            <a:r>
              <a:rPr lang="en-US" dirty="0"/>
              <a:t>Reading papers in CPS without feeling overwhelmed by continuous math</a:t>
            </a:r>
          </a:p>
          <a:p>
            <a:r>
              <a:rPr lang="en-US" dirty="0"/>
              <a:t>Gaining familiarity with favorite notation used by CPS people</a:t>
            </a:r>
          </a:p>
          <a:p>
            <a:r>
              <a:rPr lang="en-US" dirty="0"/>
              <a:t>Making connections between software verification and CPS verification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478577" y="2384379"/>
            <a:ext cx="3636433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Divided into 3 atoms</a:t>
            </a:r>
          </a:p>
          <a:p>
            <a:r>
              <a:rPr lang="en-US" dirty="0"/>
              <a:t>Atom A</a:t>
            </a:r>
          </a:p>
          <a:p>
            <a:pPr lvl="1"/>
            <a:r>
              <a:rPr lang="en-US" dirty="0"/>
              <a:t>Formal Verification</a:t>
            </a:r>
          </a:p>
          <a:p>
            <a:pPr lvl="1"/>
            <a:r>
              <a:rPr lang="en-US" dirty="0"/>
              <a:t>Hybrid Systems Models</a:t>
            </a:r>
          </a:p>
          <a:p>
            <a:pPr lvl="1"/>
            <a:r>
              <a:rPr lang="en-US" dirty="0"/>
              <a:t>Deductive techniques</a:t>
            </a:r>
          </a:p>
          <a:p>
            <a:r>
              <a:rPr lang="en-US" dirty="0"/>
              <a:t>Atom B</a:t>
            </a:r>
          </a:p>
          <a:p>
            <a:pPr lvl="1"/>
            <a:r>
              <a:rPr lang="en-US" dirty="0"/>
              <a:t>Temporal Logic Requirements</a:t>
            </a:r>
          </a:p>
          <a:p>
            <a:pPr lvl="1"/>
            <a:r>
              <a:rPr lang="en-US" dirty="0"/>
              <a:t>Verification and Testing</a:t>
            </a:r>
          </a:p>
          <a:p>
            <a:pPr lvl="1"/>
            <a:r>
              <a:rPr lang="en-US" dirty="0"/>
              <a:t>Verification for Stochastic systems</a:t>
            </a:r>
          </a:p>
          <a:p>
            <a:r>
              <a:rPr lang="en-US" dirty="0"/>
              <a:t>Atom C</a:t>
            </a:r>
          </a:p>
          <a:p>
            <a:pPr lvl="1"/>
            <a:r>
              <a:rPr lang="en-US" dirty="0"/>
              <a:t>CPS + AI verification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749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Topics in Formal Reasoning for Cyber-Physical Systems</vt:lpstr>
      <vt:lpstr>What is a Cyber-Physical System?</vt:lpstr>
      <vt:lpstr>Our focus on CPS in this course</vt:lpstr>
      <vt:lpstr>One view of a CPS</vt:lpstr>
      <vt:lpstr>Examples</vt:lpstr>
      <vt:lpstr>Autonomous/Semi-autonomous CPS</vt:lpstr>
      <vt:lpstr>Course Objectives</vt:lpstr>
      <vt:lpstr>Key Theme of the course: Formal Reasoning</vt:lpstr>
      <vt:lpstr>Course Overview</vt:lpstr>
      <vt:lpstr>Course structure: Focus on reading papers</vt:lpstr>
      <vt:lpstr>Course structure: Class discussion</vt:lpstr>
      <vt:lpstr>Class Project: options</vt:lpstr>
      <vt:lpstr>Grading and Evaluation Breakdown</vt:lpstr>
      <vt:lpstr>Introductions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45</cp:revision>
  <dcterms:created xsi:type="dcterms:W3CDTF">2018-01-04T23:14:16Z</dcterms:created>
  <dcterms:modified xsi:type="dcterms:W3CDTF">2018-08-20T23:33:02Z</dcterms:modified>
</cp:coreProperties>
</file>