
<file path=[Content_Types].xml><?xml version="1.0" encoding="utf-8"?>
<Types xmlns="http://schemas.openxmlformats.org/package/2006/content-types">
  <Default Extension="jpeg" ContentType="image/jpeg"/>
  <Default Extension="pdf" ContentType="application/pd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78" r:id="rId3"/>
    <p:sldId id="364" r:id="rId4"/>
    <p:sldId id="312" r:id="rId5"/>
    <p:sldId id="315" r:id="rId6"/>
    <p:sldId id="316" r:id="rId7"/>
    <p:sldId id="272" r:id="rId8"/>
    <p:sldId id="289" r:id="rId9"/>
    <p:sldId id="313" r:id="rId10"/>
    <p:sldId id="314" r:id="rId11"/>
    <p:sldId id="317" r:id="rId12"/>
    <p:sldId id="357" r:id="rId13"/>
    <p:sldId id="318" r:id="rId14"/>
    <p:sldId id="319" r:id="rId15"/>
    <p:sldId id="320" r:id="rId16"/>
    <p:sldId id="321" r:id="rId17"/>
    <p:sldId id="322" r:id="rId18"/>
    <p:sldId id="328" r:id="rId19"/>
    <p:sldId id="324" r:id="rId20"/>
    <p:sldId id="325" r:id="rId21"/>
    <p:sldId id="323" r:id="rId22"/>
    <p:sldId id="326" r:id="rId23"/>
    <p:sldId id="327" r:id="rId24"/>
    <p:sldId id="363" r:id="rId25"/>
    <p:sldId id="360" r:id="rId26"/>
    <p:sldId id="361" r:id="rId27"/>
    <p:sldId id="362" r:id="rId28"/>
    <p:sldId id="329" r:id="rId29"/>
    <p:sldId id="330" r:id="rId30"/>
    <p:sldId id="331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9CA"/>
    <a:srgbClr val="FFAFB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9" d="100"/>
          <a:sy n="89" d="100"/>
        </p:scale>
        <p:origin x="52" y="3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0" d="100"/>
          <a:sy n="50" d="100"/>
        </p:scale>
        <p:origin x="1848" y="2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F696039-58B3-4341-9D32-C910162BC5E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E885EE-985D-47EA-997B-D251CE65165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9B985A-4C37-4D1F-A437-E4A951A85D11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8C6E67-587C-4C64-9FE8-C84AFAFF7EF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7373E4C-F44F-440F-85F6-FF52404C6B0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7B4FFD-4AF2-45F7-AED0-39B21745F7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95097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8/30/2020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86B107-AA8F-4C65-A94C-468C6EEC3A1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0203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d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657F5AA-84B2-4192-9300-E111F299E971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7FEDBB-23D4-4FB2-B355-2F6DA13DD15F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4351338"/>
          </a:xfrm>
          <a:prstGeom prst="rect">
            <a:avLst/>
          </a:prstGeo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/>
            </a:lvl1pPr>
            <a:lvl2pPr marL="685800" indent="-274320"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defRPr/>
            </a:lvl2pPr>
            <a:lvl3pPr marL="1143000" indent="-228600"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defRPr/>
            </a:lvl3pPr>
            <a:lvl4pPr>
              <a:buClr>
                <a:srgbClr val="FF9B9B"/>
              </a:buClr>
              <a:buSzPct val="65000"/>
              <a:defRPr/>
            </a:lvl4pPr>
            <a:lvl5pPr>
              <a:buClr>
                <a:srgbClr val="FF9B9B"/>
              </a:buClr>
              <a:buSzPct val="60000"/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 Third level</a:t>
            </a:r>
          </a:p>
          <a:p>
            <a:pPr lvl="3"/>
            <a:r>
              <a:rPr lang="en-US" dirty="0"/>
              <a:t> Fourth level</a:t>
            </a:r>
          </a:p>
          <a:p>
            <a:pPr lvl="4"/>
            <a:r>
              <a:rPr lang="en-US" dirty="0"/>
              <a:t> Fifth level</a:t>
            </a:r>
          </a:p>
        </p:txBody>
      </p:sp>
      <p:pic>
        <p:nvPicPr>
          <p:cNvPr id="12" name="Picture 11" descr="Small Use Shield_GoldOnTrans.eps">
            <a:extLst>
              <a:ext uri="{FF2B5EF4-FFF2-40B4-BE49-F238E27FC236}">
                <a16:creationId xmlns:a16="http://schemas.microsoft.com/office/drawing/2014/main" id="{92F43934-0A3D-49F8-91A5-85B8E80B2CF8}"/>
              </a:ext>
            </a:extLst>
          </p:cNvPr>
          <p:cNvPicPr>
            <a:picLocks noChangeAspect="1"/>
          </p:cNvPicPr>
          <p:nvPr userDrawn="1"/>
        </p:nvPicPr>
        <mc:AlternateContent xmlns:mc="http://schemas.openxmlformats.org/markup-compatibility/2006">
          <mc:Choice xmlns="" xmlns:mv="urn:schemas-microsoft-com:mac:vml" xmlns:ma="http://schemas.microsoft.com/office/mac/drawingml/2008/main" Requires="ma">
            <p:blipFill>
              <a:blip r:embed="rId3"/>
              <a:stretch>
                <a:fillRect/>
              </a:stretch>
            </p:blipFill>
          </mc:Choice>
          <mc:Fallback>
            <p:blipFill>
              <a:blip r:embed="rId4"/>
              <a:stretch>
                <a:fillRect/>
              </a:stretch>
            </p:blipFill>
          </mc:Fallback>
        </mc:AlternateContent>
        <p:spPr>
          <a:xfrm>
            <a:off x="11194348" y="464476"/>
            <a:ext cx="997652" cy="748239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26381F13-A4A4-444E-9C5F-0C7501D9BF81}"/>
              </a:ext>
            </a:extLst>
          </p:cNvPr>
          <p:cNvSpPr/>
          <p:nvPr userDrawn="1"/>
        </p:nvSpPr>
        <p:spPr>
          <a:xfrm>
            <a:off x="0" y="2713"/>
            <a:ext cx="12192000" cy="302605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477AB79-4F9F-47F3-934B-DC6AA693504D}"/>
              </a:ext>
            </a:extLst>
          </p:cNvPr>
          <p:cNvSpPr/>
          <p:nvPr userDrawn="1"/>
        </p:nvSpPr>
        <p:spPr>
          <a:xfrm flipV="1">
            <a:off x="9522" y="294440"/>
            <a:ext cx="12192000" cy="50800"/>
          </a:xfrm>
          <a:prstGeom prst="rect">
            <a:avLst/>
          </a:prstGeom>
          <a:solidFill>
            <a:srgbClr val="FFCC00"/>
          </a:solidFill>
          <a:ln w="9525" cap="flat" cmpd="sng" algn="ctr">
            <a:noFill/>
            <a:prstDash val="solid"/>
          </a:ln>
          <a:effectLst>
            <a:outerShdw blurRad="40000" dist="20000" dir="5400000" rotWithShape="0">
              <a:srgbClr val="000000">
                <a:alpha val="38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srgbClr val="99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Title 16">
            <a:extLst>
              <a:ext uri="{FF2B5EF4-FFF2-40B4-BE49-F238E27FC236}">
                <a16:creationId xmlns:a16="http://schemas.microsoft.com/office/drawing/2014/main" id="{0225637C-4B87-49CB-8E13-7BBB7557E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5EEB33-40EB-466D-AC3B-A66CC4D1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357937"/>
            <a:ext cx="2743200" cy="365125"/>
          </a:xfrm>
          <a:prstGeom prst="rect">
            <a:avLst/>
          </a:prstGeom>
        </p:spPr>
        <p:txBody>
          <a:bodyPr/>
          <a:lstStyle>
            <a:lvl1pPr algn="ctr">
              <a:defRPr sz="2400">
                <a:solidFill>
                  <a:schemeClr val="bg1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CBD30-1AE3-4B91-A467-60C7B457AA6B}"/>
              </a:ext>
            </a:extLst>
          </p:cNvPr>
          <p:cNvSpPr/>
          <p:nvPr userDrawn="1"/>
        </p:nvSpPr>
        <p:spPr>
          <a:xfrm>
            <a:off x="0" y="6223000"/>
            <a:ext cx="12192000" cy="635000"/>
          </a:xfrm>
          <a:prstGeom prst="rect">
            <a:avLst/>
          </a:prstGeom>
          <a:solidFill>
            <a:srgbClr val="990000"/>
          </a:solidFill>
          <a:ln w="9525" cap="flat" cmpd="sng" algn="ctr">
            <a:noFill/>
            <a:prstDash val="solid"/>
          </a:ln>
          <a:effectLst>
            <a:outerShdw blurRad="40000" dist="23000" dir="5400000" rotWithShape="0">
              <a:srgbClr val="000000">
                <a:alpha val="35000"/>
              </a:srgbClr>
            </a:outerShdw>
          </a:effectLst>
        </p:spPr>
        <p:txBody>
          <a:bodyPr rtlCol="0" anchor="ctr"/>
          <a:lstStyle/>
          <a:p>
            <a:pPr marL="0" marR="0" lvl="0" indent="0" algn="ctr" defTabSz="4572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000" b="0" i="0" u="none" strike="noStrike" kern="0" cap="none" spc="0" normalizeH="0" baseline="0" noProof="0" dirty="0">
              <a:ln>
                <a:noFill/>
              </a:ln>
              <a:solidFill>
                <a:srgbClr val="FFC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3A0AC-1377-4982-AD37-F63712CCADEE}"/>
              </a:ext>
            </a:extLst>
          </p:cNvPr>
          <p:cNvSpPr txBox="1"/>
          <p:nvPr userDrawn="1"/>
        </p:nvSpPr>
        <p:spPr>
          <a:xfrm>
            <a:off x="0" y="6150114"/>
            <a:ext cx="57129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457200"/>
            <a:r>
              <a:rPr lang="en-US" sz="1800" b="1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USC </a:t>
            </a: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Viterbi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	School of Engineering</a:t>
            </a:r>
          </a:p>
          <a:p>
            <a:pPr defTabSz="457200"/>
            <a:r>
              <a:rPr lang="en-US" sz="1050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		</a:t>
            </a:r>
            <a:r>
              <a:rPr lang="en-US" sz="1050" i="1" dirty="0">
                <a:solidFill>
                  <a:srgbClr val="FFC000"/>
                </a:solidFill>
                <a:latin typeface="Garamond" panose="02020404030301010803" pitchFamily="18" charset="0"/>
                <a:cs typeface="Times New Roman" panose="02020603050405020304" pitchFamily="18" charset="0"/>
              </a:rPr>
              <a:t>Department of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1139"/>
            <a:ext cx="11216640" cy="8997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345565"/>
            <a:ext cx="1121664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28600" marR="0" lvl="0" indent="-2286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Edit Master text styles</a:t>
            </a:r>
          </a:p>
          <a:p>
            <a:pPr marL="685800" marR="0" lvl="1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Second level</a:t>
            </a:r>
          </a:p>
          <a:p>
            <a:pPr marL="1143000" marR="0" lvl="2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Third level</a:t>
            </a:r>
          </a:p>
          <a:p>
            <a:pPr marL="1600200" marR="0" lvl="3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Fourth level</a:t>
            </a:r>
          </a:p>
          <a:p>
            <a:pPr marL="2057400" marR="0" lvl="4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26173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marR="0" indent="-228600" algn="l" defTabSz="914400" rtl="0" eaLnBrk="1" fontAlgn="auto" latinLnBrk="0" hangingPunct="1">
        <a:lnSpc>
          <a:spcPct val="90000"/>
        </a:lnSpc>
        <a:spcBef>
          <a:spcPts val="1000"/>
        </a:spcBef>
        <a:spcAft>
          <a:spcPts val="0"/>
        </a:spcAft>
        <a:buClr>
          <a:srgbClr val="FF6600"/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6858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11430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6002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2057400" marR="0" indent="-228600" algn="l" defTabSz="914400" rtl="0" eaLnBrk="1" fontAlgn="auto" latinLnBrk="0" hangingPunct="1">
        <a:lnSpc>
          <a:spcPct val="90000"/>
        </a:lnSpc>
        <a:spcBef>
          <a:spcPts val="500"/>
        </a:spcBef>
        <a:spcAft>
          <a:spcPts val="0"/>
        </a:spcAft>
        <a:buClr>
          <a:schemeClr val="accent2">
            <a:lumMod val="60000"/>
            <a:lumOff val="40000"/>
          </a:schemeClr>
        </a:buClr>
        <a:buSzPct val="80000"/>
        <a:buFont typeface="Wingdings 3" panose="05040102010807070707" pitchFamily="18" charset="2"/>
        <a:buChar char=""/>
        <a:tabLst/>
        <a:defRPr lang="en-US" sz="2800" kern="1200" noProof="0" dirty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image" Target="../media/image2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0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image" Target="../media/image31.png"/><Relationship Id="rId7" Type="http://schemas.openxmlformats.org/officeDocument/2006/relationships/image" Target="../media/image33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1.png"/><Relationship Id="rId4" Type="http://schemas.openxmlformats.org/officeDocument/2006/relationships/image" Target="../media/image30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5.png"/><Relationship Id="rId7" Type="http://schemas.openxmlformats.org/officeDocument/2006/relationships/image" Target="../media/image33.png"/><Relationship Id="rId12" Type="http://schemas.openxmlformats.org/officeDocument/2006/relationships/image" Target="../media/image42.png"/><Relationship Id="rId2" Type="http://schemas.openxmlformats.org/officeDocument/2006/relationships/image" Target="../media/image340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45.png"/><Relationship Id="rId10" Type="http://schemas.openxmlformats.org/officeDocument/2006/relationships/image" Target="../media/image40.png"/><Relationship Id="rId4" Type="http://schemas.openxmlformats.org/officeDocument/2006/relationships/image" Target="../media/image300.png"/><Relationship Id="rId9" Type="http://schemas.openxmlformats.org/officeDocument/2006/relationships/image" Target="../media/image39.png"/><Relationship Id="rId1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png"/><Relationship Id="rId3" Type="http://schemas.openxmlformats.org/officeDocument/2006/relationships/image" Target="../media/image48.png"/><Relationship Id="rId7" Type="http://schemas.openxmlformats.org/officeDocument/2006/relationships/image" Target="../media/image52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1.png"/><Relationship Id="rId11" Type="http://schemas.openxmlformats.org/officeDocument/2006/relationships/image" Target="../media/image56.png"/><Relationship Id="rId5" Type="http://schemas.openxmlformats.org/officeDocument/2006/relationships/image" Target="../media/image50.png"/><Relationship Id="rId10" Type="http://schemas.openxmlformats.org/officeDocument/2006/relationships/image" Target="../media/image55.png"/><Relationship Id="rId4" Type="http://schemas.openxmlformats.org/officeDocument/2006/relationships/image" Target="../media/image49.png"/><Relationship Id="rId9" Type="http://schemas.openxmlformats.org/officeDocument/2006/relationships/image" Target="../media/image5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tags" Target="../tags/tag4.xml"/><Relationship Id="rId7" Type="http://schemas.openxmlformats.org/officeDocument/2006/relationships/image" Target="../media/image57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image" Target="../media/image58.jpe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4.png"/><Relationship Id="rId5" Type="http://schemas.openxmlformats.org/officeDocument/2006/relationships/image" Target="../media/image59.png"/><Relationship Id="rId4" Type="http://schemas.openxmlformats.org/officeDocument/2006/relationships/image" Target="../media/image62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3" Type="http://schemas.openxmlformats.org/officeDocument/2006/relationships/image" Target="../media/image410.png"/><Relationship Id="rId7" Type="http://schemas.openxmlformats.org/officeDocument/2006/relationships/image" Target="../media/image8.png"/><Relationship Id="rId2" Type="http://schemas.openxmlformats.org/officeDocument/2006/relationships/image" Target="../media/image3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5" Type="http://schemas.openxmlformats.org/officeDocument/2006/relationships/image" Target="../media/image6.png"/><Relationship Id="rId10" Type="http://schemas.openxmlformats.org/officeDocument/2006/relationships/image" Target="../media/image110.png"/><Relationship Id="rId4" Type="http://schemas.openxmlformats.org/officeDocument/2006/relationships/image" Target="../media/image590.png"/><Relationship Id="rId9" Type="http://schemas.openxmlformats.org/officeDocument/2006/relationships/image" Target="../media/image10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7" Type="http://schemas.openxmlformats.org/officeDocument/2006/relationships/image" Target="../media/image170.png"/><Relationship Id="rId2" Type="http://schemas.openxmlformats.org/officeDocument/2006/relationships/image" Target="../media/image18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5" Type="http://schemas.openxmlformats.org/officeDocument/2006/relationships/image" Target="../media/image150.png"/><Relationship Id="rId4" Type="http://schemas.openxmlformats.org/officeDocument/2006/relationships/image" Target="../media/image140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10.png"/><Relationship Id="rId7" Type="http://schemas.openxmlformats.org/officeDocument/2006/relationships/image" Target="../media/image7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/>
          <a:lstStyle/>
          <a:p>
            <a:r>
              <a:rPr lang="en-US" dirty="0"/>
              <a:t>Autonomous Cyber-Physical Systems:</a:t>
            </a:r>
            <a:br>
              <a:rPr lang="en-US" dirty="0"/>
            </a:br>
            <a:r>
              <a:rPr lang="en-US" sz="4000" dirty="0"/>
              <a:t>Timed Models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Fall 2020. CSCI 513.</a:t>
            </a:r>
          </a:p>
          <a:p>
            <a:r>
              <a:rPr lang="en-US" dirty="0"/>
              <a:t>Instructor: Jyo Deshmukh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E11A7DD-D17C-40BC-A055-744B6A9FE579}"/>
              </a:ext>
            </a:extLst>
          </p:cNvPr>
          <p:cNvSpPr txBox="1"/>
          <p:nvPr/>
        </p:nvSpPr>
        <p:spPr>
          <a:xfrm>
            <a:off x="291993" y="4958678"/>
            <a:ext cx="1172583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Acknowledgment: Some of the material in these slides is based on the lecture slides for CIS 540: Principles of Embedded Computation taught by Rajeev Alur at the University of Pennsylvania. http://www.seas.upenn.edu/~cis540/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</p:spPr>
            <p:txBody>
              <a:bodyPr/>
              <a:lstStyle/>
              <a:p>
                <a:r>
                  <a:rPr lang="en-US" dirty="0"/>
                  <a:t>Attempt 1: we could make the guard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2≤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c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≤3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Attempt 1 fails because: </a:t>
                </a:r>
              </a:p>
              <a:p>
                <a:pPr lvl="1"/>
                <a:r>
                  <a:rPr lang="en-US" dirty="0"/>
                  <a:t>You could keep getting new input (self-loop executes)</a:t>
                </a:r>
              </a:p>
              <a:p>
                <a:r>
                  <a:rPr lang="en-US" dirty="0"/>
                  <a:t>We can fix this by introducing </a:t>
                </a:r>
                <a:r>
                  <a:rPr lang="en-US" b="1" dirty="0"/>
                  <a:t>clock invariants</a:t>
                </a:r>
              </a:p>
              <a:p>
                <a:r>
                  <a:rPr lang="en-US" dirty="0"/>
                  <a:t>Clock invariant: expression that must evaluate to true at all times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095" y="1332703"/>
                <a:ext cx="5973674" cy="4351338"/>
              </a:xfrm>
              <a:blipFill>
                <a:blip r:embed="rId2"/>
                <a:stretch>
                  <a:fillRect l="-1328" t="-2384" r="-31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11" name="Oval 10">
                <a:extLst>
                  <a:ext uri="{FF2B5EF4-FFF2-40B4-BE49-F238E27FC236}">
                    <a16:creationId xmlns:a16="http://schemas.microsoft.com/office/drawing/2014/main" id="{EB505993-EA7E-40A3-8AA1-6C53E43A92B2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6131504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Add clock invariant:</a:t>
                </a:r>
              </a:p>
              <a:p>
                <a:pPr marL="0" indent="0">
                  <a:buNone/>
                </a:pPr>
                <a:r>
                  <a:rPr lang="en-US" dirty="0"/>
                  <a:t>	(mode==full)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(c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3)</a:t>
                </a:r>
              </a:p>
              <a:p>
                <a:r>
                  <a:rPr lang="en-US" dirty="0"/>
                  <a:t>Forces process to leave mode full if c becomes greater than 3</a:t>
                </a:r>
              </a:p>
              <a:p>
                <a:r>
                  <a:rPr lang="en-US" dirty="0"/>
                  <a:t>Staying in mode full when c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lang="en-US" dirty="0"/>
                  <a:t> would violate the clock invariant</a:t>
                </a:r>
              </a:p>
              <a:p>
                <a:r>
                  <a:rPr lang="en-US" dirty="0"/>
                  <a:t>Useful construct to limit how long a process stays in a certain mode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23DE3D-B7B9-48C7-A01E-6025CC7ED4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59628" y="1582911"/>
                <a:ext cx="5973674" cy="3826649"/>
              </a:xfrm>
              <a:blipFill>
                <a:blip r:embed="rId2"/>
                <a:stretch>
                  <a:fillRect l="-1224" t="-2711" r="-2653" b="-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F94841-FDAA-46B6-8D78-20E01E903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E32E266-78EB-4619-8FF5-A83FEBCF1A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invariants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9C52D46-491E-4658-91F6-DC796CCC058A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8BF0214-0C7C-45FE-9059-0ADE022D8164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A110638F-2AFA-41D9-8C50-79E94F55B504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b="1" dirty="0">
                        <a:solidFill>
                          <a:srgbClr val="FF0000"/>
                        </a:solidFill>
                      </a:rPr>
                      <a:t>c </a:t>
                    </a:r>
                    <a14:m>
                      <m:oMath xmlns:m="http://schemas.openxmlformats.org/officeDocument/2006/math"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𝟑</m:t>
                        </m:r>
                      </m:oMath>
                    </a14:m>
                    <a:endParaRPr lang="en-US" b="1" dirty="0"/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EB505993-EA7E-40A3-8AA1-6C53E43A92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t="-4673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24E87C97-E5EB-4633-BDE3-FBC1B01F82C8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9B225AC3-6E48-42E2-A98D-528A0E139AE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Rectangle 13">
                    <a:extLst>
                      <a:ext uri="{FF2B5EF4-FFF2-40B4-BE49-F238E27FC236}">
                        <a16:creationId xmlns:a16="http://schemas.microsoft.com/office/drawing/2014/main" id="{F245DC43-2F8C-4BBC-924C-7CAFD9957FF3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Rectangle 14">
                    <a:extLst>
                      <a:ext uri="{FF2B5EF4-FFF2-40B4-BE49-F238E27FC236}">
                        <a16:creationId xmlns:a16="http://schemas.microsoft.com/office/drawing/2014/main" id="{75DB7769-04A0-4DA1-A45E-917FFDC765DF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Straight Arrow Connector 15">
                <a:extLst>
                  <a:ext uri="{FF2B5EF4-FFF2-40B4-BE49-F238E27FC236}">
                    <a16:creationId xmlns:a16="http://schemas.microsoft.com/office/drawing/2014/main" id="{FB3790E3-F33B-4AEE-ACF8-B96D6FAB1F8F}"/>
                  </a:ext>
                </a:extLst>
              </p:cNvPr>
              <p:cNvCxnSpPr>
                <a:cxnSpLocks/>
                <a:endCxn id="10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DAE7E7F1-140D-434B-AE5A-93DFC6DD1700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9" name="Freeform: Shape 8">
              <a:extLst>
                <a:ext uri="{FF2B5EF4-FFF2-40B4-BE49-F238E27FC236}">
                  <a16:creationId xmlns:a16="http://schemas.microsoft.com/office/drawing/2014/main" id="{E58DF2C5-B315-446D-9F4A-C22387F29F28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581E219B-3105-4BD2-AAA5-9D7A873FA917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374926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Each mode is a guard-enabled task; if guard is true, task is executed</a:t>
                </a:r>
              </a:p>
              <a:p>
                <a:pPr lvl="1"/>
                <a:r>
                  <a:rPr lang="en-US" sz="2400" dirty="0"/>
                  <a:t>Going from one mode to another is a task switch</a:t>
                </a:r>
              </a:p>
              <a:p>
                <a:r>
                  <a:rPr lang="en-US" dirty="0"/>
                  <a:t>Checking if process leaves mode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depends on if incoming </a:t>
                </a:r>
                <a:r>
                  <a:rPr lang="en-US" i="1" dirty="0"/>
                  <a:t>guard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i="1" dirty="0"/>
                  <a:t> is true</a:t>
                </a:r>
              </a:p>
              <a:p>
                <a:r>
                  <a:rPr lang="en-US" dirty="0"/>
                  <a:t>Staying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does not/should not depend on the </a:t>
                </a:r>
                <a:r>
                  <a:rPr lang="en-US" i="1" dirty="0"/>
                  <a:t>guard </a:t>
                </a:r>
                <a:r>
                  <a:rPr lang="en-US" dirty="0"/>
                  <a:t>of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i="1" dirty="0"/>
              </a:p>
              <a:p>
                <a:r>
                  <a:rPr lang="en-US" dirty="0"/>
                  <a:t>So, we use invariants:</a:t>
                </a:r>
              </a:p>
              <a:p>
                <a:pPr lvl="1"/>
                <a:r>
                  <a:rPr lang="en-US" dirty="0"/>
                  <a:t>a condition always checked in a given mode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47A0BC-A400-4562-9B2A-3377EBB29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332703"/>
                <a:ext cx="7876779" cy="4363247"/>
              </a:xfrm>
              <a:blipFill>
                <a:blip r:embed="rId2"/>
                <a:stretch>
                  <a:fillRect l="-929" t="-2378" r="-5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8DED05BE-D1EA-4F1F-8FCA-F6888CD21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model using invariants and guards?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7BF7A8-B764-439E-8F64-A48DB9980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2352BA12-C067-4D3A-B0CC-43891BEBB6F9}"/>
              </a:ext>
            </a:extLst>
          </p:cNvPr>
          <p:cNvGrpSpPr/>
          <p:nvPr/>
        </p:nvGrpSpPr>
        <p:grpSpPr>
          <a:xfrm>
            <a:off x="8191001" y="1316840"/>
            <a:ext cx="3544207" cy="2248640"/>
            <a:chOff x="7676243" y="1344115"/>
            <a:chExt cx="2996112" cy="146258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2E790F-179D-4F9D-8FF9-E9FB49E11562}"/>
                </a:ext>
              </a:extLst>
            </p:cNvPr>
            <p:cNvSpPr/>
            <p:nvPr/>
          </p:nvSpPr>
          <p:spPr>
            <a:xfrm>
              <a:off x="7676243" y="1344115"/>
              <a:ext cx="2919939" cy="1462585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9A6EE-9AFB-4ADB-84D0-8DA2D3F8A4E1}"/>
                </a:ext>
              </a:extLst>
            </p:cNvPr>
            <p:cNvCxnSpPr>
              <a:cxnSpLocks/>
            </p:cNvCxnSpPr>
            <p:nvPr/>
          </p:nvCxnSpPr>
          <p:spPr>
            <a:xfrm>
              <a:off x="7676243" y="1837284"/>
              <a:ext cx="2919939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/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2400" dirty="0"/>
                    <a:t>m</a:t>
                  </a:r>
                  <a:r>
                    <a:rPr lang="en-US" sz="2400" b="0" dirty="0"/>
                    <a:t>ode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sz="2400" dirty="0"/>
                    <a:t>, clock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a14:m>
                  <a:endParaRPr lang="en-US" sz="2400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7DC2B578-CEF3-43E4-950F-2446E07178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11166" y="1361986"/>
                  <a:ext cx="261091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2959" t="-68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/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1→2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</m:t>
                      </m:r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F7E91E77-ADF9-46C8-BEC3-02EE396C91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29010" y="1850918"/>
                  <a:ext cx="2919939" cy="4604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/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2→1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sz="2000" dirty="0"/>
                    <a:t>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g</m:t>
                          </m:r>
                        </m:e>
                        <m:sub>
                          <m: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</a:rPr>
                            <m:t>c</m:t>
                          </m:r>
                        </m:e>
                      </m:d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∧(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000" b="0" i="1" dirty="0" smtClean="0">
                          <a:latin typeface="Cambria Math" panose="02040503050406030204" pitchFamily="18" charset="0"/>
                        </a:rPr>
                        <m:t>)→</m:t>
                      </m:r>
                    </m:oMath>
                  </a14:m>
                  <a:endParaRPr lang="en-US" sz="2000" dirty="0"/>
                </a:p>
                <a:p>
                  <a:r>
                    <a:rPr lang="en-US" sz="2000" dirty="0"/>
                    <a:t>	</a:t>
                  </a:r>
                  <a14:m>
                    <m:oMath xmlns:m="http://schemas.openxmlformats.org/officeDocument/2006/math"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000" i="1" dirty="0">
                          <a:latin typeface="Cambria Math" panose="02040503050406030204" pitchFamily="18" charset="0"/>
                        </a:rPr>
                        <m:t>≔</m:t>
                      </m:r>
                      <m:sSub>
                        <m:sSubPr>
                          <m:ctrlPr>
                            <a:rPr lang="en-US" sz="20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0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2814EF71-EB76-4903-8962-1A89DDF98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52416" y="2245922"/>
                  <a:ext cx="2919939" cy="46043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EA06F97-8131-420F-83CF-1B87827C5738}"/>
              </a:ext>
            </a:extLst>
          </p:cNvPr>
          <p:cNvGrpSpPr/>
          <p:nvPr/>
        </p:nvGrpSpPr>
        <p:grpSpPr>
          <a:xfrm>
            <a:off x="8669020" y="3715765"/>
            <a:ext cx="2533915" cy="1873250"/>
            <a:chOff x="8637270" y="3190292"/>
            <a:chExt cx="2533915" cy="187325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/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8" name="Oval 17">
                  <a:extLst>
                    <a:ext uri="{FF2B5EF4-FFF2-40B4-BE49-F238E27FC236}">
                      <a16:creationId xmlns:a16="http://schemas.microsoft.com/office/drawing/2014/main" id="{41EF0404-5024-438C-B5F9-42D7743DD9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58690" y="3190292"/>
                  <a:ext cx="685800" cy="628650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/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ln w="31750">
                  <a:solidFill>
                    <a:schemeClr val="accent6"/>
                  </a:solidFill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Oval 18">
                  <a:extLst>
                    <a:ext uri="{FF2B5EF4-FFF2-40B4-BE49-F238E27FC236}">
                      <a16:creationId xmlns:a16="http://schemas.microsoft.com/office/drawing/2014/main" id="{837BDADC-7071-4E57-A3A3-362DF42B54B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88455" y="4434892"/>
                  <a:ext cx="685800" cy="62865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31750">
                  <a:solidFill>
                    <a:schemeClr val="accent6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reeform: Shape 19">
              <a:extLst>
                <a:ext uri="{FF2B5EF4-FFF2-40B4-BE49-F238E27FC236}">
                  <a16:creationId xmlns:a16="http://schemas.microsoft.com/office/drawing/2014/main" id="{6470A6D7-FAD1-4C4E-8CDD-2CBF86817082}"/>
                </a:ext>
              </a:extLst>
            </p:cNvPr>
            <p:cNvSpPr/>
            <p:nvPr/>
          </p:nvSpPr>
          <p:spPr>
            <a:xfrm>
              <a:off x="10267896" y="353636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Freeform: Shape 20">
              <a:extLst>
                <a:ext uri="{FF2B5EF4-FFF2-40B4-BE49-F238E27FC236}">
                  <a16:creationId xmlns:a16="http://schemas.microsoft.com/office/drawing/2014/main" id="{C7F6A069-D3C9-4E20-AB72-EB09CB12017D}"/>
                </a:ext>
              </a:extLst>
            </p:cNvPr>
            <p:cNvSpPr/>
            <p:nvPr/>
          </p:nvSpPr>
          <p:spPr>
            <a:xfrm flipH="1">
              <a:off x="9126890" y="3568117"/>
              <a:ext cx="431800" cy="1181100"/>
            </a:xfrm>
            <a:custGeom>
              <a:avLst/>
              <a:gdLst>
                <a:gd name="connsiteX0" fmla="*/ 0 w 431800"/>
                <a:gd name="connsiteY0" fmla="*/ 0 h 1181100"/>
                <a:gd name="connsiteX1" fmla="*/ 431800 w 431800"/>
                <a:gd name="connsiteY1" fmla="*/ 584200 h 1181100"/>
                <a:gd name="connsiteX2" fmla="*/ 0 w 431800"/>
                <a:gd name="connsiteY2" fmla="*/ 1181100 h 1181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31800" h="1181100">
                  <a:moveTo>
                    <a:pt x="0" y="0"/>
                  </a:moveTo>
                  <a:cubicBezTo>
                    <a:pt x="215900" y="193675"/>
                    <a:pt x="431800" y="387350"/>
                    <a:pt x="431800" y="584200"/>
                  </a:cubicBezTo>
                  <a:cubicBezTo>
                    <a:pt x="431800" y="781050"/>
                    <a:pt x="215900" y="981075"/>
                    <a:pt x="0" y="1181100"/>
                  </a:cubicBezTo>
                </a:path>
              </a:pathLst>
            </a:custGeom>
            <a:noFill/>
            <a:ln w="3175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/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EB0D1BCD-0F71-43A8-B4EA-4415912A60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98427" y="3867638"/>
                  <a:ext cx="472758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/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B35BC1A5-C8F3-4DDF-A56D-67C5A83294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37270" y="3925089"/>
                  <a:ext cx="478080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186106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Model with one input channel and two output channels: out</a:t>
                </a:r>
                <a:r>
                  <a:rPr lang="en-US" baseline="-25000" dirty="0"/>
                  <a:t>1 </a:t>
                </a:r>
                <a:r>
                  <a:rPr lang="en-US" dirty="0"/>
                  <a:t>and out</a:t>
                </a:r>
                <a:r>
                  <a:rPr lang="en-US" baseline="-25000" dirty="0"/>
                  <a:t>2</a:t>
                </a:r>
                <a:endParaRPr lang="en-US" dirty="0"/>
              </a:p>
              <a:p>
                <a:r>
                  <a:rPr lang="en-US" dirty="0"/>
                  <a:t>Clock c tracks time elapsed since occurrence of the input task execution</a:t>
                </a:r>
              </a:p>
              <a:p>
                <a:r>
                  <a:rPr lang="en-US" dirty="0"/>
                  <a:t>Clock d tracks time elapsed since occurrence of output task for out</a:t>
                </a:r>
                <a:r>
                  <a:rPr lang="en-US" baseline="-25000" dirty="0"/>
                  <a:t>1</a:t>
                </a:r>
              </a:p>
              <a:p>
                <a:r>
                  <a:rPr lang="en-US" dirty="0"/>
                  <a:t>Behavior of process: If input event occurs at some time t, then process issues an output on out</a:t>
                </a:r>
                <a:r>
                  <a:rPr lang="en-US" baseline="-25000" dirty="0"/>
                  <a:t>1 </a:t>
                </a:r>
                <a:r>
                  <a:rPr lang="en-US" dirty="0"/>
                  <a:t>some time t’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[t,t+1] and then issues output on out</a:t>
                </a:r>
                <a:r>
                  <a:rPr lang="en-US" baseline="-25000" dirty="0"/>
                  <a:t>2 </a:t>
                </a:r>
                <a:r>
                  <a:rPr lang="en-US" dirty="0"/>
                  <a:t>at time t’’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[t’+1, t+2]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68FF9D8-EF03-4447-B544-DA8F7520124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30350" y="1332703"/>
                <a:ext cx="7335418" cy="4351338"/>
              </a:xfrm>
              <a:blipFill>
                <a:blip r:embed="rId2"/>
                <a:stretch>
                  <a:fillRect l="-998" t="-2384" r="-2743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04B9EF8-CE9D-40AF-AC47-A35F905E1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with two clocks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59513-FEC4-4FD1-93CC-E9123F33F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5F40D095-0DB9-4789-B098-E7E97DD04C28}"/>
              </a:ext>
            </a:extLst>
          </p:cNvPr>
          <p:cNvCxnSpPr>
            <a:cxnSpLocks/>
            <a:endCxn id="9" idx="0"/>
          </p:cNvCxnSpPr>
          <p:nvPr/>
        </p:nvCxnSpPr>
        <p:spPr>
          <a:xfrm>
            <a:off x="2158216" y="2475405"/>
            <a:ext cx="0" cy="746004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/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wait1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1</a:t>
                </a:r>
                <a:r>
                  <a:rPr lang="en-US" sz="2400" baseline="-25000" dirty="0"/>
                  <a:t> </a:t>
                </a:r>
                <a:endParaRPr lang="en-US" sz="2400" dirty="0"/>
              </a:p>
            </p:txBody>
          </p:sp>
        </mc:Choice>
        <mc:Fallback xmlns=""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5271A43E-C1E7-4DCD-A334-605935735C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3221409"/>
                <a:ext cx="1251958" cy="878709"/>
              </a:xfrm>
              <a:prstGeom prst="ellipse">
                <a:avLst/>
              </a:prstGeom>
              <a:blipFill>
                <a:blip r:embed="rId3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CA0729A-C41B-4724-A3E7-59FE3D02C239}"/>
              </a:ext>
            </a:extLst>
          </p:cNvPr>
          <p:cNvCxnSpPr>
            <a:cxnSpLocks/>
            <a:stCxn id="9" idx="4"/>
            <a:endCxn id="14" idx="0"/>
          </p:cNvCxnSpPr>
          <p:nvPr/>
        </p:nvCxnSpPr>
        <p:spPr>
          <a:xfrm>
            <a:off x="2158216" y="4100118"/>
            <a:ext cx="0" cy="766992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A13A0FC-07FE-43A0-AF16-A58652F7AA17}"/>
              </a:ext>
            </a:extLst>
          </p:cNvPr>
          <p:cNvSpPr/>
          <p:nvPr/>
        </p:nvSpPr>
        <p:spPr>
          <a:xfrm>
            <a:off x="2700613" y="2204970"/>
            <a:ext cx="661361" cy="2902645"/>
          </a:xfrm>
          <a:custGeom>
            <a:avLst/>
            <a:gdLst>
              <a:gd name="connsiteX0" fmla="*/ 0 w 222837"/>
              <a:gd name="connsiteY0" fmla="*/ 2474259 h 2474259"/>
              <a:gd name="connsiteX1" fmla="*/ 222837 w 222837"/>
              <a:gd name="connsiteY1" fmla="*/ 1091132 h 2474259"/>
              <a:gd name="connsiteX2" fmla="*/ 0 w 222837"/>
              <a:gd name="connsiteY2" fmla="*/ 0 h 24742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22837" h="2474259">
                <a:moveTo>
                  <a:pt x="0" y="2474259"/>
                </a:moveTo>
                <a:cubicBezTo>
                  <a:pt x="111418" y="1988883"/>
                  <a:pt x="222837" y="1503508"/>
                  <a:pt x="222837" y="1091132"/>
                </a:cubicBezTo>
                <a:cubicBezTo>
                  <a:pt x="222837" y="678756"/>
                  <a:pt x="111418" y="339378"/>
                  <a:pt x="0" y="0"/>
                </a:cubicBezTo>
              </a:path>
            </a:pathLst>
          </a:cu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1485B20F-9BF1-4137-BA8A-FE9CB23658F9}"/>
              </a:ext>
            </a:extLst>
          </p:cNvPr>
          <p:cNvSpPr/>
          <p:nvPr/>
        </p:nvSpPr>
        <p:spPr>
          <a:xfrm>
            <a:off x="1532237" y="1584058"/>
            <a:ext cx="1251958" cy="87870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2400" dirty="0"/>
              <a:t>idle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/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sz="2400" dirty="0"/>
                  <a:t>Wait2</a:t>
                </a:r>
              </a:p>
              <a:p>
                <a:pPr algn="ctr"/>
                <a:r>
                  <a:rPr lang="en-US" sz="2400" dirty="0"/>
                  <a:t>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dirty="0"/>
                  <a:t>2</a:t>
                </a:r>
              </a:p>
            </p:txBody>
          </p:sp>
        </mc:Choice>
        <mc:Fallback xmlns="">
          <p:sp>
            <p:nvSpPr>
              <p:cNvPr id="14" name="Oval 13">
                <a:extLst>
                  <a:ext uri="{FF2B5EF4-FFF2-40B4-BE49-F238E27FC236}">
                    <a16:creationId xmlns:a16="http://schemas.microsoft.com/office/drawing/2014/main" id="{88EBF852-EC96-4EAB-9CAA-3B4072F69D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32237" y="4867110"/>
                <a:ext cx="1251958" cy="878709"/>
              </a:xfrm>
              <a:prstGeom prst="ellipse">
                <a:avLst/>
              </a:prstGeom>
              <a:blipFill>
                <a:blip r:embed="rId4"/>
                <a:stretch>
                  <a:fillRect t="-671" b="-10738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2380890-901F-4A25-824A-FFCB4AB7A71F}"/>
              </a:ext>
            </a:extLst>
          </p:cNvPr>
          <p:cNvCxnSpPr>
            <a:cxnSpLocks/>
            <a:endCxn id="13" idx="2"/>
          </p:cNvCxnSpPr>
          <p:nvPr/>
        </p:nvCxnSpPr>
        <p:spPr>
          <a:xfrm>
            <a:off x="599355" y="2023413"/>
            <a:ext cx="932882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688D912-EFE7-4279-8CA1-C79B49425F75}"/>
              </a:ext>
            </a:extLst>
          </p:cNvPr>
          <p:cNvSpPr txBox="1"/>
          <p:nvPr/>
        </p:nvSpPr>
        <p:spPr>
          <a:xfrm>
            <a:off x="326232" y="1094366"/>
            <a:ext cx="124639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clock </a:t>
            </a:r>
            <a:r>
              <a:rPr lang="en-US" sz="2800" dirty="0" err="1"/>
              <a:t>c,d</a:t>
            </a:r>
            <a:r>
              <a:rPr lang="en-US" sz="2800" dirty="0"/>
              <a:t>:=0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/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in?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7B15730E-17CC-47C0-86FB-A2BADF0020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30" y="2538585"/>
                <a:ext cx="1476686" cy="461665"/>
              </a:xfrm>
              <a:prstGeom prst="rect">
                <a:avLst/>
              </a:prstGeom>
              <a:blipFill>
                <a:blip r:embed="rId5"/>
                <a:stretch>
                  <a:fillRect l="-6612" t="-10526" r="-495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B8EBE32-945E-42B0-8EDF-2A393B34DA99}"/>
              </a:ext>
            </a:extLst>
          </p:cNvPr>
          <p:cNvSpPr txBox="1"/>
          <p:nvPr/>
        </p:nvSpPr>
        <p:spPr>
          <a:xfrm>
            <a:off x="511498" y="4232579"/>
            <a:ext cx="16049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out</a:t>
            </a:r>
            <a:r>
              <a:rPr lang="en-US" sz="2400" baseline="-25000" dirty="0"/>
              <a:t>1</a:t>
            </a:r>
            <a:r>
              <a:rPr lang="en-US" sz="2400" dirty="0"/>
              <a:t>!#;d:=0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/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d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≥1→</m:t>
                    </m:r>
                  </m:oMath>
                </a14:m>
                <a:endParaRPr lang="en-US" sz="2400" dirty="0"/>
              </a:p>
              <a:p>
                <a:r>
                  <a:rPr lang="en-US" sz="2400" dirty="0"/>
                  <a:t>out</a:t>
                </a:r>
                <a:r>
                  <a:rPr lang="en-US" sz="2400" baseline="-25000" dirty="0"/>
                  <a:t>2</a:t>
                </a:r>
                <a:r>
                  <a:rPr lang="en-US" sz="2400" dirty="0"/>
                  <a:t>!#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7D483BB-E199-416B-8BC4-B865D0C9B9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8740" y="4216831"/>
                <a:ext cx="1251958" cy="830997"/>
              </a:xfrm>
              <a:prstGeom prst="rect">
                <a:avLst/>
              </a:prstGeom>
              <a:blipFill>
                <a:blip r:embed="rId6"/>
                <a:stretch>
                  <a:fillRect l="-7805"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120936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Timed process consists of:</a:t>
                </a:r>
              </a:p>
              <a:p>
                <a:pPr lvl="1"/>
                <a:r>
                  <a:rPr lang="en-US" sz="2400" dirty="0"/>
                  <a:t>An asynchronous process, where some of the state variables are of type clock (ranging over non-negative reals)</a:t>
                </a:r>
              </a:p>
              <a:p>
                <a:pPr lvl="1"/>
                <a:r>
                  <a:rPr lang="en-US" sz="2400" dirty="0"/>
                  <a:t>A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 </a:t>
                </a:r>
                <a:r>
                  <a:rPr lang="en-US" sz="2400" dirty="0"/>
                  <a:t>which is a Boolean expression over the state variables</a:t>
                </a:r>
              </a:p>
              <a:p>
                <a:r>
                  <a:rPr lang="en-US" sz="2400" dirty="0"/>
                  <a:t>Inputs, Outputs, States, Initial states, Actions: Internal, Input and Output: same as for asynchronous processes</a:t>
                </a:r>
              </a:p>
              <a:p>
                <a:r>
                  <a:rPr lang="en-US" sz="2400" dirty="0"/>
                  <a:t>Timed Action: Given a state q and time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sz="2400" dirty="0"/>
                  <a:t>, action q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groupChr>
                  </m:oMath>
                </a14:m>
                <a:r>
                  <a:rPr lang="en-US" sz="2400" dirty="0"/>
                  <a:t>q’ specifies a transition of duration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 if:</a:t>
                </a:r>
              </a:p>
              <a:p>
                <a:pPr lvl="1"/>
                <a:r>
                  <a:rPr lang="en-US" sz="2400" dirty="0"/>
                  <a:t>q’ represents a state where the non-clock variables have the same value as in q, i.e. q’(x) = q(x)</a:t>
                </a:r>
              </a:p>
              <a:p>
                <a:pPr lvl="1"/>
                <a:r>
                  <a:rPr lang="en-US" sz="2400" dirty="0"/>
                  <a:t>q’ represents a state where the clock variables in q are incremented by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, i.e. q’(c) = q(c) +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sz="2400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sz="2400" dirty="0"/>
                  <a:t> and</a:t>
                </a:r>
              </a:p>
              <a:p>
                <a:pPr lvl="1"/>
                <a:r>
                  <a:rPr lang="en-US" sz="2400" dirty="0"/>
                  <a:t>For all times t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sz="2400" dirty="0"/>
                  <a:t> [q(c),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sz="2400" dirty="0"/>
                  <a:t>], the clock invariant </a:t>
                </a:r>
                <a:r>
                  <a:rPr lang="en-US" sz="2400" dirty="0">
                    <a:latin typeface="Lucida Calligraphy" panose="03010101010101010101" pitchFamily="66" charset="0"/>
                  </a:rPr>
                  <a:t>I</a:t>
                </a:r>
                <a:r>
                  <a:rPr lang="en-US" sz="2400" dirty="0"/>
                  <a:t> is satisfied</a:t>
                </a:r>
              </a:p>
              <a:p>
                <a:pPr lvl="1"/>
                <a:r>
                  <a:rPr lang="en-US" sz="2400" dirty="0"/>
                  <a:t>If clock invariant is </a:t>
                </a:r>
                <a:r>
                  <a:rPr lang="en-US" sz="2400" i="1" dirty="0"/>
                  <a:t>convex</a:t>
                </a:r>
                <a:r>
                  <a:rPr lang="en-US" sz="2400" dirty="0"/>
                  <a:t>, enough to check clock invariant at q(c) and q(c)+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71A27C7-C9DC-4587-8000-98EC59AE5D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0" y="1332703"/>
                <a:ext cx="12056249" cy="4351338"/>
              </a:xfrm>
              <a:blipFill>
                <a:blip r:embed="rId2"/>
                <a:stretch>
                  <a:fillRect l="-303" t="-1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F376B661-006B-4781-A6A4-ACBD92B92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 recap of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CD3E23-7E39-474A-ACA5-065717826D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94285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147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269414" y="2290133"/>
                    <a:ext cx="826586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,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3333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Each process stays in mode full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Need to construct a new process with 4 new modes</a:t>
                </a:r>
              </a:p>
              <a:p>
                <a:r>
                  <a:rPr lang="en-US" dirty="0"/>
                  <a:t>Each new mode is a pair consisting of modes from process 1 and 2</a:t>
                </a:r>
              </a:p>
              <a:p>
                <a:r>
                  <a:rPr lang="en-US" dirty="0"/>
                  <a:t>Mode switches in the new machine correspond to mode switches in the old machine</a:t>
                </a:r>
              </a:p>
              <a:p>
                <a:r>
                  <a:rPr lang="en-US" dirty="0"/>
                  <a:t>Interesting timing behavior can arise!</a:t>
                </a:r>
              </a:p>
            </p:txBody>
          </p:sp>
        </mc:Choice>
        <mc:Fallback xmlns="">
          <p:sp>
            <p:nvSpPr>
              <p:cNvPr id="27" name="Content Placeholder 1">
                <a:extLst>
                  <a:ext uri="{FF2B5EF4-FFF2-40B4-BE49-F238E27FC236}">
                    <a16:creationId xmlns:a16="http://schemas.microsoft.com/office/drawing/2014/main" id="{5A2AEF72-49A6-491E-B072-4DBFE89FE6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1014" y="1332703"/>
                <a:ext cx="5664753" cy="4351338"/>
              </a:xfrm>
              <a:blipFill>
                <a:blip r:embed="rId8"/>
                <a:stretch>
                  <a:fillRect l="-1076" t="-2244" r="-2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68748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7B8DFF3-F065-4777-897D-46D5D1BC9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Composing Timed Processes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4F81E2-A330-430A-BF86-FA8B3E994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4368F20-1A43-4925-90C3-A0F07EDEDAFA}"/>
              </a:ext>
            </a:extLst>
          </p:cNvPr>
          <p:cNvGrpSpPr/>
          <p:nvPr/>
        </p:nvGrpSpPr>
        <p:grpSpPr>
          <a:xfrm>
            <a:off x="260722" y="1530321"/>
            <a:ext cx="5104700" cy="1712720"/>
            <a:chOff x="314511" y="2114308"/>
            <a:chExt cx="5104700" cy="171272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3F48EF32-F87A-44C5-81C6-C8830A079A34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BC6ACFEE-AEA2-42A1-8BBF-46D680B397E7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1</a:t>
                    </a: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F4C0D8DD-8470-46A9-A380-8B46249730D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2"/>
                    <a:stretch>
                      <a:fillRect t="-3738" b="-14019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" name="Freeform: Shape 9">
                <a:extLst>
                  <a:ext uri="{FF2B5EF4-FFF2-40B4-BE49-F238E27FC236}">
                    <a16:creationId xmlns:a16="http://schemas.microsoft.com/office/drawing/2014/main" id="{82C0A070-81DE-4A10-81D1-7BAF83B32F03}"/>
                  </a:ext>
                </a:extLst>
              </p:cNvPr>
              <p:cNvSpPr/>
              <p:nvPr/>
            </p:nvSpPr>
            <p:spPr>
              <a:xfrm>
                <a:off x="2977164" y="2156952"/>
                <a:ext cx="2470816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Freeform: Shape 10">
                <a:extLst>
                  <a:ext uri="{FF2B5EF4-FFF2-40B4-BE49-F238E27FC236}">
                    <a16:creationId xmlns:a16="http://schemas.microsoft.com/office/drawing/2014/main" id="{A0922FD1-7545-4CDD-990D-2CD8143EFB43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1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1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>
                    <a:extLst>
                      <a:ext uri="{FF2B5EF4-FFF2-40B4-BE49-F238E27FC236}">
                        <a16:creationId xmlns:a16="http://schemas.microsoft.com/office/drawing/2014/main" id="{0885E1B1-B20B-49B1-967C-62ED5221511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819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/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1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C0F15C69-5F03-4ACA-9FF8-6D10292FEED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3339" y="3076033"/>
                    <a:ext cx="1864614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7" t="-8197" r="-1634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7D784C59-1D71-4CA9-B6B1-F3255D858A82}"/>
                  </a:ext>
                </a:extLst>
              </p:cNvPr>
              <p:cNvCxnSpPr>
                <a:cxnSpLocks/>
                <a:endCxn id="8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788E677-4C36-43AD-BC67-99567EDF7D84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1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CA36B603-50DF-41F9-B40C-3512B86BAA7F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41267-7B73-41AB-8FE8-F3BE67ACBADF}"/>
              </a:ext>
            </a:extLst>
          </p:cNvPr>
          <p:cNvGrpSpPr/>
          <p:nvPr/>
        </p:nvGrpSpPr>
        <p:grpSpPr>
          <a:xfrm>
            <a:off x="260722" y="3667773"/>
            <a:ext cx="5104700" cy="1712720"/>
            <a:chOff x="314511" y="2114308"/>
            <a:chExt cx="5104700" cy="1712720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3C75FE08-B340-4148-8E18-2C82E234A90D}"/>
                </a:ext>
              </a:extLst>
            </p:cNvPr>
            <p:cNvGrpSpPr/>
            <p:nvPr/>
          </p:nvGrpSpPr>
          <p:grpSpPr>
            <a:xfrm>
              <a:off x="314511" y="2114308"/>
              <a:ext cx="4851187" cy="1712720"/>
              <a:chOff x="1244813" y="1732645"/>
              <a:chExt cx="4851187" cy="1712720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E7A62D5A-B1DC-4C5C-BA40-C5C052253515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/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ln w="25400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:r>
                      <a:rPr lang="en-US" dirty="0"/>
                      <a:t>full</a:t>
                    </a:r>
                  </a:p>
                  <a:p>
                    <a:pPr algn="ctr"/>
                    <a:r>
                      <a:rPr lang="en-US" dirty="0">
                        <a:solidFill>
                          <a:schemeClr val="tx1"/>
                        </a:solidFill>
                      </a:rPr>
                      <a:t>c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  <a:r>
                      <a:rPr lang="en-US" dirty="0">
                        <a:solidFill>
                          <a:schemeClr val="tx1"/>
                        </a:solidFill>
                      </a:rPr>
                      <a:t> 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oMath>
                    </a14:m>
                    <a:r>
                      <a:rPr lang="en-US" dirty="0">
                        <a:solidFill>
                          <a:schemeClr val="tx1"/>
                        </a:solidFill>
                      </a:rPr>
                      <a:t>A</a:t>
                    </a:r>
                    <a:r>
                      <a:rPr lang="en-US" baseline="-25000" dirty="0">
                        <a:solidFill>
                          <a:schemeClr val="tx1"/>
                        </a:solidFill>
                      </a:rPr>
                      <a:t>2</a:t>
                    </a:r>
                  </a:p>
                </p:txBody>
              </p:sp>
            </mc:Choice>
            <mc:Fallback xmlns=""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9099F398-12BE-441C-9A04-BC579FC6DDC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70102" y="2290133"/>
                    <a:ext cx="925898" cy="6240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 t="-4717" b="-15094"/>
                    </a:stretch>
                  </a:blipFill>
                  <a:ln w="25400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CDCA5CE7-C589-4D19-AC6C-B3ADBC00800B}"/>
                  </a:ext>
                </a:extLst>
              </p:cNvPr>
              <p:cNvSpPr/>
              <p:nvPr/>
            </p:nvSpPr>
            <p:spPr>
              <a:xfrm>
                <a:off x="2866678" y="2156952"/>
                <a:ext cx="2581302" cy="156105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Freeform: Shape 21">
                <a:extLst>
                  <a:ext uri="{FF2B5EF4-FFF2-40B4-BE49-F238E27FC236}">
                    <a16:creationId xmlns:a16="http://schemas.microsoft.com/office/drawing/2014/main" id="{7B5A4D19-2A53-47BF-8EB0-5B9DA7B5E73B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15610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/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:r>
                      <a:rPr lang="en-US" baseline="-25000" dirty="0"/>
                      <a:t>2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</m:t>
                        </m:r>
                      </m:oMath>
                    </a14:m>
                    <a:r>
                      <a:rPr lang="en-US" dirty="0"/>
                      <a:t>B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:=x</a:t>
                    </a:r>
                    <a:r>
                      <a:rPr lang="en-US" baseline="-25000" dirty="0"/>
                      <a:t>2</a:t>
                    </a:r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Rectangle 22">
                    <a:extLst>
                      <a:ext uri="{FF2B5EF4-FFF2-40B4-BE49-F238E27FC236}">
                        <a16:creationId xmlns:a16="http://schemas.microsoft.com/office/drawing/2014/main" id="{8218997D-AED5-4B35-B13B-F95B31AA4C2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5408" y="1732645"/>
                    <a:ext cx="275729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t="-10000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/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:=in, c</a:t>
                    </a:r>
                    <a:r>
                      <a:rPr lang="en-US" baseline="-25000" dirty="0"/>
                      <a:t>2</a:t>
                    </a:r>
                    <a:r>
                      <a:rPr lang="en-US" dirty="0"/>
                      <a:t>:=0</a:t>
                    </a:r>
                  </a:p>
                </p:txBody>
              </p:sp>
            </mc:Choice>
            <mc:Fallback xmlns="">
              <p:sp>
                <p:nvSpPr>
                  <p:cNvPr id="24" name="Rectangle 23">
                    <a:extLst>
                      <a:ext uri="{FF2B5EF4-FFF2-40B4-BE49-F238E27FC236}">
                        <a16:creationId xmlns:a16="http://schemas.microsoft.com/office/drawing/2014/main" id="{1AD15576-8FDF-4FAB-90E1-8AE514CD15E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32576" y="3076033"/>
                    <a:ext cx="1826141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333" t="-8197" r="-2667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E26E777C-7C98-4F1F-A233-53F022D526AE}"/>
                  </a:ext>
                </a:extLst>
              </p:cNvPr>
              <p:cNvCxnSpPr>
                <a:cxnSpLocks/>
                <a:endCxn id="19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864FFE6E-5764-458A-A919-67D6FCDB3822}"/>
                  </a:ext>
                </a:extLst>
              </p:cNvPr>
              <p:cNvSpPr/>
              <p:nvPr/>
            </p:nvSpPr>
            <p:spPr>
              <a:xfrm>
                <a:off x="1343238" y="2204154"/>
                <a:ext cx="65594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</a:t>
                </a:r>
                <a:r>
                  <a:rPr lang="en-US" baseline="-25000" dirty="0"/>
                  <a:t>2</a:t>
                </a:r>
                <a:r>
                  <a:rPr lang="en-US" dirty="0"/>
                  <a:t>:=0</a:t>
                </a:r>
              </a:p>
            </p:txBody>
          </p:sp>
        </p:grp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F81927ED-F2A1-4395-AF27-F3B06C2D697E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12" name="Rectangle 111">
            <a:extLst>
              <a:ext uri="{FF2B5EF4-FFF2-40B4-BE49-F238E27FC236}">
                <a16:creationId xmlns:a16="http://schemas.microsoft.com/office/drawing/2014/main" id="{82CA13FC-358B-4971-924D-1D6B894AA081}"/>
              </a:ext>
            </a:extLst>
          </p:cNvPr>
          <p:cNvSpPr/>
          <p:nvPr/>
        </p:nvSpPr>
        <p:spPr>
          <a:xfrm>
            <a:off x="4975072" y="1660012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1C72FEB0-2ECB-45DF-BEFD-102D0EC02035}"/>
              </a:ext>
            </a:extLst>
          </p:cNvPr>
          <p:cNvSpPr/>
          <p:nvPr/>
        </p:nvSpPr>
        <p:spPr>
          <a:xfrm>
            <a:off x="4937486" y="3729833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in?</a:t>
            </a:r>
            <a:endParaRPr lang="en-US" dirty="0"/>
          </a:p>
        </p:txBody>
      </p:sp>
      <p:grpSp>
        <p:nvGrpSpPr>
          <p:cNvPr id="144" name="Group 143">
            <a:extLst>
              <a:ext uri="{FF2B5EF4-FFF2-40B4-BE49-F238E27FC236}">
                <a16:creationId xmlns:a16="http://schemas.microsoft.com/office/drawing/2014/main" id="{B959141E-0EB4-4F22-9D43-5B15AB7C7FAD}"/>
              </a:ext>
            </a:extLst>
          </p:cNvPr>
          <p:cNvGrpSpPr/>
          <p:nvPr/>
        </p:nvGrpSpPr>
        <p:grpSpPr>
          <a:xfrm>
            <a:off x="5847398" y="1642616"/>
            <a:ext cx="6151729" cy="3972992"/>
            <a:chOff x="5847398" y="1642616"/>
            <a:chExt cx="6151729" cy="3972992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B1F8F425-4FE6-4A71-9424-EC6E6C3D1747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A984B546-3081-4718-8D62-5B5BBED1EB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8"/>
                  <a:stretch>
                    <a:fillRect t="-3738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9ABC23A5-1276-478D-BF21-9D1C124A07E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014F40AB-D086-47A2-8C48-782CCA3C25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10"/>
                  <a:stretch>
                    <a:fillRect b="-5488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36C26BD2-11E1-4645-BE87-DBB7CBFC597D}"/>
                </a:ext>
              </a:extLst>
            </p:cNvPr>
            <p:cNvCxnSpPr>
              <a:cxnSpLocks/>
              <a:stCxn id="29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B246BB9-951E-40B2-8C5F-E865DD155F34}"/>
                </a:ext>
              </a:extLst>
            </p:cNvPr>
            <p:cNvCxnSpPr>
              <a:cxnSpLocks/>
              <a:endCxn id="32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EE44F2B-F362-4944-B18C-9706BAAC86A1}"/>
                </a:ext>
              </a:extLst>
            </p:cNvPr>
            <p:cNvCxnSpPr>
              <a:cxnSpLocks/>
              <a:stCxn id="31" idx="7"/>
              <a:endCxn id="32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AD3FF5C-57A0-4E57-8296-A0A8CF2BC24F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67" name="Rectangle 66">
                  <a:extLst>
                    <a:ext uri="{FF2B5EF4-FFF2-40B4-BE49-F238E27FC236}">
                      <a16:creationId xmlns:a16="http://schemas.microsoft.com/office/drawing/2014/main" id="{1A5CC485-1B48-40D7-9BF0-2519EC2353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11"/>
                  <a:stretch>
                    <a:fillRect b="-44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D5460057-06F9-4AC9-8097-64C627D69C98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670EC45A-8E1F-4A30-B0F0-EC16629F7202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1" name="Rectangle 110">
                  <a:extLst>
                    <a:ext uri="{FF2B5EF4-FFF2-40B4-BE49-F238E27FC236}">
                      <a16:creationId xmlns:a16="http://schemas.microsoft.com/office/drawing/2014/main" id="{03D820C8-FCA1-432B-BE8A-942ADEF54C0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3409" r="-2652" b="-66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5" name="Rectangle 114">
              <a:extLst>
                <a:ext uri="{FF2B5EF4-FFF2-40B4-BE49-F238E27FC236}">
                  <a16:creationId xmlns:a16="http://schemas.microsoft.com/office/drawing/2014/main" id="{C471F39B-A96F-4C2B-80D8-FBE06ADAE89A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37062A4A-E4AE-4889-90E7-93CE36502C3E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7" name="Rectangle 116">
                  <a:extLst>
                    <a:ext uri="{FF2B5EF4-FFF2-40B4-BE49-F238E27FC236}">
                      <a16:creationId xmlns:a16="http://schemas.microsoft.com/office/drawing/2014/main" id="{BA979C5A-62DD-419F-9537-576A282FCA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18" name="Rectangle 117">
                  <a:extLst>
                    <a:ext uri="{FF2B5EF4-FFF2-40B4-BE49-F238E27FC236}">
                      <a16:creationId xmlns:a16="http://schemas.microsoft.com/office/drawing/2014/main" id="{BF893305-FD2D-4906-81E2-DCB6D2F2CB3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Straight Arrow Connector 120">
              <a:extLst>
                <a:ext uri="{FF2B5EF4-FFF2-40B4-BE49-F238E27FC236}">
                  <a16:creationId xmlns:a16="http://schemas.microsoft.com/office/drawing/2014/main" id="{A6EB63EF-F59F-466F-8CDD-D5918A39755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134" name="Rectangle 133">
                  <a:extLst>
                    <a:ext uri="{FF2B5EF4-FFF2-40B4-BE49-F238E27FC236}">
                      <a16:creationId xmlns:a16="http://schemas.microsoft.com/office/drawing/2014/main" id="{57508DD8-0C02-4CAD-B375-C9D995854E0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5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728E36CB-271B-4DF6-83E9-A0F92E59F7B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40" name="Straight Arrow Connector 139">
              <a:extLst>
                <a:ext uri="{FF2B5EF4-FFF2-40B4-BE49-F238E27FC236}">
                  <a16:creationId xmlns:a16="http://schemas.microsoft.com/office/drawing/2014/main" id="{023A2AAE-737F-4CAF-AD33-B5004161843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143" name="Rectangle 142">
                  <a:extLst>
                    <a:ext uri="{FF2B5EF4-FFF2-40B4-BE49-F238E27FC236}">
                      <a16:creationId xmlns:a16="http://schemas.microsoft.com/office/drawing/2014/main" id="{252881ED-03A7-42EB-A558-E52C116643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6"/>
                  <a:stretch>
                    <a:fillRect l="-2214" t="-2419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838109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sz="2400" dirty="0"/>
                  <a:t>If A</a:t>
                </a:r>
                <a:r>
                  <a:rPr lang="en-US" sz="2400" baseline="-25000" dirty="0"/>
                  <a:t>1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sz="2400" baseline="-25000" dirty="0"/>
                  <a:t> </a:t>
                </a:r>
                <a:r>
                  <a:rPr lang="en-US" sz="2400" dirty="0"/>
                  <a:t>B</a:t>
                </a:r>
                <a:r>
                  <a:rPr lang="en-US" sz="2400" baseline="-25000" dirty="0"/>
                  <a:t>2 </a:t>
                </a:r>
                <a:r>
                  <a:rPr lang="en-US" sz="2400" dirty="0"/>
                  <a:t>:</a:t>
                </a:r>
              </a:p>
              <a:p>
                <a:pPr lvl="1"/>
                <a:r>
                  <a:rPr lang="en-US" sz="2400" dirty="0"/>
                  <a:t>(</a:t>
                </a:r>
                <a:r>
                  <a:rPr lang="en-US" sz="2400" dirty="0" err="1"/>
                  <a:t>full,full</a:t>
                </a:r>
                <a:r>
                  <a:rPr lang="en-US" sz="2400" dirty="0"/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(</a:t>
                </a:r>
                <a:r>
                  <a:rPr lang="en-US" sz="2400" dirty="0" err="1"/>
                  <a:t>full,empty</a:t>
                </a:r>
                <a:r>
                  <a:rPr lang="en-US" sz="2400" dirty="0"/>
                  <a:t>) can never be enabled! </a:t>
                </a:r>
              </a:p>
              <a:p>
                <a:pPr lvl="1"/>
                <a:r>
                  <a:rPr lang="en-US" sz="2400" dirty="0"/>
                  <a:t>(full, full)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(</a:t>
                </a:r>
                <a:r>
                  <a:rPr lang="en-US" sz="2400" dirty="0" err="1"/>
                  <a:t>empty,full</a:t>
                </a:r>
                <a:r>
                  <a:rPr lang="en-US" sz="2400" dirty="0"/>
                  <a:t>) is enabled</a:t>
                </a:r>
              </a:p>
              <a:p>
                <a:pPr lvl="1"/>
                <a:r>
                  <a:rPr lang="en-US" sz="2400" dirty="0"/>
                  <a:t>out</a:t>
                </a:r>
                <a:r>
                  <a:rPr lang="en-US" sz="2400" baseline="-25000" dirty="0"/>
                  <a:t>1</a:t>
                </a:r>
                <a:r>
                  <a:rPr lang="en-US" sz="2400" dirty="0"/>
                  <a:t> guaranteed to happen before out</a:t>
                </a:r>
                <a:r>
                  <a:rPr lang="en-US" sz="2400" baseline="-25000" dirty="0"/>
                  <a:t>2</a:t>
                </a:r>
              </a:p>
              <a:p>
                <a:pPr lvl="1"/>
                <a:r>
                  <a:rPr lang="en-US" sz="2400" dirty="0"/>
                  <a:t>Implicit coordination based on delays!</a:t>
                </a:r>
              </a:p>
              <a:p>
                <a:r>
                  <a:rPr lang="en-US" sz="2400" dirty="0"/>
                  <a:t>Clocks of both processes increase in tandem</a:t>
                </a:r>
              </a:p>
              <a:p>
                <a:r>
                  <a:rPr lang="en-US" sz="2400" dirty="0"/>
                  <a:t>Possible to thus have a global clock for synchronization</a:t>
                </a:r>
              </a:p>
              <a:p>
                <a:r>
                  <a:rPr lang="en-US" sz="2400" dirty="0"/>
                  <a:t>Reason why timed models are called semi-synchronous or partially synchronous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5F31746-2D5F-438D-A2FC-CD46516AD0B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94087" y="1234827"/>
                <a:ext cx="5734413" cy="4351338"/>
              </a:xfrm>
              <a:blipFill>
                <a:blip r:embed="rId2"/>
                <a:stretch>
                  <a:fillRect l="-744" t="-1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283F6BF7-7AF9-4321-961E-067D34E0F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Semi-synchrony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C75CFE-D10C-4D9E-9DB1-20D4A554F9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882B3A1-4D8C-450E-8949-F8448368DC0A}"/>
              </a:ext>
            </a:extLst>
          </p:cNvPr>
          <p:cNvGrpSpPr/>
          <p:nvPr/>
        </p:nvGrpSpPr>
        <p:grpSpPr>
          <a:xfrm>
            <a:off x="326232" y="1598166"/>
            <a:ext cx="6151729" cy="3972992"/>
            <a:chOff x="5847398" y="1642616"/>
            <a:chExt cx="6151729" cy="39729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0BAAAE5-23C3-40ED-A511-96ABC0EB3A95}"/>
                </a:ext>
              </a:extLst>
            </p:cNvPr>
            <p:cNvSpPr/>
            <p:nvPr/>
          </p:nvSpPr>
          <p:spPr>
            <a:xfrm>
              <a:off x="6264726" y="2999288"/>
              <a:ext cx="1084794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empty,</a:t>
              </a:r>
            </a:p>
            <a:p>
              <a:pPr algn="ctr"/>
              <a:r>
                <a:rPr lang="en-US" dirty="0"/>
                <a:t>empty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/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full, empty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90D6EBA0-DB97-4654-B01F-935921AB63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85100" y="1642616"/>
                  <a:ext cx="1591376" cy="624023"/>
                </a:xfrm>
                <a:prstGeom prst="ellipse">
                  <a:avLst/>
                </a:prstGeom>
                <a:blipFill>
                  <a:blip r:embed="rId3"/>
                  <a:stretch>
                    <a:fillRect t="-4673" b="-14019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/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empty, full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D9F1BE28-6308-45F8-9B14-666646FC215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7040" y="4556268"/>
                  <a:ext cx="1415659" cy="91977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/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ln w="25400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:r>
                    <a:rPr lang="en-US" dirty="0"/>
                    <a:t>f</a:t>
                  </a:r>
                  <a:r>
                    <a:rPr lang="en-US" dirty="0" err="1"/>
                    <a:t>ull,full</a:t>
                  </a:r>
                  <a:endParaRPr lang="en-US" dirty="0"/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1</a:t>
                  </a:r>
                </a:p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dirty="0"/>
                    <a:t>A</a:t>
                  </a:r>
                  <a:r>
                    <a:rPr lang="en-US" baseline="-25000" dirty="0"/>
                    <a:t>2</a:t>
                  </a: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0331E000-0A07-4842-A4D9-2B44AA907E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8286" y="2696337"/>
                  <a:ext cx="1084794" cy="971435"/>
                </a:xfrm>
                <a:prstGeom prst="ellipse">
                  <a:avLst/>
                </a:prstGeom>
                <a:blipFill>
                  <a:blip r:embed="rId5"/>
                  <a:stretch>
                    <a:fillRect b="-6135"/>
                  </a:stretch>
                </a:blipFill>
                <a:ln w="25400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90A4FD0-6CFD-4379-AF1E-77D0AFEC7E3B}"/>
                </a:ext>
              </a:extLst>
            </p:cNvPr>
            <p:cNvCxnSpPr>
              <a:cxnSpLocks/>
              <a:stCxn id="6" idx="0"/>
            </p:cNvCxnSpPr>
            <p:nvPr/>
          </p:nvCxnSpPr>
          <p:spPr>
            <a:xfrm flipV="1">
              <a:off x="6807123" y="2153543"/>
              <a:ext cx="1088308" cy="84574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18F1CBA8-9410-4EBE-BFEB-E47633667737}"/>
                </a:ext>
              </a:extLst>
            </p:cNvPr>
            <p:cNvCxnSpPr>
              <a:cxnSpLocks/>
              <a:endCxn id="9" idx="1"/>
            </p:cNvCxnSpPr>
            <p:nvPr/>
          </p:nvCxnSpPr>
          <p:spPr>
            <a:xfrm>
              <a:off x="9297044" y="2083469"/>
              <a:ext cx="1190106" cy="755131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91E0957-BEC9-434B-AFEB-E4E5E7839E8D}"/>
                </a:ext>
              </a:extLst>
            </p:cNvPr>
            <p:cNvCxnSpPr>
              <a:cxnSpLocks/>
              <a:stCxn id="8" idx="7"/>
              <a:endCxn id="9" idx="3"/>
            </p:cNvCxnSpPr>
            <p:nvPr/>
          </p:nvCxnSpPr>
          <p:spPr>
            <a:xfrm flipV="1">
              <a:off x="9155381" y="3525509"/>
              <a:ext cx="1331769" cy="11654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A8ED942-B5D9-4EFE-A9CC-CA33627D9BDB}"/>
                </a:ext>
              </a:extLst>
            </p:cNvPr>
            <p:cNvCxnSpPr>
              <a:cxnSpLocks/>
            </p:cNvCxnSpPr>
            <p:nvPr/>
          </p:nvCxnSpPr>
          <p:spPr>
            <a:xfrm>
              <a:off x="6850393" y="3652370"/>
              <a:ext cx="1184963" cy="1135270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/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c</a:t>
                  </a:r>
                  <a:r>
                    <a:rPr lang="en-US" sz="1600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sz="1600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B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 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out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:=x</a:t>
                  </a:r>
                  <a:r>
                    <a:rPr lang="en-US" sz="1600" baseline="-25000" dirty="0"/>
                    <a:t>1</a:t>
                  </a:r>
                  <a:endParaRPr lang="en-US" sz="1600" dirty="0"/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185C4398-3FD3-4E06-BEDF-6424D94F77F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312306">
                  <a:off x="6187038" y="2258859"/>
                  <a:ext cx="1798420" cy="338554"/>
                </a:xfrm>
                <a:prstGeom prst="rect">
                  <a:avLst/>
                </a:prstGeom>
                <a:blipFill>
                  <a:blip r:embed="rId6"/>
                  <a:stretch>
                    <a:fillRect b="-8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BBBCED20-30C0-4516-B902-AD7036C5D6F4}"/>
                </a:ext>
              </a:extLst>
            </p:cNvPr>
            <p:cNvSpPr/>
            <p:nvPr/>
          </p:nvSpPr>
          <p:spPr>
            <a:xfrm rot="5225072">
              <a:off x="9103960" y="5244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85BE27B-D7D2-4644-A303-75E22EA44C95}"/>
                </a:ext>
              </a:extLst>
            </p:cNvPr>
            <p:cNvSpPr/>
            <p:nvPr/>
          </p:nvSpPr>
          <p:spPr>
            <a:xfrm rot="2486848">
              <a:off x="11339249" y="3065363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/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1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1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>
                  <a:extLst>
                    <a:ext uri="{FF2B5EF4-FFF2-40B4-BE49-F238E27FC236}">
                      <a16:creationId xmlns:a16="http://schemas.microsoft.com/office/drawing/2014/main" id="{368F8CA2-84CA-45F1-9940-EFEC4559651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45779">
                  <a:off x="8706742" y="3793026"/>
                  <a:ext cx="1798420" cy="369332"/>
                </a:xfrm>
                <a:prstGeom prst="rect">
                  <a:avLst/>
                </a:prstGeom>
                <a:blipFill>
                  <a:blip r:embed="rId7"/>
                  <a:stretch>
                    <a:fillRect l="-3030" r="-2652" b="-6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34FF1E2-A878-4EF9-9D95-F0FF00970C1F}"/>
                </a:ext>
              </a:extLst>
            </p:cNvPr>
            <p:cNvSpPr/>
            <p:nvPr/>
          </p:nvSpPr>
          <p:spPr>
            <a:xfrm>
              <a:off x="11532333" y="3391939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48DB3024-931A-4BFC-941F-E02451BB9B4B}"/>
                </a:ext>
              </a:extLst>
            </p:cNvPr>
            <p:cNvSpPr/>
            <p:nvPr/>
          </p:nvSpPr>
          <p:spPr>
            <a:xfrm>
              <a:off x="9494768" y="5195827"/>
              <a:ext cx="46679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/>
                <a:t>in?</a:t>
              </a:r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/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8AC579B6-0751-4505-A922-EAB63021B6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2668883">
                  <a:off x="5847398" y="4193632"/>
                  <a:ext cx="2757299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/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dirty="0"/>
                    <a:t>c</a:t>
                  </a:r>
                  <a:r>
                    <a:rPr lang="en-US" baseline="-25000" dirty="0"/>
                    <a:t>2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B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 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out</a:t>
                  </a:r>
                  <a:r>
                    <a:rPr lang="en-US" baseline="-25000" dirty="0"/>
                    <a:t>2</a:t>
                  </a:r>
                  <a:r>
                    <a:rPr lang="en-US" dirty="0"/>
                    <a:t>:=x</a:t>
                  </a:r>
                  <a:r>
                    <a:rPr lang="en-US" baseline="-25000" dirty="0"/>
                    <a:t>2</a:t>
                  </a:r>
                  <a:endParaRPr lang="en-US" dirty="0"/>
                </a:p>
              </p:txBody>
            </p:sp>
          </mc:Choice>
          <mc:Fallback xmlns=""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E52B2F7D-F1A7-439B-8FE8-695F96F93E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49928">
                  <a:off x="8745183" y="1959771"/>
                  <a:ext cx="2757299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79CFCF6-1077-482C-B0D4-826B80C5848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413551" y="3282949"/>
              <a:ext cx="2912464" cy="12936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/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600" dirty="0"/>
                    <a:t>in?</a:t>
                  </a:r>
                  <a14:m>
                    <m:oMath xmlns:m="http://schemas.openxmlformats.org/officeDocument/2006/math">
                      <m:r>
                        <a:rPr lang="en-US" sz="1600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sz="1600" dirty="0"/>
                    <a:t>  x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1</a:t>
                  </a:r>
                  <a:r>
                    <a:rPr lang="en-US" sz="1600" dirty="0"/>
                    <a:t>:=0,</a:t>
                  </a:r>
                </a:p>
                <a:p>
                  <a:pPr algn="ctr"/>
                  <a:r>
                    <a:rPr lang="en-US" sz="1600" dirty="0"/>
                    <a:t>           x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:=in, c</a:t>
                  </a:r>
                  <a:r>
                    <a:rPr lang="en-US" sz="1600" baseline="-25000" dirty="0"/>
                    <a:t>2</a:t>
                  </a:r>
                  <a:r>
                    <a:rPr lang="en-US" sz="1600" dirty="0"/>
                    <a:t>:=0</a:t>
                  </a:r>
                </a:p>
              </p:txBody>
            </p:sp>
          </mc:Choice>
          <mc:Fallback xmlns=""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20D6422E-5D23-49E8-A344-DF7DCAE59B0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51752" y="2646554"/>
                  <a:ext cx="2809775" cy="584775"/>
                </a:xfrm>
                <a:prstGeom prst="rect">
                  <a:avLst/>
                </a:prstGeom>
                <a:blipFill>
                  <a:blip r:embed="rId10"/>
                  <a:stretch>
                    <a:fillRect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02B4DD01-18B8-4CF2-8C4C-A5717303B1C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067517" y="2221426"/>
              <a:ext cx="1256227" cy="760625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AB41410-9037-4642-BFD0-E5B6AD39518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71934" y="3703181"/>
              <a:ext cx="1315116" cy="1157757"/>
            </a:xfrm>
            <a:prstGeom prst="straightConnector1">
              <a:avLst/>
            </a:prstGeom>
            <a:noFill/>
            <a:ln w="25400">
              <a:solidFill>
                <a:schemeClr val="accent6"/>
              </a:solidFill>
              <a:headEnd type="triangle" w="lg" len="lg"/>
              <a:tailEnd type="non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/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algn="ctr"/>
                  <a:r>
                    <a:rPr lang="en-US" dirty="0"/>
                    <a:t>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x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:=in, c</a:t>
                  </a:r>
                  <a:r>
                    <a:rPr lang="en-US" baseline="-25000" dirty="0"/>
                    <a:t>1</a:t>
                  </a:r>
                  <a:r>
                    <a:rPr lang="en-US" dirty="0"/>
                    <a:t>:=0</a:t>
                  </a:r>
                </a:p>
              </p:txBody>
            </p:sp>
          </mc:Choice>
          <mc:Fallback xmlns="">
            <p:sp>
              <p:nvSpPr>
                <p:cNvPr id="26" name="Rectangle 25">
                  <a:extLst>
                    <a:ext uri="{FF2B5EF4-FFF2-40B4-BE49-F238E27FC236}">
                      <a16:creationId xmlns:a16="http://schemas.microsoft.com/office/drawing/2014/main" id="{3CF9E1BF-862A-4A49-9D34-326D19A9D3B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9128990">
                  <a:off x="9173532" y="4223248"/>
                  <a:ext cx="1864614" cy="369332"/>
                </a:xfrm>
                <a:prstGeom prst="rect">
                  <a:avLst/>
                </a:prstGeom>
                <a:blipFill>
                  <a:blip r:embed="rId11"/>
                  <a:stretch>
                    <a:fillRect l="-2583" t="-2823" r="-4797" b="-564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985935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EEA4B2A-81A2-4549-B0BB-23A31312B0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5205" y="1299029"/>
            <a:ext cx="10443368" cy="3949584"/>
          </a:xfrm>
        </p:spPr>
        <p:txBody>
          <a:bodyPr/>
          <a:lstStyle/>
          <a:p>
            <a:r>
              <a:rPr lang="en-US" dirty="0"/>
              <a:t>Most material that follows is from this paper:</a:t>
            </a:r>
          </a:p>
          <a:p>
            <a:pPr marL="0" indent="0">
              <a:buNone/>
            </a:pPr>
            <a:r>
              <a:rPr lang="en-US" dirty="0"/>
              <a:t>Z. Jiang, M. </a:t>
            </a:r>
            <a:r>
              <a:rPr lang="en-US" dirty="0" err="1"/>
              <a:t>Pajic</a:t>
            </a:r>
            <a:r>
              <a:rPr lang="en-US" dirty="0"/>
              <a:t>, S. </a:t>
            </a:r>
            <a:r>
              <a:rPr lang="en-US" dirty="0" err="1"/>
              <a:t>Moarref</a:t>
            </a:r>
            <a:r>
              <a:rPr lang="en-US" dirty="0"/>
              <a:t>, R. Alur, R. </a:t>
            </a:r>
            <a:r>
              <a:rPr lang="en-US" dirty="0" err="1"/>
              <a:t>Mangharam</a:t>
            </a:r>
            <a:r>
              <a:rPr lang="en-US" dirty="0"/>
              <a:t>, </a:t>
            </a:r>
            <a:r>
              <a:rPr lang="en-US" i="1" dirty="0"/>
              <a:t>Modeling and Verification of a Dual Chamber Implantable Pacemaker</a:t>
            </a:r>
            <a:r>
              <a:rPr lang="en-US" dirty="0"/>
              <a:t>, In Proceedings of Tools and Algorithms for the Construction and Analysis of Systems (TACAS), 2012.  </a:t>
            </a:r>
          </a:p>
          <a:p>
            <a:r>
              <a:rPr lang="en-US" dirty="0"/>
              <a:t>The textbook has detailed descriptions of some other pacemaker components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ADCEEBE-9909-446B-8D6C-C858EF6D0C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Pacemaker Modeling as a Timed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9D84FF-0FBD-4423-A6FF-63A9EDF6CA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78061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E7498B7-9DF3-4ACB-A04A-28486CD859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46750" y="1252009"/>
            <a:ext cx="5722153" cy="4351338"/>
          </a:xfrm>
        </p:spPr>
        <p:txBody>
          <a:bodyPr>
            <a:normAutofit/>
          </a:bodyPr>
          <a:lstStyle/>
          <a:p>
            <a:r>
              <a:rPr lang="en-US" sz="2400" dirty="0"/>
              <a:t>SA node (controlled by nervous system) periodically generates an electric pulse</a:t>
            </a:r>
          </a:p>
          <a:p>
            <a:r>
              <a:rPr lang="en-US" sz="2400" dirty="0"/>
              <a:t>This pulse causes both atria to contract pushing blood into the ventricles</a:t>
            </a:r>
          </a:p>
          <a:p>
            <a:r>
              <a:rPr lang="en-US" sz="2400" dirty="0"/>
              <a:t>Conduction is delayed at the AV node allowing ventricles to fill</a:t>
            </a:r>
          </a:p>
          <a:p>
            <a:r>
              <a:rPr lang="en-US" sz="2400" dirty="0"/>
              <a:t>Finally the His-Purkinje system spreads electric activation through ventricles causing them both to contract, pumping blood out of the heart</a:t>
            </a:r>
          </a:p>
          <a:p>
            <a:endParaRPr lang="en-US" sz="24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E39614-7919-45A9-802C-F1C719752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a healthy heart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B0FE83-540B-457E-843A-80BB2D557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FB18859-CB01-458E-9485-B858F7F73D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097" y="1425102"/>
            <a:ext cx="4185453" cy="35831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10568F-29FC-486E-9CDA-AF9332320B96}"/>
              </a:ext>
            </a:extLst>
          </p:cNvPr>
          <p:cNvSpPr txBox="1"/>
          <p:nvPr/>
        </p:nvSpPr>
        <p:spPr>
          <a:xfrm>
            <a:off x="829292" y="5008258"/>
            <a:ext cx="4142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Electrical Conduction System of the Heart</a:t>
            </a:r>
          </a:p>
        </p:txBody>
      </p:sp>
    </p:spTree>
    <p:extLst>
      <p:ext uri="{BB962C8B-B14F-4D97-AF65-F5344CB8AC3E}">
        <p14:creationId xmlns:p14="http://schemas.microsoft.com/office/powerpoint/2010/main" val="1938138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Reactive Components</a:t>
            </a:r>
          </a:p>
          <a:p>
            <a:r>
              <a:rPr lang="en-US" dirty="0"/>
              <a:t>Asynchronous Processes</a:t>
            </a:r>
          </a:p>
          <a:p>
            <a:r>
              <a:rPr lang="en-US" dirty="0"/>
              <a:t>Timed Model</a:t>
            </a:r>
          </a:p>
          <a:p>
            <a:pPr lvl="1"/>
            <a:r>
              <a:rPr lang="en-US" dirty="0"/>
              <a:t>Like Asynchronous models, but with explicit time information</a:t>
            </a:r>
          </a:p>
          <a:p>
            <a:pPr lvl="1"/>
            <a:r>
              <a:rPr lang="en-US" dirty="0"/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416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7B22C48-E285-4534-8CF1-D388D95C4C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1650" y="1332703"/>
            <a:ext cx="7554118" cy="4351338"/>
          </a:xfrm>
        </p:spPr>
        <p:txBody>
          <a:bodyPr/>
          <a:lstStyle/>
          <a:p>
            <a:r>
              <a:rPr lang="en-US" dirty="0"/>
              <a:t>Aging and/or diseases cause conduction properties of heart tissue to change leading to changes in heart rhythm</a:t>
            </a:r>
          </a:p>
          <a:p>
            <a:r>
              <a:rPr lang="en-US" dirty="0"/>
              <a:t>Tachycardia: faster than desirable heart rate impairing </a:t>
            </a:r>
            <a:r>
              <a:rPr lang="en-US" dirty="0" err="1"/>
              <a:t>hemo</a:t>
            </a:r>
            <a:r>
              <a:rPr lang="en-US" dirty="0"/>
              <a:t>-dynamics (blood flow dynamics)</a:t>
            </a:r>
          </a:p>
          <a:p>
            <a:r>
              <a:rPr lang="en-US" dirty="0"/>
              <a:t>Bradycardia: slower heart rate leading to insufficient blood supply</a:t>
            </a:r>
          </a:p>
          <a:p>
            <a:r>
              <a:rPr lang="en-US" dirty="0"/>
              <a:t>Pacemakers can be used to treat bradycardia by providing pulses when heart rate is low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2F45B5-0324-4A06-9341-8FD9001DF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do pacemakers do?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DE67E-0DD5-4947-A907-01CE2C6328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5BC3D7A9-70E1-475F-8073-AE9F3F81D2D9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326232" y="1651001"/>
            <a:ext cx="3276600" cy="2572131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7551721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B4FDD14-FC96-4BCF-BCDC-C9EC01B0C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Implantable Pacemaker modeling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B61C59-11FC-4348-82D5-E6F0437AA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内容占位符 4" descr="PM_timers.jpg">
            <a:extLst>
              <a:ext uri="{FF2B5EF4-FFF2-40B4-BE49-F238E27FC236}">
                <a16:creationId xmlns:a16="http://schemas.microsoft.com/office/drawing/2014/main" id="{3B7C0997-E623-4BDF-A5B5-6B5EA72CE2E2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 cstate="print"/>
          <a:stretch>
            <a:fillRect/>
          </a:stretch>
        </p:blipFill>
        <p:spPr bwMode="auto">
          <a:xfrm>
            <a:off x="4581243" y="1612900"/>
            <a:ext cx="5772713" cy="2926766"/>
          </a:xfrm>
          <a:prstGeom prst="rect">
            <a:avLst/>
          </a:prstGeom>
          <a:noFill/>
          <a:ln w="9525">
            <a:noFill/>
            <a:round/>
            <a:headEnd/>
            <a:tailEnd/>
          </a:ln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782F837-70C1-4BB1-9A0C-AF706183267D}"/>
              </a:ext>
            </a:extLst>
          </p:cNvPr>
          <p:cNvPicPr>
            <a:picLocks noChangeAspect="1" noChangeArrowheads="1"/>
          </p:cNvPicPr>
          <p:nvPr>
            <p:custDataLst>
              <p:tags r:id="rId2"/>
            </p:custDataLst>
          </p:nvPr>
        </p:nvPicPr>
        <p:blipFill>
          <a:blip r:embed="rId7" cstate="print"/>
          <a:stretch>
            <a:fillRect/>
          </a:stretch>
        </p:blipFill>
        <p:spPr bwMode="auto">
          <a:xfrm>
            <a:off x="1228443" y="1689101"/>
            <a:ext cx="3276600" cy="25721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" name="直接箭头连接符 7">
            <a:extLst>
              <a:ext uri="{FF2B5EF4-FFF2-40B4-BE49-F238E27FC236}">
                <a16:creationId xmlns:a16="http://schemas.microsoft.com/office/drawing/2014/main" id="{0FB92DC0-A443-48EC-B3D5-CE3DE73DD706}"/>
              </a:ext>
            </a:extLst>
          </p:cNvPr>
          <p:cNvCxnSpPr/>
          <p:nvPr>
            <p:custDataLst>
              <p:tags r:id="rId3"/>
            </p:custDataLst>
          </p:nvPr>
        </p:nvCxnSpPr>
        <p:spPr bwMode="auto">
          <a:xfrm flipV="1">
            <a:off x="2939487" y="1797050"/>
            <a:ext cx="1905000" cy="16764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" name="直接箭头连接符 9">
            <a:extLst>
              <a:ext uri="{FF2B5EF4-FFF2-40B4-BE49-F238E27FC236}">
                <a16:creationId xmlns:a16="http://schemas.microsoft.com/office/drawing/2014/main" id="{FAEDFE9C-E1A6-406C-99B1-FF545A76FD51}"/>
              </a:ext>
            </a:extLst>
          </p:cNvPr>
          <p:cNvCxnSpPr/>
          <p:nvPr>
            <p:custDataLst>
              <p:tags r:id="rId4"/>
            </p:custDataLst>
          </p:nvPr>
        </p:nvCxnSpPr>
        <p:spPr bwMode="auto">
          <a:xfrm flipV="1">
            <a:off x="3244287" y="2178050"/>
            <a:ext cx="1600200" cy="1524000"/>
          </a:xfrm>
          <a:prstGeom prst="straightConnector1">
            <a:avLst/>
          </a:prstGeom>
          <a:ln w="28575">
            <a:solidFill>
              <a:schemeClr val="bg1"/>
            </a:solidFill>
            <a:headEnd type="oval" w="lg" len="lg"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F763C8A-CE65-4678-B793-D29CB17A2BF8}"/>
              </a:ext>
            </a:extLst>
          </p:cNvPr>
          <p:cNvCxnSpPr/>
          <p:nvPr/>
        </p:nvCxnSpPr>
        <p:spPr>
          <a:xfrm flipV="1">
            <a:off x="3975100" y="1797050"/>
            <a:ext cx="869387" cy="76835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1E19E42C-1B4A-4337-B04C-8294B5D715B8}"/>
              </a:ext>
            </a:extLst>
          </p:cNvPr>
          <p:cNvCxnSpPr>
            <a:cxnSpLocks/>
          </p:cNvCxnSpPr>
          <p:nvPr/>
        </p:nvCxnSpPr>
        <p:spPr>
          <a:xfrm flipV="1">
            <a:off x="4051300" y="2178050"/>
            <a:ext cx="793187" cy="762000"/>
          </a:xfrm>
          <a:prstGeom prst="straightConnector1">
            <a:avLst/>
          </a:prstGeom>
          <a:ln w="2222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965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4A2385E-349B-4E02-A706-4B3B2BBD43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79" y="1209202"/>
            <a:ext cx="11089149" cy="2484684"/>
          </a:xfrm>
        </p:spPr>
        <p:txBody>
          <a:bodyPr/>
          <a:lstStyle/>
          <a:p>
            <a:r>
              <a:rPr lang="en-US" dirty="0"/>
              <a:t>Two fixed leads on wall of right atrium and ventricle respectively</a:t>
            </a:r>
          </a:p>
          <a:p>
            <a:r>
              <a:rPr lang="en-US" dirty="0"/>
              <a:t>Activation of local tissue sensed by the leads (giving rise to events Atrial Sense (AS) and Ventricular Sense (VS))</a:t>
            </a:r>
          </a:p>
          <a:p>
            <a:r>
              <a:rPr lang="en-US" dirty="0"/>
              <a:t>Atrial Pacing (AP) or Ventricular Pacing (VP) are delivered if no sensed events occur within deadlines</a:t>
            </a:r>
          </a:p>
          <a:p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FE6E07-1D9A-4628-92D3-AAC91E934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dual-chamber pacemakers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BD8A67-77E1-4A61-869B-F6A7006B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CEAFFC-E279-4406-91DA-C4EA0FD537A5}"/>
              </a:ext>
            </a:extLst>
          </p:cNvPr>
          <p:cNvSpPr/>
          <p:nvPr/>
        </p:nvSpPr>
        <p:spPr>
          <a:xfrm>
            <a:off x="2881086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/>
              <a:t>Heart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FE5334C-2A62-471F-B945-C1763004EE1E}"/>
              </a:ext>
            </a:extLst>
          </p:cNvPr>
          <p:cNvSpPr/>
          <p:nvPr/>
        </p:nvSpPr>
        <p:spPr>
          <a:xfrm>
            <a:off x="6408054" y="3429000"/>
            <a:ext cx="1727200" cy="2219798"/>
          </a:xfrm>
          <a:prstGeom prst="rect">
            <a:avLst/>
          </a:prstGeom>
          <a:ln w="34925"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Pacemaker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4C22717-CBB7-4C6F-B911-298E38E61FA2}"/>
              </a:ext>
            </a:extLst>
          </p:cNvPr>
          <p:cNvCxnSpPr>
            <a:cxnSpLocks/>
          </p:cNvCxnSpPr>
          <p:nvPr/>
        </p:nvCxnSpPr>
        <p:spPr>
          <a:xfrm>
            <a:off x="4608286" y="3757294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52B6DF-2C35-44D7-859E-ADF4CB8648C6}"/>
              </a:ext>
            </a:extLst>
          </p:cNvPr>
          <p:cNvCxnSpPr>
            <a:cxnSpLocks/>
          </p:cNvCxnSpPr>
          <p:nvPr/>
        </p:nvCxnSpPr>
        <p:spPr>
          <a:xfrm>
            <a:off x="4608285" y="3975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F20101FE-AD10-4F29-B5D2-444FB7335291}"/>
              </a:ext>
            </a:extLst>
          </p:cNvPr>
          <p:cNvCxnSpPr>
            <a:cxnSpLocks/>
          </p:cNvCxnSpPr>
          <p:nvPr/>
        </p:nvCxnSpPr>
        <p:spPr>
          <a:xfrm flipH="1">
            <a:off x="4608285" y="4737008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B98F89D-50B5-462A-9A0C-DACBBC18FEE0}"/>
              </a:ext>
            </a:extLst>
          </p:cNvPr>
          <p:cNvCxnSpPr>
            <a:cxnSpLocks/>
          </p:cNvCxnSpPr>
          <p:nvPr/>
        </p:nvCxnSpPr>
        <p:spPr>
          <a:xfrm flipH="1">
            <a:off x="4608284" y="4954722"/>
            <a:ext cx="1770743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68E704AD-EA7F-49C3-9FB3-F17CF766E0FE}"/>
              </a:ext>
            </a:extLst>
          </p:cNvPr>
          <p:cNvSpPr txBox="1"/>
          <p:nvPr/>
        </p:nvSpPr>
        <p:spPr>
          <a:xfrm>
            <a:off x="5360433" y="3364820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3456B71-65A3-4D3B-B465-16C7325E8378}"/>
              </a:ext>
            </a:extLst>
          </p:cNvPr>
          <p:cNvSpPr txBox="1"/>
          <p:nvPr/>
        </p:nvSpPr>
        <p:spPr>
          <a:xfrm>
            <a:off x="5353176" y="4008056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29C5443-66EE-4175-B724-5D3D82AD04B3}"/>
              </a:ext>
            </a:extLst>
          </p:cNvPr>
          <p:cNvSpPr txBox="1"/>
          <p:nvPr/>
        </p:nvSpPr>
        <p:spPr>
          <a:xfrm>
            <a:off x="5340352" y="4410435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AP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A6F02CD-4888-4D06-BDB7-EE00C5C2587A}"/>
              </a:ext>
            </a:extLst>
          </p:cNvPr>
          <p:cNvSpPr txBox="1"/>
          <p:nvPr/>
        </p:nvSpPr>
        <p:spPr>
          <a:xfrm>
            <a:off x="5340352" y="4940339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VP</a:t>
            </a:r>
          </a:p>
        </p:txBody>
      </p:sp>
    </p:spTree>
    <p:extLst>
      <p:ext uri="{BB962C8B-B14F-4D97-AF65-F5344CB8AC3E}">
        <p14:creationId xmlns:p14="http://schemas.microsoft.com/office/powerpoint/2010/main" val="41985115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572E155-E31C-4DBF-8B2F-68134C023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LRI mode of operation explained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FB533-E7D4-444F-B17D-15C9819B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35228B81-3619-4522-A7A8-08F14E384BF7}"/>
              </a:ext>
            </a:extLst>
          </p:cNvPr>
          <p:cNvSpPr/>
          <p:nvPr/>
        </p:nvSpPr>
        <p:spPr>
          <a:xfrm>
            <a:off x="707274" y="2983866"/>
            <a:ext cx="1084794" cy="624023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 err="1"/>
              <a:t>ASed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/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LRI</a:t>
                </a:r>
              </a:p>
              <a:p>
                <a:pPr algn="ctr"/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K</a:t>
                </a:r>
              </a:p>
            </p:txBody>
          </p:sp>
        </mc:Choice>
        <mc:Fallback xmlns=""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F84DD09F-D677-48EF-AAB8-4C3B36CBA6D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97033" y="2965045"/>
                <a:ext cx="1084794" cy="624023"/>
              </a:xfrm>
              <a:prstGeom prst="ellipse">
                <a:avLst/>
              </a:prstGeom>
              <a:blipFill>
                <a:blip r:embed="rId2"/>
                <a:stretch>
                  <a:fillRect t="-3738" b="-14019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550EBD7-06E9-4015-A93D-1AE97D5C4DD1}"/>
              </a:ext>
            </a:extLst>
          </p:cNvPr>
          <p:cNvCxnSpPr>
            <a:cxnSpLocks/>
            <a:stCxn id="7" idx="2"/>
            <a:endCxn id="6" idx="6"/>
          </p:cNvCxnSpPr>
          <p:nvPr/>
        </p:nvCxnSpPr>
        <p:spPr>
          <a:xfrm flipH="1">
            <a:off x="1792068" y="3277057"/>
            <a:ext cx="1504965" cy="18821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2D018F7A-2301-43D5-8372-AF0692EA162C}"/>
              </a:ext>
            </a:extLst>
          </p:cNvPr>
          <p:cNvSpPr/>
          <p:nvPr/>
        </p:nvSpPr>
        <p:spPr>
          <a:xfrm>
            <a:off x="1596570" y="2663239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747F0BB-9EC7-433C-B8D0-E29D0D5C45C2}"/>
              </a:ext>
            </a:extLst>
          </p:cNvPr>
          <p:cNvSpPr/>
          <p:nvPr/>
        </p:nvSpPr>
        <p:spPr>
          <a:xfrm flipV="1">
            <a:off x="1645184" y="3492955"/>
            <a:ext cx="1821543" cy="435561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734458" h="435561">
                <a:moveTo>
                  <a:pt x="0" y="399275"/>
                </a:moveTo>
                <a:cubicBezTo>
                  <a:pt x="225576" y="196679"/>
                  <a:pt x="547896" y="-5916"/>
                  <a:pt x="836972" y="132"/>
                </a:cubicBezTo>
                <a:cubicBezTo>
                  <a:pt x="1126048" y="6180"/>
                  <a:pt x="1381881" y="220870"/>
                  <a:pt x="1734458" y="435561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6F1F9301-D9BC-4242-B49C-94CB4F979CE6}"/>
              </a:ext>
            </a:extLst>
          </p:cNvPr>
          <p:cNvSpPr/>
          <p:nvPr/>
        </p:nvSpPr>
        <p:spPr>
          <a:xfrm rot="20374310" flipV="1">
            <a:off x="3664269" y="2524206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C93BF9F3-16C0-43AD-B78A-FA600A59EF7E}"/>
              </a:ext>
            </a:extLst>
          </p:cNvPr>
          <p:cNvSpPr/>
          <p:nvPr/>
        </p:nvSpPr>
        <p:spPr>
          <a:xfrm rot="9455789" flipV="1">
            <a:off x="3592323" y="3560940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868CAD9-EC94-4740-8899-C3800FB84B65}"/>
              </a:ext>
            </a:extLst>
          </p:cNvPr>
          <p:cNvSpPr/>
          <p:nvPr/>
        </p:nvSpPr>
        <p:spPr>
          <a:xfrm rot="3214415" flipV="1">
            <a:off x="4313649" y="2990331"/>
            <a:ext cx="494214" cy="501834"/>
          </a:xfrm>
          <a:custGeom>
            <a:avLst/>
            <a:gdLst>
              <a:gd name="connsiteX0" fmla="*/ 0 w 1734458"/>
              <a:gd name="connsiteY0" fmla="*/ 399275 h 435561"/>
              <a:gd name="connsiteX1" fmla="*/ 740229 w 1734458"/>
              <a:gd name="connsiteY1" fmla="*/ 132 h 435561"/>
              <a:gd name="connsiteX2" fmla="*/ 1734458 w 1734458"/>
              <a:gd name="connsiteY2" fmla="*/ 435561 h 435561"/>
              <a:gd name="connsiteX0" fmla="*/ 0 w 1734458"/>
              <a:gd name="connsiteY0" fmla="*/ 399275 h 435561"/>
              <a:gd name="connsiteX1" fmla="*/ 836972 w 1734458"/>
              <a:gd name="connsiteY1" fmla="*/ 132 h 435561"/>
              <a:gd name="connsiteX2" fmla="*/ 1734458 w 1734458"/>
              <a:gd name="connsiteY2" fmla="*/ 435561 h 435561"/>
              <a:gd name="connsiteX0" fmla="*/ 0 w 1858842"/>
              <a:gd name="connsiteY0" fmla="*/ 66111 h 726511"/>
              <a:gd name="connsiteX1" fmla="*/ 961356 w 1858842"/>
              <a:gd name="connsiteY1" fmla="*/ 291082 h 726511"/>
              <a:gd name="connsiteX2" fmla="*/ 1858842 w 1858842"/>
              <a:gd name="connsiteY2" fmla="*/ 726511 h 726511"/>
              <a:gd name="connsiteX0" fmla="*/ 321954 w 1285171"/>
              <a:gd name="connsiteY0" fmla="*/ 56264 h 282028"/>
              <a:gd name="connsiteX1" fmla="*/ 1283310 w 1285171"/>
              <a:gd name="connsiteY1" fmla="*/ 281235 h 282028"/>
              <a:gd name="connsiteX2" fmla="*/ 52457 w 1285171"/>
              <a:gd name="connsiteY2" fmla="*/ 172378 h 282028"/>
              <a:gd name="connsiteX0" fmla="*/ 351989 w 672558"/>
              <a:gd name="connsiteY0" fmla="*/ 28641 h 783700"/>
              <a:gd name="connsiteX1" fmla="*/ 663787 w 672558"/>
              <a:gd name="connsiteY1" fmla="*/ 783383 h 783700"/>
              <a:gd name="connsiteX2" fmla="*/ 82492 w 672558"/>
              <a:gd name="connsiteY2" fmla="*/ 144755 h 783700"/>
              <a:gd name="connsiteX0" fmla="*/ 364699 w 553272"/>
              <a:gd name="connsiteY0" fmla="*/ 38145 h 524828"/>
              <a:gd name="connsiteX1" fmla="*/ 524473 w 553272"/>
              <a:gd name="connsiteY1" fmla="*/ 524372 h 524828"/>
              <a:gd name="connsiteX2" fmla="*/ 95202 w 553272"/>
              <a:gd name="connsiteY2" fmla="*/ 154259 h 524828"/>
              <a:gd name="connsiteX0" fmla="*/ 364699 w 581821"/>
              <a:gd name="connsiteY0" fmla="*/ 0 h 486686"/>
              <a:gd name="connsiteX1" fmla="*/ 560271 w 581821"/>
              <a:gd name="connsiteY1" fmla="*/ 188486 h 486686"/>
              <a:gd name="connsiteX2" fmla="*/ 524473 w 581821"/>
              <a:gd name="connsiteY2" fmla="*/ 486227 h 486686"/>
              <a:gd name="connsiteX3" fmla="*/ 95202 w 581821"/>
              <a:gd name="connsiteY3" fmla="*/ 116114 h 486686"/>
              <a:gd name="connsiteX0" fmla="*/ 269497 w 479455"/>
              <a:gd name="connsiteY0" fmla="*/ 0 h 487782"/>
              <a:gd name="connsiteX1" fmla="*/ 465069 w 479455"/>
              <a:gd name="connsiteY1" fmla="*/ 188486 h 487782"/>
              <a:gd name="connsiteX2" fmla="*/ 429271 w 479455"/>
              <a:gd name="connsiteY2" fmla="*/ 486227 h 487782"/>
              <a:gd name="connsiteX3" fmla="*/ 147200 w 479455"/>
              <a:gd name="connsiteY3" fmla="*/ 297342 h 487782"/>
              <a:gd name="connsiteX4" fmla="*/ 0 w 479455"/>
              <a:gd name="connsiteY4" fmla="*/ 116114 h 487782"/>
              <a:gd name="connsiteX0" fmla="*/ 269497 w 483227"/>
              <a:gd name="connsiteY0" fmla="*/ 0 h 496543"/>
              <a:gd name="connsiteX1" fmla="*/ 465069 w 483227"/>
              <a:gd name="connsiteY1" fmla="*/ 188486 h 496543"/>
              <a:gd name="connsiteX2" fmla="*/ 429271 w 483227"/>
              <a:gd name="connsiteY2" fmla="*/ 486227 h 496543"/>
              <a:gd name="connsiteX3" fmla="*/ 64277 w 483227"/>
              <a:gd name="connsiteY3" fmla="*/ 398942 h 496543"/>
              <a:gd name="connsiteX4" fmla="*/ 0 w 483227"/>
              <a:gd name="connsiteY4" fmla="*/ 116114 h 496543"/>
              <a:gd name="connsiteX0" fmla="*/ 269497 w 470588"/>
              <a:gd name="connsiteY0" fmla="*/ 0 h 501834"/>
              <a:gd name="connsiteX1" fmla="*/ 444337 w 470588"/>
              <a:gd name="connsiteY1" fmla="*/ 108658 h 501834"/>
              <a:gd name="connsiteX2" fmla="*/ 429271 w 470588"/>
              <a:gd name="connsiteY2" fmla="*/ 486227 h 501834"/>
              <a:gd name="connsiteX3" fmla="*/ 64277 w 470588"/>
              <a:gd name="connsiteY3" fmla="*/ 398942 h 501834"/>
              <a:gd name="connsiteX4" fmla="*/ 0 w 470588"/>
              <a:gd name="connsiteY4" fmla="*/ 116114 h 5018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70588" h="501834">
                <a:moveTo>
                  <a:pt x="269497" y="0"/>
                </a:moveTo>
                <a:cubicBezTo>
                  <a:pt x="302092" y="31414"/>
                  <a:pt x="417708" y="27620"/>
                  <a:pt x="444337" y="108658"/>
                </a:cubicBezTo>
                <a:cubicBezTo>
                  <a:pt x="470966" y="189696"/>
                  <a:pt x="492614" y="437846"/>
                  <a:pt x="429271" y="486227"/>
                </a:cubicBezTo>
                <a:cubicBezTo>
                  <a:pt x="365928" y="534608"/>
                  <a:pt x="135822" y="460628"/>
                  <a:pt x="64277" y="398942"/>
                </a:cubicBezTo>
                <a:cubicBezTo>
                  <a:pt x="-7268" y="337257"/>
                  <a:pt x="24533" y="146319"/>
                  <a:pt x="0" y="116114"/>
                </a:cubicBezTo>
              </a:path>
            </a:pathLst>
          </a:cu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/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DE6DC1E-8DD4-438B-B0B2-ADBC6353CA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0683" y="2927444"/>
                <a:ext cx="1234633" cy="369332"/>
              </a:xfrm>
              <a:prstGeom prst="rect">
                <a:avLst/>
              </a:prstGeom>
              <a:blipFill>
                <a:blip r:embed="rId3"/>
                <a:stretch>
                  <a:fillRect l="-4455" t="-8197" r="-3960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/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9260DE9-72BB-430F-87CD-8598DE1B6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0024" y="3928516"/>
                <a:ext cx="1234633" cy="369332"/>
              </a:xfrm>
              <a:prstGeom prst="rect">
                <a:avLst/>
              </a:prstGeom>
              <a:blipFill>
                <a:blip r:embed="rId4"/>
                <a:stretch>
                  <a:fillRect l="-3941" t="-8197" r="-2463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69E06FEA-E9DF-482B-9CDB-A0A5BDC6D374}"/>
              </a:ext>
            </a:extLst>
          </p:cNvPr>
          <p:cNvSpPr txBox="1"/>
          <p:nvPr/>
        </p:nvSpPr>
        <p:spPr>
          <a:xfrm>
            <a:off x="2243357" y="2281732"/>
            <a:ext cx="52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AS?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/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VS?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DE141C45-40C4-472C-83E4-EF21F1ACEB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8113" y="2030946"/>
                <a:ext cx="1234633" cy="369332"/>
              </a:xfrm>
              <a:prstGeom prst="rect">
                <a:avLst/>
              </a:prstGeom>
              <a:blipFill>
                <a:blip r:embed="rId5"/>
                <a:stretch>
                  <a:fillRect l="-4455" t="-8197" r="-247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/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VP?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/>
                  <a:t> c:=0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8BDFC0B-7832-4B7F-ACE1-3C7153D5C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32" y="2992514"/>
                <a:ext cx="1234633" cy="369332"/>
              </a:xfrm>
              <a:prstGeom prst="rect">
                <a:avLst/>
              </a:prstGeom>
              <a:blipFill>
                <a:blip r:embed="rId6"/>
                <a:stretch>
                  <a:fillRect l="-4433" t="-10000" r="-3448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/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dirty="0"/>
                  <a:t> K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→ </m:t>
                    </m:r>
                  </m:oMath>
                </a14:m>
                <a:r>
                  <a:rPr lang="en-US" dirty="0"/>
                  <a:t>AP!; c:=0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892EA3F6-4FDA-48C2-9CA6-BBC5CC1740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5429" y="3909694"/>
                <a:ext cx="1814920" cy="369332"/>
              </a:xfrm>
              <a:prstGeom prst="rect">
                <a:avLst/>
              </a:prstGeom>
              <a:blipFill>
                <a:blip r:embed="rId7"/>
                <a:stretch>
                  <a:fillRect l="-3020" t="-8197" r="-1678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CC57C69C-14F2-4373-B57B-81CC6B9FCD42}"/>
              </a:ext>
            </a:extLst>
          </p:cNvPr>
          <p:cNvSpPr txBox="1"/>
          <p:nvPr/>
        </p:nvSpPr>
        <p:spPr>
          <a:xfrm>
            <a:off x="2555955" y="4586890"/>
            <a:ext cx="11538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K= 850ms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LRI = lower rate interval</a:t>
                </a:r>
              </a:p>
              <a:p>
                <a:r>
                  <a:rPr lang="en-US" dirty="0"/>
                  <a:t>LRI component keeps heart rate above minimum level</a:t>
                </a:r>
              </a:p>
              <a:p>
                <a:r>
                  <a:rPr lang="en-US" dirty="0"/>
                  <a:t>One of the pacemaker modes of operation that models the basic timing cycle</a:t>
                </a:r>
              </a:p>
              <a:p>
                <a:r>
                  <a:rPr lang="en-US" dirty="0"/>
                  <a:t>Measures the longest interval between ventricular events</a:t>
                </a:r>
              </a:p>
              <a:p>
                <a:r>
                  <a:rPr lang="en-US" dirty="0"/>
                  <a:t>Clock reset when VS or VP received</a:t>
                </a:r>
              </a:p>
              <a:p>
                <a:r>
                  <a:rPr lang="en-US" dirty="0"/>
                  <a:t>No AS received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en-US" dirty="0"/>
                  <a:t>LRI outputs AP after K time units</a:t>
                </a:r>
              </a:p>
            </p:txBody>
          </p:sp>
        </mc:Choice>
        <mc:Fallback>
          <p:sp>
            <p:nvSpPr>
              <p:cNvPr id="26" name="Content Placeholder 1">
                <a:extLst>
                  <a:ext uri="{FF2B5EF4-FFF2-40B4-BE49-F238E27FC236}">
                    <a16:creationId xmlns:a16="http://schemas.microsoft.com/office/drawing/2014/main" id="{0FF1128C-C8E9-4CD6-B955-39D5F3B127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49950" y="1332703"/>
                <a:ext cx="5915817" cy="4351338"/>
              </a:xfrm>
              <a:blipFill>
                <a:blip r:embed="rId8"/>
                <a:stretch>
                  <a:fillRect l="-1031" t="-2945" r="-2371" b="-7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1763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808531E-D9DF-4FA3-9504-0F488FE88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endParaRPr lang="en-US" sz="3600" dirty="0"/>
          </a:p>
          <a:p>
            <a:pPr marL="0" indent="0" algn="ctr">
              <a:buNone/>
            </a:pPr>
            <a:r>
              <a:rPr lang="en-US" sz="3600" dirty="0"/>
              <a:t>Finite State Automata: A 3-slide introduction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3E243B-7442-44D4-8F92-E8AEC6653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4102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6D2139-DA86-4367-A97E-60D44CF07F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699087" cy="544223"/>
          </a:xfrm>
        </p:spPr>
        <p:txBody>
          <a:bodyPr/>
          <a:lstStyle/>
          <a:p>
            <a:r>
              <a:rPr lang="en-US" dirty="0"/>
              <a:t>Famous equivalence between finite state automata and regular expressions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9E3D7F-99AC-45AB-B47C-9BF23185F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Finite state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109FFA-2044-44D0-BFF4-B313D77B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/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6" name="Oval 15">
                <a:extLst>
                  <a:ext uri="{FF2B5EF4-FFF2-40B4-BE49-F238E27FC236}">
                    <a16:creationId xmlns:a16="http://schemas.microsoft.com/office/drawing/2014/main" id="{E569D460-592E-4B8C-9854-E96F4CA95C3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8" y="2609605"/>
                <a:ext cx="1001031" cy="544223"/>
              </a:xfrm>
              <a:prstGeom prst="ellipse">
                <a:avLst/>
              </a:prstGeom>
              <a:blipFill>
                <a:blip r:embed="rId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/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ln w="95250" cmpd="dbl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2233812C-9F31-4405-B071-B60C545BC2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5490" y="2578739"/>
                <a:ext cx="1001031" cy="523220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95250" cmpd="dbl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2D19FDA-2E25-433E-827C-CCEBC87EA9E7}"/>
              </a:ext>
            </a:extLst>
          </p:cNvPr>
          <p:cNvCxnSpPr>
            <a:cxnSpLocks/>
            <a:stCxn id="16" idx="5"/>
            <a:endCxn id="31" idx="1"/>
          </p:cNvCxnSpPr>
          <p:nvPr/>
        </p:nvCxnSpPr>
        <p:spPr>
          <a:xfrm>
            <a:off x="1558441" y="3074128"/>
            <a:ext cx="684470" cy="465771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2E248BC-BFD2-4496-A4D8-C404AD0C6C91}"/>
              </a:ext>
            </a:extLst>
          </p:cNvPr>
          <p:cNvSpPr txBox="1"/>
          <p:nvPr/>
        </p:nvSpPr>
        <p:spPr>
          <a:xfrm>
            <a:off x="1254511" y="3153828"/>
            <a:ext cx="6078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/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0BA97C32-4AAA-4656-B1AB-2DF29B4D7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13" y="3460199"/>
                <a:ext cx="1001031" cy="544223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3A7206A-2A26-4D18-B9D8-3F863EFB3972}"/>
              </a:ext>
            </a:extLst>
          </p:cNvPr>
          <p:cNvCxnSpPr>
            <a:cxnSpLocks/>
            <a:stCxn id="31" idx="7"/>
            <a:endCxn id="17" idx="3"/>
          </p:cNvCxnSpPr>
          <p:nvPr/>
        </p:nvCxnSpPr>
        <p:spPr>
          <a:xfrm flipV="1">
            <a:off x="2950746" y="3025335"/>
            <a:ext cx="771342" cy="514564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C7B7F68-9024-4A4C-B443-AF27B5ECFD50}"/>
              </a:ext>
            </a:extLst>
          </p:cNvPr>
          <p:cNvSpPr txBox="1"/>
          <p:nvPr/>
        </p:nvSpPr>
        <p:spPr>
          <a:xfrm>
            <a:off x="3356199" y="3286945"/>
            <a:ext cx="117371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a-z,0-9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9D55472-CB6E-4EE0-B06A-11F20E9301DD}"/>
              </a:ext>
            </a:extLst>
          </p:cNvPr>
          <p:cNvSpPr/>
          <p:nvPr/>
        </p:nvSpPr>
        <p:spPr>
          <a:xfrm>
            <a:off x="1619599" y="4737101"/>
            <a:ext cx="211307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/>
              <a:t>[a-z][a-z 0-9 ]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/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32BA0CB8-9FF4-466E-B976-C5453FFE4C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81256" y="2083787"/>
                <a:ext cx="718017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9200630-9024-4819-A5F0-851C95084A3D}"/>
              </a:ext>
            </a:extLst>
          </p:cNvPr>
          <p:cNvCxnSpPr>
            <a:cxnSpLocks/>
          </p:cNvCxnSpPr>
          <p:nvPr/>
        </p:nvCxnSpPr>
        <p:spPr>
          <a:xfrm>
            <a:off x="461691" y="2342347"/>
            <a:ext cx="342235" cy="372227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7" name="Group 66">
            <a:extLst>
              <a:ext uri="{FF2B5EF4-FFF2-40B4-BE49-F238E27FC236}">
                <a16:creationId xmlns:a16="http://schemas.microsoft.com/office/drawing/2014/main" id="{3B1C78D2-95FA-430C-AF6B-0DA6670C0780}"/>
              </a:ext>
            </a:extLst>
          </p:cNvPr>
          <p:cNvGrpSpPr/>
          <p:nvPr/>
        </p:nvGrpSpPr>
        <p:grpSpPr>
          <a:xfrm>
            <a:off x="6835536" y="2078643"/>
            <a:ext cx="5305337" cy="3444340"/>
            <a:chOff x="6010945" y="2019402"/>
            <a:chExt cx="5305337" cy="34443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/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1175D19D-EB12-421A-9E6B-918C5B65255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9779" y="2609605"/>
                  <a:ext cx="1001031" cy="544223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/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ln w="95250" cmpd="dbl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9" name="Oval 38">
                  <a:extLst>
                    <a:ext uri="{FF2B5EF4-FFF2-40B4-BE49-F238E27FC236}">
                      <a16:creationId xmlns:a16="http://schemas.microsoft.com/office/drawing/2014/main" id="{9D6F9F74-FFE3-46C5-974C-07DDE5759E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1261" y="2578739"/>
                  <a:ext cx="1001031" cy="523220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95250" cmpd="dbl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173617C4-0907-4623-90F7-BA5831A582B9}"/>
                </a:ext>
              </a:extLst>
            </p:cNvPr>
            <p:cNvCxnSpPr>
              <a:cxnSpLocks/>
              <a:stCxn id="38" idx="5"/>
              <a:endCxn id="42" idx="1"/>
            </p:cNvCxnSpPr>
            <p:nvPr/>
          </p:nvCxnSpPr>
          <p:spPr>
            <a:xfrm>
              <a:off x="7124212" y="3074128"/>
              <a:ext cx="684470" cy="465771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E754A7FD-3950-4761-ACD9-6A0ACFFD3D58}"/>
                </a:ext>
              </a:extLst>
            </p:cNvPr>
            <p:cNvSpPr txBox="1"/>
            <p:nvPr/>
          </p:nvSpPr>
          <p:spPr>
            <a:xfrm>
              <a:off x="7250811" y="2787495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/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2" name="Oval 41">
                  <a:extLst>
                    <a:ext uri="{FF2B5EF4-FFF2-40B4-BE49-F238E27FC236}">
                      <a16:creationId xmlns:a16="http://schemas.microsoft.com/office/drawing/2014/main" id="{2F3A0A11-3FA5-44E1-98A8-624EF8CF159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2084" y="3460199"/>
                  <a:ext cx="1001031" cy="544223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C57B32A5-68D8-4EB3-929D-22D2D1CF9A08}"/>
                </a:ext>
              </a:extLst>
            </p:cNvPr>
            <p:cNvCxnSpPr>
              <a:cxnSpLocks/>
              <a:stCxn id="42" idx="7"/>
              <a:endCxn id="39" idx="3"/>
            </p:cNvCxnSpPr>
            <p:nvPr/>
          </p:nvCxnSpPr>
          <p:spPr>
            <a:xfrm flipV="1">
              <a:off x="8516517" y="3025335"/>
              <a:ext cx="771342" cy="514564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E48E0D6-491D-4CD6-AF14-38554D90F9A4}"/>
                </a:ext>
              </a:extLst>
            </p:cNvPr>
            <p:cNvSpPr txBox="1"/>
            <p:nvPr/>
          </p:nvSpPr>
          <p:spPr>
            <a:xfrm>
              <a:off x="8808880" y="3209090"/>
              <a:ext cx="60785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a-z</a:t>
              </a:r>
            </a:p>
          </p:txBody>
        </p:sp>
        <p:sp>
          <p:nvSpPr>
            <p:cNvPr id="47" name="Arc 46">
              <a:extLst>
                <a:ext uri="{FF2B5EF4-FFF2-40B4-BE49-F238E27FC236}">
                  <a16:creationId xmlns:a16="http://schemas.microsoft.com/office/drawing/2014/main" id="{560BF7D4-8B41-4652-A6C1-8F5DA2B2C379}"/>
                </a:ext>
              </a:extLst>
            </p:cNvPr>
            <p:cNvSpPr/>
            <p:nvPr/>
          </p:nvSpPr>
          <p:spPr>
            <a:xfrm>
              <a:off x="7808682" y="3925970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2197495C-0C2A-410B-9C7B-B9D4739675CB}"/>
                </a:ext>
              </a:extLst>
            </p:cNvPr>
            <p:cNvSpPr txBox="1"/>
            <p:nvPr/>
          </p:nvSpPr>
          <p:spPr>
            <a:xfrm>
              <a:off x="7832220" y="4515707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DB52020-B980-4DE5-BAD5-356F52F15300}"/>
                </a:ext>
              </a:extLst>
            </p:cNvPr>
            <p:cNvSpPr/>
            <p:nvPr/>
          </p:nvSpPr>
          <p:spPr>
            <a:xfrm>
              <a:off x="8884206" y="4940522"/>
              <a:ext cx="2432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800" dirty="0"/>
                <a:t>[a-z][0-9]*[a-z] 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/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8CE24692-079D-49A4-9027-6AF5A197F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2808" y="2019402"/>
                  <a:ext cx="727507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C57E5770-0D94-4EE6-9218-19863F50A356}"/>
                </a:ext>
              </a:extLst>
            </p:cNvPr>
            <p:cNvCxnSpPr>
              <a:cxnSpLocks/>
            </p:cNvCxnSpPr>
            <p:nvPr/>
          </p:nvCxnSpPr>
          <p:spPr>
            <a:xfrm>
              <a:off x="6010945" y="2359278"/>
              <a:ext cx="342235" cy="372227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3" name="Oval 62">
            <a:extLst>
              <a:ext uri="{FF2B5EF4-FFF2-40B4-BE49-F238E27FC236}">
                <a16:creationId xmlns:a16="http://schemas.microsoft.com/office/drawing/2014/main" id="{F7BC3EFE-22B1-4D22-8FC4-6B6BCEC6E5EE}"/>
              </a:ext>
            </a:extLst>
          </p:cNvPr>
          <p:cNvSpPr/>
          <p:nvPr/>
        </p:nvSpPr>
        <p:spPr>
          <a:xfrm>
            <a:off x="4164527" y="4308345"/>
            <a:ext cx="730782" cy="583836"/>
          </a:xfrm>
          <a:prstGeom prst="ellipse">
            <a:avLst/>
          </a:prstGeom>
          <a:ln w="2857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000" dirty="0"/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36A8F091-6242-4444-91E4-01F2E4CD8962}"/>
              </a:ext>
            </a:extLst>
          </p:cNvPr>
          <p:cNvSpPr/>
          <p:nvPr/>
        </p:nvSpPr>
        <p:spPr>
          <a:xfrm>
            <a:off x="4164527" y="5016551"/>
            <a:ext cx="730782" cy="583836"/>
          </a:xfrm>
          <a:prstGeom prst="ellipse">
            <a:avLst/>
          </a:prstGeom>
          <a:ln w="95250" cmpd="dbl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766790F-8DC5-493B-BABB-8531D5037BC4}"/>
              </a:ext>
            </a:extLst>
          </p:cNvPr>
          <p:cNvSpPr txBox="1"/>
          <p:nvPr/>
        </p:nvSpPr>
        <p:spPr>
          <a:xfrm>
            <a:off x="5041875" y="4369430"/>
            <a:ext cx="8222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State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BFC99A8-B5B1-462C-A244-B63CBA541C0E}"/>
              </a:ext>
            </a:extLst>
          </p:cNvPr>
          <p:cNvSpPr txBox="1"/>
          <p:nvPr/>
        </p:nvSpPr>
        <p:spPr>
          <a:xfrm>
            <a:off x="4973866" y="4940522"/>
            <a:ext cx="141602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Accepting</a:t>
            </a:r>
          </a:p>
          <a:p>
            <a:r>
              <a:rPr lang="en-US" sz="2400" dirty="0"/>
              <a:t>state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/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ln w="28575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Oval 67">
                <a:extLst>
                  <a:ext uri="{FF2B5EF4-FFF2-40B4-BE49-F238E27FC236}">
                    <a16:creationId xmlns:a16="http://schemas.microsoft.com/office/drawing/2014/main" id="{D192B0B0-77FA-4A9A-B672-3E8A4836CA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295" y="3848069"/>
                <a:ext cx="1001031" cy="544223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Arc 68">
            <a:extLst>
              <a:ext uri="{FF2B5EF4-FFF2-40B4-BE49-F238E27FC236}">
                <a16:creationId xmlns:a16="http://schemas.microsoft.com/office/drawing/2014/main" id="{10BB2DEA-3B23-4273-91CE-7383E9C881FC}"/>
              </a:ext>
            </a:extLst>
          </p:cNvPr>
          <p:cNvSpPr/>
          <p:nvPr/>
        </p:nvSpPr>
        <p:spPr>
          <a:xfrm>
            <a:off x="7252025" y="4308345"/>
            <a:ext cx="675569" cy="589737"/>
          </a:xfrm>
          <a:prstGeom prst="arc">
            <a:avLst>
              <a:gd name="adj1" fmla="val 18757459"/>
              <a:gd name="adj2" fmla="val 14249514"/>
            </a:avLst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557F564-CB1E-469D-A51F-0BA93497D8C7}"/>
              </a:ext>
            </a:extLst>
          </p:cNvPr>
          <p:cNvSpPr txBox="1"/>
          <p:nvPr/>
        </p:nvSpPr>
        <p:spPr>
          <a:xfrm>
            <a:off x="7447428" y="4845428"/>
            <a:ext cx="36420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*</a:t>
            </a:r>
          </a:p>
        </p:txBody>
      </p: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E41A7657-F485-4F23-8BEB-0FA7E0F70137}"/>
              </a:ext>
            </a:extLst>
          </p:cNvPr>
          <p:cNvCxnSpPr>
            <a:cxnSpLocks/>
            <a:stCxn id="38" idx="4"/>
            <a:endCxn id="68" idx="0"/>
          </p:cNvCxnSpPr>
          <p:nvPr/>
        </p:nvCxnSpPr>
        <p:spPr>
          <a:xfrm flipH="1">
            <a:off x="7589811" y="3213069"/>
            <a:ext cx="5075" cy="635000"/>
          </a:xfrm>
          <a:prstGeom prst="straightConnector1">
            <a:avLst/>
          </a:prstGeom>
          <a:ln w="44450">
            <a:solidFill>
              <a:schemeClr val="accent6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4938CB48-2CEA-4AD0-9910-B631545BF3BA}"/>
              </a:ext>
            </a:extLst>
          </p:cNvPr>
          <p:cNvSpPr txBox="1"/>
          <p:nvPr/>
        </p:nvSpPr>
        <p:spPr>
          <a:xfrm>
            <a:off x="6879065" y="3224491"/>
            <a:ext cx="66075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0-9</a:t>
            </a:r>
          </a:p>
        </p:txBody>
      </p:sp>
    </p:spTree>
    <p:extLst>
      <p:ext uri="{BB962C8B-B14F-4D97-AF65-F5344CB8AC3E}">
        <p14:creationId xmlns:p14="http://schemas.microsoft.com/office/powerpoint/2010/main" val="34961796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DAC06B4-6427-4F3F-B1B8-634BEDF0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430374"/>
            <a:ext cx="10920419" cy="778828"/>
          </a:xfrm>
        </p:spPr>
        <p:txBody>
          <a:bodyPr/>
          <a:lstStyle/>
          <a:p>
            <a:r>
              <a:rPr lang="en-US" dirty="0"/>
              <a:t>How does a finite state automaton work?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CBE69-5761-469D-B163-5BAF97F0F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724400" y="6198435"/>
            <a:ext cx="2743200" cy="365125"/>
          </a:xfrm>
        </p:spPr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</p:spPr>
            <p:txBody>
              <a:bodyPr>
                <a:normAutofit/>
              </a:bodyPr>
              <a:lstStyle/>
              <a:p>
                <a:r>
                  <a:rPr lang="en-US" sz="2400" dirty="0"/>
                  <a:t>Starts at the initial state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, if it receives a letter in a-z,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2400" dirty="0"/>
              </a:p>
              <a:p>
                <a:pPr marL="411480" lvl="1" indent="0">
                  <a:buNone/>
                </a:pPr>
                <a:r>
                  <a:rPr lang="en-US" sz="2400" dirty="0"/>
                  <a:t>	 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, if it receives a number in 0-9,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/>
                  <a:t>	    </a:t>
                </a:r>
              </a:p>
              <a:p>
                <a:pPr marL="0" indent="0">
                  <a:buNone/>
                </a:pPr>
                <a:r>
                  <a:rPr lang="en-US" sz="2400" dirty="0"/>
                  <a:t>	    else, it goes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(as it received a-z)</a:t>
                </a:r>
              </a:p>
              <a:p>
                <a:r>
                  <a:rPr lang="en-US" sz="2400" dirty="0"/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sz="2400" dirty="0"/>
                  <a:t>, no matter what it gets, it stays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sz="2400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an accepting state where computation halts</a:t>
                </a:r>
              </a:p>
              <a:p>
                <a:r>
                  <a:rPr lang="en-US" sz="2400" dirty="0"/>
                  <a:t>Any string that takes the machine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dirty="0"/>
                  <a:t>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</m:oMath>
                </a14:m>
                <a:r>
                  <a:rPr lang="en-US" sz="2400" dirty="0"/>
                  <a:t> is </a:t>
                </a:r>
                <a:r>
                  <a:rPr lang="en-US" sz="2400" b="1" i="1" dirty="0"/>
                  <a:t>accepted </a:t>
                </a:r>
                <a:r>
                  <a:rPr lang="en-US" sz="2400" dirty="0"/>
                  <a:t>by the machine</a:t>
                </a:r>
              </a:p>
            </p:txBody>
          </p:sp>
        </mc:Choice>
        <mc:Fallback xmlns="">
          <p:sp>
            <p:nvSpPr>
              <p:cNvPr id="19" name="Content Placeholder 1">
                <a:extLst>
                  <a:ext uri="{FF2B5EF4-FFF2-40B4-BE49-F238E27FC236}">
                    <a16:creationId xmlns:a16="http://schemas.microsoft.com/office/drawing/2014/main" id="{E1117C5B-DC8B-499D-87E0-ED9CB759CC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4175" y="1283560"/>
                <a:ext cx="7507234" cy="4351338"/>
              </a:xfrm>
              <a:blipFill>
                <a:blip r:embed="rId2"/>
                <a:stretch>
                  <a:fillRect l="-649" t="-196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8" name="Group 37">
            <a:extLst>
              <a:ext uri="{FF2B5EF4-FFF2-40B4-BE49-F238E27FC236}">
                <a16:creationId xmlns:a16="http://schemas.microsoft.com/office/drawing/2014/main" id="{746BC1FB-2A7B-4C79-A4C7-EA2A121617EC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0891527A-B8BF-4CF8-BEF7-A711B6792D0F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3F5D1DCB-029C-47F5-9C46-7B226628627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AC388BFC-4B57-4449-AE81-1E4CA20CE7A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7AF46033-11B1-465D-A4D9-F408765773A4}"/>
                  </a:ext>
                </a:extLst>
              </p:cNvPr>
              <p:cNvCxnSpPr>
                <a:cxnSpLocks/>
                <a:stCxn id="21" idx="5"/>
                <a:endCxn id="25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7311B65-F7FA-4EEE-A92B-E33397DC11F0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7E6419CA-EA55-4421-90D5-6B2E0CB457A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B7191B8-86DC-49E0-BB5F-4B4E185AFFEE}"/>
                  </a:ext>
                </a:extLst>
              </p:cNvPr>
              <p:cNvCxnSpPr>
                <a:cxnSpLocks/>
                <a:stCxn id="25" idx="7"/>
                <a:endCxn id="22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74229FC3-4375-4852-900E-4B0A58986354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id="{0247D44F-8B5D-427A-B318-1A6EAB894129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96F3EBA3-0267-49FC-B4E6-341789F3F6AE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TextBox 30">
                    <a:extLst>
                      <a:ext uri="{FF2B5EF4-FFF2-40B4-BE49-F238E27FC236}">
                        <a16:creationId xmlns:a16="http://schemas.microsoft.com/office/drawing/2014/main" id="{8B08787E-EE38-4520-A624-04E881C73DC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2" name="Straight Arrow Connector 31">
                <a:extLst>
                  <a:ext uri="{FF2B5EF4-FFF2-40B4-BE49-F238E27FC236}">
                    <a16:creationId xmlns:a16="http://schemas.microsoft.com/office/drawing/2014/main" id="{59BCAAC4-5EFE-4A74-8B6A-81BABC111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ACB10F2-1A66-41CD-872F-CCA97D06EC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4" name="Arc 33">
              <a:extLst>
                <a:ext uri="{FF2B5EF4-FFF2-40B4-BE49-F238E27FC236}">
                  <a16:creationId xmlns:a16="http://schemas.microsoft.com/office/drawing/2014/main" id="{5EDC9B5E-3C26-4342-B2F1-12924CE9E761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1BAF2494-68FF-4C19-A972-5C4A935369ED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6CB26735-7F6B-4805-9335-55E0A4777D93}"/>
                </a:ext>
              </a:extLst>
            </p:cNvPr>
            <p:cNvCxnSpPr>
              <a:cxnSpLocks/>
              <a:stCxn id="21" idx="4"/>
              <a:endCxn id="3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8E8629B-8A3F-448E-901B-9D05FC8838DC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9887555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</p:spPr>
            <p:txBody>
              <a:bodyPr/>
              <a:lstStyle/>
              <a:p>
                <a:r>
                  <a:rPr lang="en-US" dirty="0"/>
                  <a:t>What strings are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ab, </a:t>
                </a:r>
                <a:r>
                  <a:rPr lang="en-US" dirty="0" err="1"/>
                  <a:t>zy</a:t>
                </a:r>
                <a:r>
                  <a:rPr lang="en-US" dirty="0"/>
                  <a:t>, s2r, q123s, u3123123v, etc.</a:t>
                </a:r>
              </a:p>
              <a:p>
                <a:r>
                  <a:rPr lang="en-US" dirty="0"/>
                  <a:t>What strings are not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</a:p>
              <a:p>
                <a:pPr lvl="1"/>
                <a:r>
                  <a:rPr lang="en-US" dirty="0"/>
                  <a:t>2b, 334a, etc.</a:t>
                </a:r>
              </a:p>
              <a:p>
                <a:r>
                  <a:rPr lang="en-US" dirty="0"/>
                  <a:t>The set of all strings accepted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called its </a:t>
                </a:r>
                <a:r>
                  <a:rPr lang="en-US" b="1" i="1" dirty="0"/>
                  <a:t>language </a:t>
                </a:r>
              </a:p>
              <a:p>
                <a:r>
                  <a:rPr lang="en-US" dirty="0"/>
                  <a:t>The language of a finite state automaton consists of strings, each of which can be arbitrarily long, </a:t>
                </a:r>
                <a:r>
                  <a:rPr lang="en-US" b="1" i="1" dirty="0"/>
                  <a:t>but finite</a:t>
                </a:r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9F1FBD4-FDB3-4B99-9ACB-2A73078C58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9497" y="1332703"/>
                <a:ext cx="6986271" cy="4351338"/>
              </a:xfrm>
              <a:blipFill>
                <a:blip r:embed="rId2"/>
                <a:stretch>
                  <a:fillRect l="-1047" t="-23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CD079E8-14A8-40E5-82F4-D6E9A6BA3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 of a finite state automaton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66E17F-B6D6-4509-A7F7-F658EEFDA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A5426099-D9DF-4DD9-8B9E-F815EA48BD1E}"/>
              </a:ext>
            </a:extLst>
          </p:cNvPr>
          <p:cNvGrpSpPr/>
          <p:nvPr/>
        </p:nvGrpSpPr>
        <p:grpSpPr>
          <a:xfrm>
            <a:off x="442828" y="1552661"/>
            <a:ext cx="4131347" cy="3290005"/>
            <a:chOff x="442828" y="1552661"/>
            <a:chExt cx="4131347" cy="329000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BDBF34-4188-4DDD-8F9C-042A65FDF80C}"/>
                </a:ext>
              </a:extLst>
            </p:cNvPr>
            <p:cNvGrpSpPr/>
            <p:nvPr/>
          </p:nvGrpSpPr>
          <p:grpSpPr>
            <a:xfrm>
              <a:off x="442828" y="1552661"/>
              <a:ext cx="4131347" cy="3019525"/>
              <a:chOff x="6010945" y="2019402"/>
              <a:chExt cx="4131347" cy="301952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/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8" name="Oval 47">
                    <a:extLst>
                      <a:ext uri="{FF2B5EF4-FFF2-40B4-BE49-F238E27FC236}">
                        <a16:creationId xmlns:a16="http://schemas.microsoft.com/office/drawing/2014/main" id="{D75B8F3F-9B9E-4489-891D-7BFC9B03E22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69779" y="2609605"/>
                    <a:ext cx="1001031" cy="544223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/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ln w="95250" cmpd="dbl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49" name="Oval 48">
                    <a:extLst>
                      <a:ext uri="{FF2B5EF4-FFF2-40B4-BE49-F238E27FC236}">
                        <a16:creationId xmlns:a16="http://schemas.microsoft.com/office/drawing/2014/main" id="{B3B79B69-9569-43CE-9F16-51ADFE5C3BC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41261" y="2578739"/>
                    <a:ext cx="1001031" cy="523220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 w="95250" cmpd="dbl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EC9D4A1F-2EA0-4D17-B7A9-4A8E1950E89D}"/>
                  </a:ext>
                </a:extLst>
              </p:cNvPr>
              <p:cNvCxnSpPr>
                <a:cxnSpLocks/>
                <a:stCxn id="48" idx="5"/>
                <a:endCxn id="52" idx="1"/>
              </p:cNvCxnSpPr>
              <p:nvPr/>
            </p:nvCxnSpPr>
            <p:spPr>
              <a:xfrm>
                <a:off x="7124212" y="3074128"/>
                <a:ext cx="684470" cy="465771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DEF91012-645B-47B9-B60A-9EB1420E5EE8}"/>
                  </a:ext>
                </a:extLst>
              </p:cNvPr>
              <p:cNvSpPr txBox="1"/>
              <p:nvPr/>
            </p:nvSpPr>
            <p:spPr>
              <a:xfrm>
                <a:off x="7250811" y="2787495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/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ln w="28575"/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52" name="Oval 51">
                    <a:extLst>
                      <a:ext uri="{FF2B5EF4-FFF2-40B4-BE49-F238E27FC236}">
                        <a16:creationId xmlns:a16="http://schemas.microsoft.com/office/drawing/2014/main" id="{0E507F14-4315-436A-9718-0868F530201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62084" y="3460199"/>
                    <a:ext cx="1001031" cy="544223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28575"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21F1A5D6-82DB-4802-B113-9F7BFC697E68}"/>
                  </a:ext>
                </a:extLst>
              </p:cNvPr>
              <p:cNvCxnSpPr>
                <a:cxnSpLocks/>
                <a:stCxn id="52" idx="7"/>
                <a:endCxn id="49" idx="3"/>
              </p:cNvCxnSpPr>
              <p:nvPr/>
            </p:nvCxnSpPr>
            <p:spPr>
              <a:xfrm flipV="1">
                <a:off x="8516517" y="3025335"/>
                <a:ext cx="771342" cy="514564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9C309EB2-0181-4277-91A1-F8856703C6B1}"/>
                  </a:ext>
                </a:extLst>
              </p:cNvPr>
              <p:cNvSpPr txBox="1"/>
              <p:nvPr/>
            </p:nvSpPr>
            <p:spPr>
              <a:xfrm>
                <a:off x="8808880" y="3209090"/>
                <a:ext cx="607859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a-z</a:t>
                </a:r>
              </a:p>
            </p:txBody>
          </p:sp>
          <p:sp>
            <p:nvSpPr>
              <p:cNvPr id="55" name="Arc 54">
                <a:extLst>
                  <a:ext uri="{FF2B5EF4-FFF2-40B4-BE49-F238E27FC236}">
                    <a16:creationId xmlns:a16="http://schemas.microsoft.com/office/drawing/2014/main" id="{2474F16D-1A54-430C-8261-BCFEBD730F4D}"/>
                  </a:ext>
                </a:extLst>
              </p:cNvPr>
              <p:cNvSpPr/>
              <p:nvPr/>
            </p:nvSpPr>
            <p:spPr>
              <a:xfrm>
                <a:off x="7808682" y="3925970"/>
                <a:ext cx="675569" cy="589737"/>
              </a:xfrm>
              <a:prstGeom prst="arc">
                <a:avLst>
                  <a:gd name="adj1" fmla="val 18757459"/>
                  <a:gd name="adj2" fmla="val 14249514"/>
                </a:avLst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8C4EFD36-A098-4542-9FF6-A443ADD8A043}"/>
                  </a:ext>
                </a:extLst>
              </p:cNvPr>
              <p:cNvSpPr txBox="1"/>
              <p:nvPr/>
            </p:nvSpPr>
            <p:spPr>
              <a:xfrm>
                <a:off x="7832220" y="4515707"/>
                <a:ext cx="660758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0-9</a:t>
                </a: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/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57" name="TextBox 56">
                    <a:extLst>
                      <a:ext uri="{FF2B5EF4-FFF2-40B4-BE49-F238E27FC236}">
                        <a16:creationId xmlns:a16="http://schemas.microsoft.com/office/drawing/2014/main" id="{FF8DA820-AEC6-4DFA-9D16-79E020CB68F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32808" y="2019402"/>
                    <a:ext cx="72750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D44A5F6D-7EB1-402A-92FE-8128EC51BB7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010945" y="2359278"/>
                <a:ext cx="342235" cy="372227"/>
              </a:xfrm>
              <a:prstGeom prst="straightConnector1">
                <a:avLst/>
              </a:prstGeom>
              <a:ln w="44450">
                <a:solidFill>
                  <a:schemeClr val="accent6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/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ln w="28575"/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oMath>
                    </m:oMathPara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43" name="Oval 42">
                  <a:extLst>
                    <a:ext uri="{FF2B5EF4-FFF2-40B4-BE49-F238E27FC236}">
                      <a16:creationId xmlns:a16="http://schemas.microsoft.com/office/drawing/2014/main" id="{6382C437-615F-4D0C-9777-C54E38D3F9F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587" y="3322087"/>
                  <a:ext cx="1001031" cy="544223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4" name="Arc 43">
              <a:extLst>
                <a:ext uri="{FF2B5EF4-FFF2-40B4-BE49-F238E27FC236}">
                  <a16:creationId xmlns:a16="http://schemas.microsoft.com/office/drawing/2014/main" id="{F74149BD-D399-4B44-8F8E-C30705A68486}"/>
                </a:ext>
              </a:extLst>
            </p:cNvPr>
            <p:cNvSpPr/>
            <p:nvPr/>
          </p:nvSpPr>
          <p:spPr>
            <a:xfrm>
              <a:off x="859317" y="3782363"/>
              <a:ext cx="675569" cy="589737"/>
            </a:xfrm>
            <a:prstGeom prst="arc">
              <a:avLst>
                <a:gd name="adj1" fmla="val 18757459"/>
                <a:gd name="adj2" fmla="val 14249514"/>
              </a:avLst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CA173454-9F0C-4991-8738-790885483BBA}"/>
                </a:ext>
              </a:extLst>
            </p:cNvPr>
            <p:cNvSpPr txBox="1"/>
            <p:nvPr/>
          </p:nvSpPr>
          <p:spPr>
            <a:xfrm>
              <a:off x="1054720" y="4319446"/>
              <a:ext cx="3642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*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7B2CD811-E2D8-4CE7-85FF-34CE12A5EF2F}"/>
                </a:ext>
              </a:extLst>
            </p:cNvPr>
            <p:cNvCxnSpPr>
              <a:cxnSpLocks/>
              <a:stCxn id="48" idx="4"/>
              <a:endCxn id="43" idx="0"/>
            </p:cNvCxnSpPr>
            <p:nvPr/>
          </p:nvCxnSpPr>
          <p:spPr>
            <a:xfrm flipH="1">
              <a:off x="1197103" y="2687087"/>
              <a:ext cx="5075" cy="635000"/>
            </a:xfrm>
            <a:prstGeom prst="straightConnector1">
              <a:avLst/>
            </a:prstGeom>
            <a:ln w="4445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61F5B68F-214F-488B-85F9-F5F2E806A754}"/>
                </a:ext>
              </a:extLst>
            </p:cNvPr>
            <p:cNvSpPr txBox="1"/>
            <p:nvPr/>
          </p:nvSpPr>
          <p:spPr>
            <a:xfrm>
              <a:off x="486357" y="2698509"/>
              <a:ext cx="66075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0-9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65199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FA09703-B856-4EA9-866F-380E241557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640" y="1777999"/>
            <a:ext cx="11923719" cy="3334328"/>
          </a:xfrm>
        </p:spPr>
        <p:txBody>
          <a:bodyPr>
            <a:normAutofit/>
          </a:bodyPr>
          <a:lstStyle/>
          <a:p>
            <a:r>
              <a:rPr lang="en-US" dirty="0"/>
              <a:t>Useful tool to do timing analysis and explore properties of timed processes</a:t>
            </a:r>
          </a:p>
          <a:p>
            <a:r>
              <a:rPr lang="en-US" dirty="0"/>
              <a:t>State-space of timed automata is infinite (clocks can become arbitrarily large!)</a:t>
            </a:r>
          </a:p>
          <a:p>
            <a:r>
              <a:rPr lang="en-US" dirty="0"/>
              <a:t>But some questions about timed automata behavior can still be answered exactly</a:t>
            </a:r>
          </a:p>
          <a:p>
            <a:pPr lvl="1"/>
            <a:r>
              <a:rPr lang="en-US" dirty="0"/>
              <a:t>Does the automaton accept any string? (also known as emptiness problem)</a:t>
            </a:r>
          </a:p>
          <a:p>
            <a:pPr lvl="1"/>
            <a:r>
              <a:rPr lang="en-US" dirty="0"/>
              <a:t>Reachability of a particular configuration</a:t>
            </a:r>
          </a:p>
          <a:p>
            <a:r>
              <a:rPr lang="en-US" dirty="0"/>
              <a:t>We will revisit this later in the course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8E63D95-9115-4756-939E-25F4A2B56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Automata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B109C-0E13-46D3-AFEC-5AC90CE77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8359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C629F27-FCAD-4AF8-8E7E-E8B6B9507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Timing Analysis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DC2AD6-AE67-4C3A-BFC6-EB5A4BF6C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36BA2619-B972-445D-A572-705CBC719809}"/>
              </a:ext>
            </a:extLst>
          </p:cNvPr>
          <p:cNvCxnSpPr/>
          <p:nvPr/>
        </p:nvCxnSpPr>
        <p:spPr>
          <a:xfrm>
            <a:off x="533397" y="3283440"/>
            <a:ext cx="5334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D72BDC28-1725-4458-B160-D34B2EBD082D}"/>
              </a:ext>
            </a:extLst>
          </p:cNvPr>
          <p:cNvSpPr/>
          <p:nvPr/>
        </p:nvSpPr>
        <p:spPr>
          <a:xfrm>
            <a:off x="10668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60F824-0835-417A-B648-03DB25741088}"/>
              </a:ext>
            </a:extLst>
          </p:cNvPr>
          <p:cNvSpPr txBox="1"/>
          <p:nvPr/>
        </p:nvSpPr>
        <p:spPr>
          <a:xfrm>
            <a:off x="1983720" y="2819400"/>
            <a:ext cx="14911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x&gt;=3 </a:t>
            </a:r>
            <a:r>
              <a:rPr lang="en-US" sz="2000" dirty="0">
                <a:sym typeface="Wingdings" pitchFamily="2" charset="2"/>
              </a:rPr>
              <a:t> </a:t>
            </a:r>
            <a:r>
              <a:rPr lang="en-US" sz="2000" dirty="0"/>
              <a:t>y:=0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1B69D5F-E242-49CB-BD78-824F8E095C59}"/>
              </a:ext>
            </a:extLst>
          </p:cNvPr>
          <p:cNvCxnSpPr/>
          <p:nvPr/>
        </p:nvCxnSpPr>
        <p:spPr>
          <a:xfrm>
            <a:off x="1981200" y="3276600"/>
            <a:ext cx="15240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BA90D734-45A8-4EF4-BDD3-C8AD29460AC3}"/>
              </a:ext>
            </a:extLst>
          </p:cNvPr>
          <p:cNvSpPr txBox="1"/>
          <p:nvPr/>
        </p:nvSpPr>
        <p:spPr>
          <a:xfrm>
            <a:off x="11969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A</a:t>
            </a:r>
          </a:p>
          <a:p>
            <a:pPr algn="ctr"/>
            <a:r>
              <a:rPr lang="en-US" sz="2000" dirty="0"/>
              <a:t>x&lt;=5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16EB293-764F-471F-9506-0C6F6749B0F6}"/>
              </a:ext>
            </a:extLst>
          </p:cNvPr>
          <p:cNvCxnSpPr/>
          <p:nvPr/>
        </p:nvCxnSpPr>
        <p:spPr>
          <a:xfrm flipV="1">
            <a:off x="6172200" y="2286000"/>
            <a:ext cx="838200" cy="72174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542D41B-B336-4470-A903-EAA8479CE74A}"/>
              </a:ext>
            </a:extLst>
          </p:cNvPr>
          <p:cNvCxnSpPr/>
          <p:nvPr/>
        </p:nvCxnSpPr>
        <p:spPr>
          <a:xfrm>
            <a:off x="6096000" y="3581400"/>
            <a:ext cx="914400" cy="76200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A126FCD8-31D1-4F2A-AE9E-2D89970547CB}"/>
              </a:ext>
            </a:extLst>
          </p:cNvPr>
          <p:cNvSpPr txBox="1"/>
          <p:nvPr/>
        </p:nvSpPr>
        <p:spPr>
          <a:xfrm>
            <a:off x="5791200" y="22098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6)?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5ABA39-02D4-490C-969E-C4278C9D1F97}"/>
              </a:ext>
            </a:extLst>
          </p:cNvPr>
          <p:cNvSpPr txBox="1"/>
          <p:nvPr/>
        </p:nvSpPr>
        <p:spPr>
          <a:xfrm>
            <a:off x="5731946" y="3886200"/>
            <a:ext cx="9444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= 7)?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105B38B-72AF-4C2B-827E-29DA14F22EF0}"/>
              </a:ext>
            </a:extLst>
          </p:cNvPr>
          <p:cNvSpPr txBox="1"/>
          <p:nvPr/>
        </p:nvSpPr>
        <p:spPr>
          <a:xfrm>
            <a:off x="248691" y="2819400"/>
            <a:ext cx="8018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/>
              <a:t>x,y</a:t>
            </a:r>
            <a:r>
              <a:rPr lang="en-US" sz="2000" dirty="0"/>
              <a:t>:=0</a:t>
            </a: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982741E-97C3-4309-8A08-1538612C4CD1}"/>
              </a:ext>
            </a:extLst>
          </p:cNvPr>
          <p:cNvSpPr/>
          <p:nvPr/>
        </p:nvSpPr>
        <p:spPr>
          <a:xfrm>
            <a:off x="350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endParaRPr lang="en-US">
              <a:solidFill>
                <a:schemeClr val="dk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B1EC4D-78C3-44C2-88ED-440325E3E003}"/>
              </a:ext>
            </a:extLst>
          </p:cNvPr>
          <p:cNvSpPr txBox="1"/>
          <p:nvPr/>
        </p:nvSpPr>
        <p:spPr>
          <a:xfrm>
            <a:off x="4281742" y="2819400"/>
            <a:ext cx="10775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(y &gt;= 2)?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ED56D29-9D5F-4992-BC3F-D68099A75EAF}"/>
              </a:ext>
            </a:extLst>
          </p:cNvPr>
          <p:cNvCxnSpPr/>
          <p:nvPr/>
        </p:nvCxnSpPr>
        <p:spPr>
          <a:xfrm>
            <a:off x="4419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1E8A757-5539-487A-ABFB-90416B2C6AE5}"/>
              </a:ext>
            </a:extLst>
          </p:cNvPr>
          <p:cNvSpPr txBox="1"/>
          <p:nvPr/>
        </p:nvSpPr>
        <p:spPr>
          <a:xfrm>
            <a:off x="3635325" y="2895600"/>
            <a:ext cx="68159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B</a:t>
            </a:r>
          </a:p>
          <a:p>
            <a:pPr algn="ctr"/>
            <a:r>
              <a:rPr lang="en-US" sz="2000" dirty="0"/>
              <a:t>x&lt;=7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/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C</a:t>
                </a:r>
              </a:p>
              <a:p>
                <a:pPr algn="ctr"/>
                <a:r>
                  <a:rPr lang="en-US" dirty="0"/>
                  <a:t>x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8</a:t>
                </a:r>
              </a:p>
              <a:p>
                <a:pPr algn="ctr"/>
                <a:r>
                  <a:rPr lang="en-US" dirty="0"/>
                  <a:t>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342B30A4-8080-498F-9826-B0D67404643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270" y="2849413"/>
                <a:ext cx="892129" cy="926251"/>
              </a:xfrm>
              <a:prstGeom prst="ellipse">
                <a:avLst/>
              </a:prstGeom>
              <a:blipFill>
                <a:blip r:embed="rId2"/>
                <a:stretch>
                  <a:fillRect t="-1282" b="-8333"/>
                </a:stretch>
              </a:blipFill>
              <a:ln w="254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A077CB3-26F0-480A-BB86-8FAF31702764}"/>
              </a:ext>
            </a:extLst>
          </p:cNvPr>
          <p:cNvCxnSpPr/>
          <p:nvPr/>
        </p:nvCxnSpPr>
        <p:spPr>
          <a:xfrm>
            <a:off x="6324600" y="3276600"/>
            <a:ext cx="990600" cy="0"/>
          </a:xfrm>
          <a:prstGeom prst="straightConnector1">
            <a:avLst/>
          </a:prstGeom>
          <a:noFill/>
          <a:ln w="254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9F864A04-33AF-4E02-8B60-AD2E3EDE3635}"/>
              </a:ext>
            </a:extLst>
          </p:cNvPr>
          <p:cNvSpPr txBox="1"/>
          <p:nvPr/>
        </p:nvSpPr>
        <p:spPr>
          <a:xfrm>
            <a:off x="6302329" y="2788348"/>
            <a:ext cx="107273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(x &lt;= 4)?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B3FEC9D2-4723-49AF-8424-EA9014BEBC1F}"/>
              </a:ext>
            </a:extLst>
          </p:cNvPr>
          <p:cNvSpPr/>
          <p:nvPr/>
        </p:nvSpPr>
        <p:spPr>
          <a:xfrm>
            <a:off x="7010400" y="18288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D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3F34CC8-D5D2-4BA3-8C6C-11E6F7AC116A}"/>
              </a:ext>
            </a:extLst>
          </p:cNvPr>
          <p:cNvSpPr/>
          <p:nvPr/>
        </p:nvSpPr>
        <p:spPr>
          <a:xfrm>
            <a:off x="7315200" y="2895600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/>
              <a:t>E</a:t>
            </a:r>
            <a:endParaRPr lang="en-US" dirty="0">
              <a:solidFill>
                <a:schemeClr val="dk1"/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36BCDA7-51A5-40BA-BF04-6A3DEB1BBB5F}"/>
              </a:ext>
            </a:extLst>
          </p:cNvPr>
          <p:cNvSpPr/>
          <p:nvPr/>
        </p:nvSpPr>
        <p:spPr>
          <a:xfrm>
            <a:off x="6898751" y="4185768"/>
            <a:ext cx="892129" cy="761359"/>
          </a:xfrm>
          <a:prstGeom prst="ellipse">
            <a:avLst/>
          </a:prstGeom>
          <a:ln w="254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dirty="0">
                <a:solidFill>
                  <a:schemeClr val="dk1"/>
                </a:solidFill>
              </a:rPr>
              <a:t>F</a:t>
            </a:r>
          </a:p>
        </p:txBody>
      </p:sp>
      <p:sp>
        <p:nvSpPr>
          <p:cNvPr id="29" name="Content Placeholder 1">
            <a:extLst>
              <a:ext uri="{FF2B5EF4-FFF2-40B4-BE49-F238E27FC236}">
                <a16:creationId xmlns:a16="http://schemas.microsoft.com/office/drawing/2014/main" id="{9DBCAC52-6F7A-4838-BA22-D48FB2EB10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67188" y="2445358"/>
            <a:ext cx="3658438" cy="2316256"/>
          </a:xfrm>
        </p:spPr>
        <p:txBody>
          <a:bodyPr>
            <a:normAutofit/>
          </a:bodyPr>
          <a:lstStyle/>
          <a:p>
            <a:r>
              <a:rPr lang="en-US" sz="2400" dirty="0"/>
              <a:t>Which of D, E, F can be reached?</a:t>
            </a:r>
          </a:p>
          <a:p>
            <a:r>
              <a:rPr lang="en-US" sz="2400" dirty="0"/>
              <a:t>Needs careful propagation of reachable combinations of x and 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/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3,5</m:t>
                        </m:r>
                      </m:e>
                    </m:d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when we reach B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3,7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∈[2,∞)</m:t>
                    </m:r>
                  </m:oMath>
                </a14:m>
                <a:r>
                  <a:rPr lang="en-US" dirty="0"/>
                  <a:t> when we reach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∈[3,8]</m:t>
                    </m:r>
                  </m:oMath>
                </a14:m>
                <a:r>
                  <a:rPr lang="en-US" dirty="0"/>
                  <a:t>,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[2,5]</m:t>
                    </m:r>
                  </m:oMath>
                </a14:m>
                <a:r>
                  <a:rPr lang="en-US" dirty="0"/>
                  <a:t> when you exit C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OR x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3,8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≥5</m:t>
                    </m:r>
                  </m:oMath>
                </a14:m>
                <a:r>
                  <a:rPr lang="en-US" dirty="0"/>
                  <a:t> and machine stops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FC1CDB2-B185-462B-A430-C3D722A160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358" y="4064563"/>
                <a:ext cx="4533742" cy="1200329"/>
              </a:xfrm>
              <a:prstGeom prst="rect">
                <a:avLst/>
              </a:prstGeom>
              <a:blipFill>
                <a:blip r:embed="rId3"/>
                <a:stretch>
                  <a:fillRect l="-941" t="-3046" b="-7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494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1434F66F-00EF-439B-BAD2-CBF16A36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of Computation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84B02C-A1AC-4CA0-B349-4E16229135E5}"/>
              </a:ext>
            </a:extLst>
          </p:cNvPr>
          <p:cNvSpPr txBox="1"/>
          <p:nvPr/>
        </p:nvSpPr>
        <p:spPr>
          <a:xfrm>
            <a:off x="7622367" y="5842421"/>
            <a:ext cx="44336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solidFill>
                  <a:schemeClr val="bg1"/>
                </a:solidFill>
              </a:rPr>
              <a:t>[1] Nicolescu, Gabriela; Mosterman, Pieter J., eds. (2010). Model-Based Design for Embedded Systems. Computational Analysis, Synthesis, and Design of Dynamic Systems. 1. Boca Raton: CRC Press.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C6F85E-AFC3-47E8-A245-FA22ACB00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6" name="Content Placeholder 1">
            <a:extLst>
              <a:ext uri="{FF2B5EF4-FFF2-40B4-BE49-F238E27FC236}">
                <a16:creationId xmlns:a16="http://schemas.microsoft.com/office/drawing/2014/main" id="{ECA1F746-D8A3-41B7-9B76-587EBE666B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5505"/>
            <a:ext cx="11699087" cy="4348536"/>
          </a:xfrm>
        </p:spPr>
        <p:txBody>
          <a:bodyPr>
            <a:normAutofit/>
          </a:bodyPr>
          <a:lstStyle/>
          <a:p>
            <a:r>
              <a:rPr lang="en-US" dirty="0"/>
              <a:t>Synchronous Process Models</a:t>
            </a:r>
          </a:p>
          <a:p>
            <a:r>
              <a:rPr lang="en-US" dirty="0"/>
              <a:t>Asynchronous Process Models</a:t>
            </a:r>
          </a:p>
          <a:p>
            <a:r>
              <a:rPr lang="en-US" dirty="0">
                <a:solidFill>
                  <a:srgbClr val="FF0000"/>
                </a:solidFill>
              </a:rPr>
              <a:t>Timed Models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Like Asynchronous models, but with explicit time information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Can make use of global time for coordination</a:t>
            </a:r>
          </a:p>
          <a:p>
            <a:r>
              <a:rPr lang="en-US" dirty="0"/>
              <a:t>Continuous-time models/Dynamical system models</a:t>
            </a:r>
          </a:p>
          <a:p>
            <a:pPr lvl="1"/>
            <a:r>
              <a:rPr lang="en-US" dirty="0"/>
              <a:t>Like Synchronous, but time evolves continuously</a:t>
            </a:r>
          </a:p>
          <a:p>
            <a:r>
              <a:rPr lang="en-US" dirty="0"/>
              <a:t>Hybrid Dynamical Models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0142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073C265-0AAD-4290-9203-DAD6F5609B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32703"/>
            <a:ext cx="1185114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The key challenge is that if the automata has loops, then how do we know that our procedure for propagation of symbolic clock constraints will terminate?</a:t>
            </a:r>
          </a:p>
          <a:p>
            <a:r>
              <a:rPr lang="en-US" dirty="0"/>
              <a:t>The key insight by first papers on timed automata was that there is only a finite number of </a:t>
            </a:r>
            <a:r>
              <a:rPr lang="en-US" i="1" dirty="0"/>
              <a:t>regions</a:t>
            </a:r>
            <a:r>
              <a:rPr lang="en-US" dirty="0"/>
              <a:t> in the clock-space that can be visited</a:t>
            </a:r>
          </a:p>
          <a:p>
            <a:r>
              <a:rPr lang="en-US" dirty="0"/>
              <a:t>This gives a “pumping lemma” style argument*</a:t>
            </a:r>
          </a:p>
          <a:p>
            <a:r>
              <a:rPr lang="en-US" dirty="0"/>
              <a:t>Allows abstracting a finite timed automaton to an automaton where modes/states represent the regions</a:t>
            </a:r>
          </a:p>
          <a:p>
            <a:r>
              <a:rPr lang="en-US" dirty="0"/>
              <a:t>This was expensive, and improved by using zone-based constructions </a:t>
            </a:r>
          </a:p>
          <a:p>
            <a:pPr lvl="1"/>
            <a:r>
              <a:rPr lang="en-US" dirty="0"/>
              <a:t>(zones are a uniform representation of constraints that arise during analysis)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9C2370D-3D3B-413E-B0E3-543C763DE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such analysis done?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8CC646-AAAB-4EFE-BF3A-5266382A0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5495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Clock variables</a:t>
                </a:r>
              </a:p>
              <a:p>
                <a:pPr lvl="1"/>
                <a:r>
                  <a:rPr lang="en-US" dirty="0"/>
                  <a:t>Like other state variables, can be used in guards</a:t>
                </a:r>
              </a:p>
              <a:p>
                <a:pPr lvl="1"/>
                <a:r>
                  <a:rPr lang="en-US" dirty="0"/>
                  <a:t>Can be reset to 0 during mode switches</a:t>
                </a:r>
              </a:p>
              <a:p>
                <a:pPr lvl="1"/>
                <a:r>
                  <a:rPr lang="en-US" dirty="0"/>
                  <a:t>When the machine is in a given mode for duration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the clock variable increases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F1413F1-AD40-4865-8F98-875BCB56111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954708" y="1526733"/>
                <a:ext cx="4911060" cy="3772668"/>
              </a:xfrm>
              <a:blipFill>
                <a:blip r:embed="rId3"/>
                <a:stretch>
                  <a:fillRect l="-1615" t="-2585" b="-3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E8DE0F86-9BC9-4767-9998-CE9356D11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Processes: explicit clock variables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F29896-4F17-4713-8362-247E6228FF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7D46C9-B905-45DC-BCE6-D9F5D597FD12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110424B2-C0EA-4C19-A65F-2208D370E9E0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72901C78-3E2E-4D68-9762-C6BF070EAE2D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4DBB024-D4C8-4B02-893A-021A4751E1BC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A9B99FF3-5B9E-427B-8D2A-3437DB8EAACE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4C948EFF-8209-45A4-812D-D2AB936F3B50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9206947F-7874-42AD-921D-2E7FB6EED009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0F4028D5-3351-4559-9BB4-619D09DBFC4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8181D0B-9CA7-4571-91D9-68C5E95EA2CD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8585CE-D023-42BB-BD59-5CA991A6A83C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002ECD-173C-40F2-88AC-E7952A97C0D3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1F7E5E64-F07C-4C11-8229-4B55AE5F9A9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8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E4BB2B7-E1C7-474B-9F77-CECBD775C2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0901" y="1340387"/>
            <a:ext cx="4915350" cy="4351338"/>
          </a:xfrm>
        </p:spPr>
        <p:txBody>
          <a:bodyPr/>
          <a:lstStyle/>
          <a:p>
            <a:r>
              <a:rPr lang="en-US" dirty="0"/>
              <a:t>Mode switch</a:t>
            </a:r>
          </a:p>
          <a:p>
            <a:pPr lvl="1"/>
            <a:r>
              <a:rPr lang="en-US" dirty="0"/>
              <a:t>machine moves from one mode to another</a:t>
            </a:r>
          </a:p>
          <a:p>
            <a:pPr lvl="1"/>
            <a:r>
              <a:rPr lang="en-US" dirty="0"/>
              <a:t>guard on the transition must be true for mode switch to occur</a:t>
            </a:r>
          </a:p>
          <a:p>
            <a:pPr lvl="1"/>
            <a:r>
              <a:rPr lang="en-US" dirty="0"/>
              <a:t>update specified by the transition will update/reset clock variables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73203D0-2F03-4F5E-9522-969F48FB8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68CADA-AEA6-4AE7-8A25-2AE905B92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BFDEDDF-FDF5-41B1-BC3A-3F9ABC1F8C51}"/>
              </a:ext>
            </a:extLst>
          </p:cNvPr>
          <p:cNvGrpSpPr/>
          <p:nvPr/>
        </p:nvGrpSpPr>
        <p:grpSpPr>
          <a:xfrm>
            <a:off x="72537" y="1453212"/>
            <a:ext cx="6960123" cy="2714303"/>
            <a:chOff x="218533" y="2084624"/>
            <a:chExt cx="6960123" cy="271430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B9AB84B-473C-4A4A-9473-5622711C5DB4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EC34412-B461-4488-B3BF-94DE23AD9C3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1B324E2-5EAC-4978-9CDA-673514D7D675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BECF0D30-8738-4D7D-A1FC-0AE52B886AFF}"/>
                </a:ext>
              </a:extLst>
            </p:cNvPr>
            <p:cNvCxnSpPr>
              <a:stCxn id="6" idx="6"/>
              <a:endCxn id="7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6CE130A-C9A5-45E1-9FB6-B2BE4D91793F}"/>
                </a:ext>
              </a:extLst>
            </p:cNvPr>
            <p:cNvCxnSpPr>
              <a:cxnSpLocks/>
              <a:stCxn id="7" idx="6"/>
              <a:endCxn id="8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704ACD20-5DBC-496B-B703-CB72831386A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51697C5A-6EAB-4BB3-AA16-7CA9C646C9E2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8D9954E0-16BC-4085-884D-A976ACCFFD14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80DC57-0F9A-4C43-9B92-350F6ADE5442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A41C5117-91B9-4A17-BDED-439786D632D5}"/>
                </a:ext>
              </a:extLst>
            </p:cNvPr>
            <p:cNvCxnSpPr>
              <a:cxnSpLocks/>
              <a:endCxn id="6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2BAB365-1731-4B00-B6D3-EAABC37287B4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FEAA3F06-CF9E-40FC-A6D7-E7539E2B19ED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71E333CE-851B-4A0B-A47A-E09E1EDF8E1B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F6F51A46-CA52-4853-8F2E-1A36BD118D4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0" name="Content Placeholder 1">
            <a:extLst>
              <a:ext uri="{FF2B5EF4-FFF2-40B4-BE49-F238E27FC236}">
                <a16:creationId xmlns:a16="http://schemas.microsoft.com/office/drawing/2014/main" id="{BB34096E-0BE2-4A16-B5BC-7CEE4F9641D4}"/>
              </a:ext>
            </a:extLst>
          </p:cNvPr>
          <p:cNvSpPr txBox="1">
            <a:spLocks/>
          </p:cNvSpPr>
          <p:nvPr/>
        </p:nvSpPr>
        <p:spPr>
          <a:xfrm>
            <a:off x="2425596" y="476443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1" name="Content Placeholder 1">
            <a:extLst>
              <a:ext uri="{FF2B5EF4-FFF2-40B4-BE49-F238E27FC236}">
                <a16:creationId xmlns:a16="http://schemas.microsoft.com/office/drawing/2014/main" id="{55B5FBF3-345B-4AE5-94B0-C748DEB188AB}"/>
              </a:ext>
            </a:extLst>
          </p:cNvPr>
          <p:cNvSpPr txBox="1">
            <a:spLocks/>
          </p:cNvSpPr>
          <p:nvPr/>
        </p:nvSpPr>
        <p:spPr>
          <a:xfrm>
            <a:off x="4285820" y="475942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108A24D-6D4C-43E7-B3E8-183C4B25D38F}"/>
              </a:ext>
            </a:extLst>
          </p:cNvPr>
          <p:cNvSpPr txBox="1"/>
          <p:nvPr/>
        </p:nvSpPr>
        <p:spPr>
          <a:xfrm>
            <a:off x="3348559" y="458306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11CDFB8D-E14E-4416-BD86-8A55B429CF03}"/>
              </a:ext>
            </a:extLst>
          </p:cNvPr>
          <p:cNvCxnSpPr>
            <a:cxnSpLocks/>
          </p:cNvCxnSpPr>
          <p:nvPr/>
        </p:nvCxnSpPr>
        <p:spPr>
          <a:xfrm>
            <a:off x="3424682" y="492870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58356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CF518B-959C-4626-AD99-E108A08B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457200" marR="0" indent="-457200" algn="l" defTabSz="914400" rtl="0" eaLnBrk="1" fontAlgn="auto" latinLnBrk="0" hangingPunct="1">
                  <a:lnSpc>
                    <a:spcPct val="90000"/>
                  </a:lnSpc>
                  <a:spcBef>
                    <a:spcPts val="1000"/>
                  </a:spcBef>
                  <a:spcAft>
                    <a:spcPts val="0"/>
                  </a:spcAft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marR="0" indent="-27432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A3A3"/>
                  </a:buClr>
                  <a:buSzPct val="75000"/>
                  <a:buFont typeface="Wingdings 3" panose="05040102010807070707" pitchFamily="18" charset="2"/>
                  <a:buChar char="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5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marR="0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B9B"/>
                  </a:buClr>
                  <a:buSzPct val="60000"/>
                  <a:buFont typeface="Wingdings 3" panose="05040102010807070707" pitchFamily="18" charset="2"/>
                  <a:buChar char=""/>
                  <a:tabLst/>
                  <a:defRPr lang="en-US" sz="2800" kern="1200" noProof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sz="2400" dirty="0"/>
                  <a:t>Timed action</a:t>
                </a:r>
              </a:p>
              <a:p>
                <a:r>
                  <a:rPr lang="en-US" dirty="0"/>
                  <a:t>When machine stays in any given mode for time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each clock variable increases by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and all other state variables remain unchanged</a:t>
                </a:r>
              </a:p>
              <a:p>
                <a:r>
                  <a:rPr lang="en-US" dirty="0"/>
                  <a:t>Captures timing constraints</a:t>
                </a:r>
              </a:p>
              <a:p>
                <a:pPr lvl="1"/>
                <a:r>
                  <a:rPr lang="en-US" sz="2400" dirty="0"/>
                  <a:t>Resetting c to 0 from off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dim and guard c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from dim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off specifies that these mode switches are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US" sz="2400" dirty="0"/>
                  <a:t>1 second apart</a:t>
                </a:r>
              </a:p>
            </p:txBody>
          </p:sp>
        </mc:Choice>
        <mc:Fallback xmlns="">
          <p:sp>
            <p:nvSpPr>
              <p:cNvPr id="5" name="Content Placeholder 1">
                <a:extLst>
                  <a:ext uri="{FF2B5EF4-FFF2-40B4-BE49-F238E27FC236}">
                    <a16:creationId xmlns:a16="http://schemas.microsoft.com/office/drawing/2014/main" id="{C8D79018-1335-44E9-A469-6C3DA3B7CC55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29661" y="1332703"/>
                <a:ext cx="4736107" cy="4479700"/>
              </a:xfrm>
              <a:prstGeom prst="rect">
                <a:avLst/>
              </a:prstGeom>
              <a:blipFill>
                <a:blip r:embed="rId2"/>
                <a:stretch>
                  <a:fillRect l="-2062" t="-1907" r="-3093" b="-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2">
            <a:extLst>
              <a:ext uri="{FF2B5EF4-FFF2-40B4-BE49-F238E27FC236}">
                <a16:creationId xmlns:a16="http://schemas.microsoft.com/office/drawing/2014/main" id="{053EEAFD-D8C1-433D-B3B6-2FC9F9E46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Transitions in a timed state machine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3CFBD06-9B2D-448F-8B35-5DD52C30E9E2}"/>
              </a:ext>
            </a:extLst>
          </p:cNvPr>
          <p:cNvGrpSpPr/>
          <p:nvPr/>
        </p:nvGrpSpPr>
        <p:grpSpPr>
          <a:xfrm>
            <a:off x="326232" y="1714470"/>
            <a:ext cx="6960123" cy="2714303"/>
            <a:chOff x="218533" y="2084624"/>
            <a:chExt cx="6960123" cy="271430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823F517-8E33-4CED-BED3-4301CF1C780E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BB7CD3B-4A49-4562-BDD6-99A93846A141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6B2EE56-D1AC-419F-9DE7-4A243D5A81E9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3ECCAFCF-44D5-4857-9CDC-00DDC9F4AA8E}"/>
                </a:ext>
              </a:extLst>
            </p:cNvPr>
            <p:cNvCxnSpPr>
              <a:stCxn id="8" idx="6"/>
              <a:endCxn id="9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FF3E9DEA-5C3B-4764-BD5D-C9906631F25B}"/>
                </a:ext>
              </a:extLst>
            </p:cNvPr>
            <p:cNvCxnSpPr>
              <a:cxnSpLocks/>
              <a:stCxn id="9" idx="6"/>
              <a:endCxn id="10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3A1A4639-C9ED-43BF-B0B6-45457D2EED2E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AFCFD1C-B530-41D3-8C71-4C4BEC463381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B24ADF4F-A6F6-4D72-BC9C-67F1E62A4F69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B4911D0E-9194-4438-A253-DCA01D6D94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4"/>
                  <a:stretch>
                    <a:fillRect l="-2294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1BD27D04-24B0-436E-8C32-7A6018C4D585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932C973-5CF2-4FBF-9EF3-6DC25D618A7E}"/>
                </a:ext>
              </a:extLst>
            </p:cNvPr>
            <p:cNvCxnSpPr>
              <a:cxnSpLocks/>
              <a:endCxn id="8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F6F7BB9-25C4-4A90-AC21-43A582B8AF6A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768063C6-EF21-45A6-87AC-B9A613FF3380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D68B06B2-4E00-421A-91B7-66154E0F5752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DDD3D0B0-884E-4120-87AD-11584B5A5B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5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36FB8762-5F33-4B73-98C3-3FE2A0E36A6E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7F1883DD-E135-49A9-BEB4-E89A818F06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6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8871112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70E9C3A-B37F-4ADF-899B-AC2EA4932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Process Execution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69DC68-C7C5-4EAA-BA37-B354B5C00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EAF05A70-151F-4D00-8318-7E27654935D8}"/>
              </a:ext>
            </a:extLst>
          </p:cNvPr>
          <p:cNvGrpSpPr/>
          <p:nvPr/>
        </p:nvGrpSpPr>
        <p:grpSpPr>
          <a:xfrm>
            <a:off x="0" y="1761949"/>
            <a:ext cx="6960123" cy="2714303"/>
            <a:chOff x="218533" y="2084624"/>
            <a:chExt cx="6960123" cy="2714303"/>
          </a:xfrm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CA0C8245-FFA9-4E8B-85F0-1B050A46C67A}"/>
                </a:ext>
              </a:extLst>
            </p:cNvPr>
            <p:cNvSpPr/>
            <p:nvPr/>
          </p:nvSpPr>
          <p:spPr>
            <a:xfrm>
              <a:off x="1420201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off</a:t>
              </a:r>
              <a:endParaRPr lang="en-US" baseline="-25000" dirty="0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1BB710A-0FF0-4D7A-AFCB-FA4BEF44552F}"/>
                </a:ext>
              </a:extLst>
            </p:cNvPr>
            <p:cNvSpPr/>
            <p:nvPr/>
          </p:nvSpPr>
          <p:spPr>
            <a:xfrm>
              <a:off x="3604600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dim</a:t>
              </a:r>
              <a:endParaRPr lang="en-US" baseline="-25000" dirty="0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B679D6B6-0898-4C7B-8577-1913F9654600}"/>
                </a:ext>
              </a:extLst>
            </p:cNvPr>
            <p:cNvSpPr/>
            <p:nvPr/>
          </p:nvSpPr>
          <p:spPr>
            <a:xfrm>
              <a:off x="6140367" y="3028057"/>
              <a:ext cx="826586" cy="624023"/>
            </a:xfrm>
            <a:prstGeom prst="ellipse">
              <a:avLst/>
            </a:prstGeom>
            <a:ln w="25400"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dirty="0"/>
                <a:t>bright</a:t>
              </a:r>
              <a:endParaRPr lang="en-US" baseline="-250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2BA8503-B15E-4BB9-87B9-008E0210FD96}"/>
                </a:ext>
              </a:extLst>
            </p:cNvPr>
            <p:cNvCxnSpPr>
              <a:stCxn id="22" idx="6"/>
              <a:endCxn id="24" idx="2"/>
            </p:cNvCxnSpPr>
            <p:nvPr/>
          </p:nvCxnSpPr>
          <p:spPr>
            <a:xfrm>
              <a:off x="2246787" y="3340069"/>
              <a:ext cx="1357813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C3652D4-8421-49BF-9176-7E628CA5AF25}"/>
                </a:ext>
              </a:extLst>
            </p:cNvPr>
            <p:cNvCxnSpPr>
              <a:cxnSpLocks/>
              <a:stCxn id="24" idx="6"/>
              <a:endCxn id="25" idx="2"/>
            </p:cNvCxnSpPr>
            <p:nvPr/>
          </p:nvCxnSpPr>
          <p:spPr>
            <a:xfrm>
              <a:off x="4431186" y="3340069"/>
              <a:ext cx="1709181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F51677A0-730A-480E-BEA2-5515A9AF0E03}"/>
                </a:ext>
              </a:extLst>
            </p:cNvPr>
            <p:cNvSpPr/>
            <p:nvPr/>
          </p:nvSpPr>
          <p:spPr>
            <a:xfrm>
              <a:off x="2081685" y="3601484"/>
              <a:ext cx="4357535" cy="885991"/>
            </a:xfrm>
            <a:custGeom>
              <a:avLst/>
              <a:gdLst>
                <a:gd name="connsiteX0" fmla="*/ 4445000 w 4445000"/>
                <a:gd name="connsiteY0" fmla="*/ 33867 h 326122"/>
                <a:gd name="connsiteX1" fmla="*/ 2065867 w 4445000"/>
                <a:gd name="connsiteY1" fmla="*/ 325967 h 326122"/>
                <a:gd name="connsiteX2" fmla="*/ 0 w 4445000"/>
                <a:gd name="connsiteY2" fmla="*/ 0 h 326122"/>
                <a:gd name="connsiteX0" fmla="*/ 4351866 w 4351866"/>
                <a:gd name="connsiteY0" fmla="*/ 25400 h 326051"/>
                <a:gd name="connsiteX1" fmla="*/ 2065867 w 4351866"/>
                <a:gd name="connsiteY1" fmla="*/ 325967 h 326051"/>
                <a:gd name="connsiteX2" fmla="*/ 0 w 4351866"/>
                <a:gd name="connsiteY2" fmla="*/ 0 h 326051"/>
                <a:gd name="connsiteX0" fmla="*/ 4246033 w 4246033"/>
                <a:gd name="connsiteY0" fmla="*/ 21167 h 326024"/>
                <a:gd name="connsiteX1" fmla="*/ 2065867 w 4246033"/>
                <a:gd name="connsiteY1" fmla="*/ 325967 h 326024"/>
                <a:gd name="connsiteX2" fmla="*/ 0 w 4246033"/>
                <a:gd name="connsiteY2" fmla="*/ 0 h 326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46033" h="326024">
                  <a:moveTo>
                    <a:pt x="4246033" y="21167"/>
                  </a:moveTo>
                  <a:cubicBezTo>
                    <a:pt x="3426883" y="170039"/>
                    <a:pt x="2773539" y="329495"/>
                    <a:pt x="2065867" y="325967"/>
                  </a:cubicBezTo>
                  <a:cubicBezTo>
                    <a:pt x="1358195" y="322439"/>
                    <a:pt x="662517" y="160161"/>
                    <a:pt x="0" y="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2871A72B-8AFB-4D93-9AAB-1713A7DC9CD8}"/>
                </a:ext>
              </a:extLst>
            </p:cNvPr>
            <p:cNvSpPr/>
            <p:nvPr/>
          </p:nvSpPr>
          <p:spPr>
            <a:xfrm>
              <a:off x="6797620" y="2824136"/>
              <a:ext cx="381036" cy="373257"/>
            </a:xfrm>
            <a:custGeom>
              <a:avLst/>
              <a:gdLst>
                <a:gd name="connsiteX0" fmla="*/ 135466 w 341178"/>
                <a:gd name="connsiteY0" fmla="*/ 374093 h 374093"/>
                <a:gd name="connsiteX1" fmla="*/ 292100 w 341178"/>
                <a:gd name="connsiteY1" fmla="*/ 327526 h 374093"/>
                <a:gd name="connsiteX2" fmla="*/ 338666 w 341178"/>
                <a:gd name="connsiteY2" fmla="*/ 204760 h 374093"/>
                <a:gd name="connsiteX3" fmla="*/ 317500 w 341178"/>
                <a:gd name="connsiteY3" fmla="*/ 90460 h 374093"/>
                <a:gd name="connsiteX4" fmla="*/ 173566 w 341178"/>
                <a:gd name="connsiteY4" fmla="*/ 1560 h 374093"/>
                <a:gd name="connsiteX5" fmla="*/ 67733 w 341178"/>
                <a:gd name="connsiteY5" fmla="*/ 35426 h 374093"/>
                <a:gd name="connsiteX6" fmla="*/ 21166 w 341178"/>
                <a:gd name="connsiteY6" fmla="*/ 56593 h 374093"/>
                <a:gd name="connsiteX7" fmla="*/ 0 w 341178"/>
                <a:gd name="connsiteY7" fmla="*/ 251326 h 374093"/>
                <a:gd name="connsiteX0" fmla="*/ 135466 w 341178"/>
                <a:gd name="connsiteY0" fmla="*/ 373504 h 373504"/>
                <a:gd name="connsiteX1" fmla="*/ 292100 w 341178"/>
                <a:gd name="connsiteY1" fmla="*/ 326937 h 373504"/>
                <a:gd name="connsiteX2" fmla="*/ 338666 w 341178"/>
                <a:gd name="connsiteY2" fmla="*/ 204171 h 373504"/>
                <a:gd name="connsiteX3" fmla="*/ 317500 w 341178"/>
                <a:gd name="connsiteY3" fmla="*/ 89871 h 373504"/>
                <a:gd name="connsiteX4" fmla="*/ 173566 w 341178"/>
                <a:gd name="connsiteY4" fmla="*/ 971 h 373504"/>
                <a:gd name="connsiteX5" fmla="*/ 21166 w 341178"/>
                <a:gd name="connsiteY5" fmla="*/ 56004 h 373504"/>
                <a:gd name="connsiteX6" fmla="*/ 0 w 341178"/>
                <a:gd name="connsiteY6" fmla="*/ 250737 h 373504"/>
                <a:gd name="connsiteX0" fmla="*/ 135466 w 341178"/>
                <a:gd name="connsiteY0" fmla="*/ 372533 h 372533"/>
                <a:gd name="connsiteX1" fmla="*/ 292100 w 341178"/>
                <a:gd name="connsiteY1" fmla="*/ 325966 h 372533"/>
                <a:gd name="connsiteX2" fmla="*/ 338666 w 341178"/>
                <a:gd name="connsiteY2" fmla="*/ 203200 h 372533"/>
                <a:gd name="connsiteX3" fmla="*/ 317500 w 341178"/>
                <a:gd name="connsiteY3" fmla="*/ 88900 h 372533"/>
                <a:gd name="connsiteX4" fmla="*/ 173566 w 341178"/>
                <a:gd name="connsiteY4" fmla="*/ 0 h 372533"/>
                <a:gd name="connsiteX5" fmla="*/ 29632 w 341178"/>
                <a:gd name="connsiteY5" fmla="*/ 88900 h 372533"/>
                <a:gd name="connsiteX6" fmla="*/ 0 w 341178"/>
                <a:gd name="connsiteY6" fmla="*/ 249766 h 372533"/>
                <a:gd name="connsiteX0" fmla="*/ 135466 w 339364"/>
                <a:gd name="connsiteY0" fmla="*/ 373286 h 373286"/>
                <a:gd name="connsiteX1" fmla="*/ 292100 w 339364"/>
                <a:gd name="connsiteY1" fmla="*/ 326719 h 373286"/>
                <a:gd name="connsiteX2" fmla="*/ 338666 w 339364"/>
                <a:gd name="connsiteY2" fmla="*/ 203953 h 373286"/>
                <a:gd name="connsiteX3" fmla="*/ 309033 w 339364"/>
                <a:gd name="connsiteY3" fmla="*/ 55786 h 373286"/>
                <a:gd name="connsiteX4" fmla="*/ 173566 w 339364"/>
                <a:gd name="connsiteY4" fmla="*/ 753 h 373286"/>
                <a:gd name="connsiteX5" fmla="*/ 29632 w 339364"/>
                <a:gd name="connsiteY5" fmla="*/ 89653 h 373286"/>
                <a:gd name="connsiteX6" fmla="*/ 0 w 339364"/>
                <a:gd name="connsiteY6" fmla="*/ 250519 h 373286"/>
                <a:gd name="connsiteX0" fmla="*/ 135466 w 347533"/>
                <a:gd name="connsiteY0" fmla="*/ 373354 h 373354"/>
                <a:gd name="connsiteX1" fmla="*/ 292100 w 347533"/>
                <a:gd name="connsiteY1" fmla="*/ 326787 h 373354"/>
                <a:gd name="connsiteX2" fmla="*/ 347132 w 347533"/>
                <a:gd name="connsiteY2" fmla="*/ 220954 h 373354"/>
                <a:gd name="connsiteX3" fmla="*/ 309033 w 347533"/>
                <a:gd name="connsiteY3" fmla="*/ 55854 h 373354"/>
                <a:gd name="connsiteX4" fmla="*/ 173566 w 347533"/>
                <a:gd name="connsiteY4" fmla="*/ 821 h 373354"/>
                <a:gd name="connsiteX5" fmla="*/ 29632 w 347533"/>
                <a:gd name="connsiteY5" fmla="*/ 89721 h 373354"/>
                <a:gd name="connsiteX6" fmla="*/ 0 w 347533"/>
                <a:gd name="connsiteY6" fmla="*/ 250587 h 373354"/>
                <a:gd name="connsiteX0" fmla="*/ 135466 w 381139"/>
                <a:gd name="connsiteY0" fmla="*/ 373257 h 373257"/>
                <a:gd name="connsiteX1" fmla="*/ 292100 w 381139"/>
                <a:gd name="connsiteY1" fmla="*/ 326690 h 373257"/>
                <a:gd name="connsiteX2" fmla="*/ 380999 w 381139"/>
                <a:gd name="connsiteY2" fmla="*/ 195457 h 373257"/>
                <a:gd name="connsiteX3" fmla="*/ 309033 w 381139"/>
                <a:gd name="connsiteY3" fmla="*/ 55757 h 373257"/>
                <a:gd name="connsiteX4" fmla="*/ 173566 w 381139"/>
                <a:gd name="connsiteY4" fmla="*/ 724 h 373257"/>
                <a:gd name="connsiteX5" fmla="*/ 29632 w 381139"/>
                <a:gd name="connsiteY5" fmla="*/ 89624 h 373257"/>
                <a:gd name="connsiteX6" fmla="*/ 0 w 381139"/>
                <a:gd name="connsiteY6" fmla="*/ 250490 h 373257"/>
                <a:gd name="connsiteX0" fmla="*/ 135466 w 381036"/>
                <a:gd name="connsiteY0" fmla="*/ 373257 h 373257"/>
                <a:gd name="connsiteX1" fmla="*/ 300567 w 381036"/>
                <a:gd name="connsiteY1" fmla="*/ 313990 h 373257"/>
                <a:gd name="connsiteX2" fmla="*/ 380999 w 381036"/>
                <a:gd name="connsiteY2" fmla="*/ 195457 h 373257"/>
                <a:gd name="connsiteX3" fmla="*/ 309033 w 381036"/>
                <a:gd name="connsiteY3" fmla="*/ 55757 h 373257"/>
                <a:gd name="connsiteX4" fmla="*/ 173566 w 381036"/>
                <a:gd name="connsiteY4" fmla="*/ 724 h 373257"/>
                <a:gd name="connsiteX5" fmla="*/ 29632 w 381036"/>
                <a:gd name="connsiteY5" fmla="*/ 89624 h 373257"/>
                <a:gd name="connsiteX6" fmla="*/ 0 w 381036"/>
                <a:gd name="connsiteY6" fmla="*/ 250490 h 3732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1036" h="373257">
                  <a:moveTo>
                    <a:pt x="135466" y="373257"/>
                  </a:moveTo>
                  <a:cubicBezTo>
                    <a:pt x="196849" y="364084"/>
                    <a:pt x="259645" y="343623"/>
                    <a:pt x="300567" y="313990"/>
                  </a:cubicBezTo>
                  <a:cubicBezTo>
                    <a:pt x="341489" y="284357"/>
                    <a:pt x="379588" y="238496"/>
                    <a:pt x="380999" y="195457"/>
                  </a:cubicBezTo>
                  <a:cubicBezTo>
                    <a:pt x="382410" y="152418"/>
                    <a:pt x="343605" y="88212"/>
                    <a:pt x="309033" y="55757"/>
                  </a:cubicBezTo>
                  <a:cubicBezTo>
                    <a:pt x="274461" y="23302"/>
                    <a:pt x="220133" y="-4920"/>
                    <a:pt x="173566" y="724"/>
                  </a:cubicBezTo>
                  <a:cubicBezTo>
                    <a:pt x="126999" y="6368"/>
                    <a:pt x="58560" y="47996"/>
                    <a:pt x="29632" y="89624"/>
                  </a:cubicBezTo>
                  <a:cubicBezTo>
                    <a:pt x="18343" y="125607"/>
                    <a:pt x="4938" y="171115"/>
                    <a:pt x="0" y="250490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/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sz="1600" dirty="0"/>
                </a:p>
                <a:p>
                  <a:r>
                    <a:rPr lang="en-US" sz="1600" dirty="0"/>
                    <a:t> c:=0</a:t>
                  </a:r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DE585711-9EC9-4D91-94BB-9B4354BAF3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6776" y="3311403"/>
                  <a:ext cx="1324914" cy="584775"/>
                </a:xfrm>
                <a:prstGeom prst="rect">
                  <a:avLst/>
                </a:prstGeom>
                <a:blipFill>
                  <a:blip r:embed="rId2"/>
                  <a:stretch>
                    <a:fillRect l="-2765" t="-3125" b="-125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EC712A-B635-4F40-92FF-8999EC26453B}"/>
                </a:ext>
              </a:extLst>
            </p:cNvPr>
            <p:cNvSpPr txBox="1"/>
            <p:nvPr/>
          </p:nvSpPr>
          <p:spPr>
            <a:xfrm>
              <a:off x="3644938" y="4460373"/>
              <a:ext cx="115339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(press==1)?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47E1598E-D9F5-4B55-B6D8-A8E6F2F111EC}"/>
                </a:ext>
              </a:extLst>
            </p:cNvPr>
            <p:cNvCxnSpPr>
              <a:cxnSpLocks/>
              <a:endCxn id="22" idx="2"/>
            </p:cNvCxnSpPr>
            <p:nvPr/>
          </p:nvCxnSpPr>
          <p:spPr>
            <a:xfrm>
              <a:off x="589102" y="3340069"/>
              <a:ext cx="831099" cy="0"/>
            </a:xfrm>
            <a:prstGeom prst="straightConnector1">
              <a:avLst/>
            </a:pr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2F6D1E69-406C-49D4-B36E-93BB23218E5F}"/>
                </a:ext>
              </a:extLst>
            </p:cNvPr>
            <p:cNvSpPr txBox="1"/>
            <p:nvPr/>
          </p:nvSpPr>
          <p:spPr>
            <a:xfrm>
              <a:off x="218533" y="2928958"/>
              <a:ext cx="100059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/>
                <a:t>clock c:=0</a:t>
              </a:r>
            </a:p>
          </p:txBody>
        </p:sp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AE5758A1-CDD1-46D6-82AD-E3EA29295B29}"/>
                </a:ext>
              </a:extLst>
            </p:cNvPr>
            <p:cNvSpPr/>
            <p:nvPr/>
          </p:nvSpPr>
          <p:spPr>
            <a:xfrm>
              <a:off x="1821116" y="2474254"/>
              <a:ext cx="2120793" cy="573427"/>
            </a:xfrm>
            <a:custGeom>
              <a:avLst/>
              <a:gdLst>
                <a:gd name="connsiteX0" fmla="*/ 2013217 w 2013217"/>
                <a:gd name="connsiteY0" fmla="*/ 522518 h 522518"/>
                <a:gd name="connsiteX1" fmla="*/ 1114185 w 2013217"/>
                <a:gd name="connsiteY1" fmla="*/ 4 h 522518"/>
                <a:gd name="connsiteX2" fmla="*/ 0 w 2013217"/>
                <a:gd name="connsiteY2" fmla="*/ 514834 h 5225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013217" h="522518">
                  <a:moveTo>
                    <a:pt x="2013217" y="522518"/>
                  </a:moveTo>
                  <a:cubicBezTo>
                    <a:pt x="1731469" y="261901"/>
                    <a:pt x="1449721" y="1285"/>
                    <a:pt x="1114185" y="4"/>
                  </a:cubicBezTo>
                  <a:cubicBezTo>
                    <a:pt x="778649" y="-1277"/>
                    <a:pt x="389324" y="256778"/>
                    <a:pt x="0" y="514834"/>
                  </a:cubicBezTo>
                </a:path>
              </a:pathLst>
            </a:custGeom>
            <a:ln w="25400">
              <a:solidFill>
                <a:schemeClr val="accent6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/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2" name="TextBox 41">
                  <a:extLst>
                    <a:ext uri="{FF2B5EF4-FFF2-40B4-BE49-F238E27FC236}">
                      <a16:creationId xmlns:a16="http://schemas.microsoft.com/office/drawing/2014/main" id="{B2E98396-B45C-474D-B7D2-8F47B43A9B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62574" y="2084624"/>
                  <a:ext cx="1837875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1656" t="-5455" r="-662" b="-2363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/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sz="1600" dirty="0"/>
                    <a:t>(press==1)?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∧</m:t>
                      </m:r>
                    </m:oMath>
                  </a14:m>
                  <a:r>
                    <a:rPr lang="en-US" sz="1600" dirty="0"/>
                    <a:t> (c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≤</m:t>
                      </m:r>
                    </m:oMath>
                  </a14:m>
                  <a:r>
                    <a:rPr lang="en-US" sz="1600" dirty="0"/>
                    <a:t>1)</a:t>
                  </a:r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3CD2E81B-B28E-49C4-8A68-30990BFA53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591" y="2934966"/>
                  <a:ext cx="1837875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1993" t="-5357" r="-664" b="-214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4" name="Content Placeholder 1">
            <a:extLst>
              <a:ext uri="{FF2B5EF4-FFF2-40B4-BE49-F238E27FC236}">
                <a16:creationId xmlns:a16="http://schemas.microsoft.com/office/drawing/2014/main" id="{0AD1BA37-FF7A-4151-A991-56F206543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541" y="4896242"/>
            <a:ext cx="771016" cy="338554"/>
          </a:xfrm>
        </p:spPr>
        <p:txBody>
          <a:bodyPr lIns="0" tIns="0" rIns="0" bIns="0">
            <a:normAutofit/>
          </a:bodyPr>
          <a:lstStyle/>
          <a:p>
            <a:pPr marL="0" indent="0">
              <a:buNone/>
            </a:pPr>
            <a:r>
              <a:rPr lang="en-US" sz="2400" dirty="0"/>
              <a:t>(off,0)</a:t>
            </a:r>
          </a:p>
          <a:p>
            <a:pPr marL="0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5" name="Content Placeholder 1">
            <a:extLst>
              <a:ext uri="{FF2B5EF4-FFF2-40B4-BE49-F238E27FC236}">
                <a16:creationId xmlns:a16="http://schemas.microsoft.com/office/drawing/2014/main" id="{50A2248D-741E-4EAE-BD1D-88032C49FB26}"/>
              </a:ext>
            </a:extLst>
          </p:cNvPr>
          <p:cNvSpPr txBox="1">
            <a:spLocks/>
          </p:cNvSpPr>
          <p:nvPr/>
        </p:nvSpPr>
        <p:spPr>
          <a:xfrm>
            <a:off x="2009695" y="4896242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(off,0.5)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6F9AD23-1CAD-4346-BD46-7B936CA40EBD}"/>
              </a:ext>
            </a:extLst>
          </p:cNvPr>
          <p:cNvCxnSpPr>
            <a:stCxn id="44" idx="3"/>
            <a:endCxn id="45" idx="1"/>
          </p:cNvCxnSpPr>
          <p:nvPr/>
        </p:nvCxnSpPr>
        <p:spPr>
          <a:xfrm>
            <a:off x="1148557" y="5065519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Content Placeholder 1">
            <a:extLst>
              <a:ext uri="{FF2B5EF4-FFF2-40B4-BE49-F238E27FC236}">
                <a16:creationId xmlns:a16="http://schemas.microsoft.com/office/drawing/2014/main" id="{A2B34E28-C683-4FED-96F5-4D731FDABA7E}"/>
              </a:ext>
            </a:extLst>
          </p:cNvPr>
          <p:cNvSpPr txBox="1">
            <a:spLocks/>
          </p:cNvSpPr>
          <p:nvPr/>
        </p:nvSpPr>
        <p:spPr>
          <a:xfrm>
            <a:off x="3869919" y="4891239"/>
            <a:ext cx="1110241" cy="338554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BD240075-F142-40FB-8BC4-4EDEBA3D2A91}"/>
              </a:ext>
            </a:extLst>
          </p:cNvPr>
          <p:cNvCxnSpPr>
            <a:cxnSpLocks/>
            <a:endCxn id="46" idx="1"/>
          </p:cNvCxnSpPr>
          <p:nvPr/>
        </p:nvCxnSpPr>
        <p:spPr>
          <a:xfrm>
            <a:off x="3008781" y="5060516"/>
            <a:ext cx="861138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0" name="Graphic 49" descr="Clock">
            <a:extLst>
              <a:ext uri="{FF2B5EF4-FFF2-40B4-BE49-F238E27FC236}">
                <a16:creationId xmlns:a16="http://schemas.microsoft.com/office/drawing/2014/main" id="{8965D917-7E09-4568-8726-30A2CAE696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288798" y="4958314"/>
            <a:ext cx="449052" cy="449052"/>
          </a:xfrm>
          <a:prstGeom prst="rect">
            <a:avLst/>
          </a:prstGeom>
        </p:spPr>
      </p:pic>
      <p:pic>
        <p:nvPicPr>
          <p:cNvPr id="51" name="Graphic 50" descr="Clock">
            <a:extLst>
              <a:ext uri="{FF2B5EF4-FFF2-40B4-BE49-F238E27FC236}">
                <a16:creationId xmlns:a16="http://schemas.microsoft.com/office/drawing/2014/main" id="{2543A277-606A-4BFB-906A-BA8C746C902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973758" y="4958314"/>
            <a:ext cx="449052" cy="449052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F84A00CE-14A2-421F-A4ED-6105EFE5B35A}"/>
              </a:ext>
            </a:extLst>
          </p:cNvPr>
          <p:cNvSpPr txBox="1"/>
          <p:nvPr/>
        </p:nvSpPr>
        <p:spPr>
          <a:xfrm>
            <a:off x="6859246" y="4674037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62AAB2C8-0137-4D98-9A5E-D9CB821A075B}"/>
              </a:ext>
            </a:extLst>
          </p:cNvPr>
          <p:cNvCxnSpPr>
            <a:cxnSpLocks/>
          </p:cNvCxnSpPr>
          <p:nvPr/>
        </p:nvCxnSpPr>
        <p:spPr>
          <a:xfrm flipV="1">
            <a:off x="4813204" y="5060516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Content Placeholder 1">
            <a:extLst>
              <a:ext uri="{FF2B5EF4-FFF2-40B4-BE49-F238E27FC236}">
                <a16:creationId xmlns:a16="http://schemas.microsoft.com/office/drawing/2014/main" id="{36EACA90-9368-4AD4-9048-A912D894C9C2}"/>
              </a:ext>
            </a:extLst>
          </p:cNvPr>
          <p:cNvSpPr txBox="1">
            <a:spLocks/>
          </p:cNvSpPr>
          <p:nvPr/>
        </p:nvSpPr>
        <p:spPr>
          <a:xfrm>
            <a:off x="5821195" y="4892928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(dim,0.8)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9BABA4F6-06AC-450F-9D65-ED9D3DD23A8A}"/>
              </a:ext>
            </a:extLst>
          </p:cNvPr>
          <p:cNvSpPr txBox="1"/>
          <p:nvPr/>
        </p:nvSpPr>
        <p:spPr>
          <a:xfrm>
            <a:off x="2932658" y="4714875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58" name="Content Placeholder 1">
            <a:extLst>
              <a:ext uri="{FF2B5EF4-FFF2-40B4-BE49-F238E27FC236}">
                <a16:creationId xmlns:a16="http://schemas.microsoft.com/office/drawing/2014/main" id="{67D7F2C1-5FAA-42C8-A9E3-E656464FAB01}"/>
              </a:ext>
            </a:extLst>
          </p:cNvPr>
          <p:cNvSpPr txBox="1">
            <a:spLocks/>
          </p:cNvSpPr>
          <p:nvPr/>
        </p:nvSpPr>
        <p:spPr>
          <a:xfrm>
            <a:off x="7871138" y="4878137"/>
            <a:ext cx="1548524" cy="37989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/>
              <a:t>(bright,0.8)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8613C37-7E52-470A-9402-3ED336D89516}"/>
              </a:ext>
            </a:extLst>
          </p:cNvPr>
          <p:cNvCxnSpPr>
            <a:cxnSpLocks/>
          </p:cNvCxnSpPr>
          <p:nvPr/>
        </p:nvCxnSpPr>
        <p:spPr>
          <a:xfrm flipV="1">
            <a:off x="6940629" y="5022651"/>
            <a:ext cx="936516" cy="1"/>
          </a:xfrm>
          <a:prstGeom prst="straightConnector1">
            <a:avLst/>
          </a:prstGeom>
          <a:ln w="25400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C9968F8-4D40-4363-AAEA-97D44C92BBA7}"/>
              </a:ext>
            </a:extLst>
          </p:cNvPr>
          <p:cNvCxnSpPr>
            <a:cxnSpLocks/>
          </p:cNvCxnSpPr>
          <p:nvPr/>
        </p:nvCxnSpPr>
        <p:spPr>
          <a:xfrm>
            <a:off x="5422810" y="5668764"/>
            <a:ext cx="2438967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D65710CD-D308-41B3-9994-C10E7AB33B7E}"/>
              </a:ext>
            </a:extLst>
          </p:cNvPr>
          <p:cNvCxnSpPr>
            <a:cxnSpLocks/>
            <a:stCxn id="46" idx="2"/>
          </p:cNvCxnSpPr>
          <p:nvPr/>
        </p:nvCxnSpPr>
        <p:spPr>
          <a:xfrm>
            <a:off x="4425040" y="5229793"/>
            <a:ext cx="997770" cy="438971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Graphic 63" descr="Clock">
            <a:extLst>
              <a:ext uri="{FF2B5EF4-FFF2-40B4-BE49-F238E27FC236}">
                <a16:creationId xmlns:a16="http://schemas.microsoft.com/office/drawing/2014/main" id="{D6BA4E74-FABC-424D-8069-952CEE47426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656544" y="5334076"/>
            <a:ext cx="449052" cy="449052"/>
          </a:xfrm>
          <a:prstGeom prst="rect">
            <a:avLst/>
          </a:prstGeom>
        </p:spPr>
      </p:pic>
      <p:sp>
        <p:nvSpPr>
          <p:cNvPr id="65" name="Content Placeholder 1">
            <a:extLst>
              <a:ext uri="{FF2B5EF4-FFF2-40B4-BE49-F238E27FC236}">
                <a16:creationId xmlns:a16="http://schemas.microsoft.com/office/drawing/2014/main" id="{790B24FD-AFCD-4B57-B32F-20C3784359BC}"/>
              </a:ext>
            </a:extLst>
          </p:cNvPr>
          <p:cNvSpPr txBox="1">
            <a:spLocks/>
          </p:cNvSpPr>
          <p:nvPr/>
        </p:nvSpPr>
        <p:spPr>
          <a:xfrm>
            <a:off x="7963990" y="5470716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(dim,3.8)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6" name="Content Placeholder 1">
            <a:extLst>
              <a:ext uri="{FF2B5EF4-FFF2-40B4-BE49-F238E27FC236}">
                <a16:creationId xmlns:a16="http://schemas.microsoft.com/office/drawing/2014/main" id="{55840ECC-DCD5-4F01-A0E6-7881FF7CFB4D}"/>
              </a:ext>
            </a:extLst>
          </p:cNvPr>
          <p:cNvSpPr txBox="1">
            <a:spLocks/>
          </p:cNvSpPr>
          <p:nvPr/>
        </p:nvSpPr>
        <p:spPr>
          <a:xfrm>
            <a:off x="7375482" y="2122223"/>
            <a:ext cx="4816518" cy="1889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Machine execution is through alternating timed transitions and mode switches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4815FAA-766C-45FE-B176-E78166EF0413}"/>
              </a:ext>
            </a:extLst>
          </p:cNvPr>
          <p:cNvCxnSpPr>
            <a:cxnSpLocks/>
          </p:cNvCxnSpPr>
          <p:nvPr/>
        </p:nvCxnSpPr>
        <p:spPr>
          <a:xfrm>
            <a:off x="9194494" y="5606221"/>
            <a:ext cx="995123" cy="0"/>
          </a:xfrm>
          <a:prstGeom prst="straightConnector1">
            <a:avLst/>
          </a:prstGeom>
          <a:ln w="25400">
            <a:solidFill>
              <a:srgbClr val="FF000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D97C7BCF-D695-44AD-B955-E945B16B98F6}"/>
              </a:ext>
            </a:extLst>
          </p:cNvPr>
          <p:cNvSpPr txBox="1"/>
          <p:nvPr/>
        </p:nvSpPr>
        <p:spPr>
          <a:xfrm>
            <a:off x="9148817" y="5222739"/>
            <a:ext cx="103348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(press==1)?</a:t>
            </a:r>
          </a:p>
        </p:txBody>
      </p:sp>
      <p:sp>
        <p:nvSpPr>
          <p:cNvPr id="48" name="Content Placeholder 1">
            <a:extLst>
              <a:ext uri="{FF2B5EF4-FFF2-40B4-BE49-F238E27FC236}">
                <a16:creationId xmlns:a16="http://schemas.microsoft.com/office/drawing/2014/main" id="{1F60487C-7FF9-40D1-9E3E-9E3C894E94E7}"/>
              </a:ext>
            </a:extLst>
          </p:cNvPr>
          <p:cNvSpPr txBox="1">
            <a:spLocks/>
          </p:cNvSpPr>
          <p:nvPr/>
        </p:nvSpPr>
        <p:spPr>
          <a:xfrm>
            <a:off x="10277975" y="5423671"/>
            <a:ext cx="1230504" cy="365099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457200" marR="0" indent="-45720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marR="0" indent="-27432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A3A3"/>
              </a:buClr>
              <a:buSzPct val="75000"/>
              <a:buFont typeface="Wingdings 3" panose="05040102010807070707" pitchFamily="18" charset="2"/>
              <a:buChar char="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797"/>
              </a:buClr>
              <a:buSzPct val="7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5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marR="0" indent="-228600" algn="l" defTabSz="914400" rtl="0" eaLnBrk="1" fontAlgn="auto" latinLnBrk="0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9B9B"/>
              </a:buClr>
              <a:buSzPct val="60000"/>
              <a:buFont typeface="Wingdings 3" panose="05040102010807070707" pitchFamily="18" charset="2"/>
              <a:buChar char=""/>
              <a:tabLst/>
              <a:defRPr lang="en-US" sz="28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 3" panose="05040102010807070707" pitchFamily="18" charset="2"/>
              <a:buNone/>
            </a:pPr>
            <a:r>
              <a:rPr lang="en-US" sz="2400" dirty="0">
                <a:solidFill>
                  <a:srgbClr val="FF0000"/>
                </a:solidFill>
              </a:rPr>
              <a:t>(off,3.8)</a:t>
            </a: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  <a:p>
            <a:pPr marL="0" indent="0">
              <a:buFont typeface="Wingdings 3" panose="05040102010807070707" pitchFamily="18" charset="2"/>
              <a:buNone/>
            </a:pP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3145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Input channel </a:t>
                </a:r>
                <a:r>
                  <a:rPr lang="en-US" dirty="0">
                    <a:solidFill>
                      <a:srgbClr val="FF0000"/>
                    </a:solidFill>
                  </a:rPr>
                  <a:t>in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Output channel </a:t>
                </a:r>
                <a:r>
                  <a:rPr lang="en-US" dirty="0">
                    <a:solidFill>
                      <a:schemeClr val="accent1">
                        <a:lumMod val="75000"/>
                      </a:schemeClr>
                    </a:solidFill>
                  </a:rPr>
                  <a:t>out </a:t>
                </a:r>
                <a:r>
                  <a:rPr lang="en-US" dirty="0"/>
                  <a:t>of type bool</a:t>
                </a:r>
              </a:p>
              <a:p>
                <a:r>
                  <a:rPr lang="en-US" dirty="0"/>
                  <a:t>State variable </a:t>
                </a:r>
                <a:r>
                  <a:rPr lang="en-US" dirty="0">
                    <a:solidFill>
                      <a:schemeClr val="accent6">
                        <a:lumMod val="75000"/>
                      </a:schemeClr>
                    </a:solidFill>
                  </a:rPr>
                  <a:t>x</a:t>
                </a:r>
                <a:r>
                  <a:rPr lang="en-US" dirty="0"/>
                  <a:t> of type bool+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. The value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 indicates empty</a:t>
                </a:r>
              </a:p>
              <a:p>
                <a:r>
                  <a:rPr lang="en-US" dirty="0"/>
                  <a:t>If x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dirty="0"/>
                  <a:t>, then read new value into x, and set clock to 0</a:t>
                </a:r>
              </a:p>
              <a:p>
                <a:r>
                  <a:rPr lang="en-US" dirty="0"/>
                  <a:t>If clock value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≥2</m:t>
                    </m:r>
                  </m:oMath>
                </a14:m>
                <a:r>
                  <a:rPr lang="en-US" dirty="0"/>
                  <a:t> seconds, output value of x, and set x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0B842EE-9CFB-4E94-BA8E-A5BB6159A36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34526" y="1467351"/>
                <a:ext cx="5972115" cy="3903786"/>
              </a:xfrm>
              <a:blipFill>
                <a:blip r:embed="rId2"/>
                <a:stretch>
                  <a:fillRect l="-1224" t="-2656" r="-1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C89A1683-0128-4614-B590-20933FDEB3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Buffer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F2BA18-E1CB-4B79-AAFC-FDACD8FC3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5E15AA8-E008-4132-A078-BB325CF81928}"/>
              </a:ext>
            </a:extLst>
          </p:cNvPr>
          <p:cNvSpPr txBox="1"/>
          <p:nvPr/>
        </p:nvSpPr>
        <p:spPr>
          <a:xfrm>
            <a:off x="4872078" y="2272658"/>
            <a:ext cx="915635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bool </a:t>
            </a:r>
          </a:p>
          <a:p>
            <a:r>
              <a:rPr lang="en-US" sz="2800" dirty="0">
                <a:solidFill>
                  <a:schemeClr val="accent1">
                    <a:lumMod val="75000"/>
                  </a:schemeClr>
                </a:solidFill>
              </a:rPr>
              <a:t>out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BBD3D74-E6B3-45E7-A43C-156493F31D06}"/>
              </a:ext>
            </a:extLst>
          </p:cNvPr>
          <p:cNvGrpSpPr/>
          <p:nvPr/>
        </p:nvGrpSpPr>
        <p:grpSpPr>
          <a:xfrm>
            <a:off x="166680" y="1655832"/>
            <a:ext cx="5606847" cy="4609237"/>
            <a:chOff x="20042" y="1541532"/>
            <a:chExt cx="5606847" cy="3897411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872B848-46A2-40B5-9381-70B05885355E}"/>
                </a:ext>
              </a:extLst>
            </p:cNvPr>
            <p:cNvSpPr/>
            <p:nvPr/>
          </p:nvSpPr>
          <p:spPr>
            <a:xfrm>
              <a:off x="1206585" y="1723596"/>
              <a:ext cx="3719413" cy="3715347"/>
            </a:xfrm>
            <a:prstGeom prst="rect">
              <a:avLst/>
            </a:prstGeom>
            <a:noFill/>
            <a:ln w="508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B014A381-F3B7-46E2-BF5E-E6B0F9BDF849}"/>
                </a:ext>
              </a:extLst>
            </p:cNvPr>
            <p:cNvCxnSpPr>
              <a:cxnSpLocks/>
            </p:cNvCxnSpPr>
            <p:nvPr/>
          </p:nvCxnSpPr>
          <p:spPr>
            <a:xfrm>
              <a:off x="4972811" y="2211839"/>
              <a:ext cx="654078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A0FCB4D5-5532-4854-932C-734C1F85D29A}"/>
                </a:ext>
              </a:extLst>
            </p:cNvPr>
            <p:cNvCxnSpPr>
              <a:cxnSpLocks/>
            </p:cNvCxnSpPr>
            <p:nvPr/>
          </p:nvCxnSpPr>
          <p:spPr>
            <a:xfrm>
              <a:off x="92208" y="2135635"/>
              <a:ext cx="1114377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555DF31-D189-4DEE-A7A0-624994297992}"/>
                </a:ext>
              </a:extLst>
            </p:cNvPr>
            <p:cNvSpPr txBox="1"/>
            <p:nvPr/>
          </p:nvSpPr>
          <p:spPr>
            <a:xfrm>
              <a:off x="20042" y="1541532"/>
              <a:ext cx="830677" cy="31229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bool</a:t>
              </a:r>
              <a:r>
                <a:rPr lang="en-US" dirty="0"/>
                <a:t> in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ECF661-C3D7-4BBC-91C1-C0FDD74F9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06585" y="2567222"/>
              <a:ext cx="3719413" cy="0"/>
            </a:xfrm>
            <a:prstGeom prst="line">
              <a:avLst/>
            </a:prstGeom>
            <a:ln w="508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/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latin typeface="Cambria Math" panose="02040503050406030204" pitchFamily="18" charset="0"/>
                            </a:rPr>
                            <m:t>bool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∅</m:t>
                          </m:r>
                        </m:sub>
                      </m:sSub>
                    </m:oMath>
                  </a14:m>
                  <a:r>
                    <a:rPr lang="en-US" dirty="0"/>
                    <a:t> x:=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, clock c:=0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B02B70FC-C004-48CC-A958-20B2013485C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3" y="1803305"/>
                  <a:ext cx="2290948" cy="315655"/>
                </a:xfrm>
                <a:prstGeom prst="rect">
                  <a:avLst/>
                </a:prstGeom>
                <a:blipFill>
                  <a:blip r:embed="rId3"/>
                  <a:stretch>
                    <a:fillRect t="-6452" r="-1333" b="-241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/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Tin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(x==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) &amp; in?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endParaRPr lang="en-US" dirty="0"/>
                </a:p>
                <a:p>
                  <a:r>
                    <a:rPr lang="en-US" dirty="0"/>
                    <a:t>	x:=in; c:=0;</a:t>
                  </a:r>
                </a:p>
              </p:txBody>
            </p:sp>
          </mc:Choice>
          <mc:Fallback>
            <p:sp>
              <p:nvSpPr>
                <p:cNvPr id="12" name="TextBox 11">
                  <a:extLst>
                    <a:ext uri="{FF2B5EF4-FFF2-40B4-BE49-F238E27FC236}">
                      <a16:creationId xmlns:a16="http://schemas.microsoft.com/office/drawing/2014/main" id="{4E62FC64-3332-41A6-B4B5-5CAEC469C1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2674883"/>
                  <a:ext cx="3351921" cy="546515"/>
                </a:xfrm>
                <a:prstGeom prst="rect">
                  <a:avLst/>
                </a:prstGeom>
                <a:blipFill>
                  <a:blip r:embed="rId4"/>
                  <a:stretch>
                    <a:fillRect l="-1636" t="-4673" b="-1308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/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dirty="0"/>
                    <a:t>Tout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:</m:t>
                      </m:r>
                    </m:oMath>
                  </a14:m>
                  <a:r>
                    <a:rPr lang="en-US" dirty="0"/>
                    <a:t> (c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en-US" dirty="0"/>
                    <a:t>2)</a:t>
                  </a:r>
                  <a14:m>
                    <m:oMath xmlns:m="http://schemas.openxmlformats.org/officeDocument/2006/math">
                      <m:r>
                        <a:rPr lang="en-US" i="1" dirty="0">
                          <a:latin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en-US" dirty="0"/>
                    <a:t> </a:t>
                  </a:r>
                </a:p>
                <a:p>
                  <a:r>
                    <a:rPr lang="en-US" dirty="0"/>
                    <a:t>	{ out := x;</a:t>
                  </a:r>
                </a:p>
                <a:p>
                  <a:r>
                    <a:rPr lang="en-US" dirty="0"/>
                    <a:t>                    x := </a:t>
                  </a:r>
                  <a14:m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∅</m:t>
                      </m:r>
                    </m:oMath>
                  </a14:m>
                  <a:r>
                    <a:rPr lang="en-US" dirty="0"/>
                    <a:t> } </a:t>
                  </a:r>
                </a:p>
              </p:txBody>
            </p:sp>
          </mc:Choice>
          <mc:Fallback>
            <p:sp>
              <p:nvSpPr>
                <p:cNvPr id="13" name="TextBox 12">
                  <a:extLst>
                    <a:ext uri="{FF2B5EF4-FFF2-40B4-BE49-F238E27FC236}">
                      <a16:creationId xmlns:a16="http://schemas.microsoft.com/office/drawing/2014/main" id="{0231AE22-708C-4CF8-9772-E96D7C8797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18102" y="3377545"/>
                  <a:ext cx="3144475" cy="780736"/>
                </a:xfrm>
                <a:prstGeom prst="rect">
                  <a:avLst/>
                </a:prstGeom>
                <a:blipFill>
                  <a:blip r:embed="rId5"/>
                  <a:stretch>
                    <a:fillRect l="-1744" t="-3974" b="-99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/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0" dirty="0"/>
                  <a:t>T</a:t>
                </a:r>
                <a:r>
                  <a:rPr lang="en-US" sz="2400" baseline="-25000" dirty="0"/>
                  <a:t>infull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lang="en-US" sz="2400" b="0" dirty="0"/>
                  <a:t> in?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400" dirty="0"/>
                  <a:t> </a:t>
                </a:r>
              </a:p>
              <a:p>
                <a:r>
                  <a:rPr lang="en-US" sz="2400" dirty="0"/>
                  <a:t>	 </a:t>
                </a: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FF1D011-C61D-4432-A625-7A7C2A802D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4739" y="4729643"/>
                <a:ext cx="3144475" cy="830997"/>
              </a:xfrm>
              <a:prstGeom prst="rect">
                <a:avLst/>
              </a:prstGeom>
              <a:blipFill>
                <a:blip r:embed="rId6"/>
                <a:stretch>
                  <a:fillRect l="-3101" t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293725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C4F0192-A3CC-4EF6-91CD-BC3F41DD4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Timed State Machine representation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DF16B1-994F-4B79-96D1-2BF7CA1AF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Mode captures whether x==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Clock variable tracks the time that elapsed since x received a value</a:t>
                </a:r>
              </a:p>
              <a:p>
                <a:r>
                  <a:rPr lang="en-US" dirty="0"/>
                  <a:t>Guard ensures that </a:t>
                </a:r>
                <a:r>
                  <a:rPr lang="en-US" dirty="0">
                    <a:solidFill>
                      <a:srgbClr val="FF0000"/>
                    </a:solidFill>
                  </a:rPr>
                  <a:t>at least </a:t>
                </a:r>
                <a:r>
                  <a:rPr lang="en-US" dirty="0"/>
                  <a:t>2 seconds pass before the value of x is output </a:t>
                </a:r>
              </a:p>
              <a:p>
                <a:r>
                  <a:rPr lang="en-US" dirty="0"/>
                  <a:t>How do we make sure that x does not remain in full mode for </a:t>
                </a:r>
                <a:r>
                  <a:rPr lang="en-US" dirty="0">
                    <a:solidFill>
                      <a:srgbClr val="FF0000"/>
                    </a:solidFill>
                  </a:rPr>
                  <a:t>at most</a:t>
                </a:r>
                <a:r>
                  <a:rPr lang="en-US" dirty="0"/>
                  <a:t> 3 seconds?</a:t>
                </a:r>
              </a:p>
            </p:txBody>
          </p:sp>
        </mc:Choice>
        <mc:Fallback xmlns="">
          <p:sp>
            <p:nvSpPr>
              <p:cNvPr id="15" name="Content Placeholder 1">
                <a:extLst>
                  <a:ext uri="{FF2B5EF4-FFF2-40B4-BE49-F238E27FC236}">
                    <a16:creationId xmlns:a16="http://schemas.microsoft.com/office/drawing/2014/main" id="{5EA53375-71D9-4ECE-82D1-D1725019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7675" y="1477107"/>
                <a:ext cx="5972115" cy="4162974"/>
              </a:xfrm>
              <a:blipFill>
                <a:blip r:embed="rId2"/>
                <a:stretch>
                  <a:fillRect l="-1224" t="-2343" r="-33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C35BC812-BBEB-48C8-951E-46DB418FC731}"/>
              </a:ext>
            </a:extLst>
          </p:cNvPr>
          <p:cNvGrpSpPr/>
          <p:nvPr/>
        </p:nvGrpSpPr>
        <p:grpSpPr>
          <a:xfrm>
            <a:off x="314511" y="1810435"/>
            <a:ext cx="5104700" cy="2293032"/>
            <a:chOff x="314511" y="1810435"/>
            <a:chExt cx="5104700" cy="2293032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917C8B1E-13DC-4D61-A3D3-3228EB5DA76F}"/>
                </a:ext>
              </a:extLst>
            </p:cNvPr>
            <p:cNvGrpSpPr/>
            <p:nvPr/>
          </p:nvGrpSpPr>
          <p:grpSpPr>
            <a:xfrm>
              <a:off x="314511" y="1810435"/>
              <a:ext cx="4851187" cy="2293032"/>
              <a:chOff x="1244813" y="1428772"/>
              <a:chExt cx="4851187" cy="2293032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53211FC1-AAFE-4C59-A896-A4B872C9BBAD}"/>
                  </a:ext>
                </a:extLst>
              </p:cNvPr>
              <p:cNvSpPr/>
              <p:nvPr/>
            </p:nvSpPr>
            <p:spPr>
              <a:xfrm>
                <a:off x="2319233" y="2290134"/>
                <a:ext cx="1084794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empty</a:t>
                </a:r>
                <a:endParaRPr lang="en-US" baseline="-25000" dirty="0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504FD206-C939-4D69-A62F-0B97EA183469}"/>
                  </a:ext>
                </a:extLst>
              </p:cNvPr>
              <p:cNvSpPr/>
              <p:nvPr/>
            </p:nvSpPr>
            <p:spPr>
              <a:xfrm>
                <a:off x="5269414" y="2290133"/>
                <a:ext cx="826586" cy="624023"/>
              </a:xfrm>
              <a:prstGeom prst="ellipse">
                <a:avLst/>
              </a:prstGeom>
              <a:ln w="25400"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dirty="0"/>
                  <a:t>full</a:t>
                </a:r>
                <a:endParaRPr lang="en-US" baseline="-25000" dirty="0"/>
              </a:p>
            </p:txBody>
          </p:sp>
          <p:sp>
            <p:nvSpPr>
              <p:cNvPr id="7" name="Freeform: Shape 6">
                <a:extLst>
                  <a:ext uri="{FF2B5EF4-FFF2-40B4-BE49-F238E27FC236}">
                    <a16:creationId xmlns:a16="http://schemas.microsoft.com/office/drawing/2014/main" id="{4F9BBDF3-B6A7-4D0B-9ED5-C0802B044277}"/>
                  </a:ext>
                </a:extLst>
              </p:cNvPr>
              <p:cNvSpPr/>
              <p:nvPr/>
            </p:nvSpPr>
            <p:spPr>
              <a:xfrm>
                <a:off x="2796988" y="1805508"/>
                <a:ext cx="2650992" cy="530438"/>
              </a:xfrm>
              <a:custGeom>
                <a:avLst/>
                <a:gdLst>
                  <a:gd name="connsiteX0" fmla="*/ 0 w 2650992"/>
                  <a:gd name="connsiteY0" fmla="*/ 476650 h 530438"/>
                  <a:gd name="connsiteX1" fmla="*/ 1198709 w 2650992"/>
                  <a:gd name="connsiteY1" fmla="*/ 240 h 530438"/>
                  <a:gd name="connsiteX2" fmla="*/ 2650992 w 2650992"/>
                  <a:gd name="connsiteY2" fmla="*/ 530438 h 5304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650992" h="530438">
                    <a:moveTo>
                      <a:pt x="0" y="476650"/>
                    </a:moveTo>
                    <a:cubicBezTo>
                      <a:pt x="378438" y="233962"/>
                      <a:pt x="756877" y="-8725"/>
                      <a:pt x="1198709" y="240"/>
                    </a:cubicBezTo>
                    <a:cubicBezTo>
                      <a:pt x="1640541" y="9205"/>
                      <a:pt x="2145766" y="269821"/>
                      <a:pt x="2650992" y="530438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Freeform: Shape 7">
                <a:extLst>
                  <a:ext uri="{FF2B5EF4-FFF2-40B4-BE49-F238E27FC236}">
                    <a16:creationId xmlns:a16="http://schemas.microsoft.com/office/drawing/2014/main" id="{A42D8E79-D767-4B95-AFD8-1C4E08EFA1C9}"/>
                  </a:ext>
                </a:extLst>
              </p:cNvPr>
              <p:cNvSpPr/>
              <p:nvPr/>
            </p:nvSpPr>
            <p:spPr>
              <a:xfrm>
                <a:off x="2796988" y="2891232"/>
                <a:ext cx="2650992" cy="514955"/>
              </a:xfrm>
              <a:custGeom>
                <a:avLst/>
                <a:gdLst>
                  <a:gd name="connsiteX0" fmla="*/ 2781620 w 2781620"/>
                  <a:gd name="connsiteY0" fmla="*/ 0 h 514955"/>
                  <a:gd name="connsiteX1" fmla="*/ 1483018 w 2781620"/>
                  <a:gd name="connsiteY1" fmla="*/ 514831 h 514955"/>
                  <a:gd name="connsiteX2" fmla="*/ 0 w 2781620"/>
                  <a:gd name="connsiteY2" fmla="*/ 38421 h 5149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781620" h="514955">
                    <a:moveTo>
                      <a:pt x="2781620" y="0"/>
                    </a:moveTo>
                    <a:cubicBezTo>
                      <a:pt x="2364120" y="254214"/>
                      <a:pt x="1946621" y="508428"/>
                      <a:pt x="1483018" y="514831"/>
                    </a:cubicBezTo>
                    <a:cubicBezTo>
                      <a:pt x="1019415" y="521234"/>
                      <a:pt x="509707" y="279827"/>
                      <a:pt x="0" y="38421"/>
                    </a:cubicBezTo>
                  </a:path>
                </a:pathLst>
              </a:custGeom>
              <a:noFill/>
              <a:ln w="25400">
                <a:solidFill>
                  <a:schemeClr val="accent6"/>
                </a:solidFill>
                <a:headEnd type="triangle" w="lg" len="lg"/>
                <a:tailEnd type="non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/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 algn="ctr"/>
                    <a:r>
                      <a:rPr lang="en-US" dirty="0"/>
                      <a:t>c</a:t>
                    </a:r>
                    <a14:m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≥2</m:t>
                        </m:r>
                      </m:oMath>
                    </a14:m>
                    <a:r>
                      <a:rPr lang="en-US" dirty="0"/>
                      <a:t> 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out:=x, x≔</a:t>
                    </a:r>
                    <a14:m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∅</m:t>
                        </m:r>
                      </m:oMath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Rectangle 8">
                    <a:extLst>
                      <a:ext uri="{FF2B5EF4-FFF2-40B4-BE49-F238E27FC236}">
                        <a16:creationId xmlns:a16="http://schemas.microsoft.com/office/drawing/2014/main" id="{61663339-CECC-44D2-B770-885260A735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789577" y="1428772"/>
                    <a:ext cx="2398516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13115" b="-2459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/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algn="ctr"/>
                    <a:r>
                      <a:rPr lang="en-US" dirty="0"/>
                      <a:t>in?</a:t>
                    </a:r>
                    <a14:m>
                      <m:oMath xmlns:m="http://schemas.openxmlformats.org/officeDocument/2006/math"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→</m:t>
                        </m:r>
                      </m:oMath>
                    </a14:m>
                    <a:r>
                      <a:rPr lang="en-US" dirty="0"/>
                      <a:t> x:=in, c:=0</a:t>
                    </a:r>
                  </a:p>
                </p:txBody>
              </p:sp>
            </mc:Choice>
            <mc:Fallback xmlns="">
              <p:sp>
                <p:nvSpPr>
                  <p:cNvPr id="10" name="Rectangle 9">
                    <a:extLst>
                      <a:ext uri="{FF2B5EF4-FFF2-40B4-BE49-F238E27FC236}">
                        <a16:creationId xmlns:a16="http://schemas.microsoft.com/office/drawing/2014/main" id="{AD7ECBEF-4ECC-4F04-92F9-E1667C7F0B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87962" y="3352472"/>
                    <a:ext cx="1669047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920" t="-10000" r="-2555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E8A40F54-3117-40ED-9F28-C44282AB1BB4}"/>
                  </a:ext>
                </a:extLst>
              </p:cNvPr>
              <p:cNvCxnSpPr>
                <a:cxnSpLocks/>
                <a:endCxn id="5" idx="2"/>
              </p:cNvCxnSpPr>
              <p:nvPr/>
            </p:nvCxnSpPr>
            <p:spPr>
              <a:xfrm>
                <a:off x="1244813" y="2602144"/>
                <a:ext cx="1074420" cy="2"/>
              </a:xfrm>
              <a:prstGeom prst="straightConnector1">
                <a:avLst/>
              </a:prstGeom>
              <a:noFill/>
              <a:ln w="25400">
                <a:solidFill>
                  <a:schemeClr val="accent6"/>
                </a:solidFill>
                <a:tailEnd type="triangle" w="lg" len="lg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5978578B-1E05-458F-820C-D924FF033114}"/>
                  </a:ext>
                </a:extLst>
              </p:cNvPr>
              <p:cNvSpPr/>
              <p:nvPr/>
            </p:nvSpPr>
            <p:spPr>
              <a:xfrm>
                <a:off x="1382512" y="2204154"/>
                <a:ext cx="577401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dirty="0"/>
                  <a:t>c:=0</a:t>
                </a:r>
              </a:p>
            </p:txBody>
          </p:sp>
        </p:grpSp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53369D7D-4043-4492-9918-C0F6EE397266}"/>
                </a:ext>
              </a:extLst>
            </p:cNvPr>
            <p:cNvSpPr/>
            <p:nvPr/>
          </p:nvSpPr>
          <p:spPr>
            <a:xfrm>
              <a:off x="5033042" y="2561846"/>
              <a:ext cx="386169" cy="355356"/>
            </a:xfrm>
            <a:custGeom>
              <a:avLst/>
              <a:gdLst>
                <a:gd name="connsiteX0" fmla="*/ 122945 w 386169"/>
                <a:gd name="connsiteY0" fmla="*/ 327351 h 355356"/>
                <a:gd name="connsiteX1" fmla="*/ 299677 w 386169"/>
                <a:gd name="connsiteY1" fmla="*/ 350403 h 355356"/>
                <a:gd name="connsiteX2" fmla="*/ 384202 w 386169"/>
                <a:gd name="connsiteY2" fmla="*/ 242826 h 355356"/>
                <a:gd name="connsiteX3" fmla="*/ 338097 w 386169"/>
                <a:gd name="connsiteY3" fmla="*/ 58409 h 355356"/>
                <a:gd name="connsiteX4" fmla="*/ 115261 w 386169"/>
                <a:gd name="connsiteY4" fmla="*/ 4621 h 355356"/>
                <a:gd name="connsiteX5" fmla="*/ 0 w 386169"/>
                <a:gd name="connsiteY5" fmla="*/ 158302 h 355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86169" h="355356">
                  <a:moveTo>
                    <a:pt x="122945" y="327351"/>
                  </a:moveTo>
                  <a:cubicBezTo>
                    <a:pt x="189539" y="345920"/>
                    <a:pt x="256134" y="364490"/>
                    <a:pt x="299677" y="350403"/>
                  </a:cubicBezTo>
                  <a:cubicBezTo>
                    <a:pt x="343220" y="336316"/>
                    <a:pt x="377799" y="291492"/>
                    <a:pt x="384202" y="242826"/>
                  </a:cubicBezTo>
                  <a:cubicBezTo>
                    <a:pt x="390605" y="194160"/>
                    <a:pt x="382920" y="98110"/>
                    <a:pt x="338097" y="58409"/>
                  </a:cubicBezTo>
                  <a:cubicBezTo>
                    <a:pt x="293274" y="18708"/>
                    <a:pt x="171611" y="-12028"/>
                    <a:pt x="115261" y="4621"/>
                  </a:cubicBezTo>
                  <a:cubicBezTo>
                    <a:pt x="58911" y="21270"/>
                    <a:pt x="29455" y="89786"/>
                    <a:pt x="0" y="158302"/>
                  </a:cubicBezTo>
                </a:path>
              </a:pathLst>
            </a:custGeom>
            <a:noFill/>
            <a:ln w="25400">
              <a:solidFill>
                <a:schemeClr val="accent6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6587F0B4-CCBF-460F-A6B5-01728E9CFDEE}"/>
              </a:ext>
            </a:extLst>
          </p:cNvPr>
          <p:cNvSpPr/>
          <p:nvPr/>
        </p:nvSpPr>
        <p:spPr>
          <a:xfrm>
            <a:off x="5014597" y="2192514"/>
            <a:ext cx="4667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in?</a:t>
            </a:r>
          </a:p>
        </p:txBody>
      </p:sp>
    </p:spTree>
    <p:extLst>
      <p:ext uri="{BB962C8B-B14F-4D97-AF65-F5344CB8AC3E}">
        <p14:creationId xmlns:p14="http://schemas.microsoft.com/office/powerpoint/2010/main" val="127818700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W4RvpcQDSyMdAu7jQVKp7m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pLiSC8ikgrn1DClo90Itj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nIgC9msUFZCvT65nnQ0igp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qKk7WJrAi4kIOJEQL815xk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12885</TotalTime>
  <Words>2765</Words>
  <Application>Microsoft Office PowerPoint</Application>
  <PresentationFormat>Widescreen</PresentationFormat>
  <Paragraphs>434</Paragraphs>
  <Slides>30</Slides>
  <Notes>1</Notes>
  <HiddenSlides>7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9" baseType="lpstr">
      <vt:lpstr>Arial</vt:lpstr>
      <vt:lpstr>Calibri</vt:lpstr>
      <vt:lpstr>Calibri Light</vt:lpstr>
      <vt:lpstr>Cambria Math</vt:lpstr>
      <vt:lpstr>Garamond</vt:lpstr>
      <vt:lpstr>Lucida Calligraphy</vt:lpstr>
      <vt:lpstr>Times New Roman</vt:lpstr>
      <vt:lpstr>Wingdings 3</vt:lpstr>
      <vt:lpstr>Office Theme</vt:lpstr>
      <vt:lpstr>Autonomous Cyber-Physical Systems: Timed Models</vt:lpstr>
      <vt:lpstr>Models of Computation</vt:lpstr>
      <vt:lpstr>Models of Computation</vt:lpstr>
      <vt:lpstr>Timed Processes: explicit clock variables</vt:lpstr>
      <vt:lpstr>Transitions in a timed state machine</vt:lpstr>
      <vt:lpstr>Transitions in a timed state machine</vt:lpstr>
      <vt:lpstr>Timed Process Execution</vt:lpstr>
      <vt:lpstr>Timed Buffer</vt:lpstr>
      <vt:lpstr>Timed State Machine representation</vt:lpstr>
      <vt:lpstr>Clock invariants</vt:lpstr>
      <vt:lpstr>Clock invariants</vt:lpstr>
      <vt:lpstr>Why model using invariants and guards?</vt:lpstr>
      <vt:lpstr>Example with two clocks</vt:lpstr>
      <vt:lpstr>Formal recap of a timed process</vt:lpstr>
      <vt:lpstr>Composing Timed Processes</vt:lpstr>
      <vt:lpstr>Composing Timed Processes</vt:lpstr>
      <vt:lpstr>Semi-synchrony</vt:lpstr>
      <vt:lpstr>Pacemaker Modeling as a Timed Process</vt:lpstr>
      <vt:lpstr>How does a healthy heart work?</vt:lpstr>
      <vt:lpstr>What do pacemakers do?</vt:lpstr>
      <vt:lpstr>Implantable Pacemaker modeling</vt:lpstr>
      <vt:lpstr>How dual-chamber pacemakers work</vt:lpstr>
      <vt:lpstr>The LRI mode of operation explained</vt:lpstr>
      <vt:lpstr>PowerPoint Presentation</vt:lpstr>
      <vt:lpstr>Finite state automata</vt:lpstr>
      <vt:lpstr>How does a finite state automaton work?</vt:lpstr>
      <vt:lpstr>Language of a finite state automaton</vt:lpstr>
      <vt:lpstr>Timed Automata</vt:lpstr>
      <vt:lpstr>Timing Analysis</vt:lpstr>
      <vt:lpstr>How is such analysis done?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Jyotirmoy Vinay Deshmukh</cp:lastModifiedBy>
  <cp:revision>211</cp:revision>
  <dcterms:created xsi:type="dcterms:W3CDTF">2018-01-04T23:14:16Z</dcterms:created>
  <dcterms:modified xsi:type="dcterms:W3CDTF">2020-08-31T21:48:20Z</dcterms:modified>
</cp:coreProperties>
</file>