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64" r:id="rId3"/>
    <p:sldId id="366" r:id="rId4"/>
    <p:sldId id="315" r:id="rId5"/>
    <p:sldId id="316" r:id="rId6"/>
    <p:sldId id="312" r:id="rId7"/>
    <p:sldId id="272" r:id="rId8"/>
    <p:sldId id="367" r:id="rId9"/>
    <p:sldId id="289" r:id="rId10"/>
    <p:sldId id="313" r:id="rId11"/>
    <p:sldId id="314" r:id="rId12"/>
    <p:sldId id="317" r:id="rId13"/>
    <p:sldId id="357" r:id="rId14"/>
    <p:sldId id="318" r:id="rId15"/>
    <p:sldId id="319" r:id="rId16"/>
    <p:sldId id="320" r:id="rId17"/>
    <p:sldId id="321" r:id="rId18"/>
    <p:sldId id="322" r:id="rId19"/>
    <p:sldId id="365" r:id="rId20"/>
    <p:sldId id="328" r:id="rId21"/>
    <p:sldId id="324" r:id="rId22"/>
    <p:sldId id="325" r:id="rId23"/>
    <p:sldId id="323" r:id="rId24"/>
    <p:sldId id="326" r:id="rId25"/>
    <p:sldId id="327" r:id="rId26"/>
    <p:sldId id="363" r:id="rId27"/>
    <p:sldId id="360" r:id="rId28"/>
    <p:sldId id="361" r:id="rId29"/>
    <p:sldId id="362" r:id="rId30"/>
    <p:sldId id="329" r:id="rId31"/>
    <p:sldId id="330" r:id="rId32"/>
    <p:sldId id="33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9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FEDBB-23D4-4FB2-B355-2F6DA13DD15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27279"/>
            <a:ext cx="11699087" cy="475676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61308" y="65138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65138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3A0AC-1377-4982-AD37-F63712CCADEE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1.png"/><Relationship Id="rId7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311.png"/><Relationship Id="rId7" Type="http://schemas.openxmlformats.org/officeDocument/2006/relationships/image" Target="../media/image33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21.png"/><Relationship Id="rId4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0.png"/><Relationship Id="rId7" Type="http://schemas.openxmlformats.org/officeDocument/2006/relationships/image" Target="../media/image330.png"/><Relationship Id="rId12" Type="http://schemas.openxmlformats.org/officeDocument/2006/relationships/image" Target="../media/image42.png"/><Relationship Id="rId2" Type="http://schemas.openxmlformats.org/officeDocument/2006/relationships/image" Target="../media/image34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8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0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110.png"/><Relationship Id="rId4" Type="http://schemas.openxmlformats.org/officeDocument/2006/relationships/image" Target="../media/image590.png"/><Relationship Id="rId9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4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10.png"/><Relationship Id="rId7" Type="http://schemas.openxmlformats.org/officeDocument/2006/relationships/image" Target="../media/image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4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Timed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2024. CSCI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F0192-A3CC-4EF6-91CD-BC3F41DD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State Machine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16B1-994F-4B79-96D1-2BF7CA1A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03847" y="1477107"/>
                <a:ext cx="6350466" cy="46971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Mode captures whether x==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Clock variable tracks the time that elapsed since x received a value</a:t>
                </a:r>
              </a:p>
              <a:p>
                <a:r>
                  <a:rPr lang="en-US" dirty="0"/>
                  <a:t>Guard ensures that </a:t>
                </a:r>
                <a:r>
                  <a:rPr lang="en-US" dirty="0">
                    <a:solidFill>
                      <a:srgbClr val="FF0000"/>
                    </a:solidFill>
                  </a:rPr>
                  <a:t>at least </a:t>
                </a:r>
                <a:r>
                  <a:rPr lang="en-US" dirty="0"/>
                  <a:t>2 seconds pass before the value of x is output </a:t>
                </a:r>
              </a:p>
              <a:p>
                <a:r>
                  <a:rPr lang="en-US" dirty="0"/>
                  <a:t>Guard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does not force </a:t>
                </a:r>
                <a:r>
                  <a:rPr lang="en-US" dirty="0"/>
                  <a:t>transitions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can keep increasing while process remains in mode full</a:t>
                </a:r>
              </a:p>
              <a:p>
                <a:r>
                  <a:rPr lang="en-US" dirty="0"/>
                  <a:t>How do we make sure that process does not remain in full mode for </a:t>
                </a:r>
                <a:r>
                  <a:rPr lang="en-US" dirty="0">
                    <a:solidFill>
                      <a:srgbClr val="FF0000"/>
                    </a:solidFill>
                  </a:rPr>
                  <a:t>at most</a:t>
                </a:r>
                <a:r>
                  <a:rPr lang="en-US" dirty="0"/>
                  <a:t> 3 seconds?</a:t>
                </a:r>
              </a:p>
            </p:txBody>
          </p:sp>
        </mc:Choice>
        <mc:Fallback xmlns="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3847" y="1477107"/>
                <a:ext cx="6350466" cy="4697190"/>
              </a:xfrm>
              <a:blipFill>
                <a:blip r:embed="rId2"/>
                <a:stretch>
                  <a:fillRect l="-1152" t="-2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BC812-BBEB-48C8-951E-46DB418FC731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7C8B1E-13DC-4D61-A3D3-3228EB5DA76F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211FC1-AAFE-4C59-A896-A4B872C9BBAD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4FD206-C939-4D69-A62F-0B97EA183469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F9BBDF3-B6A7-4D0B-9ED5-C0802B044277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42D8E79-D767-4B95-AFD8-1C4E08EFA1C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8A40F54-3117-40ED-9F28-C44282AB1BB4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78578B-1E05-458F-820C-D924FF033114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3369D7D-4043-4492-9918-C0F6EE397266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587F0B4-CCBF-460F-A6B5-01728E9CFDEE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27818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095" y="1039906"/>
                <a:ext cx="5973674" cy="524435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Attempt 1: we could make the guard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Attempt 1 fails because: </a:t>
                </a:r>
              </a:p>
              <a:p>
                <a:pPr lvl="1"/>
                <a:r>
                  <a:rPr lang="en-US" sz="2400" dirty="0"/>
                  <a:t>You could keep getting new input (self-loop executes) till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Larger problem: Guards are non-forcing: nothing requires the guard to be executed</a:t>
                </a:r>
              </a:p>
              <a:p>
                <a:r>
                  <a:rPr lang="en-US" sz="2400" dirty="0"/>
                  <a:t>We can fix this by introducing </a:t>
                </a:r>
                <a:r>
                  <a:rPr lang="en-US" sz="2400" b="1" dirty="0"/>
                  <a:t>clock invariants</a:t>
                </a:r>
              </a:p>
              <a:p>
                <a:r>
                  <a:rPr lang="en-US" sz="2400" dirty="0"/>
                  <a:t>Clock invariant of any mode: symbolic expression that must evaluate to true at all times, and if not, the process must exit that mode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095" y="1039906"/>
                <a:ext cx="5973674" cy="5244353"/>
              </a:xfrm>
              <a:blipFill>
                <a:blip r:embed="rId2"/>
                <a:stretch>
                  <a:fillRect l="-817" t="-1628" r="-2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368502"/>
            <a:chOff x="314511" y="1810435"/>
            <a:chExt cx="5104700" cy="23685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368502"/>
              <a:chOff x="1244813" y="1428772"/>
              <a:chExt cx="4851187" cy="236850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505993-EA7E-40A3-8AA1-6C53E43A92B2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859770" y="1805508"/>
                <a:ext cx="2588210" cy="453836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96670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42794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42794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9836" r="-25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61315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Add clock invariant:</a:t>
                </a:r>
              </a:p>
              <a:p>
                <a:pPr marL="0" indent="0">
                  <a:buNone/>
                </a:pPr>
                <a:r>
                  <a:rPr lang="en-US" dirty="0"/>
                  <a:t>	(mode==full)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(c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3)</a:t>
                </a:r>
              </a:p>
              <a:p>
                <a:r>
                  <a:rPr lang="en-US" dirty="0"/>
                  <a:t>Forces process to leave mode full if c becomes greater than 3</a:t>
                </a:r>
              </a:p>
              <a:p>
                <a:r>
                  <a:rPr lang="en-US" dirty="0"/>
                  <a:t>Staying in mode full when 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 would violate the clock invariant</a:t>
                </a:r>
              </a:p>
              <a:p>
                <a:r>
                  <a:rPr lang="en-US" dirty="0"/>
                  <a:t>Useful construct to limit how long a process stays in a certain mode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  <a:blipFill>
                <a:blip r:embed="rId2"/>
                <a:stretch>
                  <a:fillRect l="-1224" t="-2711" r="-2653" b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b="1" dirty="0">
                        <a:solidFill>
                          <a:srgbClr val="FF0000"/>
                        </a:solidFill>
                      </a:rPr>
                      <a:t>c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t="-4673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37492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mode is a guard-enabled task; if guard is true, task is executed</a:t>
                </a:r>
              </a:p>
              <a:p>
                <a:pPr lvl="1"/>
                <a:r>
                  <a:rPr lang="en-US" sz="2400" dirty="0"/>
                  <a:t>Going from one mode to another is a task switch</a:t>
                </a:r>
              </a:p>
              <a:p>
                <a:r>
                  <a:rPr lang="en-US" dirty="0"/>
                  <a:t>Checking if process leaves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depends on if incoming </a:t>
                </a:r>
                <a:r>
                  <a:rPr lang="en-US" i="1" dirty="0"/>
                  <a:t>guard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is true</a:t>
                </a:r>
              </a:p>
              <a:p>
                <a:r>
                  <a:rPr lang="en-US" dirty="0"/>
                  <a:t>Staying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does not/should not depend on the </a:t>
                </a:r>
                <a:r>
                  <a:rPr lang="en-US" i="1" dirty="0"/>
                  <a:t>guard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So, we use invariants:</a:t>
                </a:r>
              </a:p>
              <a:p>
                <a:pPr lvl="1"/>
                <a:r>
                  <a:rPr lang="en-US" dirty="0"/>
                  <a:t>a condition always checked in a given mode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  <a:blipFill>
                <a:blip r:embed="rId2"/>
                <a:stretch>
                  <a:fillRect l="-929" t="-2378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ED05BE-D1EA-4F1F-8FCA-F6888CD2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using invariants and guards?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BF7A8-B764-439E-8F64-A48DB998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52BA12-C067-4D3A-B0CC-43891BEBB6F9}"/>
              </a:ext>
            </a:extLst>
          </p:cNvPr>
          <p:cNvGrpSpPr/>
          <p:nvPr/>
        </p:nvGrpSpPr>
        <p:grpSpPr>
          <a:xfrm>
            <a:off x="8191001" y="1316840"/>
            <a:ext cx="3544207" cy="2248640"/>
            <a:chOff x="7676243" y="1344115"/>
            <a:chExt cx="2996112" cy="14625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2E790F-179D-4F9D-8FF9-E9FB49E11562}"/>
                </a:ext>
              </a:extLst>
            </p:cNvPr>
            <p:cNvSpPr/>
            <p:nvPr/>
          </p:nvSpPr>
          <p:spPr>
            <a:xfrm>
              <a:off x="7676243" y="1344115"/>
              <a:ext cx="2919939" cy="146258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9A6EE-9AFB-4ADB-84D0-8DA2D3F8A4E1}"/>
                </a:ext>
              </a:extLst>
            </p:cNvPr>
            <p:cNvCxnSpPr>
              <a:cxnSpLocks/>
            </p:cNvCxnSpPr>
            <p:nvPr/>
          </p:nvCxnSpPr>
          <p:spPr>
            <a:xfrm>
              <a:off x="7676243" y="1837284"/>
              <a:ext cx="291993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/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m</a:t>
                  </a:r>
                  <a:r>
                    <a:rPr lang="en-US" sz="2400" b="0" dirty="0"/>
                    <a:t>ode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, clock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959" t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/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1→2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/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A06F97-8131-420F-83CF-1B87827C5738}"/>
              </a:ext>
            </a:extLst>
          </p:cNvPr>
          <p:cNvGrpSpPr/>
          <p:nvPr/>
        </p:nvGrpSpPr>
        <p:grpSpPr>
          <a:xfrm>
            <a:off x="8669020" y="3715765"/>
            <a:ext cx="2533915" cy="1873250"/>
            <a:chOff x="8637270" y="3190292"/>
            <a:chExt cx="2533915" cy="1873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/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/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70A6D7-FAD1-4C4E-8CDD-2CBF86817082}"/>
                </a:ext>
              </a:extLst>
            </p:cNvPr>
            <p:cNvSpPr/>
            <p:nvPr/>
          </p:nvSpPr>
          <p:spPr>
            <a:xfrm>
              <a:off x="10267896" y="353636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F6A069-D3C9-4E20-AB72-EB09CB12017D}"/>
                </a:ext>
              </a:extLst>
            </p:cNvPr>
            <p:cNvSpPr/>
            <p:nvPr/>
          </p:nvSpPr>
          <p:spPr>
            <a:xfrm flipH="1">
              <a:off x="9126890" y="356811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/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/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861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Model with one input channel and two output channels: out</a:t>
                </a:r>
                <a:r>
                  <a:rPr lang="en-US" baseline="-25000" dirty="0"/>
                  <a:t>1 </a:t>
                </a:r>
                <a:r>
                  <a:rPr lang="en-US" dirty="0"/>
                  <a:t>and out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r>
                  <a:rPr lang="en-US" dirty="0"/>
                  <a:t>Clock c tracks time elapsed since occurrence of the input task execution</a:t>
                </a:r>
              </a:p>
              <a:p>
                <a:r>
                  <a:rPr lang="en-US" dirty="0"/>
                  <a:t>Clock d tracks time elapsed since occurrence of output task for out</a:t>
                </a:r>
                <a:r>
                  <a:rPr lang="en-US" baseline="-25000" dirty="0"/>
                  <a:t>1</a:t>
                </a:r>
              </a:p>
              <a:p>
                <a:r>
                  <a:rPr lang="en-US" dirty="0"/>
                  <a:t>Behavior of process: If input event occurs at some time t, then process issues output </a:t>
                </a:r>
                <a:r>
                  <a:rPr lang="en-US" dirty="0">
                    <a:solidFill>
                      <a:srgbClr val="FF0000"/>
                    </a:solidFill>
                  </a:rPr>
                  <a:t>#</a:t>
                </a:r>
                <a:r>
                  <a:rPr lang="en-US" dirty="0"/>
                  <a:t> on out</a:t>
                </a:r>
                <a:r>
                  <a:rPr lang="en-US" baseline="-25000" dirty="0"/>
                  <a:t>1 </a:t>
                </a:r>
                <a:r>
                  <a:rPr lang="en-US" dirty="0"/>
                  <a:t>some time t’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[t,t+1] and then issues output </a:t>
                </a:r>
                <a:r>
                  <a:rPr lang="en-US" dirty="0">
                    <a:solidFill>
                      <a:srgbClr val="7030A0"/>
                    </a:solidFill>
                  </a:rPr>
                  <a:t>* </a:t>
                </a:r>
                <a:r>
                  <a:rPr lang="en-US" dirty="0"/>
                  <a:t>on out</a:t>
                </a:r>
                <a:r>
                  <a:rPr lang="en-US" baseline="-25000" dirty="0"/>
                  <a:t>2 </a:t>
                </a:r>
                <a:r>
                  <a:rPr lang="en-US" dirty="0"/>
                  <a:t>at time t’’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[t’+1, t+2]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  <a:blipFill>
                <a:blip r:embed="rId2"/>
                <a:stretch>
                  <a:fillRect l="-998" t="-2384" r="-274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04B9EF8-CE9D-40AF-AC47-A35F905E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two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9513-FEC4-4FD1-93CC-E9123F33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40D095-0DB9-4789-B098-E7E97DD04C2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58216" y="2475405"/>
            <a:ext cx="0" cy="746004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/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wait1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1</a:t>
                </a:r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blipFill>
                <a:blip r:embed="rId3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A0729A-C41B-4724-A3E7-59FE3D02C239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2158216" y="4100118"/>
            <a:ext cx="0" cy="766992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13A0FC-07FE-43A0-AF16-A58652F7AA17}"/>
              </a:ext>
            </a:extLst>
          </p:cNvPr>
          <p:cNvSpPr/>
          <p:nvPr/>
        </p:nvSpPr>
        <p:spPr>
          <a:xfrm>
            <a:off x="2700613" y="2204970"/>
            <a:ext cx="661361" cy="2902645"/>
          </a:xfrm>
          <a:custGeom>
            <a:avLst/>
            <a:gdLst>
              <a:gd name="connsiteX0" fmla="*/ 0 w 222837"/>
              <a:gd name="connsiteY0" fmla="*/ 2474259 h 2474259"/>
              <a:gd name="connsiteX1" fmla="*/ 222837 w 222837"/>
              <a:gd name="connsiteY1" fmla="*/ 1091132 h 2474259"/>
              <a:gd name="connsiteX2" fmla="*/ 0 w 222837"/>
              <a:gd name="connsiteY2" fmla="*/ 0 h 24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37" h="2474259">
                <a:moveTo>
                  <a:pt x="0" y="2474259"/>
                </a:moveTo>
                <a:cubicBezTo>
                  <a:pt x="111418" y="1988883"/>
                  <a:pt x="222837" y="1503508"/>
                  <a:pt x="222837" y="1091132"/>
                </a:cubicBezTo>
                <a:cubicBezTo>
                  <a:pt x="222837" y="678756"/>
                  <a:pt x="111418" y="339378"/>
                  <a:pt x="0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85B20F-9BF1-4137-BA8A-FE9CB23658F9}"/>
              </a:ext>
            </a:extLst>
          </p:cNvPr>
          <p:cNvSpPr/>
          <p:nvPr/>
        </p:nvSpPr>
        <p:spPr>
          <a:xfrm>
            <a:off x="1532237" y="1584058"/>
            <a:ext cx="1251958" cy="87870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idle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/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Wait2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2</a:t>
                </a: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blipFill>
                <a:blip r:embed="rId4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380890-901F-4A25-824A-FFCB4AB7A71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99355" y="2023413"/>
            <a:ext cx="932882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88D912-EFE7-4279-8CA1-C79B49425F75}"/>
              </a:ext>
            </a:extLst>
          </p:cNvPr>
          <p:cNvSpPr txBox="1"/>
          <p:nvPr/>
        </p:nvSpPr>
        <p:spPr>
          <a:xfrm>
            <a:off x="326232" y="1094366"/>
            <a:ext cx="1246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clock </a:t>
            </a:r>
            <a:r>
              <a:rPr lang="en-US" sz="2800" dirty="0" err="1"/>
              <a:t>c,d</a:t>
            </a:r>
            <a:r>
              <a:rPr lang="en-US" sz="2800" dirty="0"/>
              <a:t>:=0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/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in?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blipFill>
                <a:blip r:embed="rId5"/>
                <a:stretch>
                  <a:fillRect l="-6612" t="-10526" r="-495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B8EBE32-945E-42B0-8EDF-2A393B34DA99}"/>
              </a:ext>
            </a:extLst>
          </p:cNvPr>
          <p:cNvSpPr txBox="1"/>
          <p:nvPr/>
        </p:nvSpPr>
        <p:spPr>
          <a:xfrm>
            <a:off x="511498" y="423257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</a:t>
            </a:r>
            <a:r>
              <a:rPr lang="en-US" sz="2400" baseline="-25000" dirty="0"/>
              <a:t>1</a:t>
            </a:r>
            <a:r>
              <a:rPr lang="en-US" sz="2400" dirty="0"/>
              <a:t>!</a:t>
            </a:r>
            <a:r>
              <a:rPr lang="en-US" sz="2400" dirty="0">
                <a:solidFill>
                  <a:srgbClr val="FF0000"/>
                </a:solidFill>
              </a:rPr>
              <a:t>#</a:t>
            </a:r>
            <a:r>
              <a:rPr lang="en-US" sz="2400" dirty="0"/>
              <a:t>;d:=0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/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≥1→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out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!</a:t>
                </a:r>
                <a:r>
                  <a:rPr lang="en-US" sz="2400" dirty="0">
                    <a:solidFill>
                      <a:srgbClr val="7030A0"/>
                    </a:solidFill>
                  </a:rPr>
                  <a:t>*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blipFill>
                <a:blip r:embed="rId6"/>
                <a:stretch>
                  <a:fillRect l="-780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9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Timed process consists of:</a:t>
                </a:r>
              </a:p>
              <a:p>
                <a:pPr lvl="1"/>
                <a:r>
                  <a:rPr lang="en-US" sz="2400" dirty="0"/>
                  <a:t>An asynchronous process, where some of the state variables are of type clock (ranging over non-negative reals)</a:t>
                </a:r>
              </a:p>
              <a:p>
                <a:pPr lvl="1"/>
                <a:r>
                  <a:rPr lang="en-US" sz="2400" dirty="0"/>
                  <a:t>A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 </a:t>
                </a:r>
                <a:r>
                  <a:rPr lang="en-US" sz="2400" dirty="0"/>
                  <a:t>which is a Boolean expression over the state variables</a:t>
                </a:r>
              </a:p>
              <a:p>
                <a:r>
                  <a:rPr lang="en-US" sz="2400" dirty="0"/>
                  <a:t>Inputs, Outputs, States, Initial states, Actions: Internal, Input and Output: same as for asynchronous processes</a:t>
                </a:r>
              </a:p>
              <a:p>
                <a:r>
                  <a:rPr lang="en-US" sz="2400" dirty="0"/>
                  <a:t>Timed Action: Given a state q and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action q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groupChr>
                  </m:oMath>
                </a14:m>
                <a:r>
                  <a:rPr lang="en-US" sz="2400" dirty="0"/>
                  <a:t>q’ specifies a transition of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if:</a:t>
                </a:r>
              </a:p>
              <a:p>
                <a:pPr lvl="1"/>
                <a:r>
                  <a:rPr lang="en-US" sz="2400" dirty="0"/>
                  <a:t>q’ represents a state where the non-clock variables have the same value as in q, i.e. q’(x) = q(x)</a:t>
                </a:r>
              </a:p>
              <a:p>
                <a:pPr lvl="1"/>
                <a:r>
                  <a:rPr lang="en-US" sz="2400" dirty="0"/>
                  <a:t>q’ represents a state where the clock variables in q are incremented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, i.e. q’(c) = q(c)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</a:t>
                </a:r>
              </a:p>
              <a:p>
                <a:pPr lvl="1"/>
                <a:r>
                  <a:rPr lang="en-US" sz="2400" dirty="0"/>
                  <a:t>For all times 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[q(c),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], the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</a:t>
                </a:r>
                <a:r>
                  <a:rPr lang="en-US" sz="2400" dirty="0"/>
                  <a:t> is satisfied</a:t>
                </a:r>
              </a:p>
              <a:p>
                <a:pPr lvl="1"/>
                <a:r>
                  <a:rPr lang="en-US" sz="2400" dirty="0"/>
                  <a:t>If clock invariant is </a:t>
                </a:r>
                <a:r>
                  <a:rPr lang="en-US" sz="2400" i="1" dirty="0"/>
                  <a:t>convex</a:t>
                </a:r>
                <a:r>
                  <a:rPr lang="en-US" sz="2400" dirty="0"/>
                  <a:t>, enough to check clock invariant at q(c) and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  <a:blipFill>
                <a:blip r:embed="rId2"/>
                <a:stretch>
                  <a:fillRect l="-303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76B661-006B-4781-A6A4-ACBD92B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recap of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D3E23-7E39-474A-ACA5-06571782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011206" y="2290133"/>
                    <a:ext cx="1084794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1206" y="2290133"/>
                    <a:ext cx="1084794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4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297784" cy="1712720"/>
            <a:chOff x="314511" y="2114308"/>
            <a:chExt cx="5297784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5070657" cy="1712720"/>
              <a:chOff x="1244813" y="1732645"/>
              <a:chExt cx="507065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27751" y="2290133"/>
                    <a:ext cx="1187719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751" y="2290133"/>
                    <a:ext cx="1187719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226126" y="2628451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Each process stays in mode full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Need to construct a new process with 4 new modes</a:t>
                </a:r>
              </a:p>
              <a:p>
                <a:r>
                  <a:rPr lang="en-US" dirty="0"/>
                  <a:t>Each new mode is a pair consisting of modes from process 1 and 2</a:t>
                </a:r>
              </a:p>
              <a:p>
                <a:r>
                  <a:rPr lang="en-US" dirty="0"/>
                  <a:t>Mode switches in the new machine correspond to mode switches in the old machine</a:t>
                </a:r>
              </a:p>
              <a:p>
                <a:r>
                  <a:rPr lang="en-US" dirty="0"/>
                  <a:t>Interesting timing behavior can arise!</a:t>
                </a:r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  <a:blipFill>
                <a:blip r:embed="rId8"/>
                <a:stretch>
                  <a:fillRect l="-1076" t="-2244" r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87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977164" y="2156952"/>
                <a:ext cx="2470816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104700" cy="1712720"/>
            <a:chOff x="314511" y="2114308"/>
            <a:chExt cx="5104700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CA13FC-358B-4971-924D-1D6B894AA081}"/>
              </a:ext>
            </a:extLst>
          </p:cNvPr>
          <p:cNvSpPr/>
          <p:nvPr/>
        </p:nvSpPr>
        <p:spPr>
          <a:xfrm>
            <a:off x="4975072" y="166001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C72FEB0-2ECB-45DF-BEFD-102D0EC02035}"/>
              </a:ext>
            </a:extLst>
          </p:cNvPr>
          <p:cNvSpPr/>
          <p:nvPr/>
        </p:nvSpPr>
        <p:spPr>
          <a:xfrm>
            <a:off x="4937486" y="372983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959141E-0EB4-4F22-9D43-5B15AB7C7FAD}"/>
              </a:ext>
            </a:extLst>
          </p:cNvPr>
          <p:cNvGrpSpPr/>
          <p:nvPr/>
        </p:nvGrpSpPr>
        <p:grpSpPr>
          <a:xfrm>
            <a:off x="5847398" y="1642616"/>
            <a:ext cx="6151729" cy="3972992"/>
            <a:chOff x="5847398" y="1642616"/>
            <a:chExt cx="6151729" cy="397299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F8F425-4FE6-4A71-9424-EC6E6C3D1747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8"/>
                  <a:stretch>
                    <a:fillRect t="-3738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10"/>
                  <a:stretch>
                    <a:fillRect b="-5488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6C26BD2-11E1-4645-BE87-DBB7CBFC597D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B246BB9-951E-40B2-8C5F-E865DD155F34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E44F2B-F362-4944-B18C-9706BAAC86A1}"/>
                </a:ext>
              </a:extLst>
            </p:cNvPr>
            <p:cNvCxnSpPr>
              <a:cxnSpLocks/>
              <a:stCxn id="31" idx="7"/>
              <a:endCxn id="32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AD3FF5C-57A0-4E57-8296-A0A8CF2BC24F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4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5460057-06F9-4AC9-8097-64C627D69C98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70EC45A-8E1F-4A30-B0F0-EC16629F7202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409" r="-2652" b="-6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471F39B-A96F-4C2B-80D8-FBE06ADAE89A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062A4A-E4AE-4889-90E7-93CE36502C3E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6EB63EF-F59F-466F-8CDD-D5918A397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5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28E36CB-271B-4DF6-83E9-A0F92E59F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23A2AAE-737F-4CAF-AD33-B50041618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214" t="-2419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381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B</a:t>
                </a:r>
                <a:r>
                  <a:rPr lang="en-US" sz="2400" baseline="-25000" dirty="0"/>
                  <a:t>1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B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2 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can never be enabled! </a:t>
                </a:r>
              </a:p>
              <a:p>
                <a:pPr marL="0" indent="0">
                  <a:buNone/>
                </a:pPr>
                <a:r>
                  <a:rPr lang="en-US" sz="2400" dirty="0"/>
                  <a:t>Why?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the process gets kicked out of state 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cannot be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so, guard from 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to 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is not enabled!</a:t>
                </a:r>
              </a:p>
              <a:p>
                <a:pPr lvl="2"/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  <a:blipFill>
                <a:blip r:embed="rId2"/>
                <a:stretch>
                  <a:fillRect l="-1700" t="-1964" r="-2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F6BF7-7AF9-4321-961E-067D34E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5CFE-D10C-4D9E-9DB1-20D4A55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82B3A1-4D8C-450E-8949-F8448368DC0A}"/>
              </a:ext>
            </a:extLst>
          </p:cNvPr>
          <p:cNvGrpSpPr/>
          <p:nvPr/>
        </p:nvGrpSpPr>
        <p:grpSpPr>
          <a:xfrm>
            <a:off x="326232" y="1598166"/>
            <a:ext cx="6151729" cy="3972992"/>
            <a:chOff x="5847398" y="1642616"/>
            <a:chExt cx="6151729" cy="39729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BAAAE5-23C3-40ED-A511-96ABC0EB3A95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5"/>
                  <a:stretch>
                    <a:fillRect b="-6135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A4FD0-6CFD-4379-AF1E-77D0AFEC7E3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1CBA8-9410-4EBE-BFEB-E476336677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1E0957-BEC9-434B-AFEB-E4E5E7839E8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8ED942-B5D9-4EFE-A9CC-CA33627D9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CED20-30C0-4516-B902-AD7036C5D6F4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BE27B-D7D2-4644-A303-75E22EA44C95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30" r="-26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4FF1E2-A878-4EF9-9D95-F0FF00970C1F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B3024-931A-4BFC-941F-E02451BB9B4B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9CFCF6-1077-482C-B0D4-826B80C5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B4DD01-18B8-4CF2-8C4C-A5717303B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B41410-9037-4642-BFD0-E5B6AD395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83" t="-2823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5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If B</a:t>
                </a:r>
                <a:r>
                  <a:rPr lang="en-US" sz="2400" baseline="-25000" dirty="0"/>
                  <a:t>1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B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2 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400" dirty="0"/>
                  <a:t>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cannot happen</a:t>
                </a:r>
              </a:p>
              <a:p>
                <a:r>
                  <a:rPr lang="en-US" sz="2400" dirty="0"/>
                  <a:t>If</a:t>
                </a:r>
                <a:r>
                  <a:rPr lang="en-US" sz="2400" dirty="0">
                    <a:solidFill>
                      <a:srgbClr val="FF0000"/>
                    </a:solidFill>
                  </a:rPr>
                  <a:t> B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A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  <a:r>
                  <a:rPr lang="en-US" sz="24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400" dirty="0"/>
                  <a:t>(full, full)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empty,full</a:t>
                </a:r>
                <a:r>
                  <a:rPr lang="en-US" sz="2400" dirty="0"/>
                  <a:t>) will happen eventually</a:t>
                </a:r>
              </a:p>
              <a:p>
                <a:r>
                  <a:rPr lang="en-US" sz="2400" b="1" dirty="0"/>
                  <a:t>out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 guaranteed to happen before out</a:t>
                </a:r>
                <a:r>
                  <a:rPr lang="en-US" sz="2400" b="1" baseline="-25000" dirty="0"/>
                  <a:t>2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Implicit coordination based on delays</a:t>
                </a:r>
              </a:p>
              <a:p>
                <a:pPr lvl="1"/>
                <a:r>
                  <a:rPr lang="en-US" sz="2400" dirty="0"/>
                  <a:t>Both process clocks increase in tandem</a:t>
                </a:r>
              </a:p>
              <a:p>
                <a:pPr lvl="1"/>
                <a:r>
                  <a:rPr lang="en-US" sz="2400" dirty="0"/>
                  <a:t>Global clock-based synchronization</a:t>
                </a:r>
              </a:p>
              <a:p>
                <a:r>
                  <a:rPr lang="en-US" sz="2400" dirty="0"/>
                  <a:t>Reason why timed models are called semi-synchronous or partially synchronous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  <a:blipFill>
                <a:blip r:embed="rId2"/>
                <a:stretch>
                  <a:fillRect l="-74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F6BF7-7AF9-4321-961E-067D34E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5CFE-D10C-4D9E-9DB1-20D4A55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82B3A1-4D8C-450E-8949-F8448368DC0A}"/>
              </a:ext>
            </a:extLst>
          </p:cNvPr>
          <p:cNvGrpSpPr/>
          <p:nvPr/>
        </p:nvGrpSpPr>
        <p:grpSpPr>
          <a:xfrm>
            <a:off x="326232" y="1598166"/>
            <a:ext cx="6151729" cy="3972992"/>
            <a:chOff x="5847398" y="1642616"/>
            <a:chExt cx="6151729" cy="39729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BAAAE5-23C3-40ED-A511-96ABC0EB3A95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5"/>
                  <a:stretch>
                    <a:fillRect b="-6135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A4FD0-6CFD-4379-AF1E-77D0AFEC7E3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1CBA8-9410-4EBE-BFEB-E476336677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1E0957-BEC9-434B-AFEB-E4E5E7839E8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8ED942-B5D9-4EFE-A9CC-CA33627D9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CED20-30C0-4516-B902-AD7036C5D6F4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BE27B-D7D2-4644-A303-75E22EA44C95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30" r="-26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4FF1E2-A878-4EF9-9D95-F0FF00970C1F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B3024-931A-4BFC-941F-E02451BB9B4B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9CFCF6-1077-482C-B0D4-826B80C5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B4DD01-18B8-4CF2-8C4C-A5717303B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B41410-9037-4642-BFD0-E5B6AD395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83" t="-2823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443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4B02C-A1AC-4CA0-B349-4E16229135E5}"/>
              </a:ext>
            </a:extLst>
          </p:cNvPr>
          <p:cNvSpPr txBox="1"/>
          <p:nvPr/>
        </p:nvSpPr>
        <p:spPr>
          <a:xfrm>
            <a:off x="7622367" y="5842421"/>
            <a:ext cx="4433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[1] Nicolescu, Gabriela; Mosterman, Pieter J., eds. (2010). Model-Based Design for Embedded Systems. Computational Analysis, Synthesis, and Design of Dynamic Systems. 1. Boca Raton: CRC Press.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strike="sngStrike" dirty="0"/>
              <a:t>Synchronous Process Models</a:t>
            </a:r>
          </a:p>
          <a:p>
            <a:r>
              <a:rPr lang="en-US" strike="sngStrike" dirty="0"/>
              <a:t>Asynchronous Process Models</a:t>
            </a:r>
          </a:p>
          <a:p>
            <a:r>
              <a:rPr lang="en-US" dirty="0">
                <a:solidFill>
                  <a:srgbClr val="FF0000"/>
                </a:solidFill>
              </a:rPr>
              <a:t>Timed Models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Like Asynchronous models, but with explicit time information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14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EA4B2A-81A2-4549-B0BB-23A31312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05" y="1299029"/>
            <a:ext cx="10443368" cy="3949584"/>
          </a:xfrm>
        </p:spPr>
        <p:txBody>
          <a:bodyPr/>
          <a:lstStyle/>
          <a:p>
            <a:r>
              <a:rPr lang="en-US" dirty="0"/>
              <a:t>Most material that follows is from this paper:</a:t>
            </a:r>
          </a:p>
          <a:p>
            <a:pPr marL="0" indent="0">
              <a:buNone/>
            </a:pPr>
            <a:r>
              <a:rPr lang="en-US" dirty="0"/>
              <a:t>Z. Jiang, M. </a:t>
            </a:r>
            <a:r>
              <a:rPr lang="en-US" dirty="0" err="1"/>
              <a:t>Pajic</a:t>
            </a:r>
            <a:r>
              <a:rPr lang="en-US" dirty="0"/>
              <a:t>, S. </a:t>
            </a:r>
            <a:r>
              <a:rPr lang="en-US" dirty="0" err="1"/>
              <a:t>Moarref</a:t>
            </a:r>
            <a:r>
              <a:rPr lang="en-US" dirty="0"/>
              <a:t>, R. Alur, R. </a:t>
            </a:r>
            <a:r>
              <a:rPr lang="en-US" dirty="0" err="1"/>
              <a:t>Mangharam</a:t>
            </a:r>
            <a:r>
              <a:rPr lang="en-US" dirty="0"/>
              <a:t>, </a:t>
            </a:r>
            <a:r>
              <a:rPr lang="en-US" i="1" dirty="0"/>
              <a:t>Modeling and Verification of a Dual Chamber Implantable Pacemaker</a:t>
            </a:r>
            <a:r>
              <a:rPr lang="en-US" dirty="0"/>
              <a:t>, In Proceedings of Tools and Algorithms for the Construction and Analysis of Systems (TACAS), 2012.  </a:t>
            </a:r>
          </a:p>
          <a:p>
            <a:r>
              <a:rPr lang="en-US" dirty="0"/>
              <a:t>Alur’s textbook has detailed descriptions of some other pacemaker components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CEEBE-9909-446B-8D6C-C858EF6D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Pacemaker Modeling as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D84FF-0FBD-4423-A6FF-63A9EDF6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06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7498B7-9DF3-4ACB-A04A-28486CD8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0" y="1252009"/>
            <a:ext cx="572215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SA node (controlled by nervous system) periodically generates an electric pulse</a:t>
            </a:r>
          </a:p>
          <a:p>
            <a:r>
              <a:rPr lang="en-US" sz="2400" dirty="0"/>
              <a:t>This pulse causes both atria to contract pushing blood into the ventricles</a:t>
            </a:r>
          </a:p>
          <a:p>
            <a:r>
              <a:rPr lang="en-US" sz="2400" dirty="0"/>
              <a:t>Conduction is delayed at the AV node allowing ventricles to fill</a:t>
            </a:r>
          </a:p>
          <a:p>
            <a:r>
              <a:rPr lang="en-US" sz="2400" dirty="0"/>
              <a:t>Finally the His-Purkinje system spreads electric activation through ventricles causing them both to contract, pumping blood out of the heart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39614-7919-45A9-802C-F1C71975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healthy heart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0FE83-540B-457E-843A-80BB2D55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18859-CB01-458E-9485-B858F7F7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7" y="1425102"/>
            <a:ext cx="4185453" cy="3583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0568F-29FC-486E-9CDA-AF9332320B96}"/>
              </a:ext>
            </a:extLst>
          </p:cNvPr>
          <p:cNvSpPr txBox="1"/>
          <p:nvPr/>
        </p:nvSpPr>
        <p:spPr>
          <a:xfrm>
            <a:off x="829292" y="5008258"/>
            <a:ext cx="414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Electrical Conduction System of the Heart</a:t>
            </a:r>
          </a:p>
        </p:txBody>
      </p:sp>
    </p:spTree>
    <p:extLst>
      <p:ext uri="{BB962C8B-B14F-4D97-AF65-F5344CB8AC3E}">
        <p14:creationId xmlns:p14="http://schemas.microsoft.com/office/powerpoint/2010/main" val="193813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22C48-E285-4534-8CF1-D388D95C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650" y="1332703"/>
            <a:ext cx="7554118" cy="4351338"/>
          </a:xfrm>
        </p:spPr>
        <p:txBody>
          <a:bodyPr/>
          <a:lstStyle/>
          <a:p>
            <a:r>
              <a:rPr lang="en-US" dirty="0"/>
              <a:t>Aging and/or diseases cause conduction properties of heart tissue to change leading to changes in heart rhythm</a:t>
            </a:r>
          </a:p>
          <a:p>
            <a:r>
              <a:rPr lang="en-US" dirty="0"/>
              <a:t>Tachycardia: faster than desirable heart rate impairing </a:t>
            </a:r>
            <a:r>
              <a:rPr lang="en-US" dirty="0" err="1"/>
              <a:t>hemo</a:t>
            </a:r>
            <a:r>
              <a:rPr lang="en-US" dirty="0"/>
              <a:t>-dynamics (blood flow dynamics)</a:t>
            </a:r>
          </a:p>
          <a:p>
            <a:r>
              <a:rPr lang="en-US" dirty="0"/>
              <a:t>Bradycardia: slower heart rate leading to insufficient blood supply</a:t>
            </a:r>
          </a:p>
          <a:p>
            <a:r>
              <a:rPr lang="en-US" dirty="0"/>
              <a:t>Pacemakers can be used to treat bradycardia by providing pulses when heart rate is low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F45B5-0324-4A06-9341-8FD9001D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pacemakers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DE67E-0DD5-4947-A907-01CE2C6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C3D7A9-70E1-475F-8073-AE9F3F81D2D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6232" y="1651001"/>
            <a:ext cx="3276600" cy="2572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172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FDD14-FC96-4BCF-BCDC-C9EC01B0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Implantable Pacemaker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61C59-11FC-4348-82D5-E6F0437A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内容占位符 4" descr="PM_timers.jpg">
            <a:extLst>
              <a:ext uri="{FF2B5EF4-FFF2-40B4-BE49-F238E27FC236}">
                <a16:creationId xmlns:a16="http://schemas.microsoft.com/office/drawing/2014/main" id="{3B7C0997-E623-4BDF-A5B5-6B5EA72CE2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81243" y="1612900"/>
            <a:ext cx="5772713" cy="2926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782F837-70C1-4BB1-9A0C-AF706183267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28443" y="1689101"/>
            <a:ext cx="3276600" cy="2572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箭头连接符 7">
            <a:extLst>
              <a:ext uri="{FF2B5EF4-FFF2-40B4-BE49-F238E27FC236}">
                <a16:creationId xmlns:a16="http://schemas.microsoft.com/office/drawing/2014/main" id="{0FB92DC0-A443-48EC-B3D5-CE3DE73DD706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2939487" y="1797050"/>
            <a:ext cx="1905000" cy="16764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9">
            <a:extLst>
              <a:ext uri="{FF2B5EF4-FFF2-40B4-BE49-F238E27FC236}">
                <a16:creationId xmlns:a16="http://schemas.microsoft.com/office/drawing/2014/main" id="{FAEDFE9C-E1A6-406C-99B1-FF545A76FD51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3244287" y="2178050"/>
            <a:ext cx="1600200" cy="15240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763C8A-CE65-4678-B793-D29CB17A2BF8}"/>
              </a:ext>
            </a:extLst>
          </p:cNvPr>
          <p:cNvCxnSpPr/>
          <p:nvPr/>
        </p:nvCxnSpPr>
        <p:spPr>
          <a:xfrm flipV="1">
            <a:off x="3975100" y="1797050"/>
            <a:ext cx="869387" cy="768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19E42C-1B4A-4337-B04C-8294B5D715B8}"/>
              </a:ext>
            </a:extLst>
          </p:cNvPr>
          <p:cNvCxnSpPr>
            <a:cxnSpLocks/>
          </p:cNvCxnSpPr>
          <p:nvPr/>
        </p:nvCxnSpPr>
        <p:spPr>
          <a:xfrm flipV="1">
            <a:off x="4051300" y="2178050"/>
            <a:ext cx="793187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2385E-349B-4E02-A706-4B3B2BBD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79" y="1209202"/>
            <a:ext cx="11089149" cy="2484684"/>
          </a:xfrm>
        </p:spPr>
        <p:txBody>
          <a:bodyPr/>
          <a:lstStyle/>
          <a:p>
            <a:r>
              <a:rPr lang="en-US" dirty="0"/>
              <a:t>Two fixed leads on wall of right atrium and ventricle respectively</a:t>
            </a:r>
          </a:p>
          <a:p>
            <a:r>
              <a:rPr lang="en-US" dirty="0"/>
              <a:t>Activation of local tissue sensed by the leads (giving rise to events Atrial Sense (AS) and Ventricular Sense (VS))</a:t>
            </a:r>
          </a:p>
          <a:p>
            <a:r>
              <a:rPr lang="en-US" dirty="0"/>
              <a:t>Atrial Pacing (AP) or Ventricular Pacing (VP) are delivered if no sensed events occur within deadlines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E6E07-1D9A-4628-92D3-AAC91E93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dual-chamber pacemakers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D8A67-77E1-4A61-869B-F6A7006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EAFFC-E279-4406-91DA-C4EA0FD537A5}"/>
              </a:ext>
            </a:extLst>
          </p:cNvPr>
          <p:cNvSpPr/>
          <p:nvPr/>
        </p:nvSpPr>
        <p:spPr>
          <a:xfrm>
            <a:off x="2881086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5334C-2A62-471F-B945-C1763004EE1E}"/>
              </a:ext>
            </a:extLst>
          </p:cNvPr>
          <p:cNvSpPr/>
          <p:nvPr/>
        </p:nvSpPr>
        <p:spPr>
          <a:xfrm>
            <a:off x="6408054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Pacemaker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C22717-CBB7-4C6F-B911-298E38E61FA2}"/>
              </a:ext>
            </a:extLst>
          </p:cNvPr>
          <p:cNvCxnSpPr>
            <a:cxnSpLocks/>
          </p:cNvCxnSpPr>
          <p:nvPr/>
        </p:nvCxnSpPr>
        <p:spPr>
          <a:xfrm>
            <a:off x="4608286" y="3757294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2B6DF-2C35-44D7-859E-ADF4CB8648C6}"/>
              </a:ext>
            </a:extLst>
          </p:cNvPr>
          <p:cNvCxnSpPr>
            <a:cxnSpLocks/>
          </p:cNvCxnSpPr>
          <p:nvPr/>
        </p:nvCxnSpPr>
        <p:spPr>
          <a:xfrm>
            <a:off x="4608285" y="3975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0101FE-AD10-4F29-B5D2-444FB7335291}"/>
              </a:ext>
            </a:extLst>
          </p:cNvPr>
          <p:cNvCxnSpPr>
            <a:cxnSpLocks/>
          </p:cNvCxnSpPr>
          <p:nvPr/>
        </p:nvCxnSpPr>
        <p:spPr>
          <a:xfrm flipH="1">
            <a:off x="4608285" y="4737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8F89D-50B5-462A-9A0C-DACBBC18FEE0}"/>
              </a:ext>
            </a:extLst>
          </p:cNvPr>
          <p:cNvCxnSpPr>
            <a:cxnSpLocks/>
          </p:cNvCxnSpPr>
          <p:nvPr/>
        </p:nvCxnSpPr>
        <p:spPr>
          <a:xfrm flipH="1">
            <a:off x="4608284" y="4954722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E704AD-EA7F-49C3-9FB3-F17CF766E0FE}"/>
              </a:ext>
            </a:extLst>
          </p:cNvPr>
          <p:cNvSpPr txBox="1"/>
          <p:nvPr/>
        </p:nvSpPr>
        <p:spPr>
          <a:xfrm>
            <a:off x="5360433" y="33648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56B71-65A3-4D3B-B465-16C7325E8378}"/>
              </a:ext>
            </a:extLst>
          </p:cNvPr>
          <p:cNvSpPr txBox="1"/>
          <p:nvPr/>
        </p:nvSpPr>
        <p:spPr>
          <a:xfrm>
            <a:off x="5353176" y="4008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C5443-66EE-4175-B724-5D3D82AD04B3}"/>
              </a:ext>
            </a:extLst>
          </p:cNvPr>
          <p:cNvSpPr txBox="1"/>
          <p:nvPr/>
        </p:nvSpPr>
        <p:spPr>
          <a:xfrm>
            <a:off x="5340352" y="44104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F02CD-4888-4D06-BDB7-EE00C5C2587A}"/>
              </a:ext>
            </a:extLst>
          </p:cNvPr>
          <p:cNvSpPr txBox="1"/>
          <p:nvPr/>
        </p:nvSpPr>
        <p:spPr>
          <a:xfrm>
            <a:off x="5340352" y="494033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</a:t>
            </a:r>
          </a:p>
        </p:txBody>
      </p:sp>
    </p:spTree>
    <p:extLst>
      <p:ext uri="{BB962C8B-B14F-4D97-AF65-F5344CB8AC3E}">
        <p14:creationId xmlns:p14="http://schemas.microsoft.com/office/powerpoint/2010/main" val="4198511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2E155-E31C-4DBF-8B2F-68134C02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LRI mode of operation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FB533-E7D4-444F-B17D-15C9819B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28B81-3619-4522-A7A8-08F14E384BF7}"/>
              </a:ext>
            </a:extLst>
          </p:cNvPr>
          <p:cNvSpPr/>
          <p:nvPr/>
        </p:nvSpPr>
        <p:spPr>
          <a:xfrm>
            <a:off x="707274" y="2983866"/>
            <a:ext cx="1084794" cy="624023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ASed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/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LRI</a:t>
                </a:r>
              </a:p>
              <a:p>
                <a:pPr algn="ctr"/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K</a:t>
                </a: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blipFill>
                <a:blip r:embed="rId2"/>
                <a:stretch>
                  <a:fillRect t="-3738" b="-14019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50EBD7-06E9-4015-A93D-1AE97D5C4DD1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792068" y="3277057"/>
            <a:ext cx="1504965" cy="18821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D018F7A-2301-43D5-8372-AF0692EA162C}"/>
              </a:ext>
            </a:extLst>
          </p:cNvPr>
          <p:cNvSpPr/>
          <p:nvPr/>
        </p:nvSpPr>
        <p:spPr>
          <a:xfrm>
            <a:off x="1596570" y="2663239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47F0BB-9EC7-433C-B8D0-E29D0D5C45C2}"/>
              </a:ext>
            </a:extLst>
          </p:cNvPr>
          <p:cNvSpPr/>
          <p:nvPr/>
        </p:nvSpPr>
        <p:spPr>
          <a:xfrm flipV="1">
            <a:off x="1645184" y="3492955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1F9301-D9BC-4242-B49C-94CB4F979CE6}"/>
              </a:ext>
            </a:extLst>
          </p:cNvPr>
          <p:cNvSpPr/>
          <p:nvPr/>
        </p:nvSpPr>
        <p:spPr>
          <a:xfrm rot="20374310" flipV="1">
            <a:off x="3664269" y="2524206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3BF9F3-16C0-43AD-B78A-FA600A59EF7E}"/>
              </a:ext>
            </a:extLst>
          </p:cNvPr>
          <p:cNvSpPr/>
          <p:nvPr/>
        </p:nvSpPr>
        <p:spPr>
          <a:xfrm rot="9455789" flipV="1">
            <a:off x="3592323" y="3560940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868CAD9-EC94-4740-8899-C3800FB84B65}"/>
              </a:ext>
            </a:extLst>
          </p:cNvPr>
          <p:cNvSpPr/>
          <p:nvPr/>
        </p:nvSpPr>
        <p:spPr>
          <a:xfrm rot="3214415" flipV="1">
            <a:off x="4313649" y="2990331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/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blipFill>
                <a:blip r:embed="rId3"/>
                <a:stretch>
                  <a:fillRect l="-4455" t="-8197" r="-39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/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blipFill>
                <a:blip r:embed="rId4"/>
                <a:stretch>
                  <a:fillRect l="-3941" t="-8197" r="-24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E06FEA-E9DF-482B-9CDB-A0A5BDC6D374}"/>
              </a:ext>
            </a:extLst>
          </p:cNvPr>
          <p:cNvSpPr txBox="1"/>
          <p:nvPr/>
        </p:nvSpPr>
        <p:spPr>
          <a:xfrm>
            <a:off x="2243357" y="2281732"/>
            <a:ext cx="5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/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blipFill>
                <a:blip r:embed="rId5"/>
                <a:stretch>
                  <a:fillRect l="-4455" t="-8197" r="-2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/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blipFill>
                <a:blip r:embed="rId6"/>
                <a:stretch>
                  <a:fillRect l="-4433" t="-10000" r="-34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/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AP!;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blipFill>
                <a:blip r:embed="rId7"/>
                <a:stretch>
                  <a:fillRect l="-3020" t="-8197" r="-16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C57C69C-14F2-4373-B57B-81CC6B9FCD42}"/>
              </a:ext>
            </a:extLst>
          </p:cNvPr>
          <p:cNvSpPr txBox="1"/>
          <p:nvPr/>
        </p:nvSpPr>
        <p:spPr>
          <a:xfrm>
            <a:off x="2555955" y="4586890"/>
            <a:ext cx="11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 850ms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LRI = lower rate interval</a:t>
                </a:r>
              </a:p>
              <a:p>
                <a:r>
                  <a:rPr lang="en-US" dirty="0"/>
                  <a:t>LRI component keeps heart rate above minimum level</a:t>
                </a:r>
              </a:p>
              <a:p>
                <a:r>
                  <a:rPr lang="en-US" dirty="0"/>
                  <a:t>One of the pacemaker modes of operation that models the basic timing cycle</a:t>
                </a:r>
              </a:p>
              <a:p>
                <a:r>
                  <a:rPr lang="en-US" dirty="0"/>
                  <a:t>Measures the longest interval between ventricular events</a:t>
                </a:r>
              </a:p>
              <a:p>
                <a:r>
                  <a:rPr lang="en-US" dirty="0"/>
                  <a:t>Clock reset when VS or VP received</a:t>
                </a:r>
              </a:p>
              <a:p>
                <a:r>
                  <a:rPr lang="en-US" dirty="0"/>
                  <a:t>No AS received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LRI outputs AP after K time units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  <a:blipFill>
                <a:blip r:embed="rId8"/>
                <a:stretch>
                  <a:fillRect l="-1031" t="-2945" r="-2371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76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Finite State Automata: A 3-slide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10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/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F518B-959C-4626-AD99-E108A08B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8D79018-1335-44E9-A469-6C3DA3B7CC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07804" y="1042075"/>
            <a:ext cx="4736107" cy="521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Like asynchronous ESMs, have input, output channels, state variables</a:t>
            </a:r>
          </a:p>
          <a:p>
            <a:r>
              <a:rPr lang="en-US" dirty="0"/>
              <a:t>Special type of state variable called “clock” </a:t>
            </a:r>
          </a:p>
          <a:p>
            <a:r>
              <a:rPr lang="en-US" dirty="0"/>
              <a:t>Clock variables evolve continuously in time</a:t>
            </a:r>
          </a:p>
          <a:p>
            <a:r>
              <a:rPr lang="en-US" dirty="0"/>
              <a:t>ESM can “stay” in a mode with clock increasing monotonically from the start value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53EEAFD-D8C1-433D-B3B6-2FC9F9E4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ESMs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CFBD06-9B2D-448F-8B35-5DD52C30E9E2}"/>
              </a:ext>
            </a:extLst>
          </p:cNvPr>
          <p:cNvGrpSpPr/>
          <p:nvPr/>
        </p:nvGrpSpPr>
        <p:grpSpPr>
          <a:xfrm>
            <a:off x="326232" y="1714470"/>
            <a:ext cx="6960123" cy="2714303"/>
            <a:chOff x="218533" y="2084624"/>
            <a:chExt cx="6960123" cy="271430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23F517-8E33-4CED-BED3-4301CF1C780E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7CD3B-4A49-4562-BDD6-99A93846A141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B2EE56-D1AC-419F-9DE7-4A243D5A81E9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CCAFCF-44D5-4857-9CDC-00DDC9F4AA8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3E9DEA-5C3B-4764-BD5D-C9906631F25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1A4639-C9ED-43BF-B0B6-45457D2EED2E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CFD1C-B530-41D3-8C71-4C4BEC46338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4ADF4F-A6F6-4D72-BC9C-67F1E62A4F69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D27D04-24B0-436E-8C32-7A6018C4D585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32C973-5CF2-4FBF-9EF3-6DC25D618A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6F7BB9-25C4-4A90-AC21-43A582B8AF6A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8063C6-EF21-45A6-87AC-B9A613FF338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B06B2-4E00-421A-91B7-66154E0F5752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FB8762-5F33-4B73-98C3-3FE2A0E36A6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0328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A09703-B856-4EA9-866F-380E2415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" y="1777999"/>
            <a:ext cx="11923719" cy="3334328"/>
          </a:xfrm>
        </p:spPr>
        <p:txBody>
          <a:bodyPr>
            <a:normAutofit/>
          </a:bodyPr>
          <a:lstStyle/>
          <a:p>
            <a:r>
              <a:rPr lang="en-US" dirty="0"/>
              <a:t>Useful tool to do timing analysis and explore properties of timed processes</a:t>
            </a:r>
          </a:p>
          <a:p>
            <a:r>
              <a:rPr lang="en-US" dirty="0"/>
              <a:t>State-space of timed automata is infinite (clocks can become arbitrarily large!)</a:t>
            </a:r>
          </a:p>
          <a:p>
            <a:r>
              <a:rPr lang="en-US" dirty="0"/>
              <a:t>But some questions about timed automata behavior can still be answered exactly</a:t>
            </a:r>
          </a:p>
          <a:p>
            <a:pPr lvl="1"/>
            <a:r>
              <a:rPr lang="en-US" dirty="0"/>
              <a:t>Does the automaton accept any string? (also known as emptiness problem)</a:t>
            </a:r>
          </a:p>
          <a:p>
            <a:pPr lvl="1"/>
            <a:r>
              <a:rPr lang="en-US" dirty="0"/>
              <a:t>Reachability of a particular configuration</a:t>
            </a:r>
          </a:p>
          <a:p>
            <a:r>
              <a:rPr lang="en-US" dirty="0"/>
              <a:t>We will revisit this later in the course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63D95-9115-4756-939E-25F4A2B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109C-0E13-46D3-AFEC-5AC90CE7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35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29F27-FCAD-4AF8-8E7E-E8B6B950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C2AD6-AE67-4C3A-BFC6-EB5A4BF6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A2619-B972-445D-A572-705CBC719809}"/>
              </a:ext>
            </a:extLst>
          </p:cNvPr>
          <p:cNvCxnSpPr/>
          <p:nvPr/>
        </p:nvCxnSpPr>
        <p:spPr>
          <a:xfrm>
            <a:off x="533397" y="3283440"/>
            <a:ext cx="5334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72BDC28-1725-4458-B160-D34B2EBD082D}"/>
              </a:ext>
            </a:extLst>
          </p:cNvPr>
          <p:cNvSpPr/>
          <p:nvPr/>
        </p:nvSpPr>
        <p:spPr>
          <a:xfrm>
            <a:off x="10668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0F824-0835-417A-B648-03DB25741088}"/>
              </a:ext>
            </a:extLst>
          </p:cNvPr>
          <p:cNvSpPr txBox="1"/>
          <p:nvPr/>
        </p:nvSpPr>
        <p:spPr>
          <a:xfrm>
            <a:off x="1983720" y="2819400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x&gt;=3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y:=0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69D5F-E242-49CB-BD78-824F8E095C59}"/>
              </a:ext>
            </a:extLst>
          </p:cNvPr>
          <p:cNvCxnSpPr/>
          <p:nvPr/>
        </p:nvCxnSpPr>
        <p:spPr>
          <a:xfrm>
            <a:off x="1981200" y="3276600"/>
            <a:ext cx="15240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90D734-45A8-4EF4-BDD3-C8AD29460AC3}"/>
              </a:ext>
            </a:extLst>
          </p:cNvPr>
          <p:cNvSpPr txBox="1"/>
          <p:nvPr/>
        </p:nvSpPr>
        <p:spPr>
          <a:xfrm>
            <a:off x="11969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</a:p>
          <a:p>
            <a:pPr algn="ctr"/>
            <a:r>
              <a:rPr lang="en-US" sz="2000" dirty="0"/>
              <a:t>x&lt;=5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EB293-764F-471F-9506-0C6F6749B0F6}"/>
              </a:ext>
            </a:extLst>
          </p:cNvPr>
          <p:cNvCxnSpPr/>
          <p:nvPr/>
        </p:nvCxnSpPr>
        <p:spPr>
          <a:xfrm flipV="1">
            <a:off x="6172200" y="2286000"/>
            <a:ext cx="838200" cy="72174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2D41B-B336-4470-A903-EAA8479CE74A}"/>
              </a:ext>
            </a:extLst>
          </p:cNvPr>
          <p:cNvCxnSpPr/>
          <p:nvPr/>
        </p:nvCxnSpPr>
        <p:spPr>
          <a:xfrm>
            <a:off x="6096000" y="3581400"/>
            <a:ext cx="914400" cy="76200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26FCD8-31D1-4F2A-AE9E-2D89970547CB}"/>
              </a:ext>
            </a:extLst>
          </p:cNvPr>
          <p:cNvSpPr txBox="1"/>
          <p:nvPr/>
        </p:nvSpPr>
        <p:spPr>
          <a:xfrm>
            <a:off x="5791200" y="22098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6)?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ABA39-02D4-490C-969E-C4278C9D1F97}"/>
              </a:ext>
            </a:extLst>
          </p:cNvPr>
          <p:cNvSpPr txBox="1"/>
          <p:nvPr/>
        </p:nvSpPr>
        <p:spPr>
          <a:xfrm>
            <a:off x="5731946" y="388620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= 7)?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5B38B-72AF-4C2B-827E-29DA14F22EF0}"/>
              </a:ext>
            </a:extLst>
          </p:cNvPr>
          <p:cNvSpPr txBox="1"/>
          <p:nvPr/>
        </p:nvSpPr>
        <p:spPr>
          <a:xfrm>
            <a:off x="248691" y="2819400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x,y</a:t>
            </a:r>
            <a:r>
              <a:rPr lang="en-US" sz="2000" dirty="0"/>
              <a:t>:=0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82741E-97C3-4309-8A08-1538612C4CD1}"/>
              </a:ext>
            </a:extLst>
          </p:cNvPr>
          <p:cNvSpPr/>
          <p:nvPr/>
        </p:nvSpPr>
        <p:spPr>
          <a:xfrm>
            <a:off x="350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1EC4D-78C3-44C2-88ED-440325E3E003}"/>
              </a:ext>
            </a:extLst>
          </p:cNvPr>
          <p:cNvSpPr txBox="1"/>
          <p:nvPr/>
        </p:nvSpPr>
        <p:spPr>
          <a:xfrm>
            <a:off x="4281742" y="28194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2)?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D56D29-9D5F-4992-BC3F-D68099A75EAF}"/>
              </a:ext>
            </a:extLst>
          </p:cNvPr>
          <p:cNvCxnSpPr/>
          <p:nvPr/>
        </p:nvCxnSpPr>
        <p:spPr>
          <a:xfrm>
            <a:off x="4419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E8A757-5539-487A-ABFB-90416B2C6AE5}"/>
              </a:ext>
            </a:extLst>
          </p:cNvPr>
          <p:cNvSpPr txBox="1"/>
          <p:nvPr/>
        </p:nvSpPr>
        <p:spPr>
          <a:xfrm>
            <a:off x="36353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</a:t>
            </a:r>
          </a:p>
          <a:p>
            <a:pPr algn="ctr"/>
            <a:r>
              <a:rPr lang="en-US" sz="2000" dirty="0"/>
              <a:t>x&lt;=7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/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C</a:t>
                </a:r>
              </a:p>
              <a:p>
                <a:pPr algn="ctr"/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8</a:t>
                </a:r>
              </a:p>
              <a:p>
                <a:pPr algn="ctr"/>
                <a:r>
                  <a:rPr lang="en-US" dirty="0"/>
                  <a:t>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blipFill>
                <a:blip r:embed="rId2"/>
                <a:stretch>
                  <a:fillRect t="-1282" b="-8333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77CB3-26F0-480A-BB86-8FAF31702764}"/>
              </a:ext>
            </a:extLst>
          </p:cNvPr>
          <p:cNvCxnSpPr/>
          <p:nvPr/>
        </p:nvCxnSpPr>
        <p:spPr>
          <a:xfrm>
            <a:off x="6324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864A04-33AF-4E02-8B60-AD2E3EDE3635}"/>
              </a:ext>
            </a:extLst>
          </p:cNvPr>
          <p:cNvSpPr txBox="1"/>
          <p:nvPr/>
        </p:nvSpPr>
        <p:spPr>
          <a:xfrm>
            <a:off x="6302329" y="278834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&lt;= 4)?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FEC9D2-4723-49AF-8424-EA9014BEBC1F}"/>
              </a:ext>
            </a:extLst>
          </p:cNvPr>
          <p:cNvSpPr/>
          <p:nvPr/>
        </p:nvSpPr>
        <p:spPr>
          <a:xfrm>
            <a:off x="7010400" y="18288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F34CC8-D5D2-4BA3-8C6C-11E6F7AC116A}"/>
              </a:ext>
            </a:extLst>
          </p:cNvPr>
          <p:cNvSpPr/>
          <p:nvPr/>
        </p:nvSpPr>
        <p:spPr>
          <a:xfrm>
            <a:off x="731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6BCDA7-51A5-40BA-BF04-6A3DEB1BBB5F}"/>
              </a:ext>
            </a:extLst>
          </p:cNvPr>
          <p:cNvSpPr/>
          <p:nvPr/>
        </p:nvSpPr>
        <p:spPr>
          <a:xfrm>
            <a:off x="6898751" y="4185768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9DBCAC52-6F7A-4838-BA22-D48FB2EB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188" y="2445358"/>
            <a:ext cx="3658438" cy="2316256"/>
          </a:xfrm>
        </p:spPr>
        <p:txBody>
          <a:bodyPr>
            <a:normAutofit/>
          </a:bodyPr>
          <a:lstStyle/>
          <a:p>
            <a:r>
              <a:rPr lang="en-US" sz="2400" dirty="0"/>
              <a:t>Which of D, E, F can be reached?</a:t>
            </a:r>
          </a:p>
          <a:p>
            <a:r>
              <a:rPr lang="en-US" sz="2400" dirty="0"/>
              <a:t>Needs careful propagation of reachable combinations of x and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/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when we reach 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3,7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∈[2,∞)</m:t>
                    </m:r>
                  </m:oMath>
                </a14:m>
                <a:r>
                  <a:rPr lang="en-US" dirty="0"/>
                  <a:t> when we reach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∈[3,8]</m:t>
                    </m:r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[2,5]</m:t>
                    </m:r>
                  </m:oMath>
                </a14:m>
                <a:r>
                  <a:rPr lang="en-US" dirty="0"/>
                  <a:t> when you exit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OR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dirty="0"/>
                  <a:t> and machine stops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blipFill>
                <a:blip r:embed="rId3"/>
                <a:stretch>
                  <a:fillRect l="-94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3C265-0AAD-4290-9203-DAD6F560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85114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key challenge is that if the automata has loops, then how do we know that our procedure for propagation of symbolic clock constraints will terminate?</a:t>
            </a:r>
          </a:p>
          <a:p>
            <a:r>
              <a:rPr lang="en-US" dirty="0"/>
              <a:t>The key insight by first papers on timed automata was that there is only a finite number of </a:t>
            </a:r>
            <a:r>
              <a:rPr lang="en-US" i="1" dirty="0"/>
              <a:t>regions</a:t>
            </a:r>
            <a:r>
              <a:rPr lang="en-US" dirty="0"/>
              <a:t> in the clock-space that can be visited</a:t>
            </a:r>
          </a:p>
          <a:p>
            <a:r>
              <a:rPr lang="en-US" dirty="0"/>
              <a:t>This gives a “pumping lemma” style argument*</a:t>
            </a:r>
          </a:p>
          <a:p>
            <a:r>
              <a:rPr lang="en-US" dirty="0"/>
              <a:t>Allows abstracting a finite timed automaton to an automaton where modes/states represent the regions</a:t>
            </a:r>
          </a:p>
          <a:p>
            <a:r>
              <a:rPr lang="en-US" dirty="0"/>
              <a:t>This was expensive, and improved by using zone-based constructions </a:t>
            </a:r>
          </a:p>
          <a:p>
            <a:pPr lvl="1"/>
            <a:r>
              <a:rPr lang="en-US" dirty="0"/>
              <a:t>(zones are a uniform representation of constraints that arise during analysis)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C2370D-3D3B-413E-B0E3-543C763D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such analysis done?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CC646-AAAB-4EFE-BF3A-5266382A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4BB2B7-E1C7-474B-9F77-CECBD775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901" y="1340387"/>
            <a:ext cx="4915350" cy="4351338"/>
          </a:xfrm>
        </p:spPr>
        <p:txBody>
          <a:bodyPr/>
          <a:lstStyle/>
          <a:p>
            <a:r>
              <a:rPr lang="en-US" dirty="0"/>
              <a:t>Mode switch: discrete action</a:t>
            </a:r>
          </a:p>
          <a:p>
            <a:pPr lvl="1"/>
            <a:r>
              <a:rPr lang="en-US" dirty="0"/>
              <a:t>machine moves from one mode to another</a:t>
            </a:r>
          </a:p>
          <a:p>
            <a:pPr lvl="1"/>
            <a:r>
              <a:rPr lang="en-US" dirty="0"/>
              <a:t>guard on the transition must be true for mode switch to occur</a:t>
            </a:r>
          </a:p>
          <a:p>
            <a:pPr lvl="1"/>
            <a:r>
              <a:rPr lang="en-US" dirty="0"/>
              <a:t>update specified by the transition will update/reset clock variables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3203D0-2F03-4F5E-9522-969F48FB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of a timed ESM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8CADA-AEA6-4AE7-8A25-2AE905B9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DEDDF-FDF5-41B1-BC3A-3F9ABC1F8C51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9AB84B-473C-4A4A-9473-5622711C5DB4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C34412-B461-4488-B3BF-94DE23AD9C3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B324E2-5EAC-4978-9CDA-673514D7D675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CF0D30-8738-4D7D-A1FC-0AE52B886AF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CE130A-C9A5-45E1-9FB6-B2BE4D91793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04ACD20-5DBC-496B-B703-CB72831386A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697C5A-6EAB-4BB3-AA16-7CA9C646C9E2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9954E0-16BC-4085-884D-A976ACCFFD14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80DC57-0F9A-4C43-9B92-350F6ADE5442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1C5117-91B9-4A17-BDED-439786D632D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BAB365-1731-4B00-B6D3-EAABC37287B4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EAA3F06-CF9E-40FC-A6D7-E7539E2B19ED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E333CE-851B-4A0B-A47A-E09E1EDF8E1B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F51A46-CA52-4853-8F2E-1A36BD118D4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BB34096E-0BE2-4A16-B5BC-7CEE4F9641D4}"/>
              </a:ext>
            </a:extLst>
          </p:cNvPr>
          <p:cNvSpPr txBox="1">
            <a:spLocks/>
          </p:cNvSpPr>
          <p:nvPr/>
        </p:nvSpPr>
        <p:spPr>
          <a:xfrm>
            <a:off x="2425596" y="476443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5B5FBF3-345B-4AE5-94B0-C748DEB188AB}"/>
              </a:ext>
            </a:extLst>
          </p:cNvPr>
          <p:cNvSpPr txBox="1">
            <a:spLocks/>
          </p:cNvSpPr>
          <p:nvPr/>
        </p:nvSpPr>
        <p:spPr>
          <a:xfrm>
            <a:off x="4285820" y="475942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8A24D-6D4C-43E7-B3E8-183C4B25D38F}"/>
              </a:ext>
            </a:extLst>
          </p:cNvPr>
          <p:cNvSpPr txBox="1"/>
          <p:nvPr/>
        </p:nvSpPr>
        <p:spPr>
          <a:xfrm>
            <a:off x="3348559" y="458306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DFB8D-E14E-4416-BD86-8A55B429CF03}"/>
              </a:ext>
            </a:extLst>
          </p:cNvPr>
          <p:cNvCxnSpPr>
            <a:cxnSpLocks/>
          </p:cNvCxnSpPr>
          <p:nvPr/>
        </p:nvCxnSpPr>
        <p:spPr>
          <a:xfrm>
            <a:off x="3424682" y="492870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56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F518B-959C-4626-AD99-E108A08B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In a mode: Timed action</a:t>
                </a:r>
              </a:p>
              <a:p>
                <a:r>
                  <a:rPr lang="en-US" dirty="0"/>
                  <a:t>When machine stays in any given mode for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each clock variable increases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all other state variables remain unchanged</a:t>
                </a:r>
              </a:p>
              <a:p>
                <a:r>
                  <a:rPr lang="en-US" dirty="0"/>
                  <a:t>Captures timing constraints</a:t>
                </a:r>
              </a:p>
              <a:p>
                <a:pPr lvl="1"/>
                <a:r>
                  <a:rPr lang="en-US" sz="2400" dirty="0"/>
                  <a:t>Resetting c to 0 from off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dim and guard 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from dim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off specifies that these mode switches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second apart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  <a:blipFill>
                <a:blip r:embed="rId2"/>
                <a:stretch>
                  <a:fillRect l="-2706" t="-2316" r="-3093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2">
            <a:extLst>
              <a:ext uri="{FF2B5EF4-FFF2-40B4-BE49-F238E27FC236}">
                <a16:creationId xmlns:a16="http://schemas.microsoft.com/office/drawing/2014/main" id="{053EEAFD-D8C1-433D-B3B6-2FC9F9E4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of a timed ESM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CFBD06-9B2D-448F-8B35-5DD52C30E9E2}"/>
              </a:ext>
            </a:extLst>
          </p:cNvPr>
          <p:cNvGrpSpPr/>
          <p:nvPr/>
        </p:nvGrpSpPr>
        <p:grpSpPr>
          <a:xfrm>
            <a:off x="326232" y="1714470"/>
            <a:ext cx="6960123" cy="2714303"/>
            <a:chOff x="218533" y="2084624"/>
            <a:chExt cx="6960123" cy="271430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23F517-8E33-4CED-BED3-4301CF1C780E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7CD3B-4A49-4562-BDD6-99A93846A141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B2EE56-D1AC-419F-9DE7-4A243D5A81E9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CCAFCF-44D5-4857-9CDC-00DDC9F4AA8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3E9DEA-5C3B-4764-BD5D-C9906631F25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1A4639-C9ED-43BF-B0B6-45457D2EED2E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CFD1C-B530-41D3-8C71-4C4BEC46338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4ADF4F-A6F6-4D72-BC9C-67F1E62A4F69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D27D04-24B0-436E-8C32-7A6018C4D585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32C973-5CF2-4FBF-9EF3-6DC25D618A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6F7BB9-25C4-4A90-AC21-43A582B8AF6A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8063C6-EF21-45A6-87AC-B9A613FF338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B06B2-4E00-421A-91B7-66154E0F5752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FB8762-5F33-4B73-98C3-3FE2A0E36A6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711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Clock variables</a:t>
                </a:r>
              </a:p>
              <a:p>
                <a:pPr lvl="1"/>
                <a:r>
                  <a:rPr lang="en-US" dirty="0"/>
                  <a:t>Like other state variables, can be used in guards</a:t>
                </a:r>
              </a:p>
              <a:p>
                <a:pPr lvl="1"/>
                <a:r>
                  <a:rPr lang="en-US" dirty="0"/>
                  <a:t>Can be reset to 0 during mode switches</a:t>
                </a:r>
              </a:p>
              <a:p>
                <a:pPr lvl="1"/>
                <a:r>
                  <a:rPr lang="en-US" dirty="0"/>
                  <a:t>When the machine is in a given mode for 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clock variable increases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  <a:blipFill>
                <a:blip r:embed="rId3"/>
                <a:stretch>
                  <a:fillRect l="-1615" t="-2585" b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DE0F86-9BC9-4767-9998-CE9356D1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Processes: explicit clock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29896-4F17-4713-8362-247E6228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7D46C9-B905-45DC-BCE6-D9F5D597FD12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0424B2-C0EA-4C19-A65F-2208D370E9E0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901C78-3E2E-4D68-9762-C6BF070EAE2D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BB024-D4C8-4B02-893A-021A4751E1BC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B99FF3-5B9E-427B-8D2A-3437DB8EAAC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948EFF-8209-45A4-812D-D2AB936F3B5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06947F-7874-42AD-921D-2E7FB6EED009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4028D5-3351-4559-9BB4-619D09DBFC4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181D0B-9CA7-4571-91D9-68C5E95EA2CD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8585CE-D023-42BB-BD59-5CA991A6A83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2ECD-173C-40F2-88AC-E7952A97C0D3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F7E5E64-F07C-4C11-8229-4B55AE5F9A9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8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 Execution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9DC68-C7C5-4EAA-BA37-B354B5C0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05A70-151F-4D00-8318-7E27654935D8}"/>
              </a:ext>
            </a:extLst>
          </p:cNvPr>
          <p:cNvGrpSpPr/>
          <p:nvPr/>
        </p:nvGrpSpPr>
        <p:grpSpPr>
          <a:xfrm>
            <a:off x="0" y="1761949"/>
            <a:ext cx="6960123" cy="2714303"/>
            <a:chOff x="218533" y="2084624"/>
            <a:chExt cx="6960123" cy="271430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0C8245-FFA9-4E8B-85F0-1B050A46C67A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BB710A-0FF0-4D7A-AFCB-FA4BEF44552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D6B6-0898-4C7B-8577-1913F9654600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BA8503-B15E-4BB9-87B9-008E0210FD96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3652D4-8421-49BF-9176-7E628CA5AF2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1677A0-730A-480E-BEA2-5515A9AF0E0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71A72B-8AFB-4D93-9AAB-1713A7DC9CD8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2765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EC712A-B635-4F40-92FF-8999EC26453B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7E1598E-D9F5-4B55-B6D8-A8E6F2F111EC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6D1E69-406C-49D4-B36E-93BB23218E5F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E5758A1-CDD1-46D6-82AD-E3EA29295B29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0AD1BA37-FF7A-4151-A991-56F20654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41" y="4896242"/>
            <a:ext cx="771016" cy="338554"/>
          </a:xfr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en-US" sz="2400" dirty="0"/>
              <a:t>(off,0)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50A2248D-741E-4EAE-BD1D-88032C49FB26}"/>
              </a:ext>
            </a:extLst>
          </p:cNvPr>
          <p:cNvSpPr txBox="1">
            <a:spLocks/>
          </p:cNvSpPr>
          <p:nvPr/>
        </p:nvSpPr>
        <p:spPr>
          <a:xfrm>
            <a:off x="2009695" y="489624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9AD23-1CAD-4346-BD46-7B936CA40EBD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1148557" y="5065519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A2B34E28-C683-4FED-96F5-4D731FDABA7E}"/>
              </a:ext>
            </a:extLst>
          </p:cNvPr>
          <p:cNvSpPr txBox="1">
            <a:spLocks/>
          </p:cNvSpPr>
          <p:nvPr/>
        </p:nvSpPr>
        <p:spPr>
          <a:xfrm>
            <a:off x="3869919" y="489123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240075-F142-40FB-8BC4-4EDEBA3D2A9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008781" y="506051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lock">
            <a:extLst>
              <a:ext uri="{FF2B5EF4-FFF2-40B4-BE49-F238E27FC236}">
                <a16:creationId xmlns:a16="http://schemas.microsoft.com/office/drawing/2014/main" id="{8965D917-7E09-4568-8726-30A2CAE69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8798" y="4958314"/>
            <a:ext cx="449052" cy="449052"/>
          </a:xfrm>
          <a:prstGeom prst="rect">
            <a:avLst/>
          </a:prstGeom>
        </p:spPr>
      </p:pic>
      <p:pic>
        <p:nvPicPr>
          <p:cNvPr id="51" name="Graphic 50" descr="Clock">
            <a:extLst>
              <a:ext uri="{FF2B5EF4-FFF2-40B4-BE49-F238E27FC236}">
                <a16:creationId xmlns:a16="http://schemas.microsoft.com/office/drawing/2014/main" id="{2543A277-606A-4BFB-906A-BA8C746C9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3758" y="4958314"/>
            <a:ext cx="449052" cy="44905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84A00CE-14A2-421F-A4ED-6105EFE5B35A}"/>
              </a:ext>
            </a:extLst>
          </p:cNvPr>
          <p:cNvSpPr txBox="1"/>
          <p:nvPr/>
        </p:nvSpPr>
        <p:spPr>
          <a:xfrm>
            <a:off x="6859246" y="4674037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AAB2C8-0137-4D98-9A5E-D9CB821A075B}"/>
              </a:ext>
            </a:extLst>
          </p:cNvPr>
          <p:cNvCxnSpPr>
            <a:cxnSpLocks/>
          </p:cNvCxnSpPr>
          <p:nvPr/>
        </p:nvCxnSpPr>
        <p:spPr>
          <a:xfrm flipV="1">
            <a:off x="4813204" y="5060516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36EACA90-9368-4AD4-9048-A912D894C9C2}"/>
              </a:ext>
            </a:extLst>
          </p:cNvPr>
          <p:cNvSpPr txBox="1">
            <a:spLocks/>
          </p:cNvSpPr>
          <p:nvPr/>
        </p:nvSpPr>
        <p:spPr>
          <a:xfrm>
            <a:off x="5821195" y="4892928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ABA4F6-06AC-450F-9D65-ED9D3DD23A8A}"/>
              </a:ext>
            </a:extLst>
          </p:cNvPr>
          <p:cNvSpPr txBox="1"/>
          <p:nvPr/>
        </p:nvSpPr>
        <p:spPr>
          <a:xfrm>
            <a:off x="2932658" y="471487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67D7F2C1-5FAA-42C8-A9E3-E656464FAB01}"/>
              </a:ext>
            </a:extLst>
          </p:cNvPr>
          <p:cNvSpPr txBox="1">
            <a:spLocks/>
          </p:cNvSpPr>
          <p:nvPr/>
        </p:nvSpPr>
        <p:spPr>
          <a:xfrm>
            <a:off x="7871138" y="4878137"/>
            <a:ext cx="1548524" cy="3798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(bright,0.8)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613C37-7E52-470A-9402-3ED336D89516}"/>
              </a:ext>
            </a:extLst>
          </p:cNvPr>
          <p:cNvCxnSpPr>
            <a:cxnSpLocks/>
          </p:cNvCxnSpPr>
          <p:nvPr/>
        </p:nvCxnSpPr>
        <p:spPr>
          <a:xfrm flipV="1">
            <a:off x="6940629" y="5022651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55840ECC-DCD5-4F01-A0E6-7881FF7CFB4D}"/>
              </a:ext>
            </a:extLst>
          </p:cNvPr>
          <p:cNvSpPr txBox="1">
            <a:spLocks/>
          </p:cNvSpPr>
          <p:nvPr/>
        </p:nvSpPr>
        <p:spPr>
          <a:xfrm>
            <a:off x="7375482" y="2122223"/>
            <a:ext cx="4816518" cy="188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execution is through alternating timed transitions and mode switches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2" grpId="0"/>
      <p:bldP spid="56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 Execution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9DC68-C7C5-4EAA-BA37-B354B5C0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05A70-151F-4D00-8318-7E27654935D8}"/>
              </a:ext>
            </a:extLst>
          </p:cNvPr>
          <p:cNvGrpSpPr/>
          <p:nvPr/>
        </p:nvGrpSpPr>
        <p:grpSpPr>
          <a:xfrm>
            <a:off x="0" y="1761949"/>
            <a:ext cx="6960123" cy="2714303"/>
            <a:chOff x="218533" y="2084624"/>
            <a:chExt cx="6960123" cy="271430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0C8245-FFA9-4E8B-85F0-1B050A46C67A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BB710A-0FF0-4D7A-AFCB-FA4BEF44552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D6B6-0898-4C7B-8577-1913F9654600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BA8503-B15E-4BB9-87B9-008E0210FD96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3652D4-8421-49BF-9176-7E628CA5AF2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1677A0-730A-480E-BEA2-5515A9AF0E0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71A72B-8AFB-4D93-9AAB-1713A7DC9CD8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2765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EC712A-B635-4F40-92FF-8999EC26453B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7E1598E-D9F5-4B55-B6D8-A8E6F2F111EC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6D1E69-406C-49D4-B36E-93BB23218E5F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E5758A1-CDD1-46D6-82AD-E3EA29295B29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0AD1BA37-FF7A-4151-A991-56F20654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41" y="4896242"/>
            <a:ext cx="771016" cy="338554"/>
          </a:xfr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en-US" sz="2400" dirty="0"/>
              <a:t>(off,0)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50A2248D-741E-4EAE-BD1D-88032C49FB26}"/>
              </a:ext>
            </a:extLst>
          </p:cNvPr>
          <p:cNvSpPr txBox="1">
            <a:spLocks/>
          </p:cNvSpPr>
          <p:nvPr/>
        </p:nvSpPr>
        <p:spPr>
          <a:xfrm>
            <a:off x="2009695" y="489624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9AD23-1CAD-4346-BD46-7B936CA40EBD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1148557" y="5065519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A2B34E28-C683-4FED-96F5-4D731FDABA7E}"/>
              </a:ext>
            </a:extLst>
          </p:cNvPr>
          <p:cNvSpPr txBox="1">
            <a:spLocks/>
          </p:cNvSpPr>
          <p:nvPr/>
        </p:nvSpPr>
        <p:spPr>
          <a:xfrm>
            <a:off x="3869919" y="489123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240075-F142-40FB-8BC4-4EDEBA3D2A9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008781" y="506051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lock">
            <a:extLst>
              <a:ext uri="{FF2B5EF4-FFF2-40B4-BE49-F238E27FC236}">
                <a16:creationId xmlns:a16="http://schemas.microsoft.com/office/drawing/2014/main" id="{8965D917-7E09-4568-8726-30A2CAE69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8798" y="4958314"/>
            <a:ext cx="449052" cy="44905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BABA4F6-06AC-450F-9D65-ED9D3DD23A8A}"/>
              </a:ext>
            </a:extLst>
          </p:cNvPr>
          <p:cNvSpPr txBox="1"/>
          <p:nvPr/>
        </p:nvSpPr>
        <p:spPr>
          <a:xfrm>
            <a:off x="2932658" y="471487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9968F8-4D40-4363-AAEA-97D44C92BBA7}"/>
              </a:ext>
            </a:extLst>
          </p:cNvPr>
          <p:cNvCxnSpPr>
            <a:cxnSpLocks/>
          </p:cNvCxnSpPr>
          <p:nvPr/>
        </p:nvCxnSpPr>
        <p:spPr>
          <a:xfrm>
            <a:off x="5422810" y="5668764"/>
            <a:ext cx="24389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5710CD-D308-41B3-9994-C10E7AB33B7E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4425040" y="5229793"/>
            <a:ext cx="997770" cy="4389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Clock">
            <a:extLst>
              <a:ext uri="{FF2B5EF4-FFF2-40B4-BE49-F238E27FC236}">
                <a16:creationId xmlns:a16="http://schemas.microsoft.com/office/drawing/2014/main" id="{D6BA4E74-FABC-424D-8069-952CEE474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6544" y="5334076"/>
            <a:ext cx="449052" cy="449052"/>
          </a:xfrm>
          <a:prstGeom prst="rect">
            <a:avLst/>
          </a:prstGeom>
        </p:spPr>
      </p:pic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790B24FD-AFCD-4B57-B32F-20C3784359BC}"/>
              </a:ext>
            </a:extLst>
          </p:cNvPr>
          <p:cNvSpPr txBox="1">
            <a:spLocks/>
          </p:cNvSpPr>
          <p:nvPr/>
        </p:nvSpPr>
        <p:spPr>
          <a:xfrm>
            <a:off x="7963990" y="5470716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(dim,3.8)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55840ECC-DCD5-4F01-A0E6-7881FF7CFB4D}"/>
              </a:ext>
            </a:extLst>
          </p:cNvPr>
          <p:cNvSpPr txBox="1">
            <a:spLocks/>
          </p:cNvSpPr>
          <p:nvPr/>
        </p:nvSpPr>
        <p:spPr>
          <a:xfrm>
            <a:off x="7375482" y="2122223"/>
            <a:ext cx="4816518" cy="188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execution is through alternating timed transitions and mode switches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815FAA-766C-45FE-B176-E78166EF0413}"/>
              </a:ext>
            </a:extLst>
          </p:cNvPr>
          <p:cNvCxnSpPr>
            <a:cxnSpLocks/>
          </p:cNvCxnSpPr>
          <p:nvPr/>
        </p:nvCxnSpPr>
        <p:spPr>
          <a:xfrm>
            <a:off x="9194494" y="5606221"/>
            <a:ext cx="99512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97C7BCF-D695-44AD-B955-E945B16B98F6}"/>
              </a:ext>
            </a:extLst>
          </p:cNvPr>
          <p:cNvSpPr txBox="1"/>
          <p:nvPr/>
        </p:nvSpPr>
        <p:spPr>
          <a:xfrm>
            <a:off x="9148817" y="5222739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(press==1)?</a:t>
            </a:r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1F60487C-7FF9-40D1-9E3E-9E3C894E94E7}"/>
              </a:ext>
            </a:extLst>
          </p:cNvPr>
          <p:cNvSpPr txBox="1">
            <a:spLocks/>
          </p:cNvSpPr>
          <p:nvPr/>
        </p:nvSpPr>
        <p:spPr>
          <a:xfrm>
            <a:off x="10277975" y="5423671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(off,3.8)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9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7" grpId="0"/>
      <p:bldP spid="65" grpId="0"/>
      <p:bldP spid="40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 channel </a:t>
                </a:r>
                <a:r>
                  <a:rPr lang="en-US" dirty="0">
                    <a:solidFill>
                      <a:srgbClr val="FF0000"/>
                    </a:solidFill>
                  </a:rPr>
                  <a:t>in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Output channel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out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State variable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x</a:t>
                </a:r>
                <a:r>
                  <a:rPr lang="en-US" dirty="0"/>
                  <a:t> of type bool+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indicates empty</a:t>
                </a:r>
              </a:p>
              <a:p>
                <a:r>
                  <a:rPr lang="en-US" dirty="0"/>
                  <a:t>If 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 then read new value into x, and set clock to 0</a:t>
                </a:r>
              </a:p>
              <a:p>
                <a:r>
                  <a:rPr lang="en-US" dirty="0"/>
                  <a:t>If clock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 seconds, output value of x, and set x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  <a:blipFill>
                <a:blip r:embed="rId2"/>
                <a:stretch>
                  <a:fillRect l="-1224" t="-265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89A1683-0128-4614-B590-20933FDE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2BA18-E1CB-4B79-AAFC-FDACD8FC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15AA8-E008-4132-A078-BB325CF81928}"/>
              </a:ext>
            </a:extLst>
          </p:cNvPr>
          <p:cNvSpPr txBox="1"/>
          <p:nvPr/>
        </p:nvSpPr>
        <p:spPr>
          <a:xfrm>
            <a:off x="4872078" y="2272658"/>
            <a:ext cx="9156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bool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BD3D74-E6B3-45E7-A43C-156493F31D06}"/>
              </a:ext>
            </a:extLst>
          </p:cNvPr>
          <p:cNvGrpSpPr/>
          <p:nvPr/>
        </p:nvGrpSpPr>
        <p:grpSpPr>
          <a:xfrm>
            <a:off x="166680" y="1655832"/>
            <a:ext cx="4841089" cy="3966299"/>
            <a:chOff x="20042" y="1541532"/>
            <a:chExt cx="5606847" cy="3897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72B848-46A2-40B5-9381-70B05885355E}"/>
                </a:ext>
              </a:extLst>
            </p:cNvPr>
            <p:cNvSpPr/>
            <p:nvPr/>
          </p:nvSpPr>
          <p:spPr>
            <a:xfrm>
              <a:off x="1206585" y="1723596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14A381-F3B7-46E2-BF5E-E6B0F9BDF84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811" y="2211839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CB4D5-5532-4854-932C-734C1F85D29A}"/>
                </a:ext>
              </a:extLst>
            </p:cNvPr>
            <p:cNvCxnSpPr>
              <a:cxnSpLocks/>
            </p:cNvCxnSpPr>
            <p:nvPr/>
          </p:nvCxnSpPr>
          <p:spPr>
            <a:xfrm>
              <a:off x="92208" y="2135635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55DF31-D189-4DEE-A7A0-624994297992}"/>
                </a:ext>
              </a:extLst>
            </p:cNvPr>
            <p:cNvSpPr txBox="1"/>
            <p:nvPr/>
          </p:nvSpPr>
          <p:spPr>
            <a:xfrm>
              <a:off x="20042" y="1541532"/>
              <a:ext cx="830677" cy="312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bool</a:t>
              </a:r>
              <a:r>
                <a:rPr lang="en-US" dirty="0"/>
                <a:t> in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ECF661-C3D7-4BBC-91C1-C0FDD74F913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/>
                <p:nvPr/>
              </p:nvSpPr>
              <p:spPr>
                <a:xfrm>
                  <a:off x="1418103" y="1803305"/>
                  <a:ext cx="2290948" cy="315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bool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a14:m>
                  <a:r>
                    <a:rPr lang="en-US" dirty="0"/>
                    <a:t> x:=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, clock c:=0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1803305"/>
                  <a:ext cx="2290948" cy="315655"/>
                </a:xfrm>
                <a:prstGeom prst="rect">
                  <a:avLst/>
                </a:prstGeom>
                <a:blipFill>
                  <a:blip r:embed="rId3"/>
                  <a:stretch>
                    <a:fillRect t="-7547" r="-17231" b="-452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/>
                <p:nvPr/>
              </p:nvSpPr>
              <p:spPr>
                <a:xfrm>
                  <a:off x="1418102" y="2674883"/>
                  <a:ext cx="3351921" cy="546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Tin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(x==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) &amp; 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	x:=in; c:=0;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2674883"/>
                  <a:ext cx="3351921" cy="546515"/>
                </a:xfrm>
                <a:prstGeom prst="rect">
                  <a:avLst/>
                </a:prstGeom>
                <a:blipFill>
                  <a:blip r:embed="rId4"/>
                  <a:stretch>
                    <a:fillRect l="-1684" t="-6593" b="-329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/>
                <p:nvPr/>
              </p:nvSpPr>
              <p:spPr>
                <a:xfrm>
                  <a:off x="1418102" y="3377545"/>
                  <a:ext cx="3144475" cy="780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Tout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(c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2)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	{ out := x;</a:t>
                  </a:r>
                </a:p>
                <a:p>
                  <a:r>
                    <a:rPr lang="en-US" dirty="0"/>
                    <a:t>                    x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}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3377545"/>
                  <a:ext cx="3144475" cy="780736"/>
                </a:xfrm>
                <a:prstGeom prst="rect">
                  <a:avLst/>
                </a:prstGeom>
                <a:blipFill>
                  <a:blip r:embed="rId5"/>
                  <a:stretch>
                    <a:fillRect l="-1794" t="-3846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F1D011-C61D-4432-A625-7A7C2A802D79}"/>
                  </a:ext>
                </a:extLst>
              </p:cNvPr>
              <p:cNvSpPr txBox="1"/>
              <p:nvPr/>
            </p:nvSpPr>
            <p:spPr>
              <a:xfrm>
                <a:off x="1564739" y="4729643"/>
                <a:ext cx="31444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T</a:t>
                </a:r>
                <a:r>
                  <a:rPr lang="en-US" sz="2400" baseline="-25000" dirty="0"/>
                  <a:t>infull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0" dirty="0"/>
                  <a:t> in?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	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F1D011-C61D-4432-A625-7A7C2A802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39" y="4729643"/>
                <a:ext cx="3144475" cy="830997"/>
              </a:xfrm>
              <a:prstGeom prst="rect">
                <a:avLst/>
              </a:prstGeom>
              <a:blipFill>
                <a:blip r:embed="rId6"/>
                <a:stretch>
                  <a:fillRect l="-3101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372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4RvpcQDSyMdAu7jQVKp7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gC9msUFZCvT65nnQ0ig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k7WJrAi4kIOJEQL815xk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13813</TotalTime>
  <Words>3095</Words>
  <Application>Microsoft Office PowerPoint</Application>
  <PresentationFormat>Widescreen</PresentationFormat>
  <Paragraphs>485</Paragraphs>
  <Slides>32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Garamond</vt:lpstr>
      <vt:lpstr>Lucida Calligraphy</vt:lpstr>
      <vt:lpstr>Times New Roman</vt:lpstr>
      <vt:lpstr>Wingdings 3</vt:lpstr>
      <vt:lpstr>Office Theme</vt:lpstr>
      <vt:lpstr>Autonomous Cyber-Physical Systems: Timed Models</vt:lpstr>
      <vt:lpstr>Models of Computation</vt:lpstr>
      <vt:lpstr>Timed ESMs</vt:lpstr>
      <vt:lpstr>Transitions of a timed ESM</vt:lpstr>
      <vt:lpstr>Transitions of a timed ESM</vt:lpstr>
      <vt:lpstr>Timed Processes: explicit clock variables</vt:lpstr>
      <vt:lpstr>Timed Process Execution</vt:lpstr>
      <vt:lpstr>Timed Process Execution</vt:lpstr>
      <vt:lpstr>Timed Buffer</vt:lpstr>
      <vt:lpstr>Timed State Machine representation</vt:lpstr>
      <vt:lpstr>Clock invariants</vt:lpstr>
      <vt:lpstr>Clock invariants</vt:lpstr>
      <vt:lpstr>Why model using invariants and guards?</vt:lpstr>
      <vt:lpstr>Example with two clocks</vt:lpstr>
      <vt:lpstr>Formal recap of a timed process</vt:lpstr>
      <vt:lpstr>Composing Timed Processes</vt:lpstr>
      <vt:lpstr>Composing Timed Processes</vt:lpstr>
      <vt:lpstr>Semi-synchrony</vt:lpstr>
      <vt:lpstr>Semi-synchrony</vt:lpstr>
      <vt:lpstr>Pacemaker Modeling as a Timed Process</vt:lpstr>
      <vt:lpstr>How does a healthy heart work?</vt:lpstr>
      <vt:lpstr>What do pacemakers do?</vt:lpstr>
      <vt:lpstr>Implantable Pacemaker modeling</vt:lpstr>
      <vt:lpstr>How dual-chamber pacemakers work</vt:lpstr>
      <vt:lpstr>The LRI mode of operation explained</vt:lpstr>
      <vt:lpstr>PowerPoint Presentation</vt:lpstr>
      <vt:lpstr>Finite state automata</vt:lpstr>
      <vt:lpstr>How does a finite state automaton work?</vt:lpstr>
      <vt:lpstr>Language of a finite state automaton</vt:lpstr>
      <vt:lpstr>Timed Automata</vt:lpstr>
      <vt:lpstr>Timing Analysis</vt:lpstr>
      <vt:lpstr>How is such analysis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225</cp:revision>
  <dcterms:created xsi:type="dcterms:W3CDTF">2018-01-04T23:14:16Z</dcterms:created>
  <dcterms:modified xsi:type="dcterms:W3CDTF">2024-09-09T20:23:38Z</dcterms:modified>
</cp:coreProperties>
</file>