
<file path=[Content_Types].xml><?xml version="1.0" encoding="utf-8"?>
<Types xmlns="http://schemas.openxmlformats.org/package/2006/content-types"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78" r:id="rId3"/>
    <p:sldId id="364" r:id="rId4"/>
    <p:sldId id="312" r:id="rId5"/>
    <p:sldId id="315" r:id="rId6"/>
    <p:sldId id="316" r:id="rId7"/>
    <p:sldId id="272" r:id="rId8"/>
    <p:sldId id="289" r:id="rId9"/>
    <p:sldId id="313" r:id="rId10"/>
    <p:sldId id="314" r:id="rId11"/>
    <p:sldId id="317" r:id="rId12"/>
    <p:sldId id="357" r:id="rId13"/>
    <p:sldId id="318" r:id="rId14"/>
    <p:sldId id="319" r:id="rId15"/>
    <p:sldId id="320" r:id="rId16"/>
    <p:sldId id="321" r:id="rId17"/>
    <p:sldId id="322" r:id="rId18"/>
    <p:sldId id="365" r:id="rId19"/>
    <p:sldId id="328" r:id="rId20"/>
    <p:sldId id="324" r:id="rId21"/>
    <p:sldId id="325" r:id="rId22"/>
    <p:sldId id="323" r:id="rId23"/>
    <p:sldId id="326" r:id="rId24"/>
    <p:sldId id="327" r:id="rId25"/>
    <p:sldId id="363" r:id="rId26"/>
    <p:sldId id="360" r:id="rId27"/>
    <p:sldId id="361" r:id="rId28"/>
    <p:sldId id="362" r:id="rId29"/>
    <p:sldId id="329" r:id="rId30"/>
    <p:sldId id="330" r:id="rId31"/>
    <p:sldId id="33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9CA"/>
    <a:srgbClr val="FFA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79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1848" y="2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696039-58B3-4341-9D32-C910162BC5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E885EE-985D-47EA-997B-D251CE6516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B985A-4C37-4D1F-A437-E4A951A85D11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C6E67-587C-4C64-9FE8-C84AFAFF7E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73E4C-F44F-440F-85F6-FF52404C6B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B4FFD-4AF2-45F7-AED0-39B21745F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5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0C23F-98B7-41D4-A9FA-15A275A51486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B107-AA8F-4C65-A94C-468C6EEC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6B107-AA8F-4C65-A94C-468C6EEC3A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20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B7E2-702A-452F-97D4-1A328EF1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C4EA2-83F7-4E6C-AB21-9BB929BCB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7FEDBB-23D4-4FB2-B355-2F6DA13DD15F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4821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927279"/>
            <a:ext cx="11699087" cy="4756762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/>
            </a:lvl1pPr>
            <a:lvl2pPr marL="685800" indent="-274320"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defRPr/>
            </a:lvl2pPr>
            <a:lvl3pPr marL="1143000" indent="-228600"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defRPr/>
            </a:lvl3pPr>
            <a:lvl4pPr>
              <a:buClr>
                <a:srgbClr val="FF9B9B"/>
              </a:buClr>
              <a:buSzPct val="65000"/>
              <a:defRPr/>
            </a:lvl4pPr>
            <a:lvl5pPr>
              <a:buClr>
                <a:srgbClr val="FF9B9B"/>
              </a:buClr>
              <a:buSzPct val="60000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pic>
        <p:nvPicPr>
          <p:cNvPr id="12" name="Picture 11" descr="Small Use Shield_GoldOnTrans.eps">
            <a:extLst>
              <a:ext uri="{FF2B5EF4-FFF2-40B4-BE49-F238E27FC236}">
                <a16:creationId xmlns:a16="http://schemas.microsoft.com/office/drawing/2014/main" id="{92F43934-0A3D-49F8-91A5-85B8E80B2CF8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1161308" y="65138"/>
            <a:ext cx="997652" cy="748239"/>
          </a:xfrm>
          <a:prstGeom prst="rect">
            <a:avLst/>
          </a:prstGeom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1" y="65138"/>
            <a:ext cx="10920419" cy="778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EEB33-40EB-466D-AC3B-A66CC4D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7937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23A0AC-1377-4982-AD37-F63712CCADEE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605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D2EA5-422A-467D-930A-41ED577F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1139"/>
            <a:ext cx="11216640" cy="899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593A-9F1B-49A8-8A0B-64E38BAE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345565"/>
            <a:ext cx="112166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A7D7-077E-40D7-B42D-CE08C3184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2617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>
          <a:srgbClr val="FF6600"/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50.png"/><Relationship Id="rId4" Type="http://schemas.openxmlformats.org/officeDocument/2006/relationships/image" Target="../media/image24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11.png"/><Relationship Id="rId7" Type="http://schemas.openxmlformats.org/officeDocument/2006/relationships/image" Target="../media/image33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5" Type="http://schemas.openxmlformats.org/officeDocument/2006/relationships/image" Target="../media/image32.png"/><Relationship Id="rId4" Type="http://schemas.openxmlformats.org/officeDocument/2006/relationships/image" Target="../media/image30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5.png"/><Relationship Id="rId7" Type="http://schemas.openxmlformats.org/officeDocument/2006/relationships/image" Target="../media/image33.png"/><Relationship Id="rId12" Type="http://schemas.openxmlformats.org/officeDocument/2006/relationships/image" Target="../media/image42.png"/><Relationship Id="rId2" Type="http://schemas.openxmlformats.org/officeDocument/2006/relationships/image" Target="../media/image340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1.png"/><Relationship Id="rId5" Type="http://schemas.openxmlformats.org/officeDocument/2006/relationships/image" Target="../media/image36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300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59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60.jpe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410.png"/><Relationship Id="rId7" Type="http://schemas.openxmlformats.org/officeDocument/2006/relationships/image" Target="../media/image8.png"/><Relationship Id="rId2" Type="http://schemas.openxmlformats.org/officeDocument/2006/relationships/image" Target="../media/image3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6.png"/><Relationship Id="rId10" Type="http://schemas.openxmlformats.org/officeDocument/2006/relationships/image" Target="../media/image110.png"/><Relationship Id="rId4" Type="http://schemas.openxmlformats.org/officeDocument/2006/relationships/image" Target="../media/image590.png"/><Relationship Id="rId9" Type="http://schemas.openxmlformats.org/officeDocument/2006/relationships/image" Target="../media/image10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7" Type="http://schemas.openxmlformats.org/officeDocument/2006/relationships/image" Target="../media/image17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7" Type="http://schemas.openxmlformats.org/officeDocument/2006/relationships/image" Target="../media/image17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10.png"/><Relationship Id="rId7" Type="http://schemas.openxmlformats.org/officeDocument/2006/relationships/image" Target="../media/image7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/>
          <a:lstStyle/>
          <a:p>
            <a:r>
              <a:rPr lang="en-US" dirty="0"/>
              <a:t>Autonomous Cyber-Physical Systems:</a:t>
            </a:r>
            <a:br>
              <a:rPr lang="en-US" dirty="0"/>
            </a:br>
            <a:r>
              <a:rPr lang="en-US" sz="4000" dirty="0"/>
              <a:t>Timed Models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Fall 2022. CSCI 513.</a:t>
            </a:r>
          </a:p>
          <a:p>
            <a:r>
              <a:rPr lang="en-US" dirty="0"/>
              <a:t>Instructor: Jyo Deshmukh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11A7DD-D17C-40BC-A055-744B6A9FE579}"/>
              </a:ext>
            </a:extLst>
          </p:cNvPr>
          <p:cNvSpPr txBox="1"/>
          <p:nvPr/>
        </p:nvSpPr>
        <p:spPr>
          <a:xfrm>
            <a:off x="291993" y="4958678"/>
            <a:ext cx="11725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Acknowledgment: Some of the material in these slides is based on the lecture slides for CIS 540: Principles of Embedded Computation taught by Rajeev Alur at the University of Pennsylvania. http://www.seas.upenn.edu/~cis540/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E23DE3D-B7B9-48C7-A01E-6025CC7ED4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92095" y="1332703"/>
                <a:ext cx="5973674" cy="4351338"/>
              </a:xfrm>
            </p:spPr>
            <p:txBody>
              <a:bodyPr/>
              <a:lstStyle/>
              <a:p>
                <a:r>
                  <a:rPr lang="en-US" dirty="0"/>
                  <a:t>Attempt 1: we could make the guard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2≤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Attempt 1 fails because: </a:t>
                </a:r>
              </a:p>
              <a:p>
                <a:pPr lvl="1"/>
                <a:r>
                  <a:rPr lang="en-US" dirty="0"/>
                  <a:t>You could keep getting new input (self-loop executes)</a:t>
                </a:r>
              </a:p>
              <a:p>
                <a:r>
                  <a:rPr lang="en-US" dirty="0"/>
                  <a:t>We can fix this by introducing </a:t>
                </a:r>
                <a:r>
                  <a:rPr lang="en-US" b="1" dirty="0"/>
                  <a:t>clock invariants</a:t>
                </a:r>
              </a:p>
              <a:p>
                <a:r>
                  <a:rPr lang="en-US" dirty="0"/>
                  <a:t>Clock invariant: expression that must evaluate to true at all times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E23DE3D-B7B9-48C7-A01E-6025CC7ED4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92095" y="1332703"/>
                <a:ext cx="5973674" cy="4351338"/>
              </a:xfrm>
              <a:blipFill>
                <a:blip r:embed="rId2"/>
                <a:stretch>
                  <a:fillRect l="-1328" t="-2384" r="-3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F94841-FDAA-46B6-8D78-20E01E903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E32E266-78EB-4619-8FF5-A83FEBCF1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invariants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9C52D46-491E-4658-91F6-DC796CCC058A}"/>
              </a:ext>
            </a:extLst>
          </p:cNvPr>
          <p:cNvGrpSpPr/>
          <p:nvPr/>
        </p:nvGrpSpPr>
        <p:grpSpPr>
          <a:xfrm>
            <a:off x="314511" y="1810435"/>
            <a:ext cx="5104700" cy="2368502"/>
            <a:chOff x="314511" y="1810435"/>
            <a:chExt cx="5104700" cy="236850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8BF0214-0C7C-45FE-9059-0ADE022D8164}"/>
                </a:ext>
              </a:extLst>
            </p:cNvPr>
            <p:cNvGrpSpPr/>
            <p:nvPr/>
          </p:nvGrpSpPr>
          <p:grpSpPr>
            <a:xfrm>
              <a:off x="314511" y="1810435"/>
              <a:ext cx="4851187" cy="2368502"/>
              <a:chOff x="1244813" y="1428772"/>
              <a:chExt cx="4851187" cy="2368502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110638F-2AFA-41D9-8C50-79E94F55B504}"/>
                  </a:ext>
                </a:extLst>
              </p:cNvPr>
              <p:cNvSpPr/>
              <p:nvPr/>
            </p:nvSpPr>
            <p:spPr>
              <a:xfrm>
                <a:off x="2319233" y="2290134"/>
                <a:ext cx="1084794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empty</a:t>
                </a:r>
                <a:endParaRPr lang="en-US" baseline="-25000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B505993-EA7E-40A3-8AA1-6C53E43A92B2}"/>
                  </a:ext>
                </a:extLst>
              </p:cNvPr>
              <p:cNvSpPr/>
              <p:nvPr/>
            </p:nvSpPr>
            <p:spPr>
              <a:xfrm>
                <a:off x="5269414" y="2290133"/>
                <a:ext cx="826586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full</a:t>
                </a:r>
                <a:endParaRPr lang="en-US" baseline="-25000" dirty="0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24E87C97-E5EB-4633-BDE3-FBC1B01F82C8}"/>
                  </a:ext>
                </a:extLst>
              </p:cNvPr>
              <p:cNvSpPr/>
              <p:nvPr/>
            </p:nvSpPr>
            <p:spPr>
              <a:xfrm>
                <a:off x="2859770" y="1805508"/>
                <a:ext cx="2588210" cy="453836"/>
              </a:xfrm>
              <a:custGeom>
                <a:avLst/>
                <a:gdLst>
                  <a:gd name="connsiteX0" fmla="*/ 0 w 2650992"/>
                  <a:gd name="connsiteY0" fmla="*/ 476650 h 530438"/>
                  <a:gd name="connsiteX1" fmla="*/ 1198709 w 2650992"/>
                  <a:gd name="connsiteY1" fmla="*/ 240 h 530438"/>
                  <a:gd name="connsiteX2" fmla="*/ 2650992 w 2650992"/>
                  <a:gd name="connsiteY2" fmla="*/ 530438 h 530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50992" h="530438">
                    <a:moveTo>
                      <a:pt x="0" y="476650"/>
                    </a:moveTo>
                    <a:cubicBezTo>
                      <a:pt x="378438" y="233962"/>
                      <a:pt x="756877" y="-8725"/>
                      <a:pt x="1198709" y="240"/>
                    </a:cubicBezTo>
                    <a:cubicBezTo>
                      <a:pt x="1640541" y="9205"/>
                      <a:pt x="2145766" y="269821"/>
                      <a:pt x="2650992" y="530438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9B225AC3-6E48-42E2-A98D-528A0E139AE9}"/>
                  </a:ext>
                </a:extLst>
              </p:cNvPr>
              <p:cNvSpPr/>
              <p:nvPr/>
            </p:nvSpPr>
            <p:spPr>
              <a:xfrm>
                <a:off x="2796988" y="2966702"/>
                <a:ext cx="2650992" cy="514955"/>
              </a:xfrm>
              <a:custGeom>
                <a:avLst/>
                <a:gdLst>
                  <a:gd name="connsiteX0" fmla="*/ 2781620 w 2781620"/>
                  <a:gd name="connsiteY0" fmla="*/ 0 h 514955"/>
                  <a:gd name="connsiteX1" fmla="*/ 1483018 w 2781620"/>
                  <a:gd name="connsiteY1" fmla="*/ 514831 h 514955"/>
                  <a:gd name="connsiteX2" fmla="*/ 0 w 2781620"/>
                  <a:gd name="connsiteY2" fmla="*/ 38421 h 51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81620" h="514955">
                    <a:moveTo>
                      <a:pt x="2781620" y="0"/>
                    </a:moveTo>
                    <a:cubicBezTo>
                      <a:pt x="2364120" y="254214"/>
                      <a:pt x="1946621" y="508428"/>
                      <a:pt x="1483018" y="514831"/>
                    </a:cubicBezTo>
                    <a:cubicBezTo>
                      <a:pt x="1019415" y="521234"/>
                      <a:pt x="509707" y="279827"/>
                      <a:pt x="0" y="38421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F245DC43-2F8C-4BBC-924C-7CAFD9957FF3}"/>
                      </a:ext>
                    </a:extLst>
                  </p:cNvPr>
                  <p:cNvSpPr/>
                  <p:nvPr/>
                </p:nvSpPr>
                <p:spPr>
                  <a:xfrm>
                    <a:off x="2789577" y="1428772"/>
                    <a:ext cx="2398516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/>
                      <a:t>c</a:t>
                    </a:r>
                    <a14:m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≥2</m:t>
                        </m:r>
                      </m:oMath>
                    </a14:m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out:=x, x≔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61663339-CECC-44D2-B770-885260A735A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89577" y="1428772"/>
                    <a:ext cx="2398516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1311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75DB7769-04A0-4DA1-A45E-917FFDC765DF}"/>
                      </a:ext>
                    </a:extLst>
                  </p:cNvPr>
                  <p:cNvSpPr/>
                  <p:nvPr/>
                </p:nvSpPr>
                <p:spPr>
                  <a:xfrm>
                    <a:off x="3287962" y="3427942"/>
                    <a:ext cx="166904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dirty="0"/>
                      <a:t>in?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x:=in, c:=0</a:t>
                    </a:r>
                  </a:p>
                </p:txBody>
              </p:sp>
            </mc:Choice>
            <mc:Fallback xmlns=""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75DB7769-04A0-4DA1-A45E-917FFDC765D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7962" y="3427942"/>
                    <a:ext cx="1669047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920" t="-9836" r="-255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FB3790E3-F33B-4AEE-ACF8-B96D6FAB1F8F}"/>
                  </a:ext>
                </a:extLst>
              </p:cNvPr>
              <p:cNvCxnSpPr>
                <a:cxnSpLocks/>
                <a:endCxn id="10" idx="2"/>
              </p:cNvCxnSpPr>
              <p:nvPr/>
            </p:nvCxnSpPr>
            <p:spPr>
              <a:xfrm>
                <a:off x="1244813" y="2602144"/>
                <a:ext cx="1074420" cy="2"/>
              </a:xfrm>
              <a:prstGeom prst="straightConnector1">
                <a:avLst/>
              </a:prstGeom>
              <a:noFill/>
              <a:ln w="25400">
                <a:solidFill>
                  <a:schemeClr val="accent6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AE7E7F1-140D-434B-AE5A-93DFC6DD1700}"/>
                  </a:ext>
                </a:extLst>
              </p:cNvPr>
              <p:cNvSpPr/>
              <p:nvPr/>
            </p:nvSpPr>
            <p:spPr>
              <a:xfrm>
                <a:off x="1382512" y="2204154"/>
                <a:ext cx="5774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c:=0</a:t>
                </a:r>
              </a:p>
            </p:txBody>
          </p:sp>
        </p:grp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58DF2C5-B315-446D-9F4A-C22387F29F28}"/>
                </a:ext>
              </a:extLst>
            </p:cNvPr>
            <p:cNvSpPr/>
            <p:nvPr/>
          </p:nvSpPr>
          <p:spPr>
            <a:xfrm>
              <a:off x="5033042" y="2561846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581E219B-3105-4BD2-AAA5-9D7A873FA917}"/>
              </a:ext>
            </a:extLst>
          </p:cNvPr>
          <p:cNvSpPr/>
          <p:nvPr/>
        </p:nvSpPr>
        <p:spPr>
          <a:xfrm>
            <a:off x="5014597" y="2192514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in?</a:t>
            </a:r>
          </a:p>
        </p:txBody>
      </p:sp>
    </p:spTree>
    <p:extLst>
      <p:ext uri="{BB962C8B-B14F-4D97-AF65-F5344CB8AC3E}">
        <p14:creationId xmlns:p14="http://schemas.microsoft.com/office/powerpoint/2010/main" val="1613150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E23DE3D-B7B9-48C7-A01E-6025CC7ED4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59628" y="1582911"/>
                <a:ext cx="5973674" cy="382664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Add clock invariant:</a:t>
                </a:r>
              </a:p>
              <a:p>
                <a:pPr marL="0" indent="0">
                  <a:buNone/>
                </a:pPr>
                <a:r>
                  <a:rPr lang="en-US" dirty="0"/>
                  <a:t>	(mode==full)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(c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3)</a:t>
                </a:r>
              </a:p>
              <a:p>
                <a:r>
                  <a:rPr lang="en-US" dirty="0"/>
                  <a:t>Forces process to leave mode full if c becomes greater than 3</a:t>
                </a:r>
              </a:p>
              <a:p>
                <a:r>
                  <a:rPr lang="en-US" dirty="0"/>
                  <a:t>Staying in mode full when c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en-US" dirty="0"/>
                  <a:t> would violate the clock invariant</a:t>
                </a:r>
              </a:p>
              <a:p>
                <a:r>
                  <a:rPr lang="en-US" dirty="0"/>
                  <a:t>Useful construct to limit how long a process stays in a certain mode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E23DE3D-B7B9-48C7-A01E-6025CC7ED4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59628" y="1582911"/>
                <a:ext cx="5973674" cy="3826649"/>
              </a:xfrm>
              <a:blipFill>
                <a:blip r:embed="rId2"/>
                <a:stretch>
                  <a:fillRect l="-1224" t="-2711" r="-2653" b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F94841-FDAA-46B6-8D78-20E01E903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E32E266-78EB-4619-8FF5-A83FEBCF1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invariants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9C52D46-491E-4658-91F6-DC796CCC058A}"/>
              </a:ext>
            </a:extLst>
          </p:cNvPr>
          <p:cNvGrpSpPr/>
          <p:nvPr/>
        </p:nvGrpSpPr>
        <p:grpSpPr>
          <a:xfrm>
            <a:off x="314511" y="1810435"/>
            <a:ext cx="5104700" cy="2293032"/>
            <a:chOff x="314511" y="1810435"/>
            <a:chExt cx="5104700" cy="22930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8BF0214-0C7C-45FE-9059-0ADE022D8164}"/>
                </a:ext>
              </a:extLst>
            </p:cNvPr>
            <p:cNvGrpSpPr/>
            <p:nvPr/>
          </p:nvGrpSpPr>
          <p:grpSpPr>
            <a:xfrm>
              <a:off x="314511" y="1810435"/>
              <a:ext cx="4851187" cy="2293032"/>
              <a:chOff x="1244813" y="1428772"/>
              <a:chExt cx="4851187" cy="2293032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110638F-2AFA-41D9-8C50-79E94F55B504}"/>
                  </a:ext>
                </a:extLst>
              </p:cNvPr>
              <p:cNvSpPr/>
              <p:nvPr/>
            </p:nvSpPr>
            <p:spPr>
              <a:xfrm>
                <a:off x="2319233" y="2290134"/>
                <a:ext cx="1084794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empty</a:t>
                </a:r>
                <a:endParaRPr lang="en-US" baseline="-25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EB505993-EA7E-40A3-8AA1-6C53E43A92B2}"/>
                      </a:ext>
                    </a:extLst>
                  </p:cNvPr>
                  <p:cNvSpPr/>
                  <p:nvPr/>
                </p:nvSpPr>
                <p:spPr>
                  <a:xfrm>
                    <a:off x="5269414" y="2290133"/>
                    <a:ext cx="826586" cy="624023"/>
                  </a:xfrm>
                  <a:prstGeom prst="ellipse">
                    <a:avLst/>
                  </a:prstGeom>
                  <a:ln w="25400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dirty="0"/>
                      <a:t>full</a:t>
                    </a:r>
                  </a:p>
                  <a:p>
                    <a:pPr algn="ctr"/>
                    <a:r>
                      <a:rPr lang="en-US" b="1" dirty="0">
                        <a:solidFill>
                          <a:srgbClr val="FF0000"/>
                        </a:solidFill>
                      </a:rPr>
                      <a:t>c </a:t>
                    </a:r>
                    <a14:m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oMath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EB505993-EA7E-40A3-8AA1-6C53E43A92B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69414" y="2290133"/>
                    <a:ext cx="826586" cy="624023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 t="-4673" b="-14019"/>
                    </a:stretch>
                  </a:blipFill>
                  <a:ln w="254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24E87C97-E5EB-4633-BDE3-FBC1B01F82C8}"/>
                  </a:ext>
                </a:extLst>
              </p:cNvPr>
              <p:cNvSpPr/>
              <p:nvPr/>
            </p:nvSpPr>
            <p:spPr>
              <a:xfrm>
                <a:off x="2796988" y="1805508"/>
                <a:ext cx="2650992" cy="530438"/>
              </a:xfrm>
              <a:custGeom>
                <a:avLst/>
                <a:gdLst>
                  <a:gd name="connsiteX0" fmla="*/ 0 w 2650992"/>
                  <a:gd name="connsiteY0" fmla="*/ 476650 h 530438"/>
                  <a:gd name="connsiteX1" fmla="*/ 1198709 w 2650992"/>
                  <a:gd name="connsiteY1" fmla="*/ 240 h 530438"/>
                  <a:gd name="connsiteX2" fmla="*/ 2650992 w 2650992"/>
                  <a:gd name="connsiteY2" fmla="*/ 530438 h 530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50992" h="530438">
                    <a:moveTo>
                      <a:pt x="0" y="476650"/>
                    </a:moveTo>
                    <a:cubicBezTo>
                      <a:pt x="378438" y="233962"/>
                      <a:pt x="756877" y="-8725"/>
                      <a:pt x="1198709" y="240"/>
                    </a:cubicBezTo>
                    <a:cubicBezTo>
                      <a:pt x="1640541" y="9205"/>
                      <a:pt x="2145766" y="269821"/>
                      <a:pt x="2650992" y="530438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9B225AC3-6E48-42E2-A98D-528A0E139AE9}"/>
                  </a:ext>
                </a:extLst>
              </p:cNvPr>
              <p:cNvSpPr/>
              <p:nvPr/>
            </p:nvSpPr>
            <p:spPr>
              <a:xfrm>
                <a:off x="2796988" y="2891232"/>
                <a:ext cx="2650992" cy="514955"/>
              </a:xfrm>
              <a:custGeom>
                <a:avLst/>
                <a:gdLst>
                  <a:gd name="connsiteX0" fmla="*/ 2781620 w 2781620"/>
                  <a:gd name="connsiteY0" fmla="*/ 0 h 514955"/>
                  <a:gd name="connsiteX1" fmla="*/ 1483018 w 2781620"/>
                  <a:gd name="connsiteY1" fmla="*/ 514831 h 514955"/>
                  <a:gd name="connsiteX2" fmla="*/ 0 w 2781620"/>
                  <a:gd name="connsiteY2" fmla="*/ 38421 h 51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81620" h="514955">
                    <a:moveTo>
                      <a:pt x="2781620" y="0"/>
                    </a:moveTo>
                    <a:cubicBezTo>
                      <a:pt x="2364120" y="254214"/>
                      <a:pt x="1946621" y="508428"/>
                      <a:pt x="1483018" y="514831"/>
                    </a:cubicBezTo>
                    <a:cubicBezTo>
                      <a:pt x="1019415" y="521234"/>
                      <a:pt x="509707" y="279827"/>
                      <a:pt x="0" y="38421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F245DC43-2F8C-4BBC-924C-7CAFD9957FF3}"/>
                      </a:ext>
                    </a:extLst>
                  </p:cNvPr>
                  <p:cNvSpPr/>
                  <p:nvPr/>
                </p:nvSpPr>
                <p:spPr>
                  <a:xfrm>
                    <a:off x="2789577" y="1428772"/>
                    <a:ext cx="2398516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/>
                      <a:t>c</a:t>
                    </a:r>
                    <a14:m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≥2</m:t>
                        </m:r>
                      </m:oMath>
                    </a14:m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out:=x, x≔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61663339-CECC-44D2-B770-885260A735A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89577" y="1428772"/>
                    <a:ext cx="2398516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1311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75DB7769-04A0-4DA1-A45E-917FFDC765DF}"/>
                      </a:ext>
                    </a:extLst>
                  </p:cNvPr>
                  <p:cNvSpPr/>
                  <p:nvPr/>
                </p:nvSpPr>
                <p:spPr>
                  <a:xfrm>
                    <a:off x="3287962" y="3352472"/>
                    <a:ext cx="166904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dirty="0"/>
                      <a:t>in?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x:=in, c:=0</a:t>
                    </a:r>
                  </a:p>
                </p:txBody>
              </p:sp>
            </mc:Choice>
            <mc:Fallback xmlns="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AD7ECBEF-4ECC-4F04-92F9-E1667C7F0BE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7962" y="3352472"/>
                    <a:ext cx="1669047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920" t="-10000" r="-2555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FB3790E3-F33B-4AEE-ACF8-B96D6FAB1F8F}"/>
                  </a:ext>
                </a:extLst>
              </p:cNvPr>
              <p:cNvCxnSpPr>
                <a:cxnSpLocks/>
                <a:endCxn id="10" idx="2"/>
              </p:cNvCxnSpPr>
              <p:nvPr/>
            </p:nvCxnSpPr>
            <p:spPr>
              <a:xfrm>
                <a:off x="1244813" y="2602144"/>
                <a:ext cx="1074420" cy="2"/>
              </a:xfrm>
              <a:prstGeom prst="straightConnector1">
                <a:avLst/>
              </a:prstGeom>
              <a:noFill/>
              <a:ln w="25400">
                <a:solidFill>
                  <a:schemeClr val="accent6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AE7E7F1-140D-434B-AE5A-93DFC6DD1700}"/>
                  </a:ext>
                </a:extLst>
              </p:cNvPr>
              <p:cNvSpPr/>
              <p:nvPr/>
            </p:nvSpPr>
            <p:spPr>
              <a:xfrm>
                <a:off x="1382512" y="2204154"/>
                <a:ext cx="5774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c:=0</a:t>
                </a:r>
              </a:p>
            </p:txBody>
          </p:sp>
        </p:grp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58DF2C5-B315-446D-9F4A-C22387F29F28}"/>
                </a:ext>
              </a:extLst>
            </p:cNvPr>
            <p:cNvSpPr/>
            <p:nvPr/>
          </p:nvSpPr>
          <p:spPr>
            <a:xfrm>
              <a:off x="5033042" y="2561846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581E219B-3105-4BD2-AAA5-9D7A873FA917}"/>
              </a:ext>
            </a:extLst>
          </p:cNvPr>
          <p:cNvSpPr/>
          <p:nvPr/>
        </p:nvSpPr>
        <p:spPr>
          <a:xfrm>
            <a:off x="5014597" y="2192514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in?</a:t>
            </a:r>
          </a:p>
        </p:txBody>
      </p:sp>
    </p:spTree>
    <p:extLst>
      <p:ext uri="{BB962C8B-B14F-4D97-AF65-F5344CB8AC3E}">
        <p14:creationId xmlns:p14="http://schemas.microsoft.com/office/powerpoint/2010/main" val="1374926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747A0BC-A400-4562-9B2A-3377EBB296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0" y="1332703"/>
                <a:ext cx="7876779" cy="436324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Each mode is a guard-enabled task; if guard is true, task is executed</a:t>
                </a:r>
              </a:p>
              <a:p>
                <a:pPr lvl="1"/>
                <a:r>
                  <a:rPr lang="en-US" sz="2400" dirty="0"/>
                  <a:t>Going from one mode to another is a task switch</a:t>
                </a:r>
              </a:p>
              <a:p>
                <a:r>
                  <a:rPr lang="en-US" dirty="0"/>
                  <a:t>Checking if process leaves mode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goes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depends on if incoming </a:t>
                </a:r>
                <a:r>
                  <a:rPr lang="en-US" i="1" dirty="0"/>
                  <a:t>guard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/>
                  <a:t> is true</a:t>
                </a:r>
              </a:p>
              <a:p>
                <a:r>
                  <a:rPr lang="en-US" dirty="0"/>
                  <a:t>Staying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does not/should not depend on the </a:t>
                </a:r>
                <a:r>
                  <a:rPr lang="en-US" i="1" dirty="0"/>
                  <a:t>guard </a:t>
                </a:r>
                <a:r>
                  <a:rPr lang="en-US" dirty="0"/>
                  <a:t>of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i="1" dirty="0"/>
              </a:p>
              <a:p>
                <a:r>
                  <a:rPr lang="en-US" dirty="0"/>
                  <a:t>So, we use invariants:</a:t>
                </a:r>
              </a:p>
              <a:p>
                <a:pPr lvl="1"/>
                <a:r>
                  <a:rPr lang="en-US" dirty="0"/>
                  <a:t>a condition always checked in a given mode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747A0BC-A400-4562-9B2A-3377EBB296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0" y="1332703"/>
                <a:ext cx="7876779" cy="4363247"/>
              </a:xfrm>
              <a:blipFill>
                <a:blip r:embed="rId2"/>
                <a:stretch>
                  <a:fillRect l="-929" t="-2378" r="-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DED05BE-D1EA-4F1F-8FCA-F6888CD21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model using invariants and guards?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BF7A8-B764-439E-8F64-A48DB9980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352BA12-C067-4D3A-B0CC-43891BEBB6F9}"/>
              </a:ext>
            </a:extLst>
          </p:cNvPr>
          <p:cNvGrpSpPr/>
          <p:nvPr/>
        </p:nvGrpSpPr>
        <p:grpSpPr>
          <a:xfrm>
            <a:off x="8191001" y="1316840"/>
            <a:ext cx="3544207" cy="2248640"/>
            <a:chOff x="7676243" y="1344115"/>
            <a:chExt cx="2996112" cy="146258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F2E790F-179D-4F9D-8FF9-E9FB49E11562}"/>
                </a:ext>
              </a:extLst>
            </p:cNvPr>
            <p:cNvSpPr/>
            <p:nvPr/>
          </p:nvSpPr>
          <p:spPr>
            <a:xfrm>
              <a:off x="7676243" y="1344115"/>
              <a:ext cx="2919939" cy="1462585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9A6EE-9AFB-4ADB-84D0-8DA2D3F8A4E1}"/>
                </a:ext>
              </a:extLst>
            </p:cNvPr>
            <p:cNvCxnSpPr>
              <a:cxnSpLocks/>
            </p:cNvCxnSpPr>
            <p:nvPr/>
          </p:nvCxnSpPr>
          <p:spPr>
            <a:xfrm>
              <a:off x="7676243" y="1837284"/>
              <a:ext cx="291993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DC2B578-CEF3-43E4-950F-2446E0717831}"/>
                    </a:ext>
                  </a:extLst>
                </p:cNvPr>
                <p:cNvSpPr txBox="1"/>
                <p:nvPr/>
              </p:nvSpPr>
              <p:spPr>
                <a:xfrm>
                  <a:off x="7911166" y="1361986"/>
                  <a:ext cx="261091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m</a:t>
                  </a:r>
                  <a:r>
                    <a:rPr lang="en-US" sz="2400" b="0" dirty="0"/>
                    <a:t>ode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400" dirty="0"/>
                    <a:t>, clock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DC2B578-CEF3-43E4-950F-2446E07178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1166" y="1361986"/>
                  <a:ext cx="2610910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2959" t="-68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7E91E77-ADF9-46C8-BEC3-02EE396C91E8}"/>
                    </a:ext>
                  </a:extLst>
                </p:cNvPr>
                <p:cNvSpPr txBox="1"/>
                <p:nvPr/>
              </p:nvSpPr>
              <p:spPr>
                <a:xfrm>
                  <a:off x="7729010" y="1850918"/>
                  <a:ext cx="2919939" cy="4604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1→2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sz="20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endParaRPr lang="en-US" sz="2000" dirty="0"/>
                </a:p>
                <a:p>
                  <a:r>
                    <a:rPr lang="en-US" sz="2000" dirty="0"/>
                    <a:t>	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7E91E77-ADF9-46C8-BEC3-02EE396C91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9010" y="1850918"/>
                  <a:ext cx="2919939" cy="4604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814EF71-EB76-4903-8962-1A89DDF9834E}"/>
                    </a:ext>
                  </a:extLst>
                </p:cNvPr>
                <p:cNvSpPr txBox="1"/>
                <p:nvPr/>
              </p:nvSpPr>
              <p:spPr>
                <a:xfrm>
                  <a:off x="7752416" y="2245922"/>
                  <a:ext cx="2919939" cy="4604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2→1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sz="20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∧(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)→</m:t>
                      </m:r>
                    </m:oMath>
                  </a14:m>
                  <a:endParaRPr lang="en-US" sz="2000" dirty="0"/>
                </a:p>
                <a:p>
                  <a:r>
                    <a:rPr lang="en-US" sz="2000" dirty="0"/>
                    <a:t>	</a:t>
                  </a:r>
                  <a14:m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814EF71-EB76-4903-8962-1A89DDF983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2416" y="2245922"/>
                  <a:ext cx="2919939" cy="4604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EA06F97-8131-420F-83CF-1B87827C5738}"/>
              </a:ext>
            </a:extLst>
          </p:cNvPr>
          <p:cNvGrpSpPr/>
          <p:nvPr/>
        </p:nvGrpSpPr>
        <p:grpSpPr>
          <a:xfrm>
            <a:off x="8669020" y="3715765"/>
            <a:ext cx="2533915" cy="1873250"/>
            <a:chOff x="8637270" y="3190292"/>
            <a:chExt cx="2533915" cy="18732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41EF0404-5024-438C-B5F9-42D7743DD968}"/>
                    </a:ext>
                  </a:extLst>
                </p:cNvPr>
                <p:cNvSpPr/>
                <p:nvPr/>
              </p:nvSpPr>
              <p:spPr>
                <a:xfrm>
                  <a:off x="9558690" y="3190292"/>
                  <a:ext cx="685800" cy="628650"/>
                </a:xfrm>
                <a:prstGeom prst="ellipse">
                  <a:avLst/>
                </a:prstGeom>
                <a:ln w="31750"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41EF0404-5024-438C-B5F9-42D7743DD9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8690" y="3190292"/>
                  <a:ext cx="685800" cy="62865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31750"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837BDADC-7071-4E57-A3A3-362DF42B54BA}"/>
                    </a:ext>
                  </a:extLst>
                </p:cNvPr>
                <p:cNvSpPr/>
                <p:nvPr/>
              </p:nvSpPr>
              <p:spPr>
                <a:xfrm>
                  <a:off x="9588455" y="4434892"/>
                  <a:ext cx="685800" cy="628650"/>
                </a:xfrm>
                <a:prstGeom prst="ellipse">
                  <a:avLst/>
                </a:prstGeom>
                <a:ln w="31750"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837BDADC-7071-4E57-A3A3-362DF42B54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8455" y="4434892"/>
                  <a:ext cx="685800" cy="62865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31750"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70A6D7-FAD1-4C4E-8CDD-2CBF86817082}"/>
                </a:ext>
              </a:extLst>
            </p:cNvPr>
            <p:cNvSpPr/>
            <p:nvPr/>
          </p:nvSpPr>
          <p:spPr>
            <a:xfrm>
              <a:off x="10267896" y="3536367"/>
              <a:ext cx="431800" cy="1181100"/>
            </a:xfrm>
            <a:custGeom>
              <a:avLst/>
              <a:gdLst>
                <a:gd name="connsiteX0" fmla="*/ 0 w 431800"/>
                <a:gd name="connsiteY0" fmla="*/ 0 h 1181100"/>
                <a:gd name="connsiteX1" fmla="*/ 431800 w 431800"/>
                <a:gd name="connsiteY1" fmla="*/ 584200 h 1181100"/>
                <a:gd name="connsiteX2" fmla="*/ 0 w 431800"/>
                <a:gd name="connsiteY2" fmla="*/ 118110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1800" h="1181100">
                  <a:moveTo>
                    <a:pt x="0" y="0"/>
                  </a:moveTo>
                  <a:cubicBezTo>
                    <a:pt x="215900" y="193675"/>
                    <a:pt x="431800" y="387350"/>
                    <a:pt x="431800" y="584200"/>
                  </a:cubicBezTo>
                  <a:cubicBezTo>
                    <a:pt x="431800" y="781050"/>
                    <a:pt x="215900" y="981075"/>
                    <a:pt x="0" y="1181100"/>
                  </a:cubicBezTo>
                </a:path>
              </a:pathLst>
            </a:custGeom>
            <a:noFill/>
            <a:ln w="3175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7F6A069-D3C9-4E20-AB72-EB09CB12017D}"/>
                </a:ext>
              </a:extLst>
            </p:cNvPr>
            <p:cNvSpPr/>
            <p:nvPr/>
          </p:nvSpPr>
          <p:spPr>
            <a:xfrm flipH="1">
              <a:off x="9126890" y="3568117"/>
              <a:ext cx="431800" cy="1181100"/>
            </a:xfrm>
            <a:custGeom>
              <a:avLst/>
              <a:gdLst>
                <a:gd name="connsiteX0" fmla="*/ 0 w 431800"/>
                <a:gd name="connsiteY0" fmla="*/ 0 h 1181100"/>
                <a:gd name="connsiteX1" fmla="*/ 431800 w 431800"/>
                <a:gd name="connsiteY1" fmla="*/ 584200 h 1181100"/>
                <a:gd name="connsiteX2" fmla="*/ 0 w 431800"/>
                <a:gd name="connsiteY2" fmla="*/ 118110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1800" h="1181100">
                  <a:moveTo>
                    <a:pt x="0" y="0"/>
                  </a:moveTo>
                  <a:cubicBezTo>
                    <a:pt x="215900" y="193675"/>
                    <a:pt x="431800" y="387350"/>
                    <a:pt x="431800" y="584200"/>
                  </a:cubicBezTo>
                  <a:cubicBezTo>
                    <a:pt x="431800" y="781050"/>
                    <a:pt x="215900" y="981075"/>
                    <a:pt x="0" y="1181100"/>
                  </a:cubicBezTo>
                </a:path>
              </a:pathLst>
            </a:custGeom>
            <a:noFill/>
            <a:ln w="3175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B0D1BCD-0F71-43A8-B4EA-4415912A608A}"/>
                    </a:ext>
                  </a:extLst>
                </p:cNvPr>
                <p:cNvSpPr txBox="1"/>
                <p:nvPr/>
              </p:nvSpPr>
              <p:spPr>
                <a:xfrm>
                  <a:off x="10698427" y="3867638"/>
                  <a:ext cx="4727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B0D1BCD-0F71-43A8-B4EA-4415912A60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8427" y="3867638"/>
                  <a:ext cx="472758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35BC1A5-C8F3-4DDF-A56D-67C5A83294AD}"/>
                    </a:ext>
                  </a:extLst>
                </p:cNvPr>
                <p:cNvSpPr txBox="1"/>
                <p:nvPr/>
              </p:nvSpPr>
              <p:spPr>
                <a:xfrm>
                  <a:off x="8637270" y="3925089"/>
                  <a:ext cx="4780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35BC1A5-C8F3-4DDF-A56D-67C5A83294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7270" y="3925089"/>
                  <a:ext cx="478080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18610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68FF9D8-EF03-4447-B544-DA8F752012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30350" y="1332703"/>
                <a:ext cx="7335418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Model with one input channel and two output channels: out</a:t>
                </a:r>
                <a:r>
                  <a:rPr lang="en-US" baseline="-25000" dirty="0"/>
                  <a:t>1 </a:t>
                </a:r>
                <a:r>
                  <a:rPr lang="en-US" dirty="0"/>
                  <a:t>and out</a:t>
                </a:r>
                <a:r>
                  <a:rPr lang="en-US" baseline="-25000" dirty="0"/>
                  <a:t>2</a:t>
                </a:r>
                <a:endParaRPr lang="en-US" dirty="0"/>
              </a:p>
              <a:p>
                <a:r>
                  <a:rPr lang="en-US" dirty="0"/>
                  <a:t>Clock c tracks time elapsed since occurrence of the input task execution</a:t>
                </a:r>
              </a:p>
              <a:p>
                <a:r>
                  <a:rPr lang="en-US" dirty="0"/>
                  <a:t>Clock d tracks time elapsed since occurrence of output task for out</a:t>
                </a:r>
                <a:r>
                  <a:rPr lang="en-US" baseline="-25000" dirty="0"/>
                  <a:t>1</a:t>
                </a:r>
              </a:p>
              <a:p>
                <a:r>
                  <a:rPr lang="en-US" dirty="0"/>
                  <a:t>Behavior of process: If input event occurs at some time t, then process issues output </a:t>
                </a:r>
                <a:r>
                  <a:rPr lang="en-US" dirty="0">
                    <a:solidFill>
                      <a:srgbClr val="FF0000"/>
                    </a:solidFill>
                  </a:rPr>
                  <a:t>#</a:t>
                </a:r>
                <a:r>
                  <a:rPr lang="en-US" dirty="0"/>
                  <a:t> on out</a:t>
                </a:r>
                <a:r>
                  <a:rPr lang="en-US" baseline="-25000" dirty="0"/>
                  <a:t>1 </a:t>
                </a:r>
                <a:r>
                  <a:rPr lang="en-US" dirty="0"/>
                  <a:t>some time t’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[t,t+1] and then issues output </a:t>
                </a:r>
                <a:r>
                  <a:rPr lang="en-US" dirty="0">
                    <a:solidFill>
                      <a:srgbClr val="7030A0"/>
                    </a:solidFill>
                  </a:rPr>
                  <a:t># </a:t>
                </a:r>
                <a:r>
                  <a:rPr lang="en-US" dirty="0"/>
                  <a:t>on out</a:t>
                </a:r>
                <a:r>
                  <a:rPr lang="en-US" baseline="-25000" dirty="0"/>
                  <a:t>2 </a:t>
                </a:r>
                <a:r>
                  <a:rPr lang="en-US" dirty="0"/>
                  <a:t>at time t’’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[t’+1, t+2]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68FF9D8-EF03-4447-B544-DA8F752012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30350" y="1332703"/>
                <a:ext cx="7335418" cy="4351338"/>
              </a:xfrm>
              <a:blipFill>
                <a:blip r:embed="rId2"/>
                <a:stretch>
                  <a:fillRect l="-998" t="-2384" r="-2743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04B9EF8-CE9D-40AF-AC47-A35F905E1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with two clocks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59513-FEC4-4FD1-93CC-E9123F33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F40D095-0DB9-4789-B098-E7E97DD04C28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158216" y="2475405"/>
            <a:ext cx="0" cy="746004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271A43E-C1E7-4DCD-A334-605935735CE5}"/>
                  </a:ext>
                </a:extLst>
              </p:cNvPr>
              <p:cNvSpPr/>
              <p:nvPr/>
            </p:nvSpPr>
            <p:spPr>
              <a:xfrm>
                <a:off x="1532237" y="3221409"/>
                <a:ext cx="1251958" cy="878709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/>
                  <a:t>wait1</a:t>
                </a:r>
              </a:p>
              <a:p>
                <a:pPr algn="ctr"/>
                <a:r>
                  <a:rPr lang="en-US" sz="2400" dirty="0"/>
                  <a:t>c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/>
                  <a:t>1</a:t>
                </a:r>
                <a:r>
                  <a:rPr lang="en-US" sz="2400" baseline="-25000" dirty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271A43E-C1E7-4DCD-A334-605935735C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237" y="3221409"/>
                <a:ext cx="1251958" cy="878709"/>
              </a:xfrm>
              <a:prstGeom prst="ellipse">
                <a:avLst/>
              </a:prstGeom>
              <a:blipFill>
                <a:blip r:embed="rId3"/>
                <a:stretch>
                  <a:fillRect t="-671" b="-10738"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A0729A-C41B-4724-A3E7-59FE3D02C239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>
            <a:off x="2158216" y="4100118"/>
            <a:ext cx="0" cy="766992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13A0FC-07FE-43A0-AF16-A58652F7AA17}"/>
              </a:ext>
            </a:extLst>
          </p:cNvPr>
          <p:cNvSpPr/>
          <p:nvPr/>
        </p:nvSpPr>
        <p:spPr>
          <a:xfrm>
            <a:off x="2700613" y="2204970"/>
            <a:ext cx="661361" cy="2902645"/>
          </a:xfrm>
          <a:custGeom>
            <a:avLst/>
            <a:gdLst>
              <a:gd name="connsiteX0" fmla="*/ 0 w 222837"/>
              <a:gd name="connsiteY0" fmla="*/ 2474259 h 2474259"/>
              <a:gd name="connsiteX1" fmla="*/ 222837 w 222837"/>
              <a:gd name="connsiteY1" fmla="*/ 1091132 h 2474259"/>
              <a:gd name="connsiteX2" fmla="*/ 0 w 222837"/>
              <a:gd name="connsiteY2" fmla="*/ 0 h 2474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2837" h="2474259">
                <a:moveTo>
                  <a:pt x="0" y="2474259"/>
                </a:moveTo>
                <a:cubicBezTo>
                  <a:pt x="111418" y="1988883"/>
                  <a:pt x="222837" y="1503508"/>
                  <a:pt x="222837" y="1091132"/>
                </a:cubicBezTo>
                <a:cubicBezTo>
                  <a:pt x="222837" y="678756"/>
                  <a:pt x="111418" y="339378"/>
                  <a:pt x="0" y="0"/>
                </a:cubicBezTo>
              </a:path>
            </a:pathLst>
          </a:custGeom>
          <a:noFill/>
          <a:ln w="25400">
            <a:solidFill>
              <a:schemeClr val="accent6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485B20F-9BF1-4137-BA8A-FE9CB23658F9}"/>
              </a:ext>
            </a:extLst>
          </p:cNvPr>
          <p:cNvSpPr/>
          <p:nvPr/>
        </p:nvSpPr>
        <p:spPr>
          <a:xfrm>
            <a:off x="1532237" y="1584058"/>
            <a:ext cx="1251958" cy="878709"/>
          </a:xfrm>
          <a:prstGeom prst="ellipse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/>
              <a:t>idle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88EBF852-EC96-4EAB-9CAA-3B4072F69D51}"/>
                  </a:ext>
                </a:extLst>
              </p:cNvPr>
              <p:cNvSpPr/>
              <p:nvPr/>
            </p:nvSpPr>
            <p:spPr>
              <a:xfrm>
                <a:off x="1532237" y="4867110"/>
                <a:ext cx="1251958" cy="878709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/>
                  <a:t>Wait2</a:t>
                </a:r>
              </a:p>
              <a:p>
                <a:pPr algn="ctr"/>
                <a:r>
                  <a:rPr lang="en-US" sz="2400" dirty="0"/>
                  <a:t>c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/>
                  <a:t>2</a:t>
                </a: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88EBF852-EC96-4EAB-9CAA-3B4072F69D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237" y="4867110"/>
                <a:ext cx="1251958" cy="878709"/>
              </a:xfrm>
              <a:prstGeom prst="ellipse">
                <a:avLst/>
              </a:prstGeom>
              <a:blipFill>
                <a:blip r:embed="rId4"/>
                <a:stretch>
                  <a:fillRect t="-671" b="-10738"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2380890-901F-4A25-824A-FFCB4AB7A71F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599355" y="2023413"/>
            <a:ext cx="932882" cy="0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688D912-EFE7-4279-8CA1-C79B49425F75}"/>
              </a:ext>
            </a:extLst>
          </p:cNvPr>
          <p:cNvSpPr txBox="1"/>
          <p:nvPr/>
        </p:nvSpPr>
        <p:spPr>
          <a:xfrm>
            <a:off x="326232" y="1094366"/>
            <a:ext cx="12463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clock </a:t>
            </a:r>
            <a:r>
              <a:rPr lang="en-US" sz="2800" dirty="0" err="1"/>
              <a:t>c,d</a:t>
            </a:r>
            <a:r>
              <a:rPr lang="en-US" sz="2800" dirty="0"/>
              <a:t>:=0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B15730E-17CC-47C0-86FB-A2BADF00201E}"/>
                  </a:ext>
                </a:extLst>
              </p:cNvPr>
              <p:cNvSpPr txBox="1"/>
              <p:nvPr/>
            </p:nvSpPr>
            <p:spPr>
              <a:xfrm>
                <a:off x="681530" y="2538585"/>
                <a:ext cx="14766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in?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c:=0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B15730E-17CC-47C0-86FB-A2BADF002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530" y="2538585"/>
                <a:ext cx="1476686" cy="461665"/>
              </a:xfrm>
              <a:prstGeom prst="rect">
                <a:avLst/>
              </a:prstGeom>
              <a:blipFill>
                <a:blip r:embed="rId5"/>
                <a:stretch>
                  <a:fillRect l="-6612" t="-10526" r="-4959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7B8EBE32-945E-42B0-8EDF-2A393B34DA99}"/>
              </a:ext>
            </a:extLst>
          </p:cNvPr>
          <p:cNvSpPr txBox="1"/>
          <p:nvPr/>
        </p:nvSpPr>
        <p:spPr>
          <a:xfrm>
            <a:off x="511498" y="4232579"/>
            <a:ext cx="1604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out</a:t>
            </a:r>
            <a:r>
              <a:rPr lang="en-US" sz="2400" baseline="-25000" dirty="0"/>
              <a:t>1</a:t>
            </a:r>
            <a:r>
              <a:rPr lang="en-US" sz="2400" dirty="0"/>
              <a:t>!</a:t>
            </a:r>
            <a:r>
              <a:rPr lang="en-US" sz="2400" dirty="0">
                <a:solidFill>
                  <a:srgbClr val="FF0000"/>
                </a:solidFill>
              </a:rPr>
              <a:t>#</a:t>
            </a:r>
            <a:r>
              <a:rPr lang="en-US" sz="2400" dirty="0"/>
              <a:t>;d:=0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7D483BB-E199-416B-8BC4-B865D0C9B90D}"/>
                  </a:ext>
                </a:extLst>
              </p:cNvPr>
              <p:cNvSpPr txBox="1"/>
              <p:nvPr/>
            </p:nvSpPr>
            <p:spPr>
              <a:xfrm>
                <a:off x="3058740" y="4216831"/>
                <a:ext cx="125195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≥1→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out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!</a:t>
                </a:r>
                <a:r>
                  <a:rPr lang="en-US" sz="2400" dirty="0">
                    <a:solidFill>
                      <a:srgbClr val="7030A0"/>
                    </a:solidFill>
                  </a:rPr>
                  <a:t>#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7D483BB-E199-416B-8BC4-B865D0C9B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8740" y="4216831"/>
                <a:ext cx="1251958" cy="830997"/>
              </a:xfrm>
              <a:prstGeom prst="rect">
                <a:avLst/>
              </a:prstGeom>
              <a:blipFill>
                <a:blip r:embed="rId6"/>
                <a:stretch>
                  <a:fillRect l="-7805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2093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71A27C7-C9DC-4587-8000-98EC59AE5D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332703"/>
                <a:ext cx="12056249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2400" dirty="0"/>
                  <a:t>Timed process consists of:</a:t>
                </a:r>
              </a:p>
              <a:p>
                <a:pPr lvl="1"/>
                <a:r>
                  <a:rPr lang="en-US" sz="2400" dirty="0"/>
                  <a:t>An asynchronous process, where some of the state variables are of type clock (ranging over non-negative reals)</a:t>
                </a:r>
              </a:p>
              <a:p>
                <a:pPr lvl="1"/>
                <a:r>
                  <a:rPr lang="en-US" sz="2400" dirty="0"/>
                  <a:t>A clock invariant </a:t>
                </a:r>
                <a:r>
                  <a:rPr lang="en-US" sz="2400" dirty="0">
                    <a:latin typeface="Lucida Calligraphy" panose="03010101010101010101" pitchFamily="66" charset="0"/>
                  </a:rPr>
                  <a:t>I </a:t>
                </a:r>
                <a:r>
                  <a:rPr lang="en-US" sz="2400" dirty="0"/>
                  <a:t>which is a Boolean expression over the state variables</a:t>
                </a:r>
              </a:p>
              <a:p>
                <a:r>
                  <a:rPr lang="en-US" sz="2400" dirty="0"/>
                  <a:t>Inputs, Outputs, States, Initial states, Actions: Internal, Input and Output: same as for asynchronous processes</a:t>
                </a:r>
              </a:p>
              <a:p>
                <a:r>
                  <a:rPr lang="en-US" sz="2400" dirty="0"/>
                  <a:t>Timed Action: Given a state q and time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/>
                  <a:t>, action q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groupChr>
                  </m:oMath>
                </a14:m>
                <a:r>
                  <a:rPr lang="en-US" sz="2400" dirty="0"/>
                  <a:t>q’ specifies a transition of duration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400" dirty="0"/>
                  <a:t> if:</a:t>
                </a:r>
              </a:p>
              <a:p>
                <a:pPr lvl="1"/>
                <a:r>
                  <a:rPr lang="en-US" sz="2400" dirty="0"/>
                  <a:t>q’ represents a state where the non-clock variables have the same value as in q, i.e. q’(x) = q(x)</a:t>
                </a:r>
              </a:p>
              <a:p>
                <a:pPr lvl="1"/>
                <a:r>
                  <a:rPr lang="en-US" sz="2400" dirty="0"/>
                  <a:t>q’ represents a state where the clock variables in q are incremented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400" dirty="0"/>
                  <a:t>, i.e. q’(c) = q(c) +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and</a:t>
                </a:r>
              </a:p>
              <a:p>
                <a:pPr lvl="1"/>
                <a:r>
                  <a:rPr lang="en-US" sz="2400" dirty="0"/>
                  <a:t>For all times 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/>
                  <a:t> [q(c), q(c)+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400" dirty="0"/>
                  <a:t>], the clock invariant </a:t>
                </a:r>
                <a:r>
                  <a:rPr lang="en-US" sz="2400" dirty="0">
                    <a:latin typeface="Lucida Calligraphy" panose="03010101010101010101" pitchFamily="66" charset="0"/>
                  </a:rPr>
                  <a:t>I</a:t>
                </a:r>
                <a:r>
                  <a:rPr lang="en-US" sz="2400" dirty="0"/>
                  <a:t> is satisfied</a:t>
                </a:r>
              </a:p>
              <a:p>
                <a:pPr lvl="1"/>
                <a:r>
                  <a:rPr lang="en-US" sz="2400" dirty="0"/>
                  <a:t>If clock invariant is </a:t>
                </a:r>
                <a:r>
                  <a:rPr lang="en-US" sz="2400" i="1" dirty="0"/>
                  <a:t>convex</a:t>
                </a:r>
                <a:r>
                  <a:rPr lang="en-US" sz="2400" dirty="0"/>
                  <a:t>, enough to check clock invariant at q(c) and q(c)+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71A27C7-C9DC-4587-8000-98EC59AE5D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32703"/>
                <a:ext cx="12056249" cy="4351338"/>
              </a:xfrm>
              <a:blipFill>
                <a:blip r:embed="rId2"/>
                <a:stretch>
                  <a:fillRect l="-303" t="-1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376B661-006B-4781-A6A4-ACBD92B92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recap of a timed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CD3E23-7E39-474A-ACA5-065717826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428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B8DFF3-F065-4777-897D-46D5D1BC9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Composing Timed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F81E2-A330-430A-BF86-FA8B3E994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4368F20-1A43-4925-90C3-A0F07EDEDAFA}"/>
              </a:ext>
            </a:extLst>
          </p:cNvPr>
          <p:cNvGrpSpPr/>
          <p:nvPr/>
        </p:nvGrpSpPr>
        <p:grpSpPr>
          <a:xfrm>
            <a:off x="260722" y="1530321"/>
            <a:ext cx="5104700" cy="1712720"/>
            <a:chOff x="314511" y="2114308"/>
            <a:chExt cx="5104700" cy="171272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F48EF32-F87A-44C5-81C6-C8830A079A34}"/>
                </a:ext>
              </a:extLst>
            </p:cNvPr>
            <p:cNvGrpSpPr/>
            <p:nvPr/>
          </p:nvGrpSpPr>
          <p:grpSpPr>
            <a:xfrm>
              <a:off x="314511" y="2114308"/>
              <a:ext cx="4851187" cy="1712720"/>
              <a:chOff x="1244813" y="1732645"/>
              <a:chExt cx="4851187" cy="1712720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C6ACFEE-AEA2-42A1-8BBF-46D680B397E7}"/>
                  </a:ext>
                </a:extLst>
              </p:cNvPr>
              <p:cNvSpPr/>
              <p:nvPr/>
            </p:nvSpPr>
            <p:spPr>
              <a:xfrm>
                <a:off x="2319233" y="2290134"/>
                <a:ext cx="1084794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empty</a:t>
                </a:r>
                <a:endParaRPr lang="en-US" baseline="-25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F4C0D8DD-8470-46A9-A380-8B46249730DF}"/>
                      </a:ext>
                    </a:extLst>
                  </p:cNvPr>
                  <p:cNvSpPr/>
                  <p:nvPr/>
                </p:nvSpPr>
                <p:spPr>
                  <a:xfrm>
                    <a:off x="5011206" y="2290133"/>
                    <a:ext cx="1084794" cy="624023"/>
                  </a:xfrm>
                  <a:prstGeom prst="ellipse">
                    <a:avLst/>
                  </a:prstGeom>
                  <a:ln w="25400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dirty="0"/>
                      <a:t>full</a:t>
                    </a:r>
                  </a:p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c</a:t>
                    </a:r>
                    <a:r>
                      <a:rPr lang="en-US" baseline="-25000" dirty="0">
                        <a:solidFill>
                          <a:schemeClr val="tx1"/>
                        </a:solidFill>
                      </a:rPr>
                      <a:t>1</a:t>
                    </a:r>
                    <a:r>
                      <a:rPr lang="en-US" dirty="0">
                        <a:solidFill>
                          <a:schemeClr val="tx1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F4C0D8DD-8470-46A9-A380-8B46249730D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11206" y="2290133"/>
                    <a:ext cx="1084794" cy="624023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 t="-3738" b="-14019"/>
                    </a:stretch>
                  </a:blipFill>
                  <a:ln w="254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82C0A070-81DE-4A10-81D1-7BAF83B32F03}"/>
                  </a:ext>
                </a:extLst>
              </p:cNvPr>
              <p:cNvSpPr/>
              <p:nvPr/>
            </p:nvSpPr>
            <p:spPr>
              <a:xfrm>
                <a:off x="2866678" y="2156952"/>
                <a:ext cx="2581302" cy="156105"/>
              </a:xfrm>
              <a:custGeom>
                <a:avLst/>
                <a:gdLst>
                  <a:gd name="connsiteX0" fmla="*/ 0 w 2650992"/>
                  <a:gd name="connsiteY0" fmla="*/ 476650 h 530438"/>
                  <a:gd name="connsiteX1" fmla="*/ 1198709 w 2650992"/>
                  <a:gd name="connsiteY1" fmla="*/ 240 h 530438"/>
                  <a:gd name="connsiteX2" fmla="*/ 2650992 w 2650992"/>
                  <a:gd name="connsiteY2" fmla="*/ 530438 h 530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50992" h="530438">
                    <a:moveTo>
                      <a:pt x="0" y="476650"/>
                    </a:moveTo>
                    <a:cubicBezTo>
                      <a:pt x="378438" y="233962"/>
                      <a:pt x="756877" y="-8725"/>
                      <a:pt x="1198709" y="240"/>
                    </a:cubicBezTo>
                    <a:cubicBezTo>
                      <a:pt x="1640541" y="9205"/>
                      <a:pt x="2145766" y="269821"/>
                      <a:pt x="2650992" y="530438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A0922FD1-7545-4CDD-990D-2CD8143EFB43}"/>
                  </a:ext>
                </a:extLst>
              </p:cNvPr>
              <p:cNvSpPr/>
              <p:nvPr/>
            </p:nvSpPr>
            <p:spPr>
              <a:xfrm>
                <a:off x="2796988" y="2891232"/>
                <a:ext cx="2650992" cy="156105"/>
              </a:xfrm>
              <a:custGeom>
                <a:avLst/>
                <a:gdLst>
                  <a:gd name="connsiteX0" fmla="*/ 2781620 w 2781620"/>
                  <a:gd name="connsiteY0" fmla="*/ 0 h 514955"/>
                  <a:gd name="connsiteX1" fmla="*/ 1483018 w 2781620"/>
                  <a:gd name="connsiteY1" fmla="*/ 514831 h 514955"/>
                  <a:gd name="connsiteX2" fmla="*/ 0 w 2781620"/>
                  <a:gd name="connsiteY2" fmla="*/ 38421 h 51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81620" h="514955">
                    <a:moveTo>
                      <a:pt x="2781620" y="0"/>
                    </a:moveTo>
                    <a:cubicBezTo>
                      <a:pt x="2364120" y="254214"/>
                      <a:pt x="1946621" y="508428"/>
                      <a:pt x="1483018" y="514831"/>
                    </a:cubicBezTo>
                    <a:cubicBezTo>
                      <a:pt x="1019415" y="521234"/>
                      <a:pt x="509707" y="279827"/>
                      <a:pt x="0" y="38421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0885E1B1-B20B-49B1-967C-62ED5221511A}"/>
                      </a:ext>
                    </a:extLst>
                  </p:cNvPr>
                  <p:cNvSpPr/>
                  <p:nvPr/>
                </p:nvSpPr>
                <p:spPr>
                  <a:xfrm>
                    <a:off x="2925408" y="1732645"/>
                    <a:ext cx="2757299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/>
                      <a:t>c</a:t>
                    </a:r>
                    <a:r>
                      <a:rPr lang="en-US" baseline="-25000" dirty="0"/>
                      <a:t>1</a:t>
                    </a:r>
                    <a14:m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≥</m:t>
                        </m:r>
                      </m:oMath>
                    </a14:m>
                    <a:r>
                      <a:rPr lang="en-US" dirty="0"/>
                      <a:t>B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out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:=x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, x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≔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0885E1B1-B20B-49B1-967C-62ED5221511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5408" y="1732645"/>
                    <a:ext cx="2757299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1147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C0F15C69-5F03-4ACA-9FF8-6D10292FEED5}"/>
                      </a:ext>
                    </a:extLst>
                  </p:cNvPr>
                  <p:cNvSpPr/>
                  <p:nvPr/>
                </p:nvSpPr>
                <p:spPr>
                  <a:xfrm>
                    <a:off x="3113339" y="3076033"/>
                    <a:ext cx="186461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dirty="0"/>
                      <a:t>in?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x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:=in, c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:=0</a:t>
                    </a:r>
                  </a:p>
                </p:txBody>
              </p:sp>
            </mc:Choice>
            <mc:Fallback xmlns=""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C0F15C69-5F03-4ACA-9FF8-6D10292FEED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13339" y="3076033"/>
                    <a:ext cx="186461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307" t="-8197" r="-163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7D784C59-1D71-4CA9-B6B1-F3255D858A82}"/>
                  </a:ext>
                </a:extLst>
              </p:cNvPr>
              <p:cNvCxnSpPr>
                <a:cxnSpLocks/>
                <a:endCxn id="8" idx="2"/>
              </p:cNvCxnSpPr>
              <p:nvPr/>
            </p:nvCxnSpPr>
            <p:spPr>
              <a:xfrm>
                <a:off x="1244813" y="2602144"/>
                <a:ext cx="1074420" cy="2"/>
              </a:xfrm>
              <a:prstGeom prst="straightConnector1">
                <a:avLst/>
              </a:prstGeom>
              <a:noFill/>
              <a:ln w="25400">
                <a:solidFill>
                  <a:schemeClr val="accent6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788E677-4C36-43AD-BC67-99567EDF7D84}"/>
                  </a:ext>
                </a:extLst>
              </p:cNvPr>
              <p:cNvSpPr/>
              <p:nvPr/>
            </p:nvSpPr>
            <p:spPr>
              <a:xfrm>
                <a:off x="1343238" y="2204154"/>
                <a:ext cx="6559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c</a:t>
                </a:r>
                <a:r>
                  <a:rPr lang="en-US" baseline="-25000" dirty="0"/>
                  <a:t>1</a:t>
                </a:r>
                <a:r>
                  <a:rPr lang="en-US" dirty="0"/>
                  <a:t>:=0</a:t>
                </a:r>
              </a:p>
            </p:txBody>
          </p: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A36B603-50DF-41F9-B40C-3512B86BAA7F}"/>
                </a:ext>
              </a:extLst>
            </p:cNvPr>
            <p:cNvSpPr/>
            <p:nvPr/>
          </p:nvSpPr>
          <p:spPr>
            <a:xfrm>
              <a:off x="5033042" y="2561846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2441267-7B73-41AB-8FE8-F3BE67ACBADF}"/>
              </a:ext>
            </a:extLst>
          </p:cNvPr>
          <p:cNvGrpSpPr/>
          <p:nvPr/>
        </p:nvGrpSpPr>
        <p:grpSpPr>
          <a:xfrm>
            <a:off x="260722" y="3667773"/>
            <a:ext cx="5297784" cy="1712720"/>
            <a:chOff x="314511" y="2114308"/>
            <a:chExt cx="5297784" cy="171272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C75FE08-B340-4148-8E18-2C82E234A90D}"/>
                </a:ext>
              </a:extLst>
            </p:cNvPr>
            <p:cNvGrpSpPr/>
            <p:nvPr/>
          </p:nvGrpSpPr>
          <p:grpSpPr>
            <a:xfrm>
              <a:off x="314511" y="2114308"/>
              <a:ext cx="5070657" cy="1712720"/>
              <a:chOff x="1244813" y="1732645"/>
              <a:chExt cx="5070657" cy="1712720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E7A62D5A-B1DC-4C5C-BA40-C5C052253515}"/>
                  </a:ext>
                </a:extLst>
              </p:cNvPr>
              <p:cNvSpPr/>
              <p:nvPr/>
            </p:nvSpPr>
            <p:spPr>
              <a:xfrm>
                <a:off x="2319233" y="2290134"/>
                <a:ext cx="1084794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empty</a:t>
                </a:r>
                <a:endParaRPr lang="en-US" baseline="-25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9099F398-12BE-441C-9A04-BC579FC6DDCB}"/>
                      </a:ext>
                    </a:extLst>
                  </p:cNvPr>
                  <p:cNvSpPr/>
                  <p:nvPr/>
                </p:nvSpPr>
                <p:spPr>
                  <a:xfrm>
                    <a:off x="5127751" y="2290133"/>
                    <a:ext cx="1187719" cy="624023"/>
                  </a:xfrm>
                  <a:prstGeom prst="ellipse">
                    <a:avLst/>
                  </a:prstGeom>
                  <a:ln w="25400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dirty="0"/>
                      <a:t>full</a:t>
                    </a:r>
                  </a:p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c</a:t>
                    </a:r>
                    <a:r>
                      <a:rPr lang="en-US" baseline="-25000" dirty="0">
                        <a:solidFill>
                          <a:schemeClr val="tx1"/>
                        </a:solidFill>
                      </a:rPr>
                      <a:t>2</a:t>
                    </a:r>
                    <a:r>
                      <a:rPr lang="en-US" dirty="0">
                        <a:solidFill>
                          <a:schemeClr val="tx1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9099F398-12BE-441C-9A04-BC579FC6DDC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7751" y="2290133"/>
                    <a:ext cx="1187719" cy="624023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 t="-4717" b="-15094"/>
                    </a:stretch>
                  </a:blipFill>
                  <a:ln w="254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CDCA5CE7-C589-4D19-AC6C-B3ADBC00800B}"/>
                  </a:ext>
                </a:extLst>
              </p:cNvPr>
              <p:cNvSpPr/>
              <p:nvPr/>
            </p:nvSpPr>
            <p:spPr>
              <a:xfrm>
                <a:off x="2866678" y="2156952"/>
                <a:ext cx="2581302" cy="156105"/>
              </a:xfrm>
              <a:custGeom>
                <a:avLst/>
                <a:gdLst>
                  <a:gd name="connsiteX0" fmla="*/ 0 w 2650992"/>
                  <a:gd name="connsiteY0" fmla="*/ 476650 h 530438"/>
                  <a:gd name="connsiteX1" fmla="*/ 1198709 w 2650992"/>
                  <a:gd name="connsiteY1" fmla="*/ 240 h 530438"/>
                  <a:gd name="connsiteX2" fmla="*/ 2650992 w 2650992"/>
                  <a:gd name="connsiteY2" fmla="*/ 530438 h 530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50992" h="530438">
                    <a:moveTo>
                      <a:pt x="0" y="476650"/>
                    </a:moveTo>
                    <a:cubicBezTo>
                      <a:pt x="378438" y="233962"/>
                      <a:pt x="756877" y="-8725"/>
                      <a:pt x="1198709" y="240"/>
                    </a:cubicBezTo>
                    <a:cubicBezTo>
                      <a:pt x="1640541" y="9205"/>
                      <a:pt x="2145766" y="269821"/>
                      <a:pt x="2650992" y="530438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7B5A4D19-2A53-47BF-8EB0-5B9DA7B5E73B}"/>
                  </a:ext>
                </a:extLst>
              </p:cNvPr>
              <p:cNvSpPr/>
              <p:nvPr/>
            </p:nvSpPr>
            <p:spPr>
              <a:xfrm>
                <a:off x="2796988" y="2891232"/>
                <a:ext cx="2650992" cy="156105"/>
              </a:xfrm>
              <a:custGeom>
                <a:avLst/>
                <a:gdLst>
                  <a:gd name="connsiteX0" fmla="*/ 2781620 w 2781620"/>
                  <a:gd name="connsiteY0" fmla="*/ 0 h 514955"/>
                  <a:gd name="connsiteX1" fmla="*/ 1483018 w 2781620"/>
                  <a:gd name="connsiteY1" fmla="*/ 514831 h 514955"/>
                  <a:gd name="connsiteX2" fmla="*/ 0 w 2781620"/>
                  <a:gd name="connsiteY2" fmla="*/ 38421 h 51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81620" h="514955">
                    <a:moveTo>
                      <a:pt x="2781620" y="0"/>
                    </a:moveTo>
                    <a:cubicBezTo>
                      <a:pt x="2364120" y="254214"/>
                      <a:pt x="1946621" y="508428"/>
                      <a:pt x="1483018" y="514831"/>
                    </a:cubicBezTo>
                    <a:cubicBezTo>
                      <a:pt x="1019415" y="521234"/>
                      <a:pt x="509707" y="279827"/>
                      <a:pt x="0" y="38421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8218997D-AED5-4B35-B13B-F95B31AA4C25}"/>
                      </a:ext>
                    </a:extLst>
                  </p:cNvPr>
                  <p:cNvSpPr/>
                  <p:nvPr/>
                </p:nvSpPr>
                <p:spPr>
                  <a:xfrm>
                    <a:off x="2925408" y="1732645"/>
                    <a:ext cx="2757299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/>
                      <a:t>c</a:t>
                    </a:r>
                    <a:r>
                      <a:rPr lang="en-US" baseline="-25000" dirty="0"/>
                      <a:t>2</a:t>
                    </a:r>
                    <a14:m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≥</m:t>
                        </m:r>
                      </m:oMath>
                    </a14:m>
                    <a:r>
                      <a:rPr lang="en-US" dirty="0"/>
                      <a:t>B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out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:=x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, x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≔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8218997D-AED5-4B35-B13B-F95B31AA4C2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5408" y="1732645"/>
                    <a:ext cx="2757299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13333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1AD15576-8FDF-4FAB-90E1-8AE514CD15E2}"/>
                      </a:ext>
                    </a:extLst>
                  </p:cNvPr>
                  <p:cNvSpPr/>
                  <p:nvPr/>
                </p:nvSpPr>
                <p:spPr>
                  <a:xfrm>
                    <a:off x="3132576" y="3076033"/>
                    <a:ext cx="182614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dirty="0"/>
                      <a:t>in?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x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:=in, c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:=0</a:t>
                    </a:r>
                  </a:p>
                </p:txBody>
              </p:sp>
            </mc:Choice>
            <mc:Fallback xmlns="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1AD15576-8FDF-4FAB-90E1-8AE514CD15E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32576" y="3076033"/>
                    <a:ext cx="1826141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333" t="-8197" r="-2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E26E777C-7C98-4F1F-A233-53F022D526AE}"/>
                  </a:ext>
                </a:extLst>
              </p:cNvPr>
              <p:cNvCxnSpPr>
                <a:cxnSpLocks/>
                <a:endCxn id="19" idx="2"/>
              </p:cNvCxnSpPr>
              <p:nvPr/>
            </p:nvCxnSpPr>
            <p:spPr>
              <a:xfrm>
                <a:off x="1244813" y="2602144"/>
                <a:ext cx="1074420" cy="2"/>
              </a:xfrm>
              <a:prstGeom prst="straightConnector1">
                <a:avLst/>
              </a:prstGeom>
              <a:noFill/>
              <a:ln w="25400">
                <a:solidFill>
                  <a:schemeClr val="accent6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64FFE6E-5764-458A-A919-67D6FCDB3822}"/>
                  </a:ext>
                </a:extLst>
              </p:cNvPr>
              <p:cNvSpPr/>
              <p:nvPr/>
            </p:nvSpPr>
            <p:spPr>
              <a:xfrm>
                <a:off x="1343238" y="2204154"/>
                <a:ext cx="6559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c</a:t>
                </a:r>
                <a:r>
                  <a:rPr lang="en-US" baseline="-25000" dirty="0"/>
                  <a:t>2</a:t>
                </a:r>
                <a:r>
                  <a:rPr lang="en-US" dirty="0"/>
                  <a:t>:=0</a:t>
                </a:r>
              </a:p>
            </p:txBody>
          </p:sp>
        </p:grp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81927ED-F2A1-4395-AF27-F3B06C2D697E}"/>
                </a:ext>
              </a:extLst>
            </p:cNvPr>
            <p:cNvSpPr/>
            <p:nvPr/>
          </p:nvSpPr>
          <p:spPr>
            <a:xfrm>
              <a:off x="5226126" y="2628451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1">
                <a:extLst>
                  <a:ext uri="{FF2B5EF4-FFF2-40B4-BE49-F238E27FC236}">
                    <a16:creationId xmlns:a16="http://schemas.microsoft.com/office/drawing/2014/main" id="{5A2AEF72-49A6-491E-B072-4DBFE89FE6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01014" y="1332703"/>
                <a:ext cx="5664753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Each process stays in mode full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Need to construct a new process with 4 new modes</a:t>
                </a:r>
              </a:p>
              <a:p>
                <a:r>
                  <a:rPr lang="en-US" dirty="0"/>
                  <a:t>Each new mode is a pair consisting of modes from process 1 and 2</a:t>
                </a:r>
              </a:p>
              <a:p>
                <a:r>
                  <a:rPr lang="en-US" dirty="0"/>
                  <a:t>Mode switches in the new machine correspond to mode switches in the old machine</a:t>
                </a:r>
              </a:p>
              <a:p>
                <a:r>
                  <a:rPr lang="en-US" dirty="0"/>
                  <a:t>Interesting timing behavior can arise!</a:t>
                </a:r>
              </a:p>
            </p:txBody>
          </p:sp>
        </mc:Choice>
        <mc:Fallback xmlns="">
          <p:sp>
            <p:nvSpPr>
              <p:cNvPr id="27" name="Content Placeholder 1">
                <a:extLst>
                  <a:ext uri="{FF2B5EF4-FFF2-40B4-BE49-F238E27FC236}">
                    <a16:creationId xmlns:a16="http://schemas.microsoft.com/office/drawing/2014/main" id="{5A2AEF72-49A6-491E-B072-4DBFE89FE6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01014" y="1332703"/>
                <a:ext cx="5664753" cy="4351338"/>
              </a:xfrm>
              <a:blipFill>
                <a:blip r:embed="rId8"/>
                <a:stretch>
                  <a:fillRect l="-1076" t="-2244" r="-2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874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B8DFF3-F065-4777-897D-46D5D1BC9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Composing Timed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F81E2-A330-430A-BF86-FA8B3E994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4368F20-1A43-4925-90C3-A0F07EDEDAFA}"/>
              </a:ext>
            </a:extLst>
          </p:cNvPr>
          <p:cNvGrpSpPr/>
          <p:nvPr/>
        </p:nvGrpSpPr>
        <p:grpSpPr>
          <a:xfrm>
            <a:off x="260722" y="1530321"/>
            <a:ext cx="5104700" cy="1712720"/>
            <a:chOff x="314511" y="2114308"/>
            <a:chExt cx="5104700" cy="171272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F48EF32-F87A-44C5-81C6-C8830A079A34}"/>
                </a:ext>
              </a:extLst>
            </p:cNvPr>
            <p:cNvGrpSpPr/>
            <p:nvPr/>
          </p:nvGrpSpPr>
          <p:grpSpPr>
            <a:xfrm>
              <a:off x="314511" y="2114308"/>
              <a:ext cx="4851187" cy="1712720"/>
              <a:chOff x="1244813" y="1732645"/>
              <a:chExt cx="4851187" cy="1712720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C6ACFEE-AEA2-42A1-8BBF-46D680B397E7}"/>
                  </a:ext>
                </a:extLst>
              </p:cNvPr>
              <p:cNvSpPr/>
              <p:nvPr/>
            </p:nvSpPr>
            <p:spPr>
              <a:xfrm>
                <a:off x="2319233" y="2290134"/>
                <a:ext cx="1084794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empty</a:t>
                </a:r>
                <a:endParaRPr lang="en-US" baseline="-25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F4C0D8DD-8470-46A9-A380-8B46249730DF}"/>
                      </a:ext>
                    </a:extLst>
                  </p:cNvPr>
                  <p:cNvSpPr/>
                  <p:nvPr/>
                </p:nvSpPr>
                <p:spPr>
                  <a:xfrm>
                    <a:off x="5170102" y="2290133"/>
                    <a:ext cx="925898" cy="624023"/>
                  </a:xfrm>
                  <a:prstGeom prst="ellipse">
                    <a:avLst/>
                  </a:prstGeom>
                  <a:ln w="25400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dirty="0"/>
                      <a:t>full</a:t>
                    </a:r>
                  </a:p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c</a:t>
                    </a:r>
                    <a:r>
                      <a:rPr lang="en-US" baseline="-25000" dirty="0">
                        <a:solidFill>
                          <a:schemeClr val="tx1"/>
                        </a:solidFill>
                      </a:rPr>
                      <a:t>1</a:t>
                    </a:r>
                    <a:r>
                      <a:rPr lang="en-US" dirty="0">
                        <a:solidFill>
                          <a:schemeClr val="tx1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oMath>
                    </a14:m>
                    <a:r>
                      <a:rPr lang="en-US" dirty="0">
                        <a:solidFill>
                          <a:schemeClr val="tx1"/>
                        </a:solidFill>
                      </a:rPr>
                      <a:t>A</a:t>
                    </a:r>
                    <a:r>
                      <a:rPr lang="en-US" baseline="-25000" dirty="0">
                        <a:solidFill>
                          <a:schemeClr val="tx1"/>
                        </a:solidFill>
                      </a:rPr>
                      <a:t>1</a:t>
                    </a:r>
                  </a:p>
                </p:txBody>
              </p:sp>
            </mc:Choice>
            <mc:Fallback xmlns="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F4C0D8DD-8470-46A9-A380-8B46249730D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70102" y="2290133"/>
                    <a:ext cx="925898" cy="624023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 t="-3738" b="-14019"/>
                    </a:stretch>
                  </a:blipFill>
                  <a:ln w="254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82C0A070-81DE-4A10-81D1-7BAF83B32F03}"/>
                  </a:ext>
                </a:extLst>
              </p:cNvPr>
              <p:cNvSpPr/>
              <p:nvPr/>
            </p:nvSpPr>
            <p:spPr>
              <a:xfrm>
                <a:off x="2977164" y="2156952"/>
                <a:ext cx="2470816" cy="156105"/>
              </a:xfrm>
              <a:custGeom>
                <a:avLst/>
                <a:gdLst>
                  <a:gd name="connsiteX0" fmla="*/ 0 w 2650992"/>
                  <a:gd name="connsiteY0" fmla="*/ 476650 h 530438"/>
                  <a:gd name="connsiteX1" fmla="*/ 1198709 w 2650992"/>
                  <a:gd name="connsiteY1" fmla="*/ 240 h 530438"/>
                  <a:gd name="connsiteX2" fmla="*/ 2650992 w 2650992"/>
                  <a:gd name="connsiteY2" fmla="*/ 530438 h 530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50992" h="530438">
                    <a:moveTo>
                      <a:pt x="0" y="476650"/>
                    </a:moveTo>
                    <a:cubicBezTo>
                      <a:pt x="378438" y="233962"/>
                      <a:pt x="756877" y="-8725"/>
                      <a:pt x="1198709" y="240"/>
                    </a:cubicBezTo>
                    <a:cubicBezTo>
                      <a:pt x="1640541" y="9205"/>
                      <a:pt x="2145766" y="269821"/>
                      <a:pt x="2650992" y="530438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A0922FD1-7545-4CDD-990D-2CD8143EFB43}"/>
                  </a:ext>
                </a:extLst>
              </p:cNvPr>
              <p:cNvSpPr/>
              <p:nvPr/>
            </p:nvSpPr>
            <p:spPr>
              <a:xfrm>
                <a:off x="2796988" y="2891232"/>
                <a:ext cx="2650992" cy="156105"/>
              </a:xfrm>
              <a:custGeom>
                <a:avLst/>
                <a:gdLst>
                  <a:gd name="connsiteX0" fmla="*/ 2781620 w 2781620"/>
                  <a:gd name="connsiteY0" fmla="*/ 0 h 514955"/>
                  <a:gd name="connsiteX1" fmla="*/ 1483018 w 2781620"/>
                  <a:gd name="connsiteY1" fmla="*/ 514831 h 514955"/>
                  <a:gd name="connsiteX2" fmla="*/ 0 w 2781620"/>
                  <a:gd name="connsiteY2" fmla="*/ 38421 h 51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81620" h="514955">
                    <a:moveTo>
                      <a:pt x="2781620" y="0"/>
                    </a:moveTo>
                    <a:cubicBezTo>
                      <a:pt x="2364120" y="254214"/>
                      <a:pt x="1946621" y="508428"/>
                      <a:pt x="1483018" y="514831"/>
                    </a:cubicBezTo>
                    <a:cubicBezTo>
                      <a:pt x="1019415" y="521234"/>
                      <a:pt x="509707" y="279827"/>
                      <a:pt x="0" y="38421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0885E1B1-B20B-49B1-967C-62ED5221511A}"/>
                      </a:ext>
                    </a:extLst>
                  </p:cNvPr>
                  <p:cNvSpPr/>
                  <p:nvPr/>
                </p:nvSpPr>
                <p:spPr>
                  <a:xfrm>
                    <a:off x="2925408" y="1732645"/>
                    <a:ext cx="2757299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/>
                      <a:t>c</a:t>
                    </a:r>
                    <a:r>
                      <a:rPr lang="en-US" baseline="-25000" dirty="0"/>
                      <a:t>1</a:t>
                    </a:r>
                    <a14:m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≥</m:t>
                        </m:r>
                      </m:oMath>
                    </a14:m>
                    <a:r>
                      <a:rPr lang="en-US" dirty="0"/>
                      <a:t>B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out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:=x</a:t>
                    </a:r>
                    <a:r>
                      <a:rPr lang="en-US" baseline="-25000" dirty="0"/>
                      <a:t>1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0885E1B1-B20B-49B1-967C-62ED5221511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5408" y="1732645"/>
                    <a:ext cx="2757299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C0F15C69-5F03-4ACA-9FF8-6D10292FEED5}"/>
                      </a:ext>
                    </a:extLst>
                  </p:cNvPr>
                  <p:cNvSpPr/>
                  <p:nvPr/>
                </p:nvSpPr>
                <p:spPr>
                  <a:xfrm>
                    <a:off x="3113339" y="3076033"/>
                    <a:ext cx="186461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dirty="0"/>
                      <a:t>in?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x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:=in, c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:=0</a:t>
                    </a:r>
                  </a:p>
                </p:txBody>
              </p:sp>
            </mc:Choice>
            <mc:Fallback xmlns=""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C0F15C69-5F03-4ACA-9FF8-6D10292FEED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13339" y="3076033"/>
                    <a:ext cx="186461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307" t="-8197" r="-163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7D784C59-1D71-4CA9-B6B1-F3255D858A82}"/>
                  </a:ext>
                </a:extLst>
              </p:cNvPr>
              <p:cNvCxnSpPr>
                <a:cxnSpLocks/>
                <a:endCxn id="8" idx="2"/>
              </p:cNvCxnSpPr>
              <p:nvPr/>
            </p:nvCxnSpPr>
            <p:spPr>
              <a:xfrm>
                <a:off x="1244813" y="2602144"/>
                <a:ext cx="1074420" cy="2"/>
              </a:xfrm>
              <a:prstGeom prst="straightConnector1">
                <a:avLst/>
              </a:prstGeom>
              <a:noFill/>
              <a:ln w="25400">
                <a:solidFill>
                  <a:schemeClr val="accent6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788E677-4C36-43AD-BC67-99567EDF7D84}"/>
                  </a:ext>
                </a:extLst>
              </p:cNvPr>
              <p:cNvSpPr/>
              <p:nvPr/>
            </p:nvSpPr>
            <p:spPr>
              <a:xfrm>
                <a:off x="1343238" y="2204154"/>
                <a:ext cx="6559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c</a:t>
                </a:r>
                <a:r>
                  <a:rPr lang="en-US" baseline="-25000" dirty="0"/>
                  <a:t>1</a:t>
                </a:r>
                <a:r>
                  <a:rPr lang="en-US" dirty="0"/>
                  <a:t>:=0</a:t>
                </a:r>
              </a:p>
            </p:txBody>
          </p: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A36B603-50DF-41F9-B40C-3512B86BAA7F}"/>
                </a:ext>
              </a:extLst>
            </p:cNvPr>
            <p:cNvSpPr/>
            <p:nvPr/>
          </p:nvSpPr>
          <p:spPr>
            <a:xfrm>
              <a:off x="5033042" y="2561846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2441267-7B73-41AB-8FE8-F3BE67ACBADF}"/>
              </a:ext>
            </a:extLst>
          </p:cNvPr>
          <p:cNvGrpSpPr/>
          <p:nvPr/>
        </p:nvGrpSpPr>
        <p:grpSpPr>
          <a:xfrm>
            <a:off x="260722" y="3667773"/>
            <a:ext cx="5104700" cy="1712720"/>
            <a:chOff x="314511" y="2114308"/>
            <a:chExt cx="5104700" cy="171272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C75FE08-B340-4148-8E18-2C82E234A90D}"/>
                </a:ext>
              </a:extLst>
            </p:cNvPr>
            <p:cNvGrpSpPr/>
            <p:nvPr/>
          </p:nvGrpSpPr>
          <p:grpSpPr>
            <a:xfrm>
              <a:off x="314511" y="2114308"/>
              <a:ext cx="4851187" cy="1712720"/>
              <a:chOff x="1244813" y="1732645"/>
              <a:chExt cx="4851187" cy="1712720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E7A62D5A-B1DC-4C5C-BA40-C5C052253515}"/>
                  </a:ext>
                </a:extLst>
              </p:cNvPr>
              <p:cNvSpPr/>
              <p:nvPr/>
            </p:nvSpPr>
            <p:spPr>
              <a:xfrm>
                <a:off x="2319233" y="2290134"/>
                <a:ext cx="1084794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empty</a:t>
                </a:r>
                <a:endParaRPr lang="en-US" baseline="-25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9099F398-12BE-441C-9A04-BC579FC6DDCB}"/>
                      </a:ext>
                    </a:extLst>
                  </p:cNvPr>
                  <p:cNvSpPr/>
                  <p:nvPr/>
                </p:nvSpPr>
                <p:spPr>
                  <a:xfrm>
                    <a:off x="5170102" y="2290133"/>
                    <a:ext cx="925898" cy="624023"/>
                  </a:xfrm>
                  <a:prstGeom prst="ellipse">
                    <a:avLst/>
                  </a:prstGeom>
                  <a:ln w="25400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dirty="0"/>
                      <a:t>full</a:t>
                    </a:r>
                  </a:p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c</a:t>
                    </a:r>
                    <a:r>
                      <a:rPr lang="en-US" baseline="-25000" dirty="0">
                        <a:solidFill>
                          <a:schemeClr val="tx1"/>
                        </a:solidFill>
                      </a:rPr>
                      <a:t>2</a:t>
                    </a:r>
                    <a:r>
                      <a:rPr lang="en-US" dirty="0">
                        <a:solidFill>
                          <a:schemeClr val="tx1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oMath>
                    </a14:m>
                    <a:r>
                      <a:rPr lang="en-US" dirty="0">
                        <a:solidFill>
                          <a:schemeClr val="tx1"/>
                        </a:solidFill>
                      </a:rPr>
                      <a:t>A</a:t>
                    </a:r>
                    <a:r>
                      <a:rPr lang="en-US" baseline="-25000" dirty="0">
                        <a:solidFill>
                          <a:schemeClr val="tx1"/>
                        </a:solidFill>
                      </a:rPr>
                      <a:t>2</a:t>
                    </a:r>
                  </a:p>
                </p:txBody>
              </p:sp>
            </mc:Choice>
            <mc:Fallback xmlns=""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9099F398-12BE-441C-9A04-BC579FC6DDC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70102" y="2290133"/>
                    <a:ext cx="925898" cy="624023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 t="-4717" b="-15094"/>
                    </a:stretch>
                  </a:blipFill>
                  <a:ln w="254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CDCA5CE7-C589-4D19-AC6C-B3ADBC00800B}"/>
                  </a:ext>
                </a:extLst>
              </p:cNvPr>
              <p:cNvSpPr/>
              <p:nvPr/>
            </p:nvSpPr>
            <p:spPr>
              <a:xfrm>
                <a:off x="2866678" y="2156952"/>
                <a:ext cx="2581302" cy="156105"/>
              </a:xfrm>
              <a:custGeom>
                <a:avLst/>
                <a:gdLst>
                  <a:gd name="connsiteX0" fmla="*/ 0 w 2650992"/>
                  <a:gd name="connsiteY0" fmla="*/ 476650 h 530438"/>
                  <a:gd name="connsiteX1" fmla="*/ 1198709 w 2650992"/>
                  <a:gd name="connsiteY1" fmla="*/ 240 h 530438"/>
                  <a:gd name="connsiteX2" fmla="*/ 2650992 w 2650992"/>
                  <a:gd name="connsiteY2" fmla="*/ 530438 h 530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50992" h="530438">
                    <a:moveTo>
                      <a:pt x="0" y="476650"/>
                    </a:moveTo>
                    <a:cubicBezTo>
                      <a:pt x="378438" y="233962"/>
                      <a:pt x="756877" y="-8725"/>
                      <a:pt x="1198709" y="240"/>
                    </a:cubicBezTo>
                    <a:cubicBezTo>
                      <a:pt x="1640541" y="9205"/>
                      <a:pt x="2145766" y="269821"/>
                      <a:pt x="2650992" y="530438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7B5A4D19-2A53-47BF-8EB0-5B9DA7B5E73B}"/>
                  </a:ext>
                </a:extLst>
              </p:cNvPr>
              <p:cNvSpPr/>
              <p:nvPr/>
            </p:nvSpPr>
            <p:spPr>
              <a:xfrm>
                <a:off x="2796988" y="2891232"/>
                <a:ext cx="2650992" cy="156105"/>
              </a:xfrm>
              <a:custGeom>
                <a:avLst/>
                <a:gdLst>
                  <a:gd name="connsiteX0" fmla="*/ 2781620 w 2781620"/>
                  <a:gd name="connsiteY0" fmla="*/ 0 h 514955"/>
                  <a:gd name="connsiteX1" fmla="*/ 1483018 w 2781620"/>
                  <a:gd name="connsiteY1" fmla="*/ 514831 h 514955"/>
                  <a:gd name="connsiteX2" fmla="*/ 0 w 2781620"/>
                  <a:gd name="connsiteY2" fmla="*/ 38421 h 51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81620" h="514955">
                    <a:moveTo>
                      <a:pt x="2781620" y="0"/>
                    </a:moveTo>
                    <a:cubicBezTo>
                      <a:pt x="2364120" y="254214"/>
                      <a:pt x="1946621" y="508428"/>
                      <a:pt x="1483018" y="514831"/>
                    </a:cubicBezTo>
                    <a:cubicBezTo>
                      <a:pt x="1019415" y="521234"/>
                      <a:pt x="509707" y="279827"/>
                      <a:pt x="0" y="38421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8218997D-AED5-4B35-B13B-F95B31AA4C25}"/>
                      </a:ext>
                    </a:extLst>
                  </p:cNvPr>
                  <p:cNvSpPr/>
                  <p:nvPr/>
                </p:nvSpPr>
                <p:spPr>
                  <a:xfrm>
                    <a:off x="2925408" y="1732645"/>
                    <a:ext cx="2757299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/>
                      <a:t>c</a:t>
                    </a:r>
                    <a:r>
                      <a:rPr lang="en-US" baseline="-25000" dirty="0"/>
                      <a:t>2</a:t>
                    </a:r>
                    <a14:m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≥</m:t>
                        </m:r>
                      </m:oMath>
                    </a14:m>
                    <a:r>
                      <a:rPr lang="en-US" dirty="0"/>
                      <a:t>B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out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:=x</a:t>
                    </a:r>
                    <a:r>
                      <a:rPr lang="en-US" baseline="-25000" dirty="0"/>
                      <a:t>2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8218997D-AED5-4B35-B13B-F95B31AA4C2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5408" y="1732645"/>
                    <a:ext cx="2757299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1AD15576-8FDF-4FAB-90E1-8AE514CD15E2}"/>
                      </a:ext>
                    </a:extLst>
                  </p:cNvPr>
                  <p:cNvSpPr/>
                  <p:nvPr/>
                </p:nvSpPr>
                <p:spPr>
                  <a:xfrm>
                    <a:off x="3132576" y="3076033"/>
                    <a:ext cx="182614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dirty="0"/>
                      <a:t>in?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x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:=in, c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:=0</a:t>
                    </a:r>
                  </a:p>
                </p:txBody>
              </p:sp>
            </mc:Choice>
            <mc:Fallback xmlns="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1AD15576-8FDF-4FAB-90E1-8AE514CD15E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32576" y="3076033"/>
                    <a:ext cx="1826141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333" t="-8197" r="-2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E26E777C-7C98-4F1F-A233-53F022D526AE}"/>
                  </a:ext>
                </a:extLst>
              </p:cNvPr>
              <p:cNvCxnSpPr>
                <a:cxnSpLocks/>
                <a:endCxn id="19" idx="2"/>
              </p:cNvCxnSpPr>
              <p:nvPr/>
            </p:nvCxnSpPr>
            <p:spPr>
              <a:xfrm>
                <a:off x="1244813" y="2602144"/>
                <a:ext cx="1074420" cy="2"/>
              </a:xfrm>
              <a:prstGeom prst="straightConnector1">
                <a:avLst/>
              </a:prstGeom>
              <a:noFill/>
              <a:ln w="25400">
                <a:solidFill>
                  <a:schemeClr val="accent6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64FFE6E-5764-458A-A919-67D6FCDB3822}"/>
                  </a:ext>
                </a:extLst>
              </p:cNvPr>
              <p:cNvSpPr/>
              <p:nvPr/>
            </p:nvSpPr>
            <p:spPr>
              <a:xfrm>
                <a:off x="1343238" y="2204154"/>
                <a:ext cx="6559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c</a:t>
                </a:r>
                <a:r>
                  <a:rPr lang="en-US" baseline="-25000" dirty="0"/>
                  <a:t>2</a:t>
                </a:r>
                <a:r>
                  <a:rPr lang="en-US" dirty="0"/>
                  <a:t>:=0</a:t>
                </a:r>
              </a:p>
            </p:txBody>
          </p:sp>
        </p:grp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81927ED-F2A1-4395-AF27-F3B06C2D697E}"/>
                </a:ext>
              </a:extLst>
            </p:cNvPr>
            <p:cNvSpPr/>
            <p:nvPr/>
          </p:nvSpPr>
          <p:spPr>
            <a:xfrm>
              <a:off x="5033042" y="2561846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CA13FC-358B-4971-924D-1D6B894AA081}"/>
              </a:ext>
            </a:extLst>
          </p:cNvPr>
          <p:cNvSpPr/>
          <p:nvPr/>
        </p:nvSpPr>
        <p:spPr>
          <a:xfrm>
            <a:off x="4975072" y="1660012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in?</a:t>
            </a:r>
            <a:endParaRPr lang="en-US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1C72FEB0-2ECB-45DF-BEFD-102D0EC02035}"/>
              </a:ext>
            </a:extLst>
          </p:cNvPr>
          <p:cNvSpPr/>
          <p:nvPr/>
        </p:nvSpPr>
        <p:spPr>
          <a:xfrm>
            <a:off x="4937486" y="3729833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in?</a:t>
            </a:r>
            <a:endParaRPr lang="en-US" dirty="0"/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B959141E-0EB4-4F22-9D43-5B15AB7C7FAD}"/>
              </a:ext>
            </a:extLst>
          </p:cNvPr>
          <p:cNvGrpSpPr/>
          <p:nvPr/>
        </p:nvGrpSpPr>
        <p:grpSpPr>
          <a:xfrm>
            <a:off x="5847398" y="1642616"/>
            <a:ext cx="6151729" cy="3972992"/>
            <a:chOff x="5847398" y="1642616"/>
            <a:chExt cx="6151729" cy="397299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1F8F425-4FE6-4A71-9424-EC6E6C3D1747}"/>
                </a:ext>
              </a:extLst>
            </p:cNvPr>
            <p:cNvSpPr/>
            <p:nvPr/>
          </p:nvSpPr>
          <p:spPr>
            <a:xfrm>
              <a:off x="6264726" y="2999288"/>
              <a:ext cx="1084794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empty,</a:t>
              </a:r>
            </a:p>
            <a:p>
              <a:pPr algn="ctr"/>
              <a:r>
                <a:rPr lang="en-US" dirty="0"/>
                <a:t>empty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A984B546-3081-4718-8D62-5B5BBED1EB2A}"/>
                    </a:ext>
                  </a:extLst>
                </p:cNvPr>
                <p:cNvSpPr/>
                <p:nvPr/>
              </p:nvSpPr>
              <p:spPr>
                <a:xfrm>
                  <a:off x="7785100" y="1642616"/>
                  <a:ext cx="1591376" cy="624023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/>
                    <a:t>full, empty</a:t>
                  </a:r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1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A984B546-3081-4718-8D62-5B5BBED1EB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5100" y="1642616"/>
                  <a:ext cx="1591376" cy="624023"/>
                </a:xfrm>
                <a:prstGeom prst="ellipse">
                  <a:avLst/>
                </a:prstGeom>
                <a:blipFill>
                  <a:blip r:embed="rId8"/>
                  <a:stretch>
                    <a:fillRect t="-3738" b="-14019"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9ABC23A5-1276-478D-BF21-9D1C124A07EA}"/>
                    </a:ext>
                  </a:extLst>
                </p:cNvPr>
                <p:cNvSpPr/>
                <p:nvPr/>
              </p:nvSpPr>
              <p:spPr>
                <a:xfrm>
                  <a:off x="7947040" y="4556268"/>
                  <a:ext cx="1415659" cy="919774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/>
                    <a:t>empty, full</a:t>
                  </a:r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2</a:t>
                  </a: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9ABC23A5-1276-478D-BF21-9D1C124A07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7040" y="4556268"/>
                  <a:ext cx="1415659" cy="919774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014F40AB-D086-47A2-8C48-782CCA3C25C2}"/>
                    </a:ext>
                  </a:extLst>
                </p:cNvPr>
                <p:cNvSpPr/>
                <p:nvPr/>
              </p:nvSpPr>
              <p:spPr>
                <a:xfrm>
                  <a:off x="10328286" y="2696337"/>
                  <a:ext cx="1084794" cy="971435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/>
                    <a:t>f</a:t>
                  </a:r>
                  <a:r>
                    <a:rPr lang="en-US" dirty="0" err="1"/>
                    <a:t>ull,full</a:t>
                  </a:r>
                  <a:endParaRPr lang="en-US" dirty="0"/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1</a:t>
                  </a:r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2</a:t>
                  </a:r>
                </a:p>
              </p:txBody>
            </p:sp>
          </mc:Choice>
          <mc:Fallback xmlns="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014F40AB-D086-47A2-8C48-782CCA3C25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8286" y="2696337"/>
                  <a:ext cx="1084794" cy="971435"/>
                </a:xfrm>
                <a:prstGeom prst="ellipse">
                  <a:avLst/>
                </a:prstGeom>
                <a:blipFill>
                  <a:blip r:embed="rId10"/>
                  <a:stretch>
                    <a:fillRect b="-5488"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6C26BD2-11E1-4645-BE87-DBB7CBFC597D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V="1">
              <a:off x="6807123" y="2153543"/>
              <a:ext cx="1088308" cy="845745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B246BB9-951E-40B2-8C5F-E865DD155F34}"/>
                </a:ext>
              </a:extLst>
            </p:cNvPr>
            <p:cNvCxnSpPr>
              <a:cxnSpLocks/>
              <a:endCxn id="32" idx="1"/>
            </p:cNvCxnSpPr>
            <p:nvPr/>
          </p:nvCxnSpPr>
          <p:spPr>
            <a:xfrm>
              <a:off x="9297044" y="2083469"/>
              <a:ext cx="1190106" cy="755131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EE44F2B-F362-4944-B18C-9706BAAC86A1}"/>
                </a:ext>
              </a:extLst>
            </p:cNvPr>
            <p:cNvCxnSpPr>
              <a:cxnSpLocks/>
              <a:stCxn id="31" idx="7"/>
              <a:endCxn id="32" idx="3"/>
            </p:cNvCxnSpPr>
            <p:nvPr/>
          </p:nvCxnSpPr>
          <p:spPr>
            <a:xfrm flipV="1">
              <a:off x="9155381" y="3525509"/>
              <a:ext cx="1331769" cy="1165457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AD3FF5C-57A0-4E57-8296-A0A8CF2BC24F}"/>
                </a:ext>
              </a:extLst>
            </p:cNvPr>
            <p:cNvCxnSpPr>
              <a:cxnSpLocks/>
            </p:cNvCxnSpPr>
            <p:nvPr/>
          </p:nvCxnSpPr>
          <p:spPr>
            <a:xfrm>
              <a:off x="6850393" y="3652370"/>
              <a:ext cx="1184963" cy="113527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1A5CC485-1B48-40D7-9BF0-2519EC2353D1}"/>
                    </a:ext>
                  </a:extLst>
                </p:cNvPr>
                <p:cNvSpPr/>
                <p:nvPr/>
              </p:nvSpPr>
              <p:spPr>
                <a:xfrm rot="19312306">
                  <a:off x="6187038" y="2258859"/>
                  <a:ext cx="1798420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dirty="0"/>
                    <a:t>c</a:t>
                  </a:r>
                  <a:r>
                    <a:rPr lang="en-US" sz="1600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sz="1600" dirty="0"/>
                    <a:t>B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 </a:t>
                  </a:r>
                  <a14:m>
                    <m:oMath xmlns:m="http://schemas.openxmlformats.org/officeDocument/2006/math"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600" dirty="0"/>
                    <a:t> out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:=x</a:t>
                  </a:r>
                  <a:r>
                    <a:rPr lang="en-US" sz="1600" baseline="-25000" dirty="0"/>
                    <a:t>1</a:t>
                  </a:r>
                  <a:endParaRPr lang="en-US" sz="1600" dirty="0"/>
                </a:p>
              </p:txBody>
            </p:sp>
          </mc:Choice>
          <mc:Fallback xmlns="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1A5CC485-1B48-40D7-9BF0-2519EC2353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312306">
                  <a:off x="6187038" y="2258859"/>
                  <a:ext cx="1798420" cy="338554"/>
                </a:xfrm>
                <a:prstGeom prst="rect">
                  <a:avLst/>
                </a:prstGeom>
                <a:blipFill>
                  <a:blip r:embed="rId11"/>
                  <a:stretch>
                    <a:fillRect b="-4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5460057-06F9-4AC9-8097-64C627D69C98}"/>
                </a:ext>
              </a:extLst>
            </p:cNvPr>
            <p:cNvSpPr/>
            <p:nvPr/>
          </p:nvSpPr>
          <p:spPr>
            <a:xfrm rot="5225072">
              <a:off x="9103960" y="5244846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70EC45A-8E1F-4A30-B0F0-EC16629F7202}"/>
                </a:ext>
              </a:extLst>
            </p:cNvPr>
            <p:cNvSpPr/>
            <p:nvPr/>
          </p:nvSpPr>
          <p:spPr>
            <a:xfrm rot="2486848">
              <a:off x="11339249" y="3065363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03D820C8-FCA1-432B-BE8A-942ADEF54C05}"/>
                    </a:ext>
                  </a:extLst>
                </p:cNvPr>
                <p:cNvSpPr/>
                <p:nvPr/>
              </p:nvSpPr>
              <p:spPr>
                <a:xfrm rot="19145779">
                  <a:off x="8706742" y="3793026"/>
                  <a:ext cx="1798420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dirty="0"/>
                    <a:t>B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out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:=x</a:t>
                  </a:r>
                  <a:r>
                    <a:rPr lang="en-US" baseline="-25000" dirty="0"/>
                    <a:t>1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03D820C8-FCA1-432B-BE8A-942ADEF54C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145779">
                  <a:off x="8706742" y="3793026"/>
                  <a:ext cx="1798420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3409" r="-2652" b="-66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C471F39B-A96F-4C2B-80D8-FBE06ADAE89A}"/>
                </a:ext>
              </a:extLst>
            </p:cNvPr>
            <p:cNvSpPr/>
            <p:nvPr/>
          </p:nvSpPr>
          <p:spPr>
            <a:xfrm>
              <a:off x="11532333" y="3391939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in?</a:t>
              </a:r>
              <a:endParaRPr lang="en-US" dirty="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37062A4A-E4AE-4889-90E7-93CE36502C3E}"/>
                </a:ext>
              </a:extLst>
            </p:cNvPr>
            <p:cNvSpPr/>
            <p:nvPr/>
          </p:nvSpPr>
          <p:spPr>
            <a:xfrm>
              <a:off x="9494768" y="5195827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in?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BA979C5A-62DD-419F-9537-576A282FCA74}"/>
                    </a:ext>
                  </a:extLst>
                </p:cNvPr>
                <p:cNvSpPr/>
                <p:nvPr/>
              </p:nvSpPr>
              <p:spPr>
                <a:xfrm rot="2668883">
                  <a:off x="5847398" y="4193632"/>
                  <a:ext cx="2757299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dirty="0"/>
                    <a:t>B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out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:=x</a:t>
                  </a:r>
                  <a:r>
                    <a:rPr lang="en-US" baseline="-25000" dirty="0"/>
                    <a:t>2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BA979C5A-62DD-419F-9537-576A282FCA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668883">
                  <a:off x="5847398" y="4193632"/>
                  <a:ext cx="2757299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BF893305-FD2D-4906-81E2-DCB6D2F2CB3E}"/>
                    </a:ext>
                  </a:extLst>
                </p:cNvPr>
                <p:cNvSpPr/>
                <p:nvPr/>
              </p:nvSpPr>
              <p:spPr>
                <a:xfrm rot="1849928">
                  <a:off x="8745183" y="1959771"/>
                  <a:ext cx="2757299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dirty="0"/>
                    <a:t>B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out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:=x</a:t>
                  </a:r>
                  <a:r>
                    <a:rPr lang="en-US" baseline="-25000" dirty="0"/>
                    <a:t>2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BF893305-FD2D-4906-81E2-DCB6D2F2CB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49928">
                  <a:off x="8745183" y="1959771"/>
                  <a:ext cx="2757299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A6EB63EF-F59F-466F-8CDD-D5918A3975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3551" y="3282949"/>
              <a:ext cx="2912464" cy="12936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57508DD8-0C02-4CAD-B375-C9D995854E0A}"/>
                    </a:ext>
                  </a:extLst>
                </p:cNvPr>
                <p:cNvSpPr/>
                <p:nvPr/>
              </p:nvSpPr>
              <p:spPr>
                <a:xfrm>
                  <a:off x="7151752" y="2646554"/>
                  <a:ext cx="2809775" cy="5847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dirty="0"/>
                    <a:t>in?</a:t>
                  </a:r>
                  <a14:m>
                    <m:oMath xmlns:m="http://schemas.openxmlformats.org/officeDocument/2006/math"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600" dirty="0"/>
                    <a:t>  x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:=in, c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:=0,</a:t>
                  </a:r>
                </a:p>
                <a:p>
                  <a:pPr algn="ctr"/>
                  <a:r>
                    <a:rPr lang="en-US" sz="1600" dirty="0"/>
                    <a:t>           x</a:t>
                  </a:r>
                  <a:r>
                    <a:rPr lang="en-US" sz="1600" baseline="-25000" dirty="0"/>
                    <a:t>2</a:t>
                  </a:r>
                  <a:r>
                    <a:rPr lang="en-US" sz="1600" dirty="0"/>
                    <a:t>:=in, c</a:t>
                  </a:r>
                  <a:r>
                    <a:rPr lang="en-US" sz="1600" baseline="-25000" dirty="0"/>
                    <a:t>2</a:t>
                  </a:r>
                  <a:r>
                    <a:rPr lang="en-US" sz="1600" dirty="0"/>
                    <a:t>:=0</a:t>
                  </a:r>
                </a:p>
              </p:txBody>
            </p:sp>
          </mc:Choice>
          <mc:Fallback xmlns=""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57508DD8-0C02-4CAD-B375-C9D995854E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1752" y="2646554"/>
                  <a:ext cx="2809775" cy="584775"/>
                </a:xfrm>
                <a:prstGeom prst="rect">
                  <a:avLst/>
                </a:prstGeom>
                <a:blipFill>
                  <a:blip r:embed="rId15"/>
                  <a:stretch>
                    <a:fillRect t="-312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728E36CB-271B-4DF6-83E9-A0F92E59F7B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67517" y="2221426"/>
              <a:ext cx="1256227" cy="760625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023A2AAE-737F-4CAF-AD33-B500416184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71934" y="3703181"/>
              <a:ext cx="1315116" cy="1157757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252881ED-03A7-42EB-A558-E52C11664394}"/>
                    </a:ext>
                  </a:extLst>
                </p:cNvPr>
                <p:cNvSpPr/>
                <p:nvPr/>
              </p:nvSpPr>
              <p:spPr>
                <a:xfrm rot="19128990">
                  <a:off x="9173532" y="4223248"/>
                  <a:ext cx="18646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dirty="0"/>
                    <a:t>in?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x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:=in, c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:=0</a:t>
                  </a:r>
                </a:p>
              </p:txBody>
            </p:sp>
          </mc:Choice>
          <mc:Fallback xmlns=""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252881ED-03A7-42EB-A558-E52C116643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128990">
                  <a:off x="9173532" y="4223248"/>
                  <a:ext cx="1864614" cy="369332"/>
                </a:xfrm>
                <a:prstGeom prst="rect">
                  <a:avLst/>
                </a:prstGeom>
                <a:blipFill>
                  <a:blip r:embed="rId16"/>
                  <a:stretch>
                    <a:fillRect l="-2214" t="-2419" r="-4797" b="-56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83810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5F31746-2D5F-438D-A2FC-CD46516AD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94087" y="1234827"/>
                <a:ext cx="5734413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If B</a:t>
                </a:r>
                <a:r>
                  <a:rPr lang="en-US" sz="2400" baseline="-25000" dirty="0"/>
                  <a:t>1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7030A0"/>
                    </a:solidFill>
                  </a:rPr>
                  <a:t>A</a:t>
                </a:r>
                <a:r>
                  <a:rPr lang="en-US" sz="2400" baseline="-25000" dirty="0">
                    <a:solidFill>
                      <a:srgbClr val="7030A0"/>
                    </a:solidFill>
                  </a:rPr>
                  <a:t>1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2400" baseline="-25000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dirty="0">
                    <a:solidFill>
                      <a:srgbClr val="7030A0"/>
                    </a:solidFill>
                  </a:rPr>
                  <a:t>B</a:t>
                </a:r>
                <a:r>
                  <a:rPr lang="en-US" sz="2400" baseline="-25000" dirty="0">
                    <a:solidFill>
                      <a:srgbClr val="7030A0"/>
                    </a:solidFill>
                  </a:rPr>
                  <a:t>2 </a:t>
                </a:r>
                <a:r>
                  <a:rPr lang="en-US" sz="2400" dirty="0"/>
                  <a:t>:</a:t>
                </a:r>
              </a:p>
              <a:p>
                <a:r>
                  <a:rPr lang="en-US" sz="2400" dirty="0"/>
                  <a:t>(</a:t>
                </a:r>
                <a:r>
                  <a:rPr lang="en-US" sz="2400" dirty="0" err="1"/>
                  <a:t>full,full</a:t>
                </a:r>
                <a:r>
                  <a:rPr lang="en-US" sz="2400" dirty="0"/>
                  <a:t>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(</a:t>
                </a:r>
                <a:r>
                  <a:rPr lang="en-US" sz="2400" dirty="0" err="1"/>
                  <a:t>full,empty</a:t>
                </a:r>
                <a:r>
                  <a:rPr lang="en-US" sz="2400" dirty="0"/>
                  <a:t>) can never be enabled! </a:t>
                </a:r>
              </a:p>
              <a:p>
                <a:pPr marL="0" indent="0">
                  <a:buNone/>
                </a:pPr>
                <a:r>
                  <a:rPr lang="en-US" sz="2400" dirty="0"/>
                  <a:t>Why? </a:t>
                </a:r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reaches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and the process gets kicked out of state (</a:t>
                </a:r>
                <a:r>
                  <a:rPr lang="en-US" sz="2400" dirty="0" err="1"/>
                  <a:t>full,full</a:t>
                </a:r>
                <a:r>
                  <a:rPr lang="en-US" sz="2400" dirty="0"/>
                  <a:t>)</a:t>
                </a:r>
              </a:p>
              <a:p>
                <a:r>
                  <a:rPr lang="en-US" sz="2400" dirty="0"/>
                  <a:t>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 cannot be greater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 so, guard from (</a:t>
                </a:r>
                <a:r>
                  <a:rPr lang="en-US" sz="2400" dirty="0" err="1"/>
                  <a:t>full,full</a:t>
                </a:r>
                <a:r>
                  <a:rPr lang="en-US" sz="2400" dirty="0"/>
                  <a:t>) to (</a:t>
                </a:r>
                <a:r>
                  <a:rPr lang="en-US" sz="2400" dirty="0" err="1"/>
                  <a:t>full,empty</a:t>
                </a:r>
                <a:r>
                  <a:rPr lang="en-US" sz="2400" dirty="0"/>
                  <a:t>) is not enabled!</a:t>
                </a:r>
              </a:p>
              <a:p>
                <a:pPr lvl="2"/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5F31746-2D5F-438D-A2FC-CD46516AD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94087" y="1234827"/>
                <a:ext cx="5734413" cy="4351338"/>
              </a:xfrm>
              <a:blipFill>
                <a:blip r:embed="rId2"/>
                <a:stretch>
                  <a:fillRect l="-1700" t="-1964" r="-2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83F6BF7-7AF9-4321-961E-067D34E0F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Semi-synchrony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75CFE-D10C-4D9E-9DB1-20D4A554F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882B3A1-4D8C-450E-8949-F8448368DC0A}"/>
              </a:ext>
            </a:extLst>
          </p:cNvPr>
          <p:cNvGrpSpPr/>
          <p:nvPr/>
        </p:nvGrpSpPr>
        <p:grpSpPr>
          <a:xfrm>
            <a:off x="326232" y="1598166"/>
            <a:ext cx="6151729" cy="3972992"/>
            <a:chOff x="5847398" y="1642616"/>
            <a:chExt cx="6151729" cy="397299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0BAAAE5-23C3-40ED-A511-96ABC0EB3A95}"/>
                </a:ext>
              </a:extLst>
            </p:cNvPr>
            <p:cNvSpPr/>
            <p:nvPr/>
          </p:nvSpPr>
          <p:spPr>
            <a:xfrm>
              <a:off x="6264726" y="2999288"/>
              <a:ext cx="1084794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empty,</a:t>
              </a:r>
            </a:p>
            <a:p>
              <a:pPr algn="ctr"/>
              <a:r>
                <a:rPr lang="en-US" dirty="0"/>
                <a:t>empty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90D6EBA0-DB97-4654-B01F-935921AB63DC}"/>
                    </a:ext>
                  </a:extLst>
                </p:cNvPr>
                <p:cNvSpPr/>
                <p:nvPr/>
              </p:nvSpPr>
              <p:spPr>
                <a:xfrm>
                  <a:off x="7785100" y="1642616"/>
                  <a:ext cx="1591376" cy="624023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/>
                    <a:t>full, empty</a:t>
                  </a:r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1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90D6EBA0-DB97-4654-B01F-935921AB63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5100" y="1642616"/>
                  <a:ext cx="1591376" cy="624023"/>
                </a:xfrm>
                <a:prstGeom prst="ellipse">
                  <a:avLst/>
                </a:prstGeom>
                <a:blipFill>
                  <a:blip r:embed="rId3"/>
                  <a:stretch>
                    <a:fillRect t="-4673" b="-14019"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D9F1BE28-6308-45F8-9B14-666646FC2155}"/>
                    </a:ext>
                  </a:extLst>
                </p:cNvPr>
                <p:cNvSpPr/>
                <p:nvPr/>
              </p:nvSpPr>
              <p:spPr>
                <a:xfrm>
                  <a:off x="7947040" y="4556268"/>
                  <a:ext cx="1415659" cy="919774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/>
                    <a:t>empty, full</a:t>
                  </a:r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2</a:t>
                  </a:r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D9F1BE28-6308-45F8-9B14-666646FC21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7040" y="4556268"/>
                  <a:ext cx="1415659" cy="919774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0331E000-0A07-4842-A4D9-2B44AA907EF1}"/>
                    </a:ext>
                  </a:extLst>
                </p:cNvPr>
                <p:cNvSpPr/>
                <p:nvPr/>
              </p:nvSpPr>
              <p:spPr>
                <a:xfrm>
                  <a:off x="10328286" y="2696337"/>
                  <a:ext cx="1084794" cy="971435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/>
                    <a:t>f</a:t>
                  </a:r>
                  <a:r>
                    <a:rPr lang="en-US" dirty="0" err="1"/>
                    <a:t>ull,full</a:t>
                  </a:r>
                  <a:endParaRPr lang="en-US" dirty="0"/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1</a:t>
                  </a:r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2</a:t>
                  </a: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0331E000-0A07-4842-A4D9-2B44AA907E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8286" y="2696337"/>
                  <a:ext cx="1084794" cy="971435"/>
                </a:xfrm>
                <a:prstGeom prst="ellipse">
                  <a:avLst/>
                </a:prstGeom>
                <a:blipFill>
                  <a:blip r:embed="rId5"/>
                  <a:stretch>
                    <a:fillRect b="-6135"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90A4FD0-6CFD-4379-AF1E-77D0AFEC7E3B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V="1">
              <a:off x="6807123" y="2153543"/>
              <a:ext cx="1088308" cy="845745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8F1CBA8-9410-4EBE-BFEB-E47633667737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9297044" y="2083469"/>
              <a:ext cx="1190106" cy="755131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91E0957-BEC9-434B-AFEB-E4E5E7839E8D}"/>
                </a:ext>
              </a:extLst>
            </p:cNvPr>
            <p:cNvCxnSpPr>
              <a:cxnSpLocks/>
              <a:stCxn id="8" idx="7"/>
              <a:endCxn id="9" idx="3"/>
            </p:cNvCxnSpPr>
            <p:nvPr/>
          </p:nvCxnSpPr>
          <p:spPr>
            <a:xfrm flipV="1">
              <a:off x="9155381" y="3525509"/>
              <a:ext cx="1331769" cy="1165457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A8ED942-B5D9-4EFE-A9CC-CA33627D9BDB}"/>
                </a:ext>
              </a:extLst>
            </p:cNvPr>
            <p:cNvCxnSpPr>
              <a:cxnSpLocks/>
            </p:cNvCxnSpPr>
            <p:nvPr/>
          </p:nvCxnSpPr>
          <p:spPr>
            <a:xfrm>
              <a:off x="6850393" y="3652370"/>
              <a:ext cx="1184963" cy="113527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85C4398-3FD3-4E06-BEDF-6424D94F77F8}"/>
                    </a:ext>
                  </a:extLst>
                </p:cNvPr>
                <p:cNvSpPr/>
                <p:nvPr/>
              </p:nvSpPr>
              <p:spPr>
                <a:xfrm rot="19312306">
                  <a:off x="6187038" y="2258859"/>
                  <a:ext cx="1798420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dirty="0"/>
                    <a:t>c</a:t>
                  </a:r>
                  <a:r>
                    <a:rPr lang="en-US" sz="1600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sz="1600" dirty="0"/>
                    <a:t>B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 </a:t>
                  </a:r>
                  <a14:m>
                    <m:oMath xmlns:m="http://schemas.openxmlformats.org/officeDocument/2006/math"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600" dirty="0"/>
                    <a:t> out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:=x</a:t>
                  </a:r>
                  <a:r>
                    <a:rPr lang="en-US" sz="1600" baseline="-25000" dirty="0"/>
                    <a:t>1</a:t>
                  </a:r>
                  <a:endParaRPr lang="en-US" sz="1600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85C4398-3FD3-4E06-BEDF-6424D94F77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312306">
                  <a:off x="6187038" y="2258859"/>
                  <a:ext cx="1798420" cy="338554"/>
                </a:xfrm>
                <a:prstGeom prst="rect">
                  <a:avLst/>
                </a:prstGeom>
                <a:blipFill>
                  <a:blip r:embed="rId6"/>
                  <a:stretch>
                    <a:fillRect b="-8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BBCED20-30C0-4516-B902-AD7036C5D6F4}"/>
                </a:ext>
              </a:extLst>
            </p:cNvPr>
            <p:cNvSpPr/>
            <p:nvPr/>
          </p:nvSpPr>
          <p:spPr>
            <a:xfrm rot="5225072">
              <a:off x="9103960" y="5244846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85BE27B-D7D2-4644-A303-75E22EA44C95}"/>
                </a:ext>
              </a:extLst>
            </p:cNvPr>
            <p:cNvSpPr/>
            <p:nvPr/>
          </p:nvSpPr>
          <p:spPr>
            <a:xfrm rot="2486848">
              <a:off x="11339249" y="3065363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368F8CA2-84CA-45F1-9940-EFEC45596513}"/>
                    </a:ext>
                  </a:extLst>
                </p:cNvPr>
                <p:cNvSpPr/>
                <p:nvPr/>
              </p:nvSpPr>
              <p:spPr>
                <a:xfrm rot="19145779">
                  <a:off x="8706742" y="3793026"/>
                  <a:ext cx="1798420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dirty="0"/>
                    <a:t>B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out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:=x</a:t>
                  </a:r>
                  <a:r>
                    <a:rPr lang="en-US" baseline="-25000" dirty="0"/>
                    <a:t>1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368F8CA2-84CA-45F1-9940-EFEC455965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145779">
                  <a:off x="8706742" y="3793026"/>
                  <a:ext cx="1798420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3030" r="-2652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34FF1E2-A878-4EF9-9D95-F0FF00970C1F}"/>
                </a:ext>
              </a:extLst>
            </p:cNvPr>
            <p:cNvSpPr/>
            <p:nvPr/>
          </p:nvSpPr>
          <p:spPr>
            <a:xfrm>
              <a:off x="11532333" y="3391939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in?</a:t>
              </a:r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DB3024-931A-4BFC-941F-E02451BB9B4B}"/>
                </a:ext>
              </a:extLst>
            </p:cNvPr>
            <p:cNvSpPr/>
            <p:nvPr/>
          </p:nvSpPr>
          <p:spPr>
            <a:xfrm>
              <a:off x="9494768" y="5195827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in?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8AC579B6-0751-4505-A922-EAB63021B6B1}"/>
                    </a:ext>
                  </a:extLst>
                </p:cNvPr>
                <p:cNvSpPr/>
                <p:nvPr/>
              </p:nvSpPr>
              <p:spPr>
                <a:xfrm rot="2668883">
                  <a:off x="5847398" y="4193632"/>
                  <a:ext cx="2757299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dirty="0"/>
                    <a:t>B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out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:=x</a:t>
                  </a:r>
                  <a:r>
                    <a:rPr lang="en-US" baseline="-25000" dirty="0"/>
                    <a:t>2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8AC579B6-0751-4505-A922-EAB63021B6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668883">
                  <a:off x="5847398" y="4193632"/>
                  <a:ext cx="275729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E52B2F7D-F1A7-439B-8FE8-695F96F93E0F}"/>
                    </a:ext>
                  </a:extLst>
                </p:cNvPr>
                <p:cNvSpPr/>
                <p:nvPr/>
              </p:nvSpPr>
              <p:spPr>
                <a:xfrm rot="1849928">
                  <a:off x="8745183" y="1959771"/>
                  <a:ext cx="2757299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dirty="0"/>
                    <a:t>B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out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:=x</a:t>
                  </a:r>
                  <a:r>
                    <a:rPr lang="en-US" baseline="-25000" dirty="0"/>
                    <a:t>2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E52B2F7D-F1A7-439B-8FE8-695F96F93E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49928">
                  <a:off x="8745183" y="1959771"/>
                  <a:ext cx="2757299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79CFCF6-1077-482C-B0D4-826B80C584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3551" y="3282949"/>
              <a:ext cx="2912464" cy="12936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20D6422E-5D23-49E8-A344-DF7DCAE59B06}"/>
                    </a:ext>
                  </a:extLst>
                </p:cNvPr>
                <p:cNvSpPr/>
                <p:nvPr/>
              </p:nvSpPr>
              <p:spPr>
                <a:xfrm>
                  <a:off x="7151752" y="2646554"/>
                  <a:ext cx="2809775" cy="5847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dirty="0"/>
                    <a:t>in?</a:t>
                  </a:r>
                  <a14:m>
                    <m:oMath xmlns:m="http://schemas.openxmlformats.org/officeDocument/2006/math"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600" dirty="0"/>
                    <a:t>  x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:=in, c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:=0,</a:t>
                  </a:r>
                </a:p>
                <a:p>
                  <a:pPr algn="ctr"/>
                  <a:r>
                    <a:rPr lang="en-US" sz="1600" dirty="0"/>
                    <a:t>           x</a:t>
                  </a:r>
                  <a:r>
                    <a:rPr lang="en-US" sz="1600" baseline="-25000" dirty="0"/>
                    <a:t>2</a:t>
                  </a:r>
                  <a:r>
                    <a:rPr lang="en-US" sz="1600" dirty="0"/>
                    <a:t>:=in, c</a:t>
                  </a:r>
                  <a:r>
                    <a:rPr lang="en-US" sz="1600" baseline="-25000" dirty="0"/>
                    <a:t>2</a:t>
                  </a:r>
                  <a:r>
                    <a:rPr lang="en-US" sz="1600" dirty="0"/>
                    <a:t>:=0</a:t>
                  </a:r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20D6422E-5D23-49E8-A344-DF7DCAE59B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1752" y="2646554"/>
                  <a:ext cx="2809775" cy="584775"/>
                </a:xfrm>
                <a:prstGeom prst="rect">
                  <a:avLst/>
                </a:prstGeom>
                <a:blipFill>
                  <a:blip r:embed="rId10"/>
                  <a:stretch>
                    <a:fillRect t="-312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2B4DD01-18B8-4CF2-8C4C-A5717303B1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67517" y="2221426"/>
              <a:ext cx="1256227" cy="760625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AB41410-9037-4642-BFD0-E5B6AD3951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71934" y="3703181"/>
              <a:ext cx="1315116" cy="1157757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CF9E1BF-862A-4A49-9D34-326D19A9D3B3}"/>
                    </a:ext>
                  </a:extLst>
                </p:cNvPr>
                <p:cNvSpPr/>
                <p:nvPr/>
              </p:nvSpPr>
              <p:spPr>
                <a:xfrm rot="19128990">
                  <a:off x="9173532" y="4223248"/>
                  <a:ext cx="18646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dirty="0"/>
                    <a:t>in?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x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:=in, c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:=0</a:t>
                  </a:r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CF9E1BF-862A-4A49-9D34-326D19A9D3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128990">
                  <a:off x="9173532" y="4223248"/>
                  <a:ext cx="1864614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2583" t="-2823" r="-4797" b="-56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8593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5F31746-2D5F-438D-A2FC-CD46516AD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94087" y="1234827"/>
                <a:ext cx="5734413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dirty="0"/>
                  <a:t>If B</a:t>
                </a:r>
                <a:r>
                  <a:rPr lang="en-US" sz="2400" baseline="-25000" dirty="0"/>
                  <a:t>1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7030A0"/>
                    </a:solidFill>
                  </a:rPr>
                  <a:t>A</a:t>
                </a:r>
                <a:r>
                  <a:rPr lang="en-US" sz="2400" baseline="-25000" dirty="0">
                    <a:solidFill>
                      <a:srgbClr val="7030A0"/>
                    </a:solidFill>
                  </a:rPr>
                  <a:t>1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2400" baseline="-25000" dirty="0">
                    <a:solidFill>
                      <a:srgbClr val="7030A0"/>
                    </a:solidFill>
                  </a:rPr>
                  <a:t> </a:t>
                </a:r>
                <a:r>
                  <a:rPr lang="en-US" sz="2400" dirty="0">
                    <a:solidFill>
                      <a:srgbClr val="7030A0"/>
                    </a:solidFill>
                  </a:rPr>
                  <a:t>B</a:t>
                </a:r>
                <a:r>
                  <a:rPr lang="en-US" sz="2400" baseline="-25000" dirty="0">
                    <a:solidFill>
                      <a:srgbClr val="7030A0"/>
                    </a:solidFill>
                  </a:rPr>
                  <a:t>2 </a:t>
                </a:r>
                <a:r>
                  <a:rPr lang="en-US" sz="2400" dirty="0"/>
                  <a:t>:</a:t>
                </a:r>
              </a:p>
              <a:p>
                <a:pPr lvl="1"/>
                <a:r>
                  <a:rPr lang="en-US" sz="2400" dirty="0"/>
                  <a:t>(</a:t>
                </a:r>
                <a:r>
                  <a:rPr lang="en-US" sz="2400" dirty="0" err="1"/>
                  <a:t>full,full</a:t>
                </a:r>
                <a:r>
                  <a:rPr lang="en-US" sz="2400" dirty="0"/>
                  <a:t>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(</a:t>
                </a:r>
                <a:r>
                  <a:rPr lang="en-US" sz="2400" dirty="0" err="1"/>
                  <a:t>full,empty</a:t>
                </a:r>
                <a:r>
                  <a:rPr lang="en-US" sz="2400" dirty="0"/>
                  <a:t>) cannot happen</a:t>
                </a:r>
              </a:p>
              <a:p>
                <a:r>
                  <a:rPr lang="en-US" sz="2400" dirty="0"/>
                  <a:t>If</a:t>
                </a:r>
                <a:r>
                  <a:rPr lang="en-US" sz="2400" dirty="0">
                    <a:solidFill>
                      <a:srgbClr val="FF0000"/>
                    </a:solidFill>
                  </a:rPr>
                  <a:t> B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1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A</a:t>
                </a:r>
                <a:r>
                  <a:rPr lang="en-US" sz="2400" baseline="-25000" dirty="0">
                    <a:solidFill>
                      <a:srgbClr val="FF0000"/>
                    </a:solidFill>
                  </a:rPr>
                  <a:t>1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2400" baseline="-25000" dirty="0">
                    <a:solidFill>
                      <a:schemeClr val="tx1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B</a:t>
                </a:r>
                <a:r>
                  <a:rPr lang="en-US" sz="2400" baseline="-25000" dirty="0">
                    <a:solidFill>
                      <a:schemeClr val="tx1"/>
                    </a:solidFill>
                  </a:rPr>
                  <a:t>2 </a:t>
                </a:r>
                <a:r>
                  <a:rPr lang="en-US" sz="2400" dirty="0"/>
                  <a:t>:</a:t>
                </a:r>
              </a:p>
              <a:p>
                <a:pPr lvl="1"/>
                <a:r>
                  <a:rPr lang="en-US" sz="2400" dirty="0"/>
                  <a:t>(full, full)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(</a:t>
                </a:r>
                <a:r>
                  <a:rPr lang="en-US" sz="2400" dirty="0" err="1"/>
                  <a:t>empty,full</a:t>
                </a:r>
                <a:r>
                  <a:rPr lang="en-US" sz="2400" dirty="0"/>
                  <a:t>) will happen eventually</a:t>
                </a:r>
              </a:p>
              <a:p>
                <a:r>
                  <a:rPr lang="en-US" sz="2400" b="1" dirty="0"/>
                  <a:t>out</a:t>
                </a:r>
                <a:r>
                  <a:rPr lang="en-US" sz="2400" b="1" baseline="-25000" dirty="0"/>
                  <a:t>1</a:t>
                </a:r>
                <a:r>
                  <a:rPr lang="en-US" sz="2400" b="1" dirty="0"/>
                  <a:t> guaranteed to happen before out</a:t>
                </a:r>
                <a:r>
                  <a:rPr lang="en-US" sz="2400" b="1" baseline="-25000" dirty="0"/>
                  <a:t>2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Implicit coordination based on delays</a:t>
                </a:r>
              </a:p>
              <a:p>
                <a:pPr lvl="1"/>
                <a:r>
                  <a:rPr lang="en-US" sz="2400" dirty="0"/>
                  <a:t>Both process clocks increase in tandem</a:t>
                </a:r>
              </a:p>
              <a:p>
                <a:pPr lvl="1"/>
                <a:r>
                  <a:rPr lang="en-US" sz="2400" dirty="0"/>
                  <a:t>Global clock-based synchronization</a:t>
                </a:r>
              </a:p>
              <a:p>
                <a:r>
                  <a:rPr lang="en-US" sz="2400" dirty="0"/>
                  <a:t>Reason why timed models are called semi-synchronous or partially synchronous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5F31746-2D5F-438D-A2FC-CD46516AD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94087" y="1234827"/>
                <a:ext cx="5734413" cy="4351338"/>
              </a:xfrm>
              <a:blipFill>
                <a:blip r:embed="rId2"/>
                <a:stretch>
                  <a:fillRect l="-744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83F6BF7-7AF9-4321-961E-067D34E0F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Semi-synchrony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75CFE-D10C-4D9E-9DB1-20D4A554F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882B3A1-4D8C-450E-8949-F8448368DC0A}"/>
              </a:ext>
            </a:extLst>
          </p:cNvPr>
          <p:cNvGrpSpPr/>
          <p:nvPr/>
        </p:nvGrpSpPr>
        <p:grpSpPr>
          <a:xfrm>
            <a:off x="326232" y="1598166"/>
            <a:ext cx="6151729" cy="3972992"/>
            <a:chOff x="5847398" y="1642616"/>
            <a:chExt cx="6151729" cy="397299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0BAAAE5-23C3-40ED-A511-96ABC0EB3A95}"/>
                </a:ext>
              </a:extLst>
            </p:cNvPr>
            <p:cNvSpPr/>
            <p:nvPr/>
          </p:nvSpPr>
          <p:spPr>
            <a:xfrm>
              <a:off x="6264726" y="2999288"/>
              <a:ext cx="1084794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empty,</a:t>
              </a:r>
            </a:p>
            <a:p>
              <a:pPr algn="ctr"/>
              <a:r>
                <a:rPr lang="en-US" dirty="0"/>
                <a:t>empty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90D6EBA0-DB97-4654-B01F-935921AB63DC}"/>
                    </a:ext>
                  </a:extLst>
                </p:cNvPr>
                <p:cNvSpPr/>
                <p:nvPr/>
              </p:nvSpPr>
              <p:spPr>
                <a:xfrm>
                  <a:off x="7785100" y="1642616"/>
                  <a:ext cx="1591376" cy="624023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/>
                    <a:t>full, empty</a:t>
                  </a:r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1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90D6EBA0-DB97-4654-B01F-935921AB63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5100" y="1642616"/>
                  <a:ext cx="1591376" cy="624023"/>
                </a:xfrm>
                <a:prstGeom prst="ellipse">
                  <a:avLst/>
                </a:prstGeom>
                <a:blipFill>
                  <a:blip r:embed="rId3"/>
                  <a:stretch>
                    <a:fillRect t="-4673" b="-14019"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D9F1BE28-6308-45F8-9B14-666646FC2155}"/>
                    </a:ext>
                  </a:extLst>
                </p:cNvPr>
                <p:cNvSpPr/>
                <p:nvPr/>
              </p:nvSpPr>
              <p:spPr>
                <a:xfrm>
                  <a:off x="7947040" y="4556268"/>
                  <a:ext cx="1415659" cy="919774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/>
                    <a:t>empty, full</a:t>
                  </a:r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2</a:t>
                  </a:r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D9F1BE28-6308-45F8-9B14-666646FC21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7040" y="4556268"/>
                  <a:ext cx="1415659" cy="919774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0331E000-0A07-4842-A4D9-2B44AA907EF1}"/>
                    </a:ext>
                  </a:extLst>
                </p:cNvPr>
                <p:cNvSpPr/>
                <p:nvPr/>
              </p:nvSpPr>
              <p:spPr>
                <a:xfrm>
                  <a:off x="10328286" y="2696337"/>
                  <a:ext cx="1084794" cy="971435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/>
                    <a:t>f</a:t>
                  </a:r>
                  <a:r>
                    <a:rPr lang="en-US" dirty="0" err="1"/>
                    <a:t>ull,full</a:t>
                  </a:r>
                  <a:endParaRPr lang="en-US" dirty="0"/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1</a:t>
                  </a:r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2</a:t>
                  </a: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0331E000-0A07-4842-A4D9-2B44AA907E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8286" y="2696337"/>
                  <a:ext cx="1084794" cy="971435"/>
                </a:xfrm>
                <a:prstGeom prst="ellipse">
                  <a:avLst/>
                </a:prstGeom>
                <a:blipFill>
                  <a:blip r:embed="rId5"/>
                  <a:stretch>
                    <a:fillRect b="-6135"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90A4FD0-6CFD-4379-AF1E-77D0AFEC7E3B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V="1">
              <a:off x="6807123" y="2153543"/>
              <a:ext cx="1088308" cy="845745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8F1CBA8-9410-4EBE-BFEB-E47633667737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9297044" y="2083469"/>
              <a:ext cx="1190106" cy="755131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91E0957-BEC9-434B-AFEB-E4E5E7839E8D}"/>
                </a:ext>
              </a:extLst>
            </p:cNvPr>
            <p:cNvCxnSpPr>
              <a:cxnSpLocks/>
              <a:stCxn id="8" idx="7"/>
              <a:endCxn id="9" idx="3"/>
            </p:cNvCxnSpPr>
            <p:nvPr/>
          </p:nvCxnSpPr>
          <p:spPr>
            <a:xfrm flipV="1">
              <a:off x="9155381" y="3525509"/>
              <a:ext cx="1331769" cy="1165457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A8ED942-B5D9-4EFE-A9CC-CA33627D9BDB}"/>
                </a:ext>
              </a:extLst>
            </p:cNvPr>
            <p:cNvCxnSpPr>
              <a:cxnSpLocks/>
            </p:cNvCxnSpPr>
            <p:nvPr/>
          </p:nvCxnSpPr>
          <p:spPr>
            <a:xfrm>
              <a:off x="6850393" y="3652370"/>
              <a:ext cx="1184963" cy="113527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85C4398-3FD3-4E06-BEDF-6424D94F77F8}"/>
                    </a:ext>
                  </a:extLst>
                </p:cNvPr>
                <p:cNvSpPr/>
                <p:nvPr/>
              </p:nvSpPr>
              <p:spPr>
                <a:xfrm rot="19312306">
                  <a:off x="6187038" y="2258859"/>
                  <a:ext cx="1798420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dirty="0"/>
                    <a:t>c</a:t>
                  </a:r>
                  <a:r>
                    <a:rPr lang="en-US" sz="1600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sz="1600" dirty="0"/>
                    <a:t>B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 </a:t>
                  </a:r>
                  <a14:m>
                    <m:oMath xmlns:m="http://schemas.openxmlformats.org/officeDocument/2006/math"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600" dirty="0"/>
                    <a:t> out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:=x</a:t>
                  </a:r>
                  <a:r>
                    <a:rPr lang="en-US" sz="1600" baseline="-25000" dirty="0"/>
                    <a:t>1</a:t>
                  </a:r>
                  <a:endParaRPr lang="en-US" sz="1600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85C4398-3FD3-4E06-BEDF-6424D94F77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312306">
                  <a:off x="6187038" y="2258859"/>
                  <a:ext cx="1798420" cy="338554"/>
                </a:xfrm>
                <a:prstGeom prst="rect">
                  <a:avLst/>
                </a:prstGeom>
                <a:blipFill>
                  <a:blip r:embed="rId6"/>
                  <a:stretch>
                    <a:fillRect b="-8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BBCED20-30C0-4516-B902-AD7036C5D6F4}"/>
                </a:ext>
              </a:extLst>
            </p:cNvPr>
            <p:cNvSpPr/>
            <p:nvPr/>
          </p:nvSpPr>
          <p:spPr>
            <a:xfrm rot="5225072">
              <a:off x="9103960" y="5244846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85BE27B-D7D2-4644-A303-75E22EA44C95}"/>
                </a:ext>
              </a:extLst>
            </p:cNvPr>
            <p:cNvSpPr/>
            <p:nvPr/>
          </p:nvSpPr>
          <p:spPr>
            <a:xfrm rot="2486848">
              <a:off x="11339249" y="3065363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368F8CA2-84CA-45F1-9940-EFEC45596513}"/>
                    </a:ext>
                  </a:extLst>
                </p:cNvPr>
                <p:cNvSpPr/>
                <p:nvPr/>
              </p:nvSpPr>
              <p:spPr>
                <a:xfrm rot="19145779">
                  <a:off x="8706742" y="3793026"/>
                  <a:ext cx="1798420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dirty="0"/>
                    <a:t>B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out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:=x</a:t>
                  </a:r>
                  <a:r>
                    <a:rPr lang="en-US" baseline="-25000" dirty="0"/>
                    <a:t>1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368F8CA2-84CA-45F1-9940-EFEC455965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145779">
                  <a:off x="8706742" y="3793026"/>
                  <a:ext cx="1798420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3030" r="-2652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34FF1E2-A878-4EF9-9D95-F0FF00970C1F}"/>
                </a:ext>
              </a:extLst>
            </p:cNvPr>
            <p:cNvSpPr/>
            <p:nvPr/>
          </p:nvSpPr>
          <p:spPr>
            <a:xfrm>
              <a:off x="11532333" y="3391939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in?</a:t>
              </a:r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DB3024-931A-4BFC-941F-E02451BB9B4B}"/>
                </a:ext>
              </a:extLst>
            </p:cNvPr>
            <p:cNvSpPr/>
            <p:nvPr/>
          </p:nvSpPr>
          <p:spPr>
            <a:xfrm>
              <a:off x="9494768" y="5195827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in?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8AC579B6-0751-4505-A922-EAB63021B6B1}"/>
                    </a:ext>
                  </a:extLst>
                </p:cNvPr>
                <p:cNvSpPr/>
                <p:nvPr/>
              </p:nvSpPr>
              <p:spPr>
                <a:xfrm rot="2668883">
                  <a:off x="5847398" y="4193632"/>
                  <a:ext cx="2757299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dirty="0"/>
                    <a:t>B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out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:=x</a:t>
                  </a:r>
                  <a:r>
                    <a:rPr lang="en-US" baseline="-25000" dirty="0"/>
                    <a:t>2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8AC579B6-0751-4505-A922-EAB63021B6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668883">
                  <a:off x="5847398" y="4193632"/>
                  <a:ext cx="275729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E52B2F7D-F1A7-439B-8FE8-695F96F93E0F}"/>
                    </a:ext>
                  </a:extLst>
                </p:cNvPr>
                <p:cNvSpPr/>
                <p:nvPr/>
              </p:nvSpPr>
              <p:spPr>
                <a:xfrm rot="1849928">
                  <a:off x="8745183" y="1959771"/>
                  <a:ext cx="2757299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dirty="0"/>
                    <a:t>B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out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:=x</a:t>
                  </a:r>
                  <a:r>
                    <a:rPr lang="en-US" baseline="-25000" dirty="0"/>
                    <a:t>2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E52B2F7D-F1A7-439B-8FE8-695F96F93E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49928">
                  <a:off x="8745183" y="1959771"/>
                  <a:ext cx="2757299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79CFCF6-1077-482C-B0D4-826B80C584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3551" y="3282949"/>
              <a:ext cx="2912464" cy="12936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20D6422E-5D23-49E8-A344-DF7DCAE59B06}"/>
                    </a:ext>
                  </a:extLst>
                </p:cNvPr>
                <p:cNvSpPr/>
                <p:nvPr/>
              </p:nvSpPr>
              <p:spPr>
                <a:xfrm>
                  <a:off x="7151752" y="2646554"/>
                  <a:ext cx="2809775" cy="5847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dirty="0"/>
                    <a:t>in?</a:t>
                  </a:r>
                  <a14:m>
                    <m:oMath xmlns:m="http://schemas.openxmlformats.org/officeDocument/2006/math"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600" dirty="0"/>
                    <a:t>  x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:=in, c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:=0,</a:t>
                  </a:r>
                </a:p>
                <a:p>
                  <a:pPr algn="ctr"/>
                  <a:r>
                    <a:rPr lang="en-US" sz="1600" dirty="0"/>
                    <a:t>           x</a:t>
                  </a:r>
                  <a:r>
                    <a:rPr lang="en-US" sz="1600" baseline="-25000" dirty="0"/>
                    <a:t>2</a:t>
                  </a:r>
                  <a:r>
                    <a:rPr lang="en-US" sz="1600" dirty="0"/>
                    <a:t>:=in, c</a:t>
                  </a:r>
                  <a:r>
                    <a:rPr lang="en-US" sz="1600" baseline="-25000" dirty="0"/>
                    <a:t>2</a:t>
                  </a:r>
                  <a:r>
                    <a:rPr lang="en-US" sz="1600" dirty="0"/>
                    <a:t>:=0</a:t>
                  </a:r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20D6422E-5D23-49E8-A344-DF7DCAE59B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1752" y="2646554"/>
                  <a:ext cx="2809775" cy="584775"/>
                </a:xfrm>
                <a:prstGeom prst="rect">
                  <a:avLst/>
                </a:prstGeom>
                <a:blipFill>
                  <a:blip r:embed="rId10"/>
                  <a:stretch>
                    <a:fillRect t="-312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2B4DD01-18B8-4CF2-8C4C-A5717303B1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67517" y="2221426"/>
              <a:ext cx="1256227" cy="760625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AB41410-9037-4642-BFD0-E5B6AD3951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71934" y="3703181"/>
              <a:ext cx="1315116" cy="1157757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CF9E1BF-862A-4A49-9D34-326D19A9D3B3}"/>
                    </a:ext>
                  </a:extLst>
                </p:cNvPr>
                <p:cNvSpPr/>
                <p:nvPr/>
              </p:nvSpPr>
              <p:spPr>
                <a:xfrm rot="19128990">
                  <a:off x="9173532" y="4223248"/>
                  <a:ext cx="18646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dirty="0"/>
                    <a:t>in?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x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:=in, c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:=0</a:t>
                  </a:r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CF9E1BF-862A-4A49-9D34-326D19A9D3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128990">
                  <a:off x="9173532" y="4223248"/>
                  <a:ext cx="1864614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2583" t="-2823" r="-4797" b="-56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34436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EEA4B2A-81A2-4549-B0BB-23A31312B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205" y="1299029"/>
            <a:ext cx="10443368" cy="3949584"/>
          </a:xfrm>
        </p:spPr>
        <p:txBody>
          <a:bodyPr/>
          <a:lstStyle/>
          <a:p>
            <a:r>
              <a:rPr lang="en-US" dirty="0"/>
              <a:t>Most material that follows is from this paper:</a:t>
            </a:r>
          </a:p>
          <a:p>
            <a:pPr marL="0" indent="0">
              <a:buNone/>
            </a:pPr>
            <a:r>
              <a:rPr lang="en-US" dirty="0"/>
              <a:t>Z. Jiang, M. </a:t>
            </a:r>
            <a:r>
              <a:rPr lang="en-US" dirty="0" err="1"/>
              <a:t>Pajic</a:t>
            </a:r>
            <a:r>
              <a:rPr lang="en-US" dirty="0"/>
              <a:t>, S. </a:t>
            </a:r>
            <a:r>
              <a:rPr lang="en-US" dirty="0" err="1"/>
              <a:t>Moarref</a:t>
            </a:r>
            <a:r>
              <a:rPr lang="en-US" dirty="0"/>
              <a:t>, R. Alur, R. </a:t>
            </a:r>
            <a:r>
              <a:rPr lang="en-US" dirty="0" err="1"/>
              <a:t>Mangharam</a:t>
            </a:r>
            <a:r>
              <a:rPr lang="en-US" dirty="0"/>
              <a:t>, </a:t>
            </a:r>
            <a:r>
              <a:rPr lang="en-US" i="1" dirty="0"/>
              <a:t>Modeling and Verification of a Dual Chamber Implantable Pacemaker</a:t>
            </a:r>
            <a:r>
              <a:rPr lang="en-US" dirty="0"/>
              <a:t>, In Proceedings of Tools and Algorithms for the Construction and Analysis of Systems (TACAS), 2012.  </a:t>
            </a:r>
          </a:p>
          <a:p>
            <a:r>
              <a:rPr lang="en-US" dirty="0"/>
              <a:t>The textbook has detailed descriptions of some other pacemaker components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DCEEBE-9909-446B-8D6C-C858EF6D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Pacemaker Modeling as a Timed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D84FF-0FBD-4423-A6FF-63A9EDF6C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806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34F66F-00EF-439B-BAD2-CBF16A363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of Computation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6F85E-AFC3-47E8-A245-FA22ACB00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ECA1F746-D8A3-41B7-9B76-587EBE666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5505"/>
            <a:ext cx="11699087" cy="4348536"/>
          </a:xfrm>
        </p:spPr>
        <p:txBody>
          <a:bodyPr>
            <a:normAutofit/>
          </a:bodyPr>
          <a:lstStyle/>
          <a:p>
            <a:r>
              <a:rPr lang="en-US" dirty="0"/>
              <a:t>Synchronous Process Models</a:t>
            </a:r>
          </a:p>
          <a:p>
            <a:r>
              <a:rPr lang="en-US" dirty="0"/>
              <a:t>Asynchronous Process Models</a:t>
            </a:r>
          </a:p>
          <a:p>
            <a:r>
              <a:rPr lang="en-US" dirty="0"/>
              <a:t>Timed Model</a:t>
            </a:r>
          </a:p>
          <a:p>
            <a:pPr lvl="1"/>
            <a:r>
              <a:rPr lang="en-US" dirty="0"/>
              <a:t>Like Asynchronous models, but with explicit time information</a:t>
            </a:r>
          </a:p>
          <a:p>
            <a:pPr lvl="1"/>
            <a:r>
              <a:rPr lang="en-US" dirty="0"/>
              <a:t>Can make use of global time for coordination</a:t>
            </a:r>
          </a:p>
          <a:p>
            <a:r>
              <a:rPr lang="en-US" dirty="0"/>
              <a:t>Continuous-time models/Dynamical system models</a:t>
            </a:r>
          </a:p>
          <a:p>
            <a:pPr lvl="1"/>
            <a:r>
              <a:rPr lang="en-US" dirty="0"/>
              <a:t>Like Synchronous, but time evolves continuously</a:t>
            </a:r>
          </a:p>
          <a:p>
            <a:r>
              <a:rPr lang="en-US" dirty="0"/>
              <a:t>Hybrid Dynamical Models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416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7498B7-9DF3-4ACB-A04A-28486CD85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6750" y="1252009"/>
            <a:ext cx="5722153" cy="4351338"/>
          </a:xfrm>
        </p:spPr>
        <p:txBody>
          <a:bodyPr>
            <a:normAutofit/>
          </a:bodyPr>
          <a:lstStyle/>
          <a:p>
            <a:r>
              <a:rPr lang="en-US" sz="2400" dirty="0"/>
              <a:t>SA node (controlled by nervous system) periodically generates an electric pulse</a:t>
            </a:r>
          </a:p>
          <a:p>
            <a:r>
              <a:rPr lang="en-US" sz="2400" dirty="0"/>
              <a:t>This pulse causes both atria to contract pushing blood into the ventricles</a:t>
            </a:r>
          </a:p>
          <a:p>
            <a:r>
              <a:rPr lang="en-US" sz="2400" dirty="0"/>
              <a:t>Conduction is delayed at the AV node allowing ventricles to fill</a:t>
            </a:r>
          </a:p>
          <a:p>
            <a:r>
              <a:rPr lang="en-US" sz="2400" dirty="0"/>
              <a:t>Finally the His-Purkinje system spreads electric activation through ventricles causing them both to contract, pumping blood out of the heart</a:t>
            </a:r>
          </a:p>
          <a:p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E39614-7919-45A9-802C-F1C719752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 healthy heart work?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0FE83-540B-457E-843A-80BB2D557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B18859-CB01-458E-9485-B858F7F73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97" y="1425102"/>
            <a:ext cx="4185453" cy="35831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10568F-29FC-486E-9CDA-AF9332320B96}"/>
              </a:ext>
            </a:extLst>
          </p:cNvPr>
          <p:cNvSpPr txBox="1"/>
          <p:nvPr/>
        </p:nvSpPr>
        <p:spPr>
          <a:xfrm>
            <a:off x="829292" y="5008258"/>
            <a:ext cx="414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Electrical Conduction System of the Heart</a:t>
            </a:r>
          </a:p>
        </p:txBody>
      </p:sp>
    </p:spTree>
    <p:extLst>
      <p:ext uri="{BB962C8B-B14F-4D97-AF65-F5344CB8AC3E}">
        <p14:creationId xmlns:p14="http://schemas.microsoft.com/office/powerpoint/2010/main" val="1938138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B22C48-E285-4534-8CF1-D388D95C4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1650" y="1332703"/>
            <a:ext cx="7554118" cy="4351338"/>
          </a:xfrm>
        </p:spPr>
        <p:txBody>
          <a:bodyPr/>
          <a:lstStyle/>
          <a:p>
            <a:r>
              <a:rPr lang="en-US" dirty="0"/>
              <a:t>Aging and/or diseases cause conduction properties of heart tissue to change leading to changes in heart rhythm</a:t>
            </a:r>
          </a:p>
          <a:p>
            <a:r>
              <a:rPr lang="en-US" dirty="0"/>
              <a:t>Tachycardia: faster than desirable heart rate impairing </a:t>
            </a:r>
            <a:r>
              <a:rPr lang="en-US" dirty="0" err="1"/>
              <a:t>hemo</a:t>
            </a:r>
            <a:r>
              <a:rPr lang="en-US" dirty="0"/>
              <a:t>-dynamics (blood flow dynamics)</a:t>
            </a:r>
          </a:p>
          <a:p>
            <a:r>
              <a:rPr lang="en-US" dirty="0"/>
              <a:t>Bradycardia: slower heart rate leading to insufficient blood supply</a:t>
            </a:r>
          </a:p>
          <a:p>
            <a:r>
              <a:rPr lang="en-US" dirty="0"/>
              <a:t>Pacemakers can be used to treat bradycardia by providing pulses when heart rate is low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2F45B5-0324-4A06-9341-8FD9001DF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pacemakers do?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DE67E-0DD5-4947-A907-01CE2C632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BC3D7A9-70E1-475F-8073-AE9F3F81D2D9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 bwMode="auto">
          <a:xfrm>
            <a:off x="326232" y="1651001"/>
            <a:ext cx="3276600" cy="25721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51721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B4FDD14-FC96-4BCF-BCDC-C9EC01B0C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Implantable Pacemaker modeling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B61C59-11FC-4348-82D5-E6F0437A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5" name="内容占位符 4" descr="PM_timers.jpg">
            <a:extLst>
              <a:ext uri="{FF2B5EF4-FFF2-40B4-BE49-F238E27FC236}">
                <a16:creationId xmlns:a16="http://schemas.microsoft.com/office/drawing/2014/main" id="{3B7C0997-E623-4BDF-A5B5-6B5EA72CE2E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4581243" y="1612900"/>
            <a:ext cx="5772713" cy="292676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A782F837-70C1-4BB1-9A0C-AF706183267D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228443" y="1689101"/>
            <a:ext cx="3276600" cy="25721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直接箭头连接符 7">
            <a:extLst>
              <a:ext uri="{FF2B5EF4-FFF2-40B4-BE49-F238E27FC236}">
                <a16:creationId xmlns:a16="http://schemas.microsoft.com/office/drawing/2014/main" id="{0FB92DC0-A443-48EC-B3D5-CE3DE73DD706}"/>
              </a:ext>
            </a:extLst>
          </p:cNvPr>
          <p:cNvCxnSpPr/>
          <p:nvPr>
            <p:custDataLst>
              <p:tags r:id="rId3"/>
            </p:custDataLst>
          </p:nvPr>
        </p:nvCxnSpPr>
        <p:spPr bwMode="auto">
          <a:xfrm flipV="1">
            <a:off x="2939487" y="1797050"/>
            <a:ext cx="1905000" cy="1676400"/>
          </a:xfrm>
          <a:prstGeom prst="straightConnector1">
            <a:avLst/>
          </a:prstGeom>
          <a:ln w="28575">
            <a:solidFill>
              <a:schemeClr val="bg1"/>
            </a:solidFill>
            <a:headEnd type="oval" w="lg" len="lg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9">
            <a:extLst>
              <a:ext uri="{FF2B5EF4-FFF2-40B4-BE49-F238E27FC236}">
                <a16:creationId xmlns:a16="http://schemas.microsoft.com/office/drawing/2014/main" id="{FAEDFE9C-E1A6-406C-99B1-FF545A76FD51}"/>
              </a:ext>
            </a:extLst>
          </p:cNvPr>
          <p:cNvCxnSpPr/>
          <p:nvPr>
            <p:custDataLst>
              <p:tags r:id="rId4"/>
            </p:custDataLst>
          </p:nvPr>
        </p:nvCxnSpPr>
        <p:spPr bwMode="auto">
          <a:xfrm flipV="1">
            <a:off x="3244287" y="2178050"/>
            <a:ext cx="1600200" cy="1524000"/>
          </a:xfrm>
          <a:prstGeom prst="straightConnector1">
            <a:avLst/>
          </a:prstGeom>
          <a:ln w="28575">
            <a:solidFill>
              <a:schemeClr val="bg1"/>
            </a:solidFill>
            <a:headEnd type="oval" w="lg" len="lg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F763C8A-CE65-4678-B793-D29CB17A2BF8}"/>
              </a:ext>
            </a:extLst>
          </p:cNvPr>
          <p:cNvCxnSpPr/>
          <p:nvPr/>
        </p:nvCxnSpPr>
        <p:spPr>
          <a:xfrm flipV="1">
            <a:off x="3975100" y="1797050"/>
            <a:ext cx="869387" cy="76835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19E42C-1B4A-4337-B04C-8294B5D715B8}"/>
              </a:ext>
            </a:extLst>
          </p:cNvPr>
          <p:cNvCxnSpPr>
            <a:cxnSpLocks/>
          </p:cNvCxnSpPr>
          <p:nvPr/>
        </p:nvCxnSpPr>
        <p:spPr>
          <a:xfrm flipV="1">
            <a:off x="4051300" y="2178050"/>
            <a:ext cx="793187" cy="76200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653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4A2385E-349B-4E02-A706-4B3B2BBD4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79" y="1209202"/>
            <a:ext cx="11089149" cy="2484684"/>
          </a:xfrm>
        </p:spPr>
        <p:txBody>
          <a:bodyPr/>
          <a:lstStyle/>
          <a:p>
            <a:r>
              <a:rPr lang="en-US" dirty="0"/>
              <a:t>Two fixed leads on wall of right atrium and ventricle respectively</a:t>
            </a:r>
          </a:p>
          <a:p>
            <a:r>
              <a:rPr lang="en-US" dirty="0"/>
              <a:t>Activation of local tissue sensed by the leads (giving rise to events Atrial Sense (AS) and Ventricular Sense (VS))</a:t>
            </a:r>
          </a:p>
          <a:p>
            <a:r>
              <a:rPr lang="en-US" dirty="0"/>
              <a:t>Atrial Pacing (AP) or Ventricular Pacing (VP) are delivered if no sensed events occur within deadlines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FE6E07-1D9A-4628-92D3-AAC91E934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dual-chamber pacemakers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BD8A67-77E1-4A61-869B-F6A7006BE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CEAFFC-E279-4406-91DA-C4EA0FD537A5}"/>
              </a:ext>
            </a:extLst>
          </p:cNvPr>
          <p:cNvSpPr/>
          <p:nvPr/>
        </p:nvSpPr>
        <p:spPr>
          <a:xfrm>
            <a:off x="2881086" y="3429000"/>
            <a:ext cx="1727200" cy="2219798"/>
          </a:xfrm>
          <a:prstGeom prst="rect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Heart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E5334C-2A62-471F-B945-C1763004EE1E}"/>
              </a:ext>
            </a:extLst>
          </p:cNvPr>
          <p:cNvSpPr/>
          <p:nvPr/>
        </p:nvSpPr>
        <p:spPr>
          <a:xfrm>
            <a:off x="6408054" y="3429000"/>
            <a:ext cx="1727200" cy="2219798"/>
          </a:xfrm>
          <a:prstGeom prst="rect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Pacemaker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C22717-CBB7-4C6F-B911-298E38E61FA2}"/>
              </a:ext>
            </a:extLst>
          </p:cNvPr>
          <p:cNvCxnSpPr>
            <a:cxnSpLocks/>
          </p:cNvCxnSpPr>
          <p:nvPr/>
        </p:nvCxnSpPr>
        <p:spPr>
          <a:xfrm>
            <a:off x="4608286" y="3757294"/>
            <a:ext cx="177074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52B6DF-2C35-44D7-859E-ADF4CB8648C6}"/>
              </a:ext>
            </a:extLst>
          </p:cNvPr>
          <p:cNvCxnSpPr>
            <a:cxnSpLocks/>
          </p:cNvCxnSpPr>
          <p:nvPr/>
        </p:nvCxnSpPr>
        <p:spPr>
          <a:xfrm>
            <a:off x="4608285" y="3975008"/>
            <a:ext cx="177074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0101FE-AD10-4F29-B5D2-444FB7335291}"/>
              </a:ext>
            </a:extLst>
          </p:cNvPr>
          <p:cNvCxnSpPr>
            <a:cxnSpLocks/>
          </p:cNvCxnSpPr>
          <p:nvPr/>
        </p:nvCxnSpPr>
        <p:spPr>
          <a:xfrm flipH="1">
            <a:off x="4608285" y="4737008"/>
            <a:ext cx="177074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98F89D-50B5-462A-9A0C-DACBBC18FEE0}"/>
              </a:ext>
            </a:extLst>
          </p:cNvPr>
          <p:cNvCxnSpPr>
            <a:cxnSpLocks/>
          </p:cNvCxnSpPr>
          <p:nvPr/>
        </p:nvCxnSpPr>
        <p:spPr>
          <a:xfrm flipH="1">
            <a:off x="4608284" y="4954722"/>
            <a:ext cx="177074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8E704AD-EA7F-49C3-9FB3-F17CF766E0FE}"/>
              </a:ext>
            </a:extLst>
          </p:cNvPr>
          <p:cNvSpPr txBox="1"/>
          <p:nvPr/>
        </p:nvSpPr>
        <p:spPr>
          <a:xfrm>
            <a:off x="5360433" y="336482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456B71-65A3-4D3B-B465-16C7325E8378}"/>
              </a:ext>
            </a:extLst>
          </p:cNvPr>
          <p:cNvSpPr txBox="1"/>
          <p:nvPr/>
        </p:nvSpPr>
        <p:spPr>
          <a:xfrm>
            <a:off x="5353176" y="400805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9C5443-66EE-4175-B724-5D3D82AD04B3}"/>
              </a:ext>
            </a:extLst>
          </p:cNvPr>
          <p:cNvSpPr txBox="1"/>
          <p:nvPr/>
        </p:nvSpPr>
        <p:spPr>
          <a:xfrm>
            <a:off x="5340352" y="4410435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6F02CD-4888-4D06-BDB7-EE00C5C2587A}"/>
              </a:ext>
            </a:extLst>
          </p:cNvPr>
          <p:cNvSpPr txBox="1"/>
          <p:nvPr/>
        </p:nvSpPr>
        <p:spPr>
          <a:xfrm>
            <a:off x="5340352" y="4940339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VP</a:t>
            </a:r>
          </a:p>
        </p:txBody>
      </p:sp>
    </p:spTree>
    <p:extLst>
      <p:ext uri="{BB962C8B-B14F-4D97-AF65-F5344CB8AC3E}">
        <p14:creationId xmlns:p14="http://schemas.microsoft.com/office/powerpoint/2010/main" val="41985115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72E155-E31C-4DBF-8B2F-68134C023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LRI mode of operation explained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CFB533-E7D4-444F-B17D-15C9819B7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228B81-3619-4522-A7A8-08F14E384BF7}"/>
              </a:ext>
            </a:extLst>
          </p:cNvPr>
          <p:cNvSpPr/>
          <p:nvPr/>
        </p:nvSpPr>
        <p:spPr>
          <a:xfrm>
            <a:off x="707274" y="2983866"/>
            <a:ext cx="1084794" cy="624023"/>
          </a:xfrm>
          <a:prstGeom prst="ellipse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/>
              <a:t>ASed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84DD09F-D677-48EF-AAB8-4C3B36CBA6D5}"/>
                  </a:ext>
                </a:extLst>
              </p:cNvPr>
              <p:cNvSpPr/>
              <p:nvPr/>
            </p:nvSpPr>
            <p:spPr>
              <a:xfrm>
                <a:off x="3297033" y="2965045"/>
                <a:ext cx="1084794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LRI</a:t>
                </a:r>
              </a:p>
              <a:p>
                <a:pPr algn="ctr"/>
                <a:r>
                  <a:rPr lang="en-US" dirty="0"/>
                  <a:t>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K</a:t>
                </a: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84DD09F-D677-48EF-AAB8-4C3B36CBA6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033" y="2965045"/>
                <a:ext cx="1084794" cy="624023"/>
              </a:xfrm>
              <a:prstGeom prst="ellipse">
                <a:avLst/>
              </a:prstGeom>
              <a:blipFill>
                <a:blip r:embed="rId2"/>
                <a:stretch>
                  <a:fillRect t="-3738" b="-14019"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50EBD7-06E9-4015-A93D-1AE97D5C4DD1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>
            <a:off x="1792068" y="3277057"/>
            <a:ext cx="1504965" cy="18821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D018F7A-2301-43D5-8372-AF0692EA162C}"/>
              </a:ext>
            </a:extLst>
          </p:cNvPr>
          <p:cNvSpPr/>
          <p:nvPr/>
        </p:nvSpPr>
        <p:spPr>
          <a:xfrm>
            <a:off x="1596570" y="2663239"/>
            <a:ext cx="1821543" cy="435561"/>
          </a:xfrm>
          <a:custGeom>
            <a:avLst/>
            <a:gdLst>
              <a:gd name="connsiteX0" fmla="*/ 0 w 1734458"/>
              <a:gd name="connsiteY0" fmla="*/ 399275 h 435561"/>
              <a:gd name="connsiteX1" fmla="*/ 740229 w 1734458"/>
              <a:gd name="connsiteY1" fmla="*/ 132 h 435561"/>
              <a:gd name="connsiteX2" fmla="*/ 1734458 w 1734458"/>
              <a:gd name="connsiteY2" fmla="*/ 435561 h 435561"/>
              <a:gd name="connsiteX0" fmla="*/ 0 w 1734458"/>
              <a:gd name="connsiteY0" fmla="*/ 399275 h 435561"/>
              <a:gd name="connsiteX1" fmla="*/ 836972 w 1734458"/>
              <a:gd name="connsiteY1" fmla="*/ 132 h 435561"/>
              <a:gd name="connsiteX2" fmla="*/ 1734458 w 1734458"/>
              <a:gd name="connsiteY2" fmla="*/ 435561 h 435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4458" h="435561">
                <a:moveTo>
                  <a:pt x="0" y="399275"/>
                </a:moveTo>
                <a:cubicBezTo>
                  <a:pt x="225576" y="196679"/>
                  <a:pt x="547896" y="-5916"/>
                  <a:pt x="836972" y="132"/>
                </a:cubicBezTo>
                <a:cubicBezTo>
                  <a:pt x="1126048" y="6180"/>
                  <a:pt x="1381881" y="220870"/>
                  <a:pt x="1734458" y="435561"/>
                </a:cubicBezTo>
              </a:path>
            </a:pathLst>
          </a:custGeom>
          <a:noFill/>
          <a:ln w="25400">
            <a:solidFill>
              <a:schemeClr val="accent6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747F0BB-9EC7-433C-B8D0-E29D0D5C45C2}"/>
              </a:ext>
            </a:extLst>
          </p:cNvPr>
          <p:cNvSpPr/>
          <p:nvPr/>
        </p:nvSpPr>
        <p:spPr>
          <a:xfrm flipV="1">
            <a:off x="1645184" y="3492955"/>
            <a:ext cx="1821543" cy="435561"/>
          </a:xfrm>
          <a:custGeom>
            <a:avLst/>
            <a:gdLst>
              <a:gd name="connsiteX0" fmla="*/ 0 w 1734458"/>
              <a:gd name="connsiteY0" fmla="*/ 399275 h 435561"/>
              <a:gd name="connsiteX1" fmla="*/ 740229 w 1734458"/>
              <a:gd name="connsiteY1" fmla="*/ 132 h 435561"/>
              <a:gd name="connsiteX2" fmla="*/ 1734458 w 1734458"/>
              <a:gd name="connsiteY2" fmla="*/ 435561 h 435561"/>
              <a:gd name="connsiteX0" fmla="*/ 0 w 1734458"/>
              <a:gd name="connsiteY0" fmla="*/ 399275 h 435561"/>
              <a:gd name="connsiteX1" fmla="*/ 836972 w 1734458"/>
              <a:gd name="connsiteY1" fmla="*/ 132 h 435561"/>
              <a:gd name="connsiteX2" fmla="*/ 1734458 w 1734458"/>
              <a:gd name="connsiteY2" fmla="*/ 435561 h 435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4458" h="435561">
                <a:moveTo>
                  <a:pt x="0" y="399275"/>
                </a:moveTo>
                <a:cubicBezTo>
                  <a:pt x="225576" y="196679"/>
                  <a:pt x="547896" y="-5916"/>
                  <a:pt x="836972" y="132"/>
                </a:cubicBezTo>
                <a:cubicBezTo>
                  <a:pt x="1126048" y="6180"/>
                  <a:pt x="1381881" y="220870"/>
                  <a:pt x="1734458" y="435561"/>
                </a:cubicBezTo>
              </a:path>
            </a:pathLst>
          </a:cu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F1F9301-D9BC-4242-B49C-94CB4F979CE6}"/>
              </a:ext>
            </a:extLst>
          </p:cNvPr>
          <p:cNvSpPr/>
          <p:nvPr/>
        </p:nvSpPr>
        <p:spPr>
          <a:xfrm rot="20374310" flipV="1">
            <a:off x="3664269" y="2524206"/>
            <a:ext cx="494214" cy="501834"/>
          </a:xfrm>
          <a:custGeom>
            <a:avLst/>
            <a:gdLst>
              <a:gd name="connsiteX0" fmla="*/ 0 w 1734458"/>
              <a:gd name="connsiteY0" fmla="*/ 399275 h 435561"/>
              <a:gd name="connsiteX1" fmla="*/ 740229 w 1734458"/>
              <a:gd name="connsiteY1" fmla="*/ 132 h 435561"/>
              <a:gd name="connsiteX2" fmla="*/ 1734458 w 1734458"/>
              <a:gd name="connsiteY2" fmla="*/ 435561 h 435561"/>
              <a:gd name="connsiteX0" fmla="*/ 0 w 1734458"/>
              <a:gd name="connsiteY0" fmla="*/ 399275 h 435561"/>
              <a:gd name="connsiteX1" fmla="*/ 836972 w 1734458"/>
              <a:gd name="connsiteY1" fmla="*/ 132 h 435561"/>
              <a:gd name="connsiteX2" fmla="*/ 1734458 w 1734458"/>
              <a:gd name="connsiteY2" fmla="*/ 435561 h 435561"/>
              <a:gd name="connsiteX0" fmla="*/ 0 w 1858842"/>
              <a:gd name="connsiteY0" fmla="*/ 66111 h 726511"/>
              <a:gd name="connsiteX1" fmla="*/ 961356 w 1858842"/>
              <a:gd name="connsiteY1" fmla="*/ 291082 h 726511"/>
              <a:gd name="connsiteX2" fmla="*/ 1858842 w 1858842"/>
              <a:gd name="connsiteY2" fmla="*/ 726511 h 726511"/>
              <a:gd name="connsiteX0" fmla="*/ 321954 w 1285171"/>
              <a:gd name="connsiteY0" fmla="*/ 56264 h 282028"/>
              <a:gd name="connsiteX1" fmla="*/ 1283310 w 1285171"/>
              <a:gd name="connsiteY1" fmla="*/ 281235 h 282028"/>
              <a:gd name="connsiteX2" fmla="*/ 52457 w 1285171"/>
              <a:gd name="connsiteY2" fmla="*/ 172378 h 282028"/>
              <a:gd name="connsiteX0" fmla="*/ 351989 w 672558"/>
              <a:gd name="connsiteY0" fmla="*/ 28641 h 783700"/>
              <a:gd name="connsiteX1" fmla="*/ 663787 w 672558"/>
              <a:gd name="connsiteY1" fmla="*/ 783383 h 783700"/>
              <a:gd name="connsiteX2" fmla="*/ 82492 w 672558"/>
              <a:gd name="connsiteY2" fmla="*/ 144755 h 783700"/>
              <a:gd name="connsiteX0" fmla="*/ 364699 w 553272"/>
              <a:gd name="connsiteY0" fmla="*/ 38145 h 524828"/>
              <a:gd name="connsiteX1" fmla="*/ 524473 w 553272"/>
              <a:gd name="connsiteY1" fmla="*/ 524372 h 524828"/>
              <a:gd name="connsiteX2" fmla="*/ 95202 w 553272"/>
              <a:gd name="connsiteY2" fmla="*/ 154259 h 524828"/>
              <a:gd name="connsiteX0" fmla="*/ 364699 w 581821"/>
              <a:gd name="connsiteY0" fmla="*/ 0 h 486686"/>
              <a:gd name="connsiteX1" fmla="*/ 560271 w 581821"/>
              <a:gd name="connsiteY1" fmla="*/ 188486 h 486686"/>
              <a:gd name="connsiteX2" fmla="*/ 524473 w 581821"/>
              <a:gd name="connsiteY2" fmla="*/ 486227 h 486686"/>
              <a:gd name="connsiteX3" fmla="*/ 95202 w 581821"/>
              <a:gd name="connsiteY3" fmla="*/ 116114 h 486686"/>
              <a:gd name="connsiteX0" fmla="*/ 269497 w 479455"/>
              <a:gd name="connsiteY0" fmla="*/ 0 h 487782"/>
              <a:gd name="connsiteX1" fmla="*/ 465069 w 479455"/>
              <a:gd name="connsiteY1" fmla="*/ 188486 h 487782"/>
              <a:gd name="connsiteX2" fmla="*/ 429271 w 479455"/>
              <a:gd name="connsiteY2" fmla="*/ 486227 h 487782"/>
              <a:gd name="connsiteX3" fmla="*/ 147200 w 479455"/>
              <a:gd name="connsiteY3" fmla="*/ 297342 h 487782"/>
              <a:gd name="connsiteX4" fmla="*/ 0 w 479455"/>
              <a:gd name="connsiteY4" fmla="*/ 116114 h 487782"/>
              <a:gd name="connsiteX0" fmla="*/ 269497 w 483227"/>
              <a:gd name="connsiteY0" fmla="*/ 0 h 496543"/>
              <a:gd name="connsiteX1" fmla="*/ 465069 w 483227"/>
              <a:gd name="connsiteY1" fmla="*/ 188486 h 496543"/>
              <a:gd name="connsiteX2" fmla="*/ 429271 w 483227"/>
              <a:gd name="connsiteY2" fmla="*/ 486227 h 496543"/>
              <a:gd name="connsiteX3" fmla="*/ 64277 w 483227"/>
              <a:gd name="connsiteY3" fmla="*/ 398942 h 496543"/>
              <a:gd name="connsiteX4" fmla="*/ 0 w 483227"/>
              <a:gd name="connsiteY4" fmla="*/ 116114 h 496543"/>
              <a:gd name="connsiteX0" fmla="*/ 269497 w 470588"/>
              <a:gd name="connsiteY0" fmla="*/ 0 h 501834"/>
              <a:gd name="connsiteX1" fmla="*/ 444337 w 470588"/>
              <a:gd name="connsiteY1" fmla="*/ 108658 h 501834"/>
              <a:gd name="connsiteX2" fmla="*/ 429271 w 470588"/>
              <a:gd name="connsiteY2" fmla="*/ 486227 h 501834"/>
              <a:gd name="connsiteX3" fmla="*/ 64277 w 470588"/>
              <a:gd name="connsiteY3" fmla="*/ 398942 h 501834"/>
              <a:gd name="connsiteX4" fmla="*/ 0 w 470588"/>
              <a:gd name="connsiteY4" fmla="*/ 116114 h 501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0588" h="501834">
                <a:moveTo>
                  <a:pt x="269497" y="0"/>
                </a:moveTo>
                <a:cubicBezTo>
                  <a:pt x="302092" y="31414"/>
                  <a:pt x="417708" y="27620"/>
                  <a:pt x="444337" y="108658"/>
                </a:cubicBezTo>
                <a:cubicBezTo>
                  <a:pt x="470966" y="189696"/>
                  <a:pt x="492614" y="437846"/>
                  <a:pt x="429271" y="486227"/>
                </a:cubicBezTo>
                <a:cubicBezTo>
                  <a:pt x="365928" y="534608"/>
                  <a:pt x="135822" y="460628"/>
                  <a:pt x="64277" y="398942"/>
                </a:cubicBezTo>
                <a:cubicBezTo>
                  <a:pt x="-7268" y="337257"/>
                  <a:pt x="24533" y="146319"/>
                  <a:pt x="0" y="116114"/>
                </a:cubicBezTo>
              </a:path>
            </a:pathLst>
          </a:cu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93BF9F3-16C0-43AD-B78A-FA600A59EF7E}"/>
              </a:ext>
            </a:extLst>
          </p:cNvPr>
          <p:cNvSpPr/>
          <p:nvPr/>
        </p:nvSpPr>
        <p:spPr>
          <a:xfrm rot="9455789" flipV="1">
            <a:off x="3592323" y="3560940"/>
            <a:ext cx="494214" cy="501834"/>
          </a:xfrm>
          <a:custGeom>
            <a:avLst/>
            <a:gdLst>
              <a:gd name="connsiteX0" fmla="*/ 0 w 1734458"/>
              <a:gd name="connsiteY0" fmla="*/ 399275 h 435561"/>
              <a:gd name="connsiteX1" fmla="*/ 740229 w 1734458"/>
              <a:gd name="connsiteY1" fmla="*/ 132 h 435561"/>
              <a:gd name="connsiteX2" fmla="*/ 1734458 w 1734458"/>
              <a:gd name="connsiteY2" fmla="*/ 435561 h 435561"/>
              <a:gd name="connsiteX0" fmla="*/ 0 w 1734458"/>
              <a:gd name="connsiteY0" fmla="*/ 399275 h 435561"/>
              <a:gd name="connsiteX1" fmla="*/ 836972 w 1734458"/>
              <a:gd name="connsiteY1" fmla="*/ 132 h 435561"/>
              <a:gd name="connsiteX2" fmla="*/ 1734458 w 1734458"/>
              <a:gd name="connsiteY2" fmla="*/ 435561 h 435561"/>
              <a:gd name="connsiteX0" fmla="*/ 0 w 1858842"/>
              <a:gd name="connsiteY0" fmla="*/ 66111 h 726511"/>
              <a:gd name="connsiteX1" fmla="*/ 961356 w 1858842"/>
              <a:gd name="connsiteY1" fmla="*/ 291082 h 726511"/>
              <a:gd name="connsiteX2" fmla="*/ 1858842 w 1858842"/>
              <a:gd name="connsiteY2" fmla="*/ 726511 h 726511"/>
              <a:gd name="connsiteX0" fmla="*/ 321954 w 1285171"/>
              <a:gd name="connsiteY0" fmla="*/ 56264 h 282028"/>
              <a:gd name="connsiteX1" fmla="*/ 1283310 w 1285171"/>
              <a:gd name="connsiteY1" fmla="*/ 281235 h 282028"/>
              <a:gd name="connsiteX2" fmla="*/ 52457 w 1285171"/>
              <a:gd name="connsiteY2" fmla="*/ 172378 h 282028"/>
              <a:gd name="connsiteX0" fmla="*/ 351989 w 672558"/>
              <a:gd name="connsiteY0" fmla="*/ 28641 h 783700"/>
              <a:gd name="connsiteX1" fmla="*/ 663787 w 672558"/>
              <a:gd name="connsiteY1" fmla="*/ 783383 h 783700"/>
              <a:gd name="connsiteX2" fmla="*/ 82492 w 672558"/>
              <a:gd name="connsiteY2" fmla="*/ 144755 h 783700"/>
              <a:gd name="connsiteX0" fmla="*/ 364699 w 553272"/>
              <a:gd name="connsiteY0" fmla="*/ 38145 h 524828"/>
              <a:gd name="connsiteX1" fmla="*/ 524473 w 553272"/>
              <a:gd name="connsiteY1" fmla="*/ 524372 h 524828"/>
              <a:gd name="connsiteX2" fmla="*/ 95202 w 553272"/>
              <a:gd name="connsiteY2" fmla="*/ 154259 h 524828"/>
              <a:gd name="connsiteX0" fmla="*/ 364699 w 581821"/>
              <a:gd name="connsiteY0" fmla="*/ 0 h 486686"/>
              <a:gd name="connsiteX1" fmla="*/ 560271 w 581821"/>
              <a:gd name="connsiteY1" fmla="*/ 188486 h 486686"/>
              <a:gd name="connsiteX2" fmla="*/ 524473 w 581821"/>
              <a:gd name="connsiteY2" fmla="*/ 486227 h 486686"/>
              <a:gd name="connsiteX3" fmla="*/ 95202 w 581821"/>
              <a:gd name="connsiteY3" fmla="*/ 116114 h 486686"/>
              <a:gd name="connsiteX0" fmla="*/ 269497 w 479455"/>
              <a:gd name="connsiteY0" fmla="*/ 0 h 487782"/>
              <a:gd name="connsiteX1" fmla="*/ 465069 w 479455"/>
              <a:gd name="connsiteY1" fmla="*/ 188486 h 487782"/>
              <a:gd name="connsiteX2" fmla="*/ 429271 w 479455"/>
              <a:gd name="connsiteY2" fmla="*/ 486227 h 487782"/>
              <a:gd name="connsiteX3" fmla="*/ 147200 w 479455"/>
              <a:gd name="connsiteY3" fmla="*/ 297342 h 487782"/>
              <a:gd name="connsiteX4" fmla="*/ 0 w 479455"/>
              <a:gd name="connsiteY4" fmla="*/ 116114 h 487782"/>
              <a:gd name="connsiteX0" fmla="*/ 269497 w 483227"/>
              <a:gd name="connsiteY0" fmla="*/ 0 h 496543"/>
              <a:gd name="connsiteX1" fmla="*/ 465069 w 483227"/>
              <a:gd name="connsiteY1" fmla="*/ 188486 h 496543"/>
              <a:gd name="connsiteX2" fmla="*/ 429271 w 483227"/>
              <a:gd name="connsiteY2" fmla="*/ 486227 h 496543"/>
              <a:gd name="connsiteX3" fmla="*/ 64277 w 483227"/>
              <a:gd name="connsiteY3" fmla="*/ 398942 h 496543"/>
              <a:gd name="connsiteX4" fmla="*/ 0 w 483227"/>
              <a:gd name="connsiteY4" fmla="*/ 116114 h 496543"/>
              <a:gd name="connsiteX0" fmla="*/ 269497 w 470588"/>
              <a:gd name="connsiteY0" fmla="*/ 0 h 501834"/>
              <a:gd name="connsiteX1" fmla="*/ 444337 w 470588"/>
              <a:gd name="connsiteY1" fmla="*/ 108658 h 501834"/>
              <a:gd name="connsiteX2" fmla="*/ 429271 w 470588"/>
              <a:gd name="connsiteY2" fmla="*/ 486227 h 501834"/>
              <a:gd name="connsiteX3" fmla="*/ 64277 w 470588"/>
              <a:gd name="connsiteY3" fmla="*/ 398942 h 501834"/>
              <a:gd name="connsiteX4" fmla="*/ 0 w 470588"/>
              <a:gd name="connsiteY4" fmla="*/ 116114 h 501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0588" h="501834">
                <a:moveTo>
                  <a:pt x="269497" y="0"/>
                </a:moveTo>
                <a:cubicBezTo>
                  <a:pt x="302092" y="31414"/>
                  <a:pt x="417708" y="27620"/>
                  <a:pt x="444337" y="108658"/>
                </a:cubicBezTo>
                <a:cubicBezTo>
                  <a:pt x="470966" y="189696"/>
                  <a:pt x="492614" y="437846"/>
                  <a:pt x="429271" y="486227"/>
                </a:cubicBezTo>
                <a:cubicBezTo>
                  <a:pt x="365928" y="534608"/>
                  <a:pt x="135822" y="460628"/>
                  <a:pt x="64277" y="398942"/>
                </a:cubicBezTo>
                <a:cubicBezTo>
                  <a:pt x="-7268" y="337257"/>
                  <a:pt x="24533" y="146319"/>
                  <a:pt x="0" y="116114"/>
                </a:cubicBezTo>
              </a:path>
            </a:pathLst>
          </a:cu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868CAD9-EC94-4740-8899-C3800FB84B65}"/>
              </a:ext>
            </a:extLst>
          </p:cNvPr>
          <p:cNvSpPr/>
          <p:nvPr/>
        </p:nvSpPr>
        <p:spPr>
          <a:xfrm rot="3214415" flipV="1">
            <a:off x="4313649" y="2990331"/>
            <a:ext cx="494214" cy="501834"/>
          </a:xfrm>
          <a:custGeom>
            <a:avLst/>
            <a:gdLst>
              <a:gd name="connsiteX0" fmla="*/ 0 w 1734458"/>
              <a:gd name="connsiteY0" fmla="*/ 399275 h 435561"/>
              <a:gd name="connsiteX1" fmla="*/ 740229 w 1734458"/>
              <a:gd name="connsiteY1" fmla="*/ 132 h 435561"/>
              <a:gd name="connsiteX2" fmla="*/ 1734458 w 1734458"/>
              <a:gd name="connsiteY2" fmla="*/ 435561 h 435561"/>
              <a:gd name="connsiteX0" fmla="*/ 0 w 1734458"/>
              <a:gd name="connsiteY0" fmla="*/ 399275 h 435561"/>
              <a:gd name="connsiteX1" fmla="*/ 836972 w 1734458"/>
              <a:gd name="connsiteY1" fmla="*/ 132 h 435561"/>
              <a:gd name="connsiteX2" fmla="*/ 1734458 w 1734458"/>
              <a:gd name="connsiteY2" fmla="*/ 435561 h 435561"/>
              <a:gd name="connsiteX0" fmla="*/ 0 w 1858842"/>
              <a:gd name="connsiteY0" fmla="*/ 66111 h 726511"/>
              <a:gd name="connsiteX1" fmla="*/ 961356 w 1858842"/>
              <a:gd name="connsiteY1" fmla="*/ 291082 h 726511"/>
              <a:gd name="connsiteX2" fmla="*/ 1858842 w 1858842"/>
              <a:gd name="connsiteY2" fmla="*/ 726511 h 726511"/>
              <a:gd name="connsiteX0" fmla="*/ 321954 w 1285171"/>
              <a:gd name="connsiteY0" fmla="*/ 56264 h 282028"/>
              <a:gd name="connsiteX1" fmla="*/ 1283310 w 1285171"/>
              <a:gd name="connsiteY1" fmla="*/ 281235 h 282028"/>
              <a:gd name="connsiteX2" fmla="*/ 52457 w 1285171"/>
              <a:gd name="connsiteY2" fmla="*/ 172378 h 282028"/>
              <a:gd name="connsiteX0" fmla="*/ 351989 w 672558"/>
              <a:gd name="connsiteY0" fmla="*/ 28641 h 783700"/>
              <a:gd name="connsiteX1" fmla="*/ 663787 w 672558"/>
              <a:gd name="connsiteY1" fmla="*/ 783383 h 783700"/>
              <a:gd name="connsiteX2" fmla="*/ 82492 w 672558"/>
              <a:gd name="connsiteY2" fmla="*/ 144755 h 783700"/>
              <a:gd name="connsiteX0" fmla="*/ 364699 w 553272"/>
              <a:gd name="connsiteY0" fmla="*/ 38145 h 524828"/>
              <a:gd name="connsiteX1" fmla="*/ 524473 w 553272"/>
              <a:gd name="connsiteY1" fmla="*/ 524372 h 524828"/>
              <a:gd name="connsiteX2" fmla="*/ 95202 w 553272"/>
              <a:gd name="connsiteY2" fmla="*/ 154259 h 524828"/>
              <a:gd name="connsiteX0" fmla="*/ 364699 w 581821"/>
              <a:gd name="connsiteY0" fmla="*/ 0 h 486686"/>
              <a:gd name="connsiteX1" fmla="*/ 560271 w 581821"/>
              <a:gd name="connsiteY1" fmla="*/ 188486 h 486686"/>
              <a:gd name="connsiteX2" fmla="*/ 524473 w 581821"/>
              <a:gd name="connsiteY2" fmla="*/ 486227 h 486686"/>
              <a:gd name="connsiteX3" fmla="*/ 95202 w 581821"/>
              <a:gd name="connsiteY3" fmla="*/ 116114 h 486686"/>
              <a:gd name="connsiteX0" fmla="*/ 269497 w 479455"/>
              <a:gd name="connsiteY0" fmla="*/ 0 h 487782"/>
              <a:gd name="connsiteX1" fmla="*/ 465069 w 479455"/>
              <a:gd name="connsiteY1" fmla="*/ 188486 h 487782"/>
              <a:gd name="connsiteX2" fmla="*/ 429271 w 479455"/>
              <a:gd name="connsiteY2" fmla="*/ 486227 h 487782"/>
              <a:gd name="connsiteX3" fmla="*/ 147200 w 479455"/>
              <a:gd name="connsiteY3" fmla="*/ 297342 h 487782"/>
              <a:gd name="connsiteX4" fmla="*/ 0 w 479455"/>
              <a:gd name="connsiteY4" fmla="*/ 116114 h 487782"/>
              <a:gd name="connsiteX0" fmla="*/ 269497 w 483227"/>
              <a:gd name="connsiteY0" fmla="*/ 0 h 496543"/>
              <a:gd name="connsiteX1" fmla="*/ 465069 w 483227"/>
              <a:gd name="connsiteY1" fmla="*/ 188486 h 496543"/>
              <a:gd name="connsiteX2" fmla="*/ 429271 w 483227"/>
              <a:gd name="connsiteY2" fmla="*/ 486227 h 496543"/>
              <a:gd name="connsiteX3" fmla="*/ 64277 w 483227"/>
              <a:gd name="connsiteY3" fmla="*/ 398942 h 496543"/>
              <a:gd name="connsiteX4" fmla="*/ 0 w 483227"/>
              <a:gd name="connsiteY4" fmla="*/ 116114 h 496543"/>
              <a:gd name="connsiteX0" fmla="*/ 269497 w 470588"/>
              <a:gd name="connsiteY0" fmla="*/ 0 h 501834"/>
              <a:gd name="connsiteX1" fmla="*/ 444337 w 470588"/>
              <a:gd name="connsiteY1" fmla="*/ 108658 h 501834"/>
              <a:gd name="connsiteX2" fmla="*/ 429271 w 470588"/>
              <a:gd name="connsiteY2" fmla="*/ 486227 h 501834"/>
              <a:gd name="connsiteX3" fmla="*/ 64277 w 470588"/>
              <a:gd name="connsiteY3" fmla="*/ 398942 h 501834"/>
              <a:gd name="connsiteX4" fmla="*/ 0 w 470588"/>
              <a:gd name="connsiteY4" fmla="*/ 116114 h 501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0588" h="501834">
                <a:moveTo>
                  <a:pt x="269497" y="0"/>
                </a:moveTo>
                <a:cubicBezTo>
                  <a:pt x="302092" y="31414"/>
                  <a:pt x="417708" y="27620"/>
                  <a:pt x="444337" y="108658"/>
                </a:cubicBezTo>
                <a:cubicBezTo>
                  <a:pt x="470966" y="189696"/>
                  <a:pt x="492614" y="437846"/>
                  <a:pt x="429271" y="486227"/>
                </a:cubicBezTo>
                <a:cubicBezTo>
                  <a:pt x="365928" y="534608"/>
                  <a:pt x="135822" y="460628"/>
                  <a:pt x="64277" y="398942"/>
                </a:cubicBezTo>
                <a:cubicBezTo>
                  <a:pt x="-7268" y="337257"/>
                  <a:pt x="24533" y="146319"/>
                  <a:pt x="0" y="116114"/>
                </a:cubicBezTo>
              </a:path>
            </a:pathLst>
          </a:cu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DE6DC1E-8DD4-438B-B0B2-ADBC6353CABD}"/>
                  </a:ext>
                </a:extLst>
              </p:cNvPr>
              <p:cNvSpPr txBox="1"/>
              <p:nvPr/>
            </p:nvSpPr>
            <p:spPr>
              <a:xfrm>
                <a:off x="1840683" y="2927444"/>
                <a:ext cx="12346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VP?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c:=0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DE6DC1E-8DD4-438B-B0B2-ADBC6353C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0683" y="2927444"/>
                <a:ext cx="1234633" cy="369332"/>
              </a:xfrm>
              <a:prstGeom prst="rect">
                <a:avLst/>
              </a:prstGeom>
              <a:blipFill>
                <a:blip r:embed="rId3"/>
                <a:stretch>
                  <a:fillRect l="-4455" t="-8197" r="-396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9260DE9-72BB-430F-87CD-8598DE1B68F9}"/>
                  </a:ext>
                </a:extLst>
              </p:cNvPr>
              <p:cNvSpPr txBox="1"/>
              <p:nvPr/>
            </p:nvSpPr>
            <p:spPr>
              <a:xfrm>
                <a:off x="1890024" y="3928516"/>
                <a:ext cx="12346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VS?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c:=0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9260DE9-72BB-430F-87CD-8598DE1B6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024" y="3928516"/>
                <a:ext cx="1234633" cy="369332"/>
              </a:xfrm>
              <a:prstGeom prst="rect">
                <a:avLst/>
              </a:prstGeom>
              <a:blipFill>
                <a:blip r:embed="rId4"/>
                <a:stretch>
                  <a:fillRect l="-3941" t="-8197" r="-24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9E06FEA-E9DF-482B-9CDB-A0A5BDC6D374}"/>
              </a:ext>
            </a:extLst>
          </p:cNvPr>
          <p:cNvSpPr txBox="1"/>
          <p:nvPr/>
        </p:nvSpPr>
        <p:spPr>
          <a:xfrm>
            <a:off x="2243357" y="2281732"/>
            <a:ext cx="52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E141C45-40C4-472C-83E4-EF21F1ACEBA3}"/>
                  </a:ext>
                </a:extLst>
              </p:cNvPr>
              <p:cNvSpPr txBox="1"/>
              <p:nvPr/>
            </p:nvSpPr>
            <p:spPr>
              <a:xfrm>
                <a:off x="3418113" y="2030946"/>
                <a:ext cx="12346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VS?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c:=0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E141C45-40C4-472C-83E4-EF21F1ACE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113" y="2030946"/>
                <a:ext cx="1234633" cy="369332"/>
              </a:xfrm>
              <a:prstGeom prst="rect">
                <a:avLst/>
              </a:prstGeom>
              <a:blipFill>
                <a:blip r:embed="rId5"/>
                <a:stretch>
                  <a:fillRect l="-4455" t="-8197" r="-24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8BDFC0B-7832-4B7F-ACE1-3C7153D5C832}"/>
                  </a:ext>
                </a:extLst>
              </p:cNvPr>
              <p:cNvSpPr txBox="1"/>
              <p:nvPr/>
            </p:nvSpPr>
            <p:spPr>
              <a:xfrm>
                <a:off x="4803632" y="2992514"/>
                <a:ext cx="12346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VP?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c:=0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8BDFC0B-7832-4B7F-ACE1-3C7153D5C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632" y="2992514"/>
                <a:ext cx="1234633" cy="369332"/>
              </a:xfrm>
              <a:prstGeom prst="rect">
                <a:avLst/>
              </a:prstGeom>
              <a:blipFill>
                <a:blip r:embed="rId6"/>
                <a:stretch>
                  <a:fillRect l="-4433" t="-10000" r="-344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92EA3F6-4FDA-48C2-9CA6-BBC5CC17400C}"/>
                  </a:ext>
                </a:extLst>
              </p:cNvPr>
              <p:cNvSpPr txBox="1"/>
              <p:nvPr/>
            </p:nvSpPr>
            <p:spPr>
              <a:xfrm>
                <a:off x="4035429" y="3909694"/>
                <a:ext cx="18149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 K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dirty="0"/>
                  <a:t>AP!; c:=0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92EA3F6-4FDA-48C2-9CA6-BBC5CC174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429" y="3909694"/>
                <a:ext cx="1814920" cy="369332"/>
              </a:xfrm>
              <a:prstGeom prst="rect">
                <a:avLst/>
              </a:prstGeom>
              <a:blipFill>
                <a:blip r:embed="rId7"/>
                <a:stretch>
                  <a:fillRect l="-3020" t="-8197" r="-167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CC57C69C-14F2-4373-B57B-81CC6B9FCD42}"/>
              </a:ext>
            </a:extLst>
          </p:cNvPr>
          <p:cNvSpPr txBox="1"/>
          <p:nvPr/>
        </p:nvSpPr>
        <p:spPr>
          <a:xfrm>
            <a:off x="2555955" y="4586890"/>
            <a:ext cx="115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K= 850ms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1">
                <a:extLst>
                  <a:ext uri="{FF2B5EF4-FFF2-40B4-BE49-F238E27FC236}">
                    <a16:creationId xmlns:a16="http://schemas.microsoft.com/office/drawing/2014/main" id="{0FF1128C-C8E9-4CD6-B955-39D5F3B127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49950" y="1332703"/>
                <a:ext cx="5915817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LRI = lower rate interval</a:t>
                </a:r>
              </a:p>
              <a:p>
                <a:r>
                  <a:rPr lang="en-US" dirty="0"/>
                  <a:t>LRI component keeps heart rate above minimum level</a:t>
                </a:r>
              </a:p>
              <a:p>
                <a:r>
                  <a:rPr lang="en-US" dirty="0"/>
                  <a:t>One of the pacemaker modes of operation that models the basic timing cycle</a:t>
                </a:r>
              </a:p>
              <a:p>
                <a:r>
                  <a:rPr lang="en-US" dirty="0"/>
                  <a:t>Measures the longest interval between ventricular events</a:t>
                </a:r>
              </a:p>
              <a:p>
                <a:r>
                  <a:rPr lang="en-US" dirty="0"/>
                  <a:t>Clock reset when VS or VP received</a:t>
                </a:r>
              </a:p>
              <a:p>
                <a:r>
                  <a:rPr lang="en-US" dirty="0"/>
                  <a:t>No AS received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dirty="0"/>
                  <a:t>LRI outputs AP after K time units</a:t>
                </a:r>
              </a:p>
            </p:txBody>
          </p:sp>
        </mc:Choice>
        <mc:Fallback xmlns="">
          <p:sp>
            <p:nvSpPr>
              <p:cNvPr id="26" name="Content Placeholder 1">
                <a:extLst>
                  <a:ext uri="{FF2B5EF4-FFF2-40B4-BE49-F238E27FC236}">
                    <a16:creationId xmlns:a16="http://schemas.microsoft.com/office/drawing/2014/main" id="{0FF1128C-C8E9-4CD6-B955-39D5F3B127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9950" y="1332703"/>
                <a:ext cx="5915817" cy="4351338"/>
              </a:xfrm>
              <a:blipFill>
                <a:blip r:embed="rId8"/>
                <a:stretch>
                  <a:fillRect l="-1031" t="-2945" r="-2371" b="-7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1763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08531E-D9DF-4FA3-9504-0F488FE88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Finite State Automata: A 3-slide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E243B-7442-44D4-8F92-E8AEC6653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4102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6D2139-DA86-4367-A97E-60D44CF07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544223"/>
          </a:xfrm>
        </p:spPr>
        <p:txBody>
          <a:bodyPr/>
          <a:lstStyle/>
          <a:p>
            <a:r>
              <a:rPr lang="en-US" dirty="0"/>
              <a:t>Famous equivalence between finite state automata and regular expressions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9E3D7F-99AC-45AB-B47C-9BF23185F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automata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09FFA-2044-44D0-BFF4-B313D77BC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569D460-592E-4B8C-9854-E96F4CA95C3E}"/>
                  </a:ext>
                </a:extLst>
              </p:cNvPr>
              <p:cNvSpPr/>
              <p:nvPr/>
            </p:nvSpPr>
            <p:spPr>
              <a:xfrm>
                <a:off x="704008" y="2609605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569D460-592E-4B8C-9854-E96F4CA95C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08" y="2609605"/>
                <a:ext cx="1001031" cy="54422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2233812C-9F31-4405-B071-B60C545BC296}"/>
                  </a:ext>
                </a:extLst>
              </p:cNvPr>
              <p:cNvSpPr/>
              <p:nvPr/>
            </p:nvSpPr>
            <p:spPr>
              <a:xfrm>
                <a:off x="3575490" y="2578739"/>
                <a:ext cx="1001031" cy="523220"/>
              </a:xfrm>
              <a:prstGeom prst="ellipse">
                <a:avLst/>
              </a:prstGeom>
              <a:ln w="95250" cmpd="dbl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2233812C-9F31-4405-B071-B60C545BC2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490" y="2578739"/>
                <a:ext cx="1001031" cy="52322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0" cmpd="dbl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2D19FDA-2E25-433E-827C-CCEBC87EA9E7}"/>
              </a:ext>
            </a:extLst>
          </p:cNvPr>
          <p:cNvCxnSpPr>
            <a:cxnSpLocks/>
            <a:stCxn id="16" idx="5"/>
            <a:endCxn id="31" idx="1"/>
          </p:cNvCxnSpPr>
          <p:nvPr/>
        </p:nvCxnSpPr>
        <p:spPr>
          <a:xfrm>
            <a:off x="1558441" y="3074128"/>
            <a:ext cx="684470" cy="465771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2E248BC-BFD2-4496-A4D8-C404AD0C6C91}"/>
              </a:ext>
            </a:extLst>
          </p:cNvPr>
          <p:cNvSpPr txBox="1"/>
          <p:nvPr/>
        </p:nvSpPr>
        <p:spPr>
          <a:xfrm>
            <a:off x="1254511" y="3153828"/>
            <a:ext cx="607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a-z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0BA97C32-4AAA-4656-B1AB-2DF29B4D718D}"/>
                  </a:ext>
                </a:extLst>
              </p:cNvPr>
              <p:cNvSpPr/>
              <p:nvPr/>
            </p:nvSpPr>
            <p:spPr>
              <a:xfrm>
                <a:off x="2096313" y="3460199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0BA97C32-4AAA-4656-B1AB-2DF29B4D71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313" y="3460199"/>
                <a:ext cx="1001031" cy="54422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3A7206A-2A26-4D18-B9D8-3F863EFB3972}"/>
              </a:ext>
            </a:extLst>
          </p:cNvPr>
          <p:cNvCxnSpPr>
            <a:cxnSpLocks/>
            <a:stCxn id="31" idx="7"/>
            <a:endCxn id="17" idx="3"/>
          </p:cNvCxnSpPr>
          <p:nvPr/>
        </p:nvCxnSpPr>
        <p:spPr>
          <a:xfrm flipV="1">
            <a:off x="2950746" y="3025335"/>
            <a:ext cx="771342" cy="514564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C7B7F68-9024-4A4C-B443-AF27B5ECFD50}"/>
              </a:ext>
            </a:extLst>
          </p:cNvPr>
          <p:cNvSpPr txBox="1"/>
          <p:nvPr/>
        </p:nvSpPr>
        <p:spPr>
          <a:xfrm>
            <a:off x="3356199" y="3286945"/>
            <a:ext cx="1173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a-z,0-9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9D55472-CB6E-4EE0-B06A-11F20E9301DD}"/>
              </a:ext>
            </a:extLst>
          </p:cNvPr>
          <p:cNvSpPr/>
          <p:nvPr/>
        </p:nvSpPr>
        <p:spPr>
          <a:xfrm>
            <a:off x="1619599" y="4737101"/>
            <a:ext cx="21130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[a-z][a-z 0-9 ]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2BA0CB8-9FF4-466E-B976-C5453FFE4C22}"/>
                  </a:ext>
                </a:extLst>
              </p:cNvPr>
              <p:cNvSpPr txBox="1"/>
              <p:nvPr/>
            </p:nvSpPr>
            <p:spPr>
              <a:xfrm>
                <a:off x="2281256" y="2083787"/>
                <a:ext cx="71801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2BA0CB8-9FF4-466E-B976-C5453FFE4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256" y="2083787"/>
                <a:ext cx="71801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200630-9024-4819-A5F0-851C95084A3D}"/>
              </a:ext>
            </a:extLst>
          </p:cNvPr>
          <p:cNvCxnSpPr>
            <a:cxnSpLocks/>
          </p:cNvCxnSpPr>
          <p:nvPr/>
        </p:nvCxnSpPr>
        <p:spPr>
          <a:xfrm>
            <a:off x="461691" y="2342347"/>
            <a:ext cx="342235" cy="372227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B1C78D2-95FA-430C-AF6B-0DA6670C0780}"/>
              </a:ext>
            </a:extLst>
          </p:cNvPr>
          <p:cNvGrpSpPr/>
          <p:nvPr/>
        </p:nvGrpSpPr>
        <p:grpSpPr>
          <a:xfrm>
            <a:off x="6835536" y="2078643"/>
            <a:ext cx="5305337" cy="3444340"/>
            <a:chOff x="6010945" y="2019402"/>
            <a:chExt cx="5305337" cy="3444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1175D19D-EB12-421A-9E6B-918C5B652554}"/>
                    </a:ext>
                  </a:extLst>
                </p:cNvPr>
                <p:cNvSpPr/>
                <p:nvPr/>
              </p:nvSpPr>
              <p:spPr>
                <a:xfrm>
                  <a:off x="6269779" y="2609605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1175D19D-EB12-421A-9E6B-918C5B6525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9779" y="2609605"/>
                  <a:ext cx="1001031" cy="544223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9D6F9F74-FFE3-46C5-974C-07DDE5759EC8}"/>
                    </a:ext>
                  </a:extLst>
                </p:cNvPr>
                <p:cNvSpPr/>
                <p:nvPr/>
              </p:nvSpPr>
              <p:spPr>
                <a:xfrm>
                  <a:off x="9141261" y="2578739"/>
                  <a:ext cx="1001031" cy="523220"/>
                </a:xfrm>
                <a:prstGeom prst="ellipse">
                  <a:avLst/>
                </a:prstGeom>
                <a:ln w="95250" cmpd="dbl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9D6F9F74-FFE3-46C5-974C-07DDE5759E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1261" y="2578739"/>
                  <a:ext cx="1001031" cy="52322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0" cmpd="dbl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73617C4-0907-4623-90F7-BA5831A582B9}"/>
                </a:ext>
              </a:extLst>
            </p:cNvPr>
            <p:cNvCxnSpPr>
              <a:cxnSpLocks/>
              <a:stCxn id="38" idx="5"/>
              <a:endCxn id="42" idx="1"/>
            </p:cNvCxnSpPr>
            <p:nvPr/>
          </p:nvCxnSpPr>
          <p:spPr>
            <a:xfrm>
              <a:off x="7124212" y="3074128"/>
              <a:ext cx="684470" cy="465771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754A7FD-3950-4761-ACD9-6A0ACFFD3D58}"/>
                </a:ext>
              </a:extLst>
            </p:cNvPr>
            <p:cNvSpPr txBox="1"/>
            <p:nvPr/>
          </p:nvSpPr>
          <p:spPr>
            <a:xfrm>
              <a:off x="7250811" y="2787495"/>
              <a:ext cx="6078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a-z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2F3A0A11-3FA5-44E1-98A8-624EF8CF1591}"/>
                    </a:ext>
                  </a:extLst>
                </p:cNvPr>
                <p:cNvSpPr/>
                <p:nvPr/>
              </p:nvSpPr>
              <p:spPr>
                <a:xfrm>
                  <a:off x="7662084" y="3460199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2F3A0A11-3FA5-44E1-98A8-624EF8CF15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2084" y="3460199"/>
                  <a:ext cx="1001031" cy="54422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57B32A5-68D8-4EB3-929D-22D2D1CF9A08}"/>
                </a:ext>
              </a:extLst>
            </p:cNvPr>
            <p:cNvCxnSpPr>
              <a:cxnSpLocks/>
              <a:stCxn id="42" idx="7"/>
              <a:endCxn id="39" idx="3"/>
            </p:cNvCxnSpPr>
            <p:nvPr/>
          </p:nvCxnSpPr>
          <p:spPr>
            <a:xfrm flipV="1">
              <a:off x="8516517" y="3025335"/>
              <a:ext cx="771342" cy="514564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E48E0D6-491D-4CD6-AF14-38554D90F9A4}"/>
                </a:ext>
              </a:extLst>
            </p:cNvPr>
            <p:cNvSpPr txBox="1"/>
            <p:nvPr/>
          </p:nvSpPr>
          <p:spPr>
            <a:xfrm>
              <a:off x="8808880" y="3209090"/>
              <a:ext cx="6078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a-z</a:t>
              </a:r>
            </a:p>
          </p:txBody>
        </p: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560BF7D4-8B41-4652-A6C1-8F5DA2B2C379}"/>
                </a:ext>
              </a:extLst>
            </p:cNvPr>
            <p:cNvSpPr/>
            <p:nvPr/>
          </p:nvSpPr>
          <p:spPr>
            <a:xfrm>
              <a:off x="7808682" y="3925970"/>
              <a:ext cx="675569" cy="589737"/>
            </a:xfrm>
            <a:prstGeom prst="arc">
              <a:avLst>
                <a:gd name="adj1" fmla="val 18757459"/>
                <a:gd name="adj2" fmla="val 14249514"/>
              </a:avLst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197495C-0C2A-410B-9C7B-B9D4739675CB}"/>
                </a:ext>
              </a:extLst>
            </p:cNvPr>
            <p:cNvSpPr txBox="1"/>
            <p:nvPr/>
          </p:nvSpPr>
          <p:spPr>
            <a:xfrm>
              <a:off x="7832220" y="4515707"/>
              <a:ext cx="6607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0-9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DB52020-B980-4DE5-BAD5-356F52F15300}"/>
                </a:ext>
              </a:extLst>
            </p:cNvPr>
            <p:cNvSpPr/>
            <p:nvPr/>
          </p:nvSpPr>
          <p:spPr>
            <a:xfrm>
              <a:off x="8884206" y="4940522"/>
              <a:ext cx="2432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/>
                <a:t>[a-z][0-9]*[a-z]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8CE24692-079D-49A4-9027-6AF5A197F805}"/>
                    </a:ext>
                  </a:extLst>
                </p:cNvPr>
                <p:cNvSpPr txBox="1"/>
                <p:nvPr/>
              </p:nvSpPr>
              <p:spPr>
                <a:xfrm>
                  <a:off x="7732808" y="2019402"/>
                  <a:ext cx="72750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8CE24692-079D-49A4-9027-6AF5A197F8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2808" y="2019402"/>
                  <a:ext cx="727507" cy="58477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C57E5770-0D94-4EE6-9218-19863F50A356}"/>
                </a:ext>
              </a:extLst>
            </p:cNvPr>
            <p:cNvCxnSpPr>
              <a:cxnSpLocks/>
            </p:cNvCxnSpPr>
            <p:nvPr/>
          </p:nvCxnSpPr>
          <p:spPr>
            <a:xfrm>
              <a:off x="6010945" y="2359278"/>
              <a:ext cx="342235" cy="372227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Oval 62">
            <a:extLst>
              <a:ext uri="{FF2B5EF4-FFF2-40B4-BE49-F238E27FC236}">
                <a16:creationId xmlns:a16="http://schemas.microsoft.com/office/drawing/2014/main" id="{F7BC3EFE-22B1-4D22-8FC4-6B6BCEC6E5EE}"/>
              </a:ext>
            </a:extLst>
          </p:cNvPr>
          <p:cNvSpPr/>
          <p:nvPr/>
        </p:nvSpPr>
        <p:spPr>
          <a:xfrm>
            <a:off x="4164527" y="4308345"/>
            <a:ext cx="730782" cy="583836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6A8F091-6242-4444-91E4-01F2E4CD8962}"/>
              </a:ext>
            </a:extLst>
          </p:cNvPr>
          <p:cNvSpPr/>
          <p:nvPr/>
        </p:nvSpPr>
        <p:spPr>
          <a:xfrm>
            <a:off x="4164527" y="5016551"/>
            <a:ext cx="730782" cy="583836"/>
          </a:xfrm>
          <a:prstGeom prst="ellipse">
            <a:avLst/>
          </a:prstGeom>
          <a:ln w="95250" cmpd="dbl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766790F-8DC5-493B-BABB-8531D5037BC4}"/>
              </a:ext>
            </a:extLst>
          </p:cNvPr>
          <p:cNvSpPr txBox="1"/>
          <p:nvPr/>
        </p:nvSpPr>
        <p:spPr>
          <a:xfrm>
            <a:off x="5041875" y="4369430"/>
            <a:ext cx="822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State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BFC99A8-B5B1-462C-A244-B63CBA541C0E}"/>
              </a:ext>
            </a:extLst>
          </p:cNvPr>
          <p:cNvSpPr txBox="1"/>
          <p:nvPr/>
        </p:nvSpPr>
        <p:spPr>
          <a:xfrm>
            <a:off x="4973866" y="4940522"/>
            <a:ext cx="14160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Accepting</a:t>
            </a:r>
          </a:p>
          <a:p>
            <a:r>
              <a:rPr lang="en-US" sz="2400" dirty="0"/>
              <a:t>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192B0B0-77FA-4A9A-B672-3E8A4836CAEF}"/>
                  </a:ext>
                </a:extLst>
              </p:cNvPr>
              <p:cNvSpPr/>
              <p:nvPr/>
            </p:nvSpPr>
            <p:spPr>
              <a:xfrm>
                <a:off x="7089295" y="3848069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192B0B0-77FA-4A9A-B672-3E8A4836CA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295" y="3848069"/>
                <a:ext cx="1001031" cy="54422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Arc 68">
            <a:extLst>
              <a:ext uri="{FF2B5EF4-FFF2-40B4-BE49-F238E27FC236}">
                <a16:creationId xmlns:a16="http://schemas.microsoft.com/office/drawing/2014/main" id="{10BB2DEA-3B23-4273-91CE-7383E9C881FC}"/>
              </a:ext>
            </a:extLst>
          </p:cNvPr>
          <p:cNvSpPr/>
          <p:nvPr/>
        </p:nvSpPr>
        <p:spPr>
          <a:xfrm>
            <a:off x="7252025" y="4308345"/>
            <a:ext cx="675569" cy="589737"/>
          </a:xfrm>
          <a:prstGeom prst="arc">
            <a:avLst>
              <a:gd name="adj1" fmla="val 18757459"/>
              <a:gd name="adj2" fmla="val 14249514"/>
            </a:avLst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557F564-CB1E-469D-A51F-0BA93497D8C7}"/>
              </a:ext>
            </a:extLst>
          </p:cNvPr>
          <p:cNvSpPr txBox="1"/>
          <p:nvPr/>
        </p:nvSpPr>
        <p:spPr>
          <a:xfrm>
            <a:off x="7447428" y="484542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*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41A7657-F485-4F23-8BEB-0FA7E0F70137}"/>
              </a:ext>
            </a:extLst>
          </p:cNvPr>
          <p:cNvCxnSpPr>
            <a:cxnSpLocks/>
            <a:stCxn id="38" idx="4"/>
            <a:endCxn id="68" idx="0"/>
          </p:cNvCxnSpPr>
          <p:nvPr/>
        </p:nvCxnSpPr>
        <p:spPr>
          <a:xfrm flipH="1">
            <a:off x="7589811" y="3213069"/>
            <a:ext cx="5075" cy="635000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938CB48-2CEA-4AD0-9910-B631545BF3BA}"/>
              </a:ext>
            </a:extLst>
          </p:cNvPr>
          <p:cNvSpPr txBox="1"/>
          <p:nvPr/>
        </p:nvSpPr>
        <p:spPr>
          <a:xfrm>
            <a:off x="6879065" y="3224491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0-9</a:t>
            </a:r>
          </a:p>
        </p:txBody>
      </p:sp>
    </p:spTree>
    <p:extLst>
      <p:ext uri="{BB962C8B-B14F-4D97-AF65-F5344CB8AC3E}">
        <p14:creationId xmlns:p14="http://schemas.microsoft.com/office/powerpoint/2010/main" val="34961796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AC06B4-6427-4F3F-B1B8-634BEDF06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</p:spPr>
        <p:txBody>
          <a:bodyPr/>
          <a:lstStyle/>
          <a:p>
            <a:r>
              <a:rPr lang="en-US" dirty="0"/>
              <a:t>How does a finite state automaton work?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CBE69-5761-469D-B163-5BAF97F0F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98435"/>
            <a:ext cx="2743200" cy="365125"/>
          </a:xfrm>
        </p:spPr>
        <p:txBody>
          <a:bodyPr/>
          <a:lstStyle/>
          <a:p>
            <a:fld id="{29AAD378-655A-49C6-813C-9FD132EF7440}" type="slidenum">
              <a:rPr lang="en-US" smtClean="0"/>
              <a:pPr/>
              <a:t>27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1">
                <a:extLst>
                  <a:ext uri="{FF2B5EF4-FFF2-40B4-BE49-F238E27FC236}">
                    <a16:creationId xmlns:a16="http://schemas.microsoft.com/office/drawing/2014/main" id="{E1117C5B-DC8B-499D-87E0-ED9CB759CC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4175" y="1283560"/>
                <a:ext cx="7507234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Starts at the initial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, if it receives a letter in a-z, goes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411480" lvl="1" indent="0">
                  <a:buNone/>
                </a:pPr>
                <a:r>
                  <a:rPr lang="en-US" sz="2400" dirty="0"/>
                  <a:t>	     else, it goes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, if it receives a number in 0-9, it stays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	    </a:t>
                </a:r>
              </a:p>
              <a:p>
                <a:pPr marL="0" indent="0">
                  <a:buNone/>
                </a:pPr>
                <a:r>
                  <a:rPr lang="en-US" sz="2400" dirty="0"/>
                  <a:t>	    else, it goes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(as it received a-z)</a:t>
                </a:r>
              </a:p>
              <a:p>
                <a:r>
                  <a:rPr lang="en-US" sz="24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400" dirty="0"/>
                  <a:t>, no matter what it gets, it stays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is an accepting state where computation halts</a:t>
                </a:r>
              </a:p>
              <a:p>
                <a:r>
                  <a:rPr lang="en-US" sz="2400" dirty="0"/>
                  <a:t>Any string that takes the machine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is </a:t>
                </a:r>
                <a:r>
                  <a:rPr lang="en-US" sz="2400" b="1" i="1" dirty="0"/>
                  <a:t>accepted </a:t>
                </a:r>
                <a:r>
                  <a:rPr lang="en-US" sz="2400" dirty="0"/>
                  <a:t>by the machine</a:t>
                </a:r>
              </a:p>
            </p:txBody>
          </p:sp>
        </mc:Choice>
        <mc:Fallback xmlns="">
          <p:sp>
            <p:nvSpPr>
              <p:cNvPr id="19" name="Content Placeholder 1">
                <a:extLst>
                  <a:ext uri="{FF2B5EF4-FFF2-40B4-BE49-F238E27FC236}">
                    <a16:creationId xmlns:a16="http://schemas.microsoft.com/office/drawing/2014/main" id="{E1117C5B-DC8B-499D-87E0-ED9CB759CC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4175" y="1283560"/>
                <a:ext cx="7507234" cy="4351338"/>
              </a:xfrm>
              <a:blipFill>
                <a:blip r:embed="rId2"/>
                <a:stretch>
                  <a:fillRect l="-649" t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746BC1FB-2A7B-4C79-A4C7-EA2A121617EC}"/>
              </a:ext>
            </a:extLst>
          </p:cNvPr>
          <p:cNvGrpSpPr/>
          <p:nvPr/>
        </p:nvGrpSpPr>
        <p:grpSpPr>
          <a:xfrm>
            <a:off x="442828" y="1552661"/>
            <a:ext cx="4131347" cy="3290005"/>
            <a:chOff x="442828" y="1552661"/>
            <a:chExt cx="4131347" cy="3290005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891527A-B8BF-4CF8-BEF7-A711B6792D0F}"/>
                </a:ext>
              </a:extLst>
            </p:cNvPr>
            <p:cNvGrpSpPr/>
            <p:nvPr/>
          </p:nvGrpSpPr>
          <p:grpSpPr>
            <a:xfrm>
              <a:off x="442828" y="1552661"/>
              <a:ext cx="4131347" cy="3019525"/>
              <a:chOff x="6010945" y="2019402"/>
              <a:chExt cx="4131347" cy="301952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3F5D1DCB-029C-47F5-9C46-7B2266286275}"/>
                      </a:ext>
                    </a:extLst>
                  </p:cNvPr>
                  <p:cNvSpPr/>
                  <p:nvPr/>
                </p:nvSpPr>
                <p:spPr>
                  <a:xfrm>
                    <a:off x="6269779" y="2609605"/>
                    <a:ext cx="1001031" cy="544223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3F5D1DCB-029C-47F5-9C46-7B226628627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9779" y="2609605"/>
                    <a:ext cx="1001031" cy="544223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AC388BFC-4B57-4449-AE81-1E4CA20CE7AB}"/>
                      </a:ext>
                    </a:extLst>
                  </p:cNvPr>
                  <p:cNvSpPr/>
                  <p:nvPr/>
                </p:nvSpPr>
                <p:spPr>
                  <a:xfrm>
                    <a:off x="9141261" y="2578739"/>
                    <a:ext cx="1001031" cy="523220"/>
                  </a:xfrm>
                  <a:prstGeom prst="ellipse">
                    <a:avLst/>
                  </a:prstGeom>
                  <a:ln w="95250" cmpd="dbl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AC388BFC-4B57-4449-AE81-1E4CA20CE7A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41261" y="2578739"/>
                    <a:ext cx="1001031" cy="52322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95250" cmpd="dbl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7AF46033-11B1-465D-A4D9-F408765773A4}"/>
                  </a:ext>
                </a:extLst>
              </p:cNvPr>
              <p:cNvCxnSpPr>
                <a:cxnSpLocks/>
                <a:stCxn id="21" idx="5"/>
                <a:endCxn id="25" idx="1"/>
              </p:cNvCxnSpPr>
              <p:nvPr/>
            </p:nvCxnSpPr>
            <p:spPr>
              <a:xfrm>
                <a:off x="7124212" y="3074128"/>
                <a:ext cx="684470" cy="465771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7311B65-F7FA-4EEE-A92B-E33397DC11F0}"/>
                  </a:ext>
                </a:extLst>
              </p:cNvPr>
              <p:cNvSpPr txBox="1"/>
              <p:nvPr/>
            </p:nvSpPr>
            <p:spPr>
              <a:xfrm>
                <a:off x="7250811" y="2787495"/>
                <a:ext cx="6078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a-z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7E6419CA-EA55-4421-90D5-6B2E0CB457AD}"/>
                      </a:ext>
                    </a:extLst>
                  </p:cNvPr>
                  <p:cNvSpPr/>
                  <p:nvPr/>
                </p:nvSpPr>
                <p:spPr>
                  <a:xfrm>
                    <a:off x="7662084" y="3460199"/>
                    <a:ext cx="1001031" cy="544223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7E6419CA-EA55-4421-90D5-6B2E0CB457A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2084" y="3460199"/>
                    <a:ext cx="1001031" cy="544223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B7191B8-86DC-49E0-BB5F-4B4E185AFFEE}"/>
                  </a:ext>
                </a:extLst>
              </p:cNvPr>
              <p:cNvCxnSpPr>
                <a:cxnSpLocks/>
                <a:stCxn id="25" idx="7"/>
                <a:endCxn id="22" idx="3"/>
              </p:cNvCxnSpPr>
              <p:nvPr/>
            </p:nvCxnSpPr>
            <p:spPr>
              <a:xfrm flipV="1">
                <a:off x="8516517" y="3025335"/>
                <a:ext cx="771342" cy="514564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4229FC3-4375-4852-900E-4B0A58986354}"/>
                  </a:ext>
                </a:extLst>
              </p:cNvPr>
              <p:cNvSpPr txBox="1"/>
              <p:nvPr/>
            </p:nvSpPr>
            <p:spPr>
              <a:xfrm>
                <a:off x="8808880" y="3209090"/>
                <a:ext cx="6078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a-z</a:t>
                </a: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0247D44F-8B5D-427A-B318-1A6EAB894129}"/>
                  </a:ext>
                </a:extLst>
              </p:cNvPr>
              <p:cNvSpPr/>
              <p:nvPr/>
            </p:nvSpPr>
            <p:spPr>
              <a:xfrm>
                <a:off x="7808682" y="3925970"/>
                <a:ext cx="675569" cy="589737"/>
              </a:xfrm>
              <a:prstGeom prst="arc">
                <a:avLst>
                  <a:gd name="adj1" fmla="val 18757459"/>
                  <a:gd name="adj2" fmla="val 14249514"/>
                </a:avLst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6F3EBA3-0267-49FC-B4E6-341789F3F6AE}"/>
                  </a:ext>
                </a:extLst>
              </p:cNvPr>
              <p:cNvSpPr txBox="1"/>
              <p:nvPr/>
            </p:nvSpPr>
            <p:spPr>
              <a:xfrm>
                <a:off x="7832220" y="4515707"/>
                <a:ext cx="6607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0-9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8B08787E-EE38-4520-A624-04E881C73DCE}"/>
                      </a:ext>
                    </a:extLst>
                  </p:cNvPr>
                  <p:cNvSpPr txBox="1"/>
                  <p:nvPr/>
                </p:nvSpPr>
                <p:spPr>
                  <a:xfrm>
                    <a:off x="7732808" y="2019402"/>
                    <a:ext cx="727507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8B08787E-EE38-4520-A624-04E881C73D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32808" y="2019402"/>
                    <a:ext cx="727507" cy="58477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59BCAAC4-5EFE-4A74-8B6A-81BABC111F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0945" y="2359278"/>
                <a:ext cx="342235" cy="372227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4ACB10F2-1A66-41CD-872F-CCA97D06EC28}"/>
                    </a:ext>
                  </a:extLst>
                </p:cNvPr>
                <p:cNvSpPr/>
                <p:nvPr/>
              </p:nvSpPr>
              <p:spPr>
                <a:xfrm>
                  <a:off x="696587" y="3322087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4ACB10F2-1A66-41CD-872F-CCA97D06EC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587" y="3322087"/>
                  <a:ext cx="1001031" cy="54422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5EDC9B5E-3C26-4342-B2F1-12924CE9E761}"/>
                </a:ext>
              </a:extLst>
            </p:cNvPr>
            <p:cNvSpPr/>
            <p:nvPr/>
          </p:nvSpPr>
          <p:spPr>
            <a:xfrm>
              <a:off x="859317" y="3782363"/>
              <a:ext cx="675569" cy="589737"/>
            </a:xfrm>
            <a:prstGeom prst="arc">
              <a:avLst>
                <a:gd name="adj1" fmla="val 18757459"/>
                <a:gd name="adj2" fmla="val 14249514"/>
              </a:avLst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BAF2494-68FF-4C19-A972-5C4A935369ED}"/>
                </a:ext>
              </a:extLst>
            </p:cNvPr>
            <p:cNvSpPr txBox="1"/>
            <p:nvPr/>
          </p:nvSpPr>
          <p:spPr>
            <a:xfrm>
              <a:off x="1054720" y="4319446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*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CB26735-7F6B-4805-9335-55E0A4777D93}"/>
                </a:ext>
              </a:extLst>
            </p:cNvPr>
            <p:cNvCxnSpPr>
              <a:cxnSpLocks/>
              <a:stCxn id="21" idx="4"/>
              <a:endCxn id="33" idx="0"/>
            </p:cNvCxnSpPr>
            <p:nvPr/>
          </p:nvCxnSpPr>
          <p:spPr>
            <a:xfrm flipH="1">
              <a:off x="1197103" y="2687087"/>
              <a:ext cx="5075" cy="635000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8E8629B-8A3F-448E-901B-9D05FC8838DC}"/>
                </a:ext>
              </a:extLst>
            </p:cNvPr>
            <p:cNvSpPr txBox="1"/>
            <p:nvPr/>
          </p:nvSpPr>
          <p:spPr>
            <a:xfrm>
              <a:off x="486357" y="2698509"/>
              <a:ext cx="6607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0-9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88755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9F1FBD4-FDB3-4B99-9ACB-2A73078C58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79497" y="1332703"/>
                <a:ext cx="6986271" cy="4351338"/>
              </a:xfrm>
            </p:spPr>
            <p:txBody>
              <a:bodyPr/>
              <a:lstStyle/>
              <a:p>
                <a:r>
                  <a:rPr lang="en-US" dirty="0"/>
                  <a:t>What strings are accepted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ab, </a:t>
                </a:r>
                <a:r>
                  <a:rPr lang="en-US" dirty="0" err="1"/>
                  <a:t>zy</a:t>
                </a:r>
                <a:r>
                  <a:rPr lang="en-US" dirty="0"/>
                  <a:t>, s2r, q123s, u3123123v, etc.</a:t>
                </a:r>
              </a:p>
              <a:p>
                <a:r>
                  <a:rPr lang="en-US" dirty="0"/>
                  <a:t>What strings are not accepted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2b, 334a, etc.</a:t>
                </a:r>
              </a:p>
              <a:p>
                <a:r>
                  <a:rPr lang="en-US" dirty="0"/>
                  <a:t>The set of all strings accepted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called its </a:t>
                </a:r>
                <a:r>
                  <a:rPr lang="en-US" b="1" i="1" dirty="0"/>
                  <a:t>language </a:t>
                </a:r>
              </a:p>
              <a:p>
                <a:r>
                  <a:rPr lang="en-US" dirty="0"/>
                  <a:t>The language of a finite state automaton consists of strings, each of which can be arbitrarily long, </a:t>
                </a:r>
                <a:r>
                  <a:rPr lang="en-US" b="1" i="1" dirty="0"/>
                  <a:t>but finite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9F1FBD4-FDB3-4B99-9ACB-2A73078C58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79497" y="1332703"/>
                <a:ext cx="6986271" cy="4351338"/>
              </a:xfrm>
              <a:blipFill>
                <a:blip r:embed="rId2"/>
                <a:stretch>
                  <a:fillRect l="-1047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CD079E8-14A8-40E5-82F4-D6E9A6BA3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of a finite state automaton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66E17F-B6D6-4509-A7F7-F658EEFDA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28</a:t>
            </a:fld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5426099-D9DF-4DD9-8B9E-F815EA48BD1E}"/>
              </a:ext>
            </a:extLst>
          </p:cNvPr>
          <p:cNvGrpSpPr/>
          <p:nvPr/>
        </p:nvGrpSpPr>
        <p:grpSpPr>
          <a:xfrm>
            <a:off x="442828" y="1552661"/>
            <a:ext cx="4131347" cy="3290005"/>
            <a:chOff x="442828" y="1552661"/>
            <a:chExt cx="4131347" cy="3290005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ABDBF34-4188-4DDD-8F9C-042A65FDF80C}"/>
                </a:ext>
              </a:extLst>
            </p:cNvPr>
            <p:cNvGrpSpPr/>
            <p:nvPr/>
          </p:nvGrpSpPr>
          <p:grpSpPr>
            <a:xfrm>
              <a:off x="442828" y="1552661"/>
              <a:ext cx="4131347" cy="3019525"/>
              <a:chOff x="6010945" y="2019402"/>
              <a:chExt cx="4131347" cy="301952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D75B8F3F-9B9E-4489-891D-7BFC9B03E22F}"/>
                      </a:ext>
                    </a:extLst>
                  </p:cNvPr>
                  <p:cNvSpPr/>
                  <p:nvPr/>
                </p:nvSpPr>
                <p:spPr>
                  <a:xfrm>
                    <a:off x="6269779" y="2609605"/>
                    <a:ext cx="1001031" cy="544223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D75B8F3F-9B9E-4489-891D-7BFC9B03E2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9779" y="2609605"/>
                    <a:ext cx="1001031" cy="544223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B3B79B69-9569-43CE-9F16-51ADFE5C3BC5}"/>
                      </a:ext>
                    </a:extLst>
                  </p:cNvPr>
                  <p:cNvSpPr/>
                  <p:nvPr/>
                </p:nvSpPr>
                <p:spPr>
                  <a:xfrm>
                    <a:off x="9141261" y="2578739"/>
                    <a:ext cx="1001031" cy="523220"/>
                  </a:xfrm>
                  <a:prstGeom prst="ellipse">
                    <a:avLst/>
                  </a:prstGeom>
                  <a:ln w="95250" cmpd="dbl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B3B79B69-9569-43CE-9F16-51ADFE5C3BC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41261" y="2578739"/>
                    <a:ext cx="1001031" cy="52322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95250" cmpd="dbl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EC9D4A1F-2EA0-4D17-B7A9-4A8E1950E89D}"/>
                  </a:ext>
                </a:extLst>
              </p:cNvPr>
              <p:cNvCxnSpPr>
                <a:cxnSpLocks/>
                <a:stCxn id="48" idx="5"/>
                <a:endCxn id="52" idx="1"/>
              </p:cNvCxnSpPr>
              <p:nvPr/>
            </p:nvCxnSpPr>
            <p:spPr>
              <a:xfrm>
                <a:off x="7124212" y="3074128"/>
                <a:ext cx="684470" cy="465771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EF91012-645B-47B9-B60A-9EB1420E5EE8}"/>
                  </a:ext>
                </a:extLst>
              </p:cNvPr>
              <p:cNvSpPr txBox="1"/>
              <p:nvPr/>
            </p:nvSpPr>
            <p:spPr>
              <a:xfrm>
                <a:off x="7250811" y="2787495"/>
                <a:ext cx="6078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a-z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0E507F14-4315-436A-9718-0868F530201F}"/>
                      </a:ext>
                    </a:extLst>
                  </p:cNvPr>
                  <p:cNvSpPr/>
                  <p:nvPr/>
                </p:nvSpPr>
                <p:spPr>
                  <a:xfrm>
                    <a:off x="7662084" y="3460199"/>
                    <a:ext cx="1001031" cy="544223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0E507F14-4315-436A-9718-0868F530201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2084" y="3460199"/>
                    <a:ext cx="1001031" cy="544223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21F1A5D6-82DB-4802-B113-9F7BFC697E68}"/>
                  </a:ext>
                </a:extLst>
              </p:cNvPr>
              <p:cNvCxnSpPr>
                <a:cxnSpLocks/>
                <a:stCxn id="52" idx="7"/>
                <a:endCxn id="49" idx="3"/>
              </p:cNvCxnSpPr>
              <p:nvPr/>
            </p:nvCxnSpPr>
            <p:spPr>
              <a:xfrm flipV="1">
                <a:off x="8516517" y="3025335"/>
                <a:ext cx="771342" cy="514564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C309EB2-0181-4277-91A1-F8856703C6B1}"/>
                  </a:ext>
                </a:extLst>
              </p:cNvPr>
              <p:cNvSpPr txBox="1"/>
              <p:nvPr/>
            </p:nvSpPr>
            <p:spPr>
              <a:xfrm>
                <a:off x="8808880" y="3209090"/>
                <a:ext cx="6078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a-z</a:t>
                </a:r>
              </a:p>
            </p:txBody>
          </p:sp>
          <p:sp>
            <p:nvSpPr>
              <p:cNvPr id="55" name="Arc 54">
                <a:extLst>
                  <a:ext uri="{FF2B5EF4-FFF2-40B4-BE49-F238E27FC236}">
                    <a16:creationId xmlns:a16="http://schemas.microsoft.com/office/drawing/2014/main" id="{2474F16D-1A54-430C-8261-BCFEBD730F4D}"/>
                  </a:ext>
                </a:extLst>
              </p:cNvPr>
              <p:cNvSpPr/>
              <p:nvPr/>
            </p:nvSpPr>
            <p:spPr>
              <a:xfrm>
                <a:off x="7808682" y="3925970"/>
                <a:ext cx="675569" cy="589737"/>
              </a:xfrm>
              <a:prstGeom prst="arc">
                <a:avLst>
                  <a:gd name="adj1" fmla="val 18757459"/>
                  <a:gd name="adj2" fmla="val 14249514"/>
                </a:avLst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C4EFD36-A098-4542-9FF6-A443ADD8A043}"/>
                  </a:ext>
                </a:extLst>
              </p:cNvPr>
              <p:cNvSpPr txBox="1"/>
              <p:nvPr/>
            </p:nvSpPr>
            <p:spPr>
              <a:xfrm>
                <a:off x="7832220" y="4515707"/>
                <a:ext cx="6607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0-9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FF8DA820-AEC6-4DFA-9D16-79E020CB68F8}"/>
                      </a:ext>
                    </a:extLst>
                  </p:cNvPr>
                  <p:cNvSpPr txBox="1"/>
                  <p:nvPr/>
                </p:nvSpPr>
                <p:spPr>
                  <a:xfrm>
                    <a:off x="7732808" y="2019402"/>
                    <a:ext cx="727507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FF8DA820-AEC6-4DFA-9D16-79E020CB68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32808" y="2019402"/>
                    <a:ext cx="727507" cy="58477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D44A5F6D-7EB1-402A-92FE-8128EC51BB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0945" y="2359278"/>
                <a:ext cx="342235" cy="372227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6382C437-615F-4D0C-9777-C54E38D3F9F4}"/>
                    </a:ext>
                  </a:extLst>
                </p:cNvPr>
                <p:cNvSpPr/>
                <p:nvPr/>
              </p:nvSpPr>
              <p:spPr>
                <a:xfrm>
                  <a:off x="696587" y="3322087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6382C437-615F-4D0C-9777-C54E38D3F9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587" y="3322087"/>
                  <a:ext cx="1001031" cy="54422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F74149BD-D399-4B44-8F8E-C30705A68486}"/>
                </a:ext>
              </a:extLst>
            </p:cNvPr>
            <p:cNvSpPr/>
            <p:nvPr/>
          </p:nvSpPr>
          <p:spPr>
            <a:xfrm>
              <a:off x="859317" y="3782363"/>
              <a:ext cx="675569" cy="589737"/>
            </a:xfrm>
            <a:prstGeom prst="arc">
              <a:avLst>
                <a:gd name="adj1" fmla="val 18757459"/>
                <a:gd name="adj2" fmla="val 14249514"/>
              </a:avLst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A173454-9F0C-4991-8738-790885483BBA}"/>
                </a:ext>
              </a:extLst>
            </p:cNvPr>
            <p:cNvSpPr txBox="1"/>
            <p:nvPr/>
          </p:nvSpPr>
          <p:spPr>
            <a:xfrm>
              <a:off x="1054720" y="4319446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*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B2CD811-E2D8-4CE7-85FF-34CE12A5EF2F}"/>
                </a:ext>
              </a:extLst>
            </p:cNvPr>
            <p:cNvCxnSpPr>
              <a:cxnSpLocks/>
              <a:stCxn id="48" idx="4"/>
              <a:endCxn id="43" idx="0"/>
            </p:cNvCxnSpPr>
            <p:nvPr/>
          </p:nvCxnSpPr>
          <p:spPr>
            <a:xfrm flipH="1">
              <a:off x="1197103" y="2687087"/>
              <a:ext cx="5075" cy="635000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1F5B68F-214F-488B-85F9-F5F2E806A754}"/>
                </a:ext>
              </a:extLst>
            </p:cNvPr>
            <p:cNvSpPr txBox="1"/>
            <p:nvPr/>
          </p:nvSpPr>
          <p:spPr>
            <a:xfrm>
              <a:off x="486357" y="2698509"/>
              <a:ext cx="6607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0-9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65199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FA09703-B856-4EA9-866F-380E24155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40" y="1777999"/>
            <a:ext cx="11923719" cy="3334328"/>
          </a:xfrm>
        </p:spPr>
        <p:txBody>
          <a:bodyPr>
            <a:normAutofit/>
          </a:bodyPr>
          <a:lstStyle/>
          <a:p>
            <a:r>
              <a:rPr lang="en-US" dirty="0"/>
              <a:t>Useful tool to do timing analysis and explore properties of timed processes</a:t>
            </a:r>
          </a:p>
          <a:p>
            <a:r>
              <a:rPr lang="en-US" dirty="0"/>
              <a:t>State-space of timed automata is infinite (clocks can become arbitrarily large!)</a:t>
            </a:r>
          </a:p>
          <a:p>
            <a:r>
              <a:rPr lang="en-US" dirty="0"/>
              <a:t>But some questions about timed automata behavior can still be answered exactly</a:t>
            </a:r>
          </a:p>
          <a:p>
            <a:pPr lvl="1"/>
            <a:r>
              <a:rPr lang="en-US" dirty="0"/>
              <a:t>Does the automaton accept any string? (also known as emptiness problem)</a:t>
            </a:r>
          </a:p>
          <a:p>
            <a:pPr lvl="1"/>
            <a:r>
              <a:rPr lang="en-US" dirty="0"/>
              <a:t>Reachability of a particular configuration</a:t>
            </a:r>
          </a:p>
          <a:p>
            <a:r>
              <a:rPr lang="en-US" dirty="0"/>
              <a:t>We will revisit this later in the course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E63D95-9115-4756-939E-25F4A2B5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Timed Automata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B109C-0E13-46D3-AFEC-5AC90CE77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835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34F66F-00EF-439B-BAD2-CBF16A363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of Computation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84B02C-A1AC-4CA0-B349-4E16229135E5}"/>
              </a:ext>
            </a:extLst>
          </p:cNvPr>
          <p:cNvSpPr txBox="1"/>
          <p:nvPr/>
        </p:nvSpPr>
        <p:spPr>
          <a:xfrm>
            <a:off x="7622367" y="5842421"/>
            <a:ext cx="44336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[1] Nicolescu, Gabriela; Mosterman, Pieter J., eds. (2010). Model-Based Design for Embedded Systems. Computational Analysis, Synthesis, and Design of Dynamic Systems. 1. Boca Raton: CRC Press.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6F85E-AFC3-47E8-A245-FA22ACB00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ECA1F746-D8A3-41B7-9B76-587EBE666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5505"/>
            <a:ext cx="11699087" cy="4348536"/>
          </a:xfrm>
        </p:spPr>
        <p:txBody>
          <a:bodyPr>
            <a:normAutofit/>
          </a:bodyPr>
          <a:lstStyle/>
          <a:p>
            <a:r>
              <a:rPr lang="en-US" dirty="0"/>
              <a:t>Synchronous Process Models</a:t>
            </a:r>
          </a:p>
          <a:p>
            <a:r>
              <a:rPr lang="en-US" dirty="0"/>
              <a:t>Asynchronous Process Models</a:t>
            </a:r>
          </a:p>
          <a:p>
            <a:r>
              <a:rPr lang="en-US" dirty="0">
                <a:solidFill>
                  <a:srgbClr val="FF0000"/>
                </a:solidFill>
              </a:rPr>
              <a:t>Timed Models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Like Asynchronous models, but with explicit time information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Can make use of global time for coordination</a:t>
            </a:r>
          </a:p>
          <a:p>
            <a:r>
              <a:rPr lang="en-US" dirty="0"/>
              <a:t>Continuous-time models/Dynamical system models</a:t>
            </a:r>
          </a:p>
          <a:p>
            <a:pPr lvl="1"/>
            <a:r>
              <a:rPr lang="en-US" dirty="0"/>
              <a:t>Like Synchronous, but time evolves continuously</a:t>
            </a:r>
          </a:p>
          <a:p>
            <a:r>
              <a:rPr lang="en-US" dirty="0"/>
              <a:t>Hybrid Dynamical Models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142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629F27-FCAD-4AF8-8E7E-E8B6B950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DC2AD6-AE67-4C3A-BFC6-EB5A4BF6C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30</a:t>
            </a:fld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6BA2619-B972-445D-A572-705CBC719809}"/>
              </a:ext>
            </a:extLst>
          </p:cNvPr>
          <p:cNvCxnSpPr/>
          <p:nvPr/>
        </p:nvCxnSpPr>
        <p:spPr>
          <a:xfrm>
            <a:off x="533397" y="3283440"/>
            <a:ext cx="533400" cy="0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D72BDC28-1725-4458-B160-D34B2EBD082D}"/>
              </a:ext>
            </a:extLst>
          </p:cNvPr>
          <p:cNvSpPr/>
          <p:nvPr/>
        </p:nvSpPr>
        <p:spPr>
          <a:xfrm>
            <a:off x="1066800" y="2895600"/>
            <a:ext cx="892129" cy="761359"/>
          </a:xfrm>
          <a:prstGeom prst="ellipse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60F824-0835-417A-B648-03DB25741088}"/>
              </a:ext>
            </a:extLst>
          </p:cNvPr>
          <p:cNvSpPr txBox="1"/>
          <p:nvPr/>
        </p:nvSpPr>
        <p:spPr>
          <a:xfrm>
            <a:off x="1983720" y="2819400"/>
            <a:ext cx="1491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x&gt;=3 </a:t>
            </a: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/>
              <a:t>y:=0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1B69D5F-E242-49CB-BD78-824F8E095C59}"/>
              </a:ext>
            </a:extLst>
          </p:cNvPr>
          <p:cNvCxnSpPr/>
          <p:nvPr/>
        </p:nvCxnSpPr>
        <p:spPr>
          <a:xfrm>
            <a:off x="1981200" y="3276600"/>
            <a:ext cx="1524000" cy="0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A90D734-45A8-4EF4-BDD3-C8AD29460AC3}"/>
              </a:ext>
            </a:extLst>
          </p:cNvPr>
          <p:cNvSpPr txBox="1"/>
          <p:nvPr/>
        </p:nvSpPr>
        <p:spPr>
          <a:xfrm>
            <a:off x="1196925" y="2895600"/>
            <a:ext cx="6815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A</a:t>
            </a:r>
          </a:p>
          <a:p>
            <a:pPr algn="ctr"/>
            <a:r>
              <a:rPr lang="en-US" sz="2000" dirty="0"/>
              <a:t>x&lt;=5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6EB293-764F-471F-9506-0C6F6749B0F6}"/>
              </a:ext>
            </a:extLst>
          </p:cNvPr>
          <p:cNvCxnSpPr/>
          <p:nvPr/>
        </p:nvCxnSpPr>
        <p:spPr>
          <a:xfrm flipV="1">
            <a:off x="6172200" y="2286000"/>
            <a:ext cx="838200" cy="721740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42D41B-B336-4470-A903-EAA8479CE74A}"/>
              </a:ext>
            </a:extLst>
          </p:cNvPr>
          <p:cNvCxnSpPr/>
          <p:nvPr/>
        </p:nvCxnSpPr>
        <p:spPr>
          <a:xfrm>
            <a:off x="6096000" y="3581400"/>
            <a:ext cx="914400" cy="762000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126FCD8-31D1-4F2A-AE9E-2D89970547CB}"/>
              </a:ext>
            </a:extLst>
          </p:cNvPr>
          <p:cNvSpPr txBox="1"/>
          <p:nvPr/>
        </p:nvSpPr>
        <p:spPr>
          <a:xfrm>
            <a:off x="5791200" y="2209800"/>
            <a:ext cx="1077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(y &gt;= 6)?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5ABA39-02D4-490C-969E-C4278C9D1F97}"/>
              </a:ext>
            </a:extLst>
          </p:cNvPr>
          <p:cNvSpPr txBox="1"/>
          <p:nvPr/>
        </p:nvSpPr>
        <p:spPr>
          <a:xfrm>
            <a:off x="5731946" y="3886200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(x = 7)?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05B38B-72AF-4C2B-827E-29DA14F22EF0}"/>
              </a:ext>
            </a:extLst>
          </p:cNvPr>
          <p:cNvSpPr txBox="1"/>
          <p:nvPr/>
        </p:nvSpPr>
        <p:spPr>
          <a:xfrm>
            <a:off x="248691" y="2819400"/>
            <a:ext cx="801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/>
              <a:t>x,y</a:t>
            </a:r>
            <a:r>
              <a:rPr lang="en-US" sz="2000" dirty="0"/>
              <a:t>:=0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82741E-97C3-4309-8A08-1538612C4CD1}"/>
              </a:ext>
            </a:extLst>
          </p:cNvPr>
          <p:cNvSpPr/>
          <p:nvPr/>
        </p:nvSpPr>
        <p:spPr>
          <a:xfrm>
            <a:off x="3505200" y="2895600"/>
            <a:ext cx="892129" cy="761359"/>
          </a:xfrm>
          <a:prstGeom prst="ellipse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B1EC4D-78C3-44C2-88ED-440325E3E003}"/>
              </a:ext>
            </a:extLst>
          </p:cNvPr>
          <p:cNvSpPr txBox="1"/>
          <p:nvPr/>
        </p:nvSpPr>
        <p:spPr>
          <a:xfrm>
            <a:off x="4281742" y="2819400"/>
            <a:ext cx="1077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(y &gt;= 2)?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ED56D29-9D5F-4992-BC3F-D68099A75EAF}"/>
              </a:ext>
            </a:extLst>
          </p:cNvPr>
          <p:cNvCxnSpPr/>
          <p:nvPr/>
        </p:nvCxnSpPr>
        <p:spPr>
          <a:xfrm>
            <a:off x="4419600" y="3276600"/>
            <a:ext cx="990600" cy="0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1E8A757-5539-487A-ABFB-90416B2C6AE5}"/>
              </a:ext>
            </a:extLst>
          </p:cNvPr>
          <p:cNvSpPr txBox="1"/>
          <p:nvPr/>
        </p:nvSpPr>
        <p:spPr>
          <a:xfrm>
            <a:off x="3635325" y="2895600"/>
            <a:ext cx="6815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B</a:t>
            </a:r>
          </a:p>
          <a:p>
            <a:pPr algn="ctr"/>
            <a:r>
              <a:rPr lang="en-US" sz="2000" dirty="0"/>
              <a:t>x&lt;=7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342B30A4-8080-498F-9826-B0D674046434}"/>
                  </a:ext>
                </a:extLst>
              </p:cNvPr>
              <p:cNvSpPr/>
              <p:nvPr/>
            </p:nvSpPr>
            <p:spPr>
              <a:xfrm>
                <a:off x="5380270" y="2849413"/>
                <a:ext cx="892129" cy="926251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C</a:t>
                </a:r>
              </a:p>
              <a:p>
                <a:pPr algn="ctr"/>
                <a:r>
                  <a:rPr lang="en-US" dirty="0"/>
                  <a:t>x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8</a:t>
                </a:r>
              </a:p>
              <a:p>
                <a:pPr algn="ctr"/>
                <a:r>
                  <a:rPr lang="en-US" dirty="0"/>
                  <a:t>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5</a:t>
                </a: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342B30A4-8080-498F-9826-B0D6740464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270" y="2849413"/>
                <a:ext cx="892129" cy="926251"/>
              </a:xfrm>
              <a:prstGeom prst="ellipse">
                <a:avLst/>
              </a:prstGeom>
              <a:blipFill>
                <a:blip r:embed="rId2"/>
                <a:stretch>
                  <a:fillRect t="-1282" b="-8333"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A077CB3-26F0-480A-BB86-8FAF31702764}"/>
              </a:ext>
            </a:extLst>
          </p:cNvPr>
          <p:cNvCxnSpPr/>
          <p:nvPr/>
        </p:nvCxnSpPr>
        <p:spPr>
          <a:xfrm>
            <a:off x="6324600" y="3276600"/>
            <a:ext cx="990600" cy="0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F864A04-33AF-4E02-8B60-AD2E3EDE3635}"/>
              </a:ext>
            </a:extLst>
          </p:cNvPr>
          <p:cNvSpPr txBox="1"/>
          <p:nvPr/>
        </p:nvSpPr>
        <p:spPr>
          <a:xfrm>
            <a:off x="6302329" y="278834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(x &lt;= 4)?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3FEC9D2-4723-49AF-8424-EA9014BEBC1F}"/>
              </a:ext>
            </a:extLst>
          </p:cNvPr>
          <p:cNvSpPr/>
          <p:nvPr/>
        </p:nvSpPr>
        <p:spPr>
          <a:xfrm>
            <a:off x="7010400" y="1828800"/>
            <a:ext cx="892129" cy="761359"/>
          </a:xfrm>
          <a:prstGeom prst="ellipse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D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3F34CC8-D5D2-4BA3-8C6C-11E6F7AC116A}"/>
              </a:ext>
            </a:extLst>
          </p:cNvPr>
          <p:cNvSpPr/>
          <p:nvPr/>
        </p:nvSpPr>
        <p:spPr>
          <a:xfrm>
            <a:off x="7315200" y="2895600"/>
            <a:ext cx="892129" cy="761359"/>
          </a:xfrm>
          <a:prstGeom prst="ellipse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E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36BCDA7-51A5-40BA-BF04-6A3DEB1BBB5F}"/>
              </a:ext>
            </a:extLst>
          </p:cNvPr>
          <p:cNvSpPr/>
          <p:nvPr/>
        </p:nvSpPr>
        <p:spPr>
          <a:xfrm>
            <a:off x="6898751" y="4185768"/>
            <a:ext cx="892129" cy="761359"/>
          </a:xfrm>
          <a:prstGeom prst="ellipse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F</a:t>
            </a:r>
          </a:p>
        </p:txBody>
      </p:sp>
      <p:sp>
        <p:nvSpPr>
          <p:cNvPr id="29" name="Content Placeholder 1">
            <a:extLst>
              <a:ext uri="{FF2B5EF4-FFF2-40B4-BE49-F238E27FC236}">
                <a16:creationId xmlns:a16="http://schemas.microsoft.com/office/drawing/2014/main" id="{9DBCAC52-6F7A-4838-BA22-D48FB2EB1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7188" y="2445358"/>
            <a:ext cx="3658438" cy="2316256"/>
          </a:xfrm>
        </p:spPr>
        <p:txBody>
          <a:bodyPr>
            <a:normAutofit/>
          </a:bodyPr>
          <a:lstStyle/>
          <a:p>
            <a:r>
              <a:rPr lang="en-US" sz="2400" dirty="0"/>
              <a:t>Which of D, E, F can be reached?</a:t>
            </a:r>
          </a:p>
          <a:p>
            <a:r>
              <a:rPr lang="en-US" sz="2400" dirty="0"/>
              <a:t>Needs careful propagation of reachable combinations of x and 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FC1CDB2-B185-462B-A430-C3D722A160EF}"/>
                  </a:ext>
                </a:extLst>
              </p:cNvPr>
              <p:cNvSpPr txBox="1"/>
              <p:nvPr/>
            </p:nvSpPr>
            <p:spPr>
              <a:xfrm>
                <a:off x="584358" y="4064563"/>
                <a:ext cx="453374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3,5</m:t>
                        </m:r>
                      </m:e>
                    </m:d>
                  </m:oMath>
                </a14:m>
                <a:r>
                  <a:rPr lang="en-US" dirty="0"/>
                  <a:t>, 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when we reach B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3,7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∈[2,∞)</m:t>
                    </m:r>
                  </m:oMath>
                </a14:m>
                <a:r>
                  <a:rPr lang="en-US" dirty="0"/>
                  <a:t> when we reach C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∈[3,8]</m:t>
                    </m:r>
                  </m:oMath>
                </a14:m>
                <a:r>
                  <a:rPr lang="en-US" dirty="0"/>
                  <a:t>, 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[2,5]</m:t>
                    </m:r>
                  </m:oMath>
                </a14:m>
                <a:r>
                  <a:rPr lang="en-US" dirty="0"/>
                  <a:t> when you exit C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OR 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3,8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≥5</m:t>
                    </m:r>
                  </m:oMath>
                </a14:m>
                <a:r>
                  <a:rPr lang="en-US" dirty="0"/>
                  <a:t> and machine stops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FC1CDB2-B185-462B-A430-C3D722A16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358" y="4064563"/>
                <a:ext cx="4533742" cy="1200329"/>
              </a:xfrm>
              <a:prstGeom prst="rect">
                <a:avLst/>
              </a:prstGeom>
              <a:blipFill>
                <a:blip r:embed="rId3"/>
                <a:stretch>
                  <a:fillRect l="-941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644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073C265-0AAD-4290-9203-DAD6F5609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851148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The key challenge is that if the automata has loops, then how do we know that our procedure for propagation of symbolic clock constraints will terminate?</a:t>
            </a:r>
          </a:p>
          <a:p>
            <a:r>
              <a:rPr lang="en-US" dirty="0"/>
              <a:t>The key insight by first papers on timed automata was that there is only a finite number of </a:t>
            </a:r>
            <a:r>
              <a:rPr lang="en-US" i="1" dirty="0"/>
              <a:t>regions</a:t>
            </a:r>
            <a:r>
              <a:rPr lang="en-US" dirty="0"/>
              <a:t> in the clock-space that can be visited</a:t>
            </a:r>
          </a:p>
          <a:p>
            <a:r>
              <a:rPr lang="en-US" dirty="0"/>
              <a:t>This gives a “pumping lemma” style argument*</a:t>
            </a:r>
          </a:p>
          <a:p>
            <a:r>
              <a:rPr lang="en-US" dirty="0"/>
              <a:t>Allows abstracting a finite timed automaton to an automaton where modes/states represent the regions</a:t>
            </a:r>
          </a:p>
          <a:p>
            <a:r>
              <a:rPr lang="en-US" dirty="0"/>
              <a:t>This was expensive, and improved by using zone-based constructions </a:t>
            </a:r>
          </a:p>
          <a:p>
            <a:pPr lvl="1"/>
            <a:r>
              <a:rPr lang="en-US" dirty="0"/>
              <a:t>(zones are a uniform representation of constraints that arise during analysis)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C2370D-3D3B-413E-B0E3-543C763DE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such analysis done?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8CC646-AAAB-4EFE-BF3A-5266382A0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49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F1413F1-AD40-4865-8F98-875BCB5611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54708" y="1526733"/>
                <a:ext cx="4911060" cy="377266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Clock variables</a:t>
                </a:r>
              </a:p>
              <a:p>
                <a:pPr lvl="1"/>
                <a:r>
                  <a:rPr lang="en-US" dirty="0"/>
                  <a:t>Like other state variables, can be used in guards</a:t>
                </a:r>
              </a:p>
              <a:p>
                <a:pPr lvl="1"/>
                <a:r>
                  <a:rPr lang="en-US" dirty="0"/>
                  <a:t>Can be reset to 0 during mode switches</a:t>
                </a:r>
              </a:p>
              <a:p>
                <a:pPr lvl="1"/>
                <a:r>
                  <a:rPr lang="en-US" dirty="0"/>
                  <a:t>When the machine is in a given mode for duration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the clock variable increases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F1413F1-AD40-4865-8F98-875BCB5611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54708" y="1526733"/>
                <a:ext cx="4911060" cy="3772668"/>
              </a:xfrm>
              <a:blipFill>
                <a:blip r:embed="rId3"/>
                <a:stretch>
                  <a:fillRect l="-1615" t="-2585" b="-3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8DE0F86-9BC9-4767-9998-CE9356D11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Timed Processes: explicit clock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29896-4F17-4713-8362-247E6228F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27D46C9-B905-45DC-BCE6-D9F5D597FD12}"/>
              </a:ext>
            </a:extLst>
          </p:cNvPr>
          <p:cNvGrpSpPr/>
          <p:nvPr/>
        </p:nvGrpSpPr>
        <p:grpSpPr>
          <a:xfrm>
            <a:off x="72537" y="1453212"/>
            <a:ext cx="6960123" cy="2714303"/>
            <a:chOff x="218533" y="2084624"/>
            <a:chExt cx="6960123" cy="271430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10424B2-C0EA-4C19-A65F-2208D370E9E0}"/>
                </a:ext>
              </a:extLst>
            </p:cNvPr>
            <p:cNvSpPr/>
            <p:nvPr/>
          </p:nvSpPr>
          <p:spPr>
            <a:xfrm>
              <a:off x="1420201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off</a:t>
              </a:r>
              <a:endParaRPr lang="en-US" baseline="-250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901C78-3E2E-4D68-9762-C6BF070EAE2D}"/>
                </a:ext>
              </a:extLst>
            </p:cNvPr>
            <p:cNvSpPr/>
            <p:nvPr/>
          </p:nvSpPr>
          <p:spPr>
            <a:xfrm>
              <a:off x="3604600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dim</a:t>
              </a:r>
              <a:endParaRPr lang="en-US" baseline="-250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4DBB024-D4C8-4B02-893A-021A4751E1BC}"/>
                </a:ext>
              </a:extLst>
            </p:cNvPr>
            <p:cNvSpPr/>
            <p:nvPr/>
          </p:nvSpPr>
          <p:spPr>
            <a:xfrm>
              <a:off x="6140367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bright</a:t>
              </a:r>
              <a:endParaRPr lang="en-US" baseline="-25000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9B99FF3-5B9E-427B-8D2A-3437DB8EAACE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2246787" y="3340069"/>
              <a:ext cx="1357813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C948EFF-8209-45A4-812D-D2AB936F3B50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4431186" y="3340069"/>
              <a:ext cx="1709181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206947F-7874-42AD-921D-2E7FB6EED009}"/>
                </a:ext>
              </a:extLst>
            </p:cNvPr>
            <p:cNvSpPr/>
            <p:nvPr/>
          </p:nvSpPr>
          <p:spPr>
            <a:xfrm>
              <a:off x="2081685" y="3601484"/>
              <a:ext cx="4357535" cy="885991"/>
            </a:xfrm>
            <a:custGeom>
              <a:avLst/>
              <a:gdLst>
                <a:gd name="connsiteX0" fmla="*/ 4445000 w 4445000"/>
                <a:gd name="connsiteY0" fmla="*/ 33867 h 326122"/>
                <a:gd name="connsiteX1" fmla="*/ 2065867 w 4445000"/>
                <a:gd name="connsiteY1" fmla="*/ 325967 h 326122"/>
                <a:gd name="connsiteX2" fmla="*/ 0 w 4445000"/>
                <a:gd name="connsiteY2" fmla="*/ 0 h 326122"/>
                <a:gd name="connsiteX0" fmla="*/ 4351866 w 4351866"/>
                <a:gd name="connsiteY0" fmla="*/ 25400 h 326051"/>
                <a:gd name="connsiteX1" fmla="*/ 2065867 w 4351866"/>
                <a:gd name="connsiteY1" fmla="*/ 325967 h 326051"/>
                <a:gd name="connsiteX2" fmla="*/ 0 w 4351866"/>
                <a:gd name="connsiteY2" fmla="*/ 0 h 326051"/>
                <a:gd name="connsiteX0" fmla="*/ 4246033 w 4246033"/>
                <a:gd name="connsiteY0" fmla="*/ 21167 h 326024"/>
                <a:gd name="connsiteX1" fmla="*/ 2065867 w 4246033"/>
                <a:gd name="connsiteY1" fmla="*/ 325967 h 326024"/>
                <a:gd name="connsiteX2" fmla="*/ 0 w 4246033"/>
                <a:gd name="connsiteY2" fmla="*/ 0 h 32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46033" h="326024">
                  <a:moveTo>
                    <a:pt x="4246033" y="21167"/>
                  </a:moveTo>
                  <a:cubicBezTo>
                    <a:pt x="3426883" y="170039"/>
                    <a:pt x="2773539" y="329495"/>
                    <a:pt x="2065867" y="325967"/>
                  </a:cubicBezTo>
                  <a:cubicBezTo>
                    <a:pt x="1358195" y="322439"/>
                    <a:pt x="662517" y="160161"/>
                    <a:pt x="0" y="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F4028D5-3351-4559-9BB4-619D09DBFC41}"/>
                </a:ext>
              </a:extLst>
            </p:cNvPr>
            <p:cNvSpPr/>
            <p:nvPr/>
          </p:nvSpPr>
          <p:spPr>
            <a:xfrm>
              <a:off x="6797620" y="2824136"/>
              <a:ext cx="381036" cy="373257"/>
            </a:xfrm>
            <a:custGeom>
              <a:avLst/>
              <a:gdLst>
                <a:gd name="connsiteX0" fmla="*/ 135466 w 341178"/>
                <a:gd name="connsiteY0" fmla="*/ 374093 h 374093"/>
                <a:gd name="connsiteX1" fmla="*/ 292100 w 341178"/>
                <a:gd name="connsiteY1" fmla="*/ 327526 h 374093"/>
                <a:gd name="connsiteX2" fmla="*/ 338666 w 341178"/>
                <a:gd name="connsiteY2" fmla="*/ 204760 h 374093"/>
                <a:gd name="connsiteX3" fmla="*/ 317500 w 341178"/>
                <a:gd name="connsiteY3" fmla="*/ 90460 h 374093"/>
                <a:gd name="connsiteX4" fmla="*/ 173566 w 341178"/>
                <a:gd name="connsiteY4" fmla="*/ 1560 h 374093"/>
                <a:gd name="connsiteX5" fmla="*/ 67733 w 341178"/>
                <a:gd name="connsiteY5" fmla="*/ 35426 h 374093"/>
                <a:gd name="connsiteX6" fmla="*/ 21166 w 341178"/>
                <a:gd name="connsiteY6" fmla="*/ 56593 h 374093"/>
                <a:gd name="connsiteX7" fmla="*/ 0 w 341178"/>
                <a:gd name="connsiteY7" fmla="*/ 251326 h 374093"/>
                <a:gd name="connsiteX0" fmla="*/ 135466 w 341178"/>
                <a:gd name="connsiteY0" fmla="*/ 373504 h 373504"/>
                <a:gd name="connsiteX1" fmla="*/ 292100 w 341178"/>
                <a:gd name="connsiteY1" fmla="*/ 326937 h 373504"/>
                <a:gd name="connsiteX2" fmla="*/ 338666 w 341178"/>
                <a:gd name="connsiteY2" fmla="*/ 204171 h 373504"/>
                <a:gd name="connsiteX3" fmla="*/ 317500 w 341178"/>
                <a:gd name="connsiteY3" fmla="*/ 89871 h 373504"/>
                <a:gd name="connsiteX4" fmla="*/ 173566 w 341178"/>
                <a:gd name="connsiteY4" fmla="*/ 971 h 373504"/>
                <a:gd name="connsiteX5" fmla="*/ 21166 w 341178"/>
                <a:gd name="connsiteY5" fmla="*/ 56004 h 373504"/>
                <a:gd name="connsiteX6" fmla="*/ 0 w 341178"/>
                <a:gd name="connsiteY6" fmla="*/ 250737 h 373504"/>
                <a:gd name="connsiteX0" fmla="*/ 135466 w 341178"/>
                <a:gd name="connsiteY0" fmla="*/ 372533 h 372533"/>
                <a:gd name="connsiteX1" fmla="*/ 292100 w 341178"/>
                <a:gd name="connsiteY1" fmla="*/ 325966 h 372533"/>
                <a:gd name="connsiteX2" fmla="*/ 338666 w 341178"/>
                <a:gd name="connsiteY2" fmla="*/ 203200 h 372533"/>
                <a:gd name="connsiteX3" fmla="*/ 317500 w 341178"/>
                <a:gd name="connsiteY3" fmla="*/ 88900 h 372533"/>
                <a:gd name="connsiteX4" fmla="*/ 173566 w 341178"/>
                <a:gd name="connsiteY4" fmla="*/ 0 h 372533"/>
                <a:gd name="connsiteX5" fmla="*/ 29632 w 341178"/>
                <a:gd name="connsiteY5" fmla="*/ 88900 h 372533"/>
                <a:gd name="connsiteX6" fmla="*/ 0 w 341178"/>
                <a:gd name="connsiteY6" fmla="*/ 249766 h 372533"/>
                <a:gd name="connsiteX0" fmla="*/ 135466 w 339364"/>
                <a:gd name="connsiteY0" fmla="*/ 373286 h 373286"/>
                <a:gd name="connsiteX1" fmla="*/ 292100 w 339364"/>
                <a:gd name="connsiteY1" fmla="*/ 326719 h 373286"/>
                <a:gd name="connsiteX2" fmla="*/ 338666 w 339364"/>
                <a:gd name="connsiteY2" fmla="*/ 203953 h 373286"/>
                <a:gd name="connsiteX3" fmla="*/ 309033 w 339364"/>
                <a:gd name="connsiteY3" fmla="*/ 55786 h 373286"/>
                <a:gd name="connsiteX4" fmla="*/ 173566 w 339364"/>
                <a:gd name="connsiteY4" fmla="*/ 753 h 373286"/>
                <a:gd name="connsiteX5" fmla="*/ 29632 w 339364"/>
                <a:gd name="connsiteY5" fmla="*/ 89653 h 373286"/>
                <a:gd name="connsiteX6" fmla="*/ 0 w 339364"/>
                <a:gd name="connsiteY6" fmla="*/ 250519 h 373286"/>
                <a:gd name="connsiteX0" fmla="*/ 135466 w 347533"/>
                <a:gd name="connsiteY0" fmla="*/ 373354 h 373354"/>
                <a:gd name="connsiteX1" fmla="*/ 292100 w 347533"/>
                <a:gd name="connsiteY1" fmla="*/ 326787 h 373354"/>
                <a:gd name="connsiteX2" fmla="*/ 347132 w 347533"/>
                <a:gd name="connsiteY2" fmla="*/ 220954 h 373354"/>
                <a:gd name="connsiteX3" fmla="*/ 309033 w 347533"/>
                <a:gd name="connsiteY3" fmla="*/ 55854 h 373354"/>
                <a:gd name="connsiteX4" fmla="*/ 173566 w 347533"/>
                <a:gd name="connsiteY4" fmla="*/ 821 h 373354"/>
                <a:gd name="connsiteX5" fmla="*/ 29632 w 347533"/>
                <a:gd name="connsiteY5" fmla="*/ 89721 h 373354"/>
                <a:gd name="connsiteX6" fmla="*/ 0 w 347533"/>
                <a:gd name="connsiteY6" fmla="*/ 250587 h 373354"/>
                <a:gd name="connsiteX0" fmla="*/ 135466 w 381139"/>
                <a:gd name="connsiteY0" fmla="*/ 373257 h 373257"/>
                <a:gd name="connsiteX1" fmla="*/ 292100 w 381139"/>
                <a:gd name="connsiteY1" fmla="*/ 326690 h 373257"/>
                <a:gd name="connsiteX2" fmla="*/ 380999 w 381139"/>
                <a:gd name="connsiteY2" fmla="*/ 195457 h 373257"/>
                <a:gd name="connsiteX3" fmla="*/ 309033 w 381139"/>
                <a:gd name="connsiteY3" fmla="*/ 55757 h 373257"/>
                <a:gd name="connsiteX4" fmla="*/ 173566 w 381139"/>
                <a:gd name="connsiteY4" fmla="*/ 724 h 373257"/>
                <a:gd name="connsiteX5" fmla="*/ 29632 w 381139"/>
                <a:gd name="connsiteY5" fmla="*/ 89624 h 373257"/>
                <a:gd name="connsiteX6" fmla="*/ 0 w 381139"/>
                <a:gd name="connsiteY6" fmla="*/ 250490 h 373257"/>
                <a:gd name="connsiteX0" fmla="*/ 135466 w 381036"/>
                <a:gd name="connsiteY0" fmla="*/ 373257 h 373257"/>
                <a:gd name="connsiteX1" fmla="*/ 300567 w 381036"/>
                <a:gd name="connsiteY1" fmla="*/ 313990 h 373257"/>
                <a:gd name="connsiteX2" fmla="*/ 380999 w 381036"/>
                <a:gd name="connsiteY2" fmla="*/ 195457 h 373257"/>
                <a:gd name="connsiteX3" fmla="*/ 309033 w 381036"/>
                <a:gd name="connsiteY3" fmla="*/ 55757 h 373257"/>
                <a:gd name="connsiteX4" fmla="*/ 173566 w 381036"/>
                <a:gd name="connsiteY4" fmla="*/ 724 h 373257"/>
                <a:gd name="connsiteX5" fmla="*/ 29632 w 381036"/>
                <a:gd name="connsiteY5" fmla="*/ 89624 h 373257"/>
                <a:gd name="connsiteX6" fmla="*/ 0 w 381036"/>
                <a:gd name="connsiteY6" fmla="*/ 250490 h 373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36" h="373257">
                  <a:moveTo>
                    <a:pt x="135466" y="373257"/>
                  </a:moveTo>
                  <a:cubicBezTo>
                    <a:pt x="196849" y="364084"/>
                    <a:pt x="259645" y="343623"/>
                    <a:pt x="300567" y="313990"/>
                  </a:cubicBezTo>
                  <a:cubicBezTo>
                    <a:pt x="341489" y="284357"/>
                    <a:pt x="379588" y="238496"/>
                    <a:pt x="380999" y="195457"/>
                  </a:cubicBezTo>
                  <a:cubicBezTo>
                    <a:pt x="382410" y="152418"/>
                    <a:pt x="343605" y="88212"/>
                    <a:pt x="309033" y="55757"/>
                  </a:cubicBezTo>
                  <a:cubicBezTo>
                    <a:pt x="274461" y="23302"/>
                    <a:pt x="220133" y="-4920"/>
                    <a:pt x="173566" y="724"/>
                  </a:cubicBezTo>
                  <a:cubicBezTo>
                    <a:pt x="126999" y="6368"/>
                    <a:pt x="58560" y="47996"/>
                    <a:pt x="29632" y="89624"/>
                  </a:cubicBezTo>
                  <a:cubicBezTo>
                    <a:pt x="18343" y="125607"/>
                    <a:pt x="4938" y="171115"/>
                    <a:pt x="0" y="25049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4911D0E-9194-4438-A253-DCA01D6D9420}"/>
                    </a:ext>
                  </a:extLst>
                </p:cNvPr>
                <p:cNvSpPr txBox="1"/>
                <p:nvPr/>
              </p:nvSpPr>
              <p:spPr>
                <a:xfrm>
                  <a:off x="2336776" y="3311403"/>
                  <a:ext cx="132491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endParaRPr lang="en-US" sz="1600" dirty="0"/>
                </a:p>
                <a:p>
                  <a:r>
                    <a:rPr lang="en-US" sz="1600" dirty="0"/>
                    <a:t> c:=0</a:t>
                  </a: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4911D0E-9194-4438-A253-DCA01D6D94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6776" y="3311403"/>
                  <a:ext cx="1324914" cy="584775"/>
                </a:xfrm>
                <a:prstGeom prst="rect">
                  <a:avLst/>
                </a:prstGeom>
                <a:blipFill>
                  <a:blip r:embed="rId4"/>
                  <a:stretch>
                    <a:fillRect l="-2294" t="-312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8181D0B-9CA7-4571-91D9-68C5E95EA2CD}"/>
                </a:ext>
              </a:extLst>
            </p:cNvPr>
            <p:cNvSpPr txBox="1"/>
            <p:nvPr/>
          </p:nvSpPr>
          <p:spPr>
            <a:xfrm>
              <a:off x="3644938" y="4460373"/>
              <a:ext cx="11533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(press==1)?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98585CE-D023-42BB-BD59-5CA991A6A83C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>
              <a:off x="589102" y="3340069"/>
              <a:ext cx="831099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002ECD-173C-40F2-88AC-E7952A97C0D3}"/>
                </a:ext>
              </a:extLst>
            </p:cNvPr>
            <p:cNvSpPr txBox="1"/>
            <p:nvPr/>
          </p:nvSpPr>
          <p:spPr>
            <a:xfrm>
              <a:off x="218533" y="2928958"/>
              <a:ext cx="10005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clock c:=0</a:t>
              </a: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F7E5E64-F07C-4C11-8229-4B55AE5F9A90}"/>
                </a:ext>
              </a:extLst>
            </p:cNvPr>
            <p:cNvSpPr/>
            <p:nvPr/>
          </p:nvSpPr>
          <p:spPr>
            <a:xfrm>
              <a:off x="1821116" y="2474254"/>
              <a:ext cx="2120793" cy="573427"/>
            </a:xfrm>
            <a:custGeom>
              <a:avLst/>
              <a:gdLst>
                <a:gd name="connsiteX0" fmla="*/ 2013217 w 2013217"/>
                <a:gd name="connsiteY0" fmla="*/ 522518 h 522518"/>
                <a:gd name="connsiteX1" fmla="*/ 1114185 w 2013217"/>
                <a:gd name="connsiteY1" fmla="*/ 4 h 522518"/>
                <a:gd name="connsiteX2" fmla="*/ 0 w 2013217"/>
                <a:gd name="connsiteY2" fmla="*/ 514834 h 52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3217" h="522518">
                  <a:moveTo>
                    <a:pt x="2013217" y="522518"/>
                  </a:moveTo>
                  <a:cubicBezTo>
                    <a:pt x="1731469" y="261901"/>
                    <a:pt x="1449721" y="1285"/>
                    <a:pt x="1114185" y="4"/>
                  </a:cubicBezTo>
                  <a:cubicBezTo>
                    <a:pt x="778649" y="-1277"/>
                    <a:pt x="389324" y="256778"/>
                    <a:pt x="0" y="514834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DD3D0B0-884E-4120-87AD-11584B5A5B56}"/>
                    </a:ext>
                  </a:extLst>
                </p:cNvPr>
                <p:cNvSpPr txBox="1"/>
                <p:nvPr/>
              </p:nvSpPr>
              <p:spPr>
                <a:xfrm>
                  <a:off x="1962574" y="2084624"/>
                  <a:ext cx="1837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1600" dirty="0"/>
                    <a:t> (c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sz="1600" dirty="0"/>
                    <a:t>1)</a:t>
                  </a: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DD3D0B0-884E-4120-87AD-11584B5A5B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74" y="2084624"/>
                  <a:ext cx="1837875" cy="338554"/>
                </a:xfrm>
                <a:prstGeom prst="rect">
                  <a:avLst/>
                </a:prstGeom>
                <a:blipFill>
                  <a:blip r:embed="rId5"/>
                  <a:stretch>
                    <a:fillRect l="-1993" t="-5357" r="-664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F1883DD-E135-49A9-BEB4-E89A818F0611}"/>
                    </a:ext>
                  </a:extLst>
                </p:cNvPr>
                <p:cNvSpPr txBox="1"/>
                <p:nvPr/>
              </p:nvSpPr>
              <p:spPr>
                <a:xfrm>
                  <a:off x="4414591" y="2934966"/>
                  <a:ext cx="1837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1600" dirty="0"/>
                    <a:t> (c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sz="1600" dirty="0"/>
                    <a:t>1)</a:t>
                  </a: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F1883DD-E135-49A9-BEB4-E89A818F06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4591" y="2934966"/>
                  <a:ext cx="1837875" cy="338554"/>
                </a:xfrm>
                <a:prstGeom prst="rect">
                  <a:avLst/>
                </a:prstGeom>
                <a:blipFill>
                  <a:blip r:embed="rId6"/>
                  <a:stretch>
                    <a:fillRect l="-1656" t="-5455" r="-662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4187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E4BB2B7-E1C7-474B-9F77-CECBD775C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901" y="1340387"/>
            <a:ext cx="4915350" cy="4351338"/>
          </a:xfrm>
        </p:spPr>
        <p:txBody>
          <a:bodyPr/>
          <a:lstStyle/>
          <a:p>
            <a:r>
              <a:rPr lang="en-US" dirty="0"/>
              <a:t>Mode switch</a:t>
            </a:r>
          </a:p>
          <a:p>
            <a:pPr lvl="1"/>
            <a:r>
              <a:rPr lang="en-US" dirty="0"/>
              <a:t>machine moves from one mode to another</a:t>
            </a:r>
          </a:p>
          <a:p>
            <a:pPr lvl="1"/>
            <a:r>
              <a:rPr lang="en-US" dirty="0"/>
              <a:t>guard on the transition must be true for mode switch to occur</a:t>
            </a:r>
          </a:p>
          <a:p>
            <a:pPr lvl="1"/>
            <a:r>
              <a:rPr lang="en-US" dirty="0"/>
              <a:t>update specified by the transition will update/reset clock variables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3203D0-2F03-4F5E-9522-969F48FB8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Transitions in a timed state machine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8CADA-AEA6-4AE7-8A25-2AE905B92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BFDEDDF-FDF5-41B1-BC3A-3F9ABC1F8C51}"/>
              </a:ext>
            </a:extLst>
          </p:cNvPr>
          <p:cNvGrpSpPr/>
          <p:nvPr/>
        </p:nvGrpSpPr>
        <p:grpSpPr>
          <a:xfrm>
            <a:off x="72537" y="1453212"/>
            <a:ext cx="6960123" cy="2714303"/>
            <a:chOff x="218533" y="2084624"/>
            <a:chExt cx="6960123" cy="271430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B9AB84B-473C-4A4A-9473-5622711C5DB4}"/>
                </a:ext>
              </a:extLst>
            </p:cNvPr>
            <p:cNvSpPr/>
            <p:nvPr/>
          </p:nvSpPr>
          <p:spPr>
            <a:xfrm>
              <a:off x="1420201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off</a:t>
              </a:r>
              <a:endParaRPr lang="en-US" baseline="-250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EC34412-B461-4488-B3BF-94DE23AD9C3F}"/>
                </a:ext>
              </a:extLst>
            </p:cNvPr>
            <p:cNvSpPr/>
            <p:nvPr/>
          </p:nvSpPr>
          <p:spPr>
            <a:xfrm>
              <a:off x="3604600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dim</a:t>
              </a:r>
              <a:endParaRPr lang="en-US" baseline="-250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1B324E2-5EAC-4978-9CDA-673514D7D675}"/>
                </a:ext>
              </a:extLst>
            </p:cNvPr>
            <p:cNvSpPr/>
            <p:nvPr/>
          </p:nvSpPr>
          <p:spPr>
            <a:xfrm>
              <a:off x="6140367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bright</a:t>
              </a:r>
              <a:endParaRPr lang="en-US" baseline="-25000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ECF0D30-8738-4D7D-A1FC-0AE52B886AFF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2246787" y="3340069"/>
              <a:ext cx="1357813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6CE130A-C9A5-45E1-9FB6-B2BE4D91793F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4431186" y="3340069"/>
              <a:ext cx="1709181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04ACD20-5DBC-496B-B703-CB72831386A3}"/>
                </a:ext>
              </a:extLst>
            </p:cNvPr>
            <p:cNvSpPr/>
            <p:nvPr/>
          </p:nvSpPr>
          <p:spPr>
            <a:xfrm>
              <a:off x="2081685" y="3601484"/>
              <a:ext cx="4357535" cy="885991"/>
            </a:xfrm>
            <a:custGeom>
              <a:avLst/>
              <a:gdLst>
                <a:gd name="connsiteX0" fmla="*/ 4445000 w 4445000"/>
                <a:gd name="connsiteY0" fmla="*/ 33867 h 326122"/>
                <a:gd name="connsiteX1" fmla="*/ 2065867 w 4445000"/>
                <a:gd name="connsiteY1" fmla="*/ 325967 h 326122"/>
                <a:gd name="connsiteX2" fmla="*/ 0 w 4445000"/>
                <a:gd name="connsiteY2" fmla="*/ 0 h 326122"/>
                <a:gd name="connsiteX0" fmla="*/ 4351866 w 4351866"/>
                <a:gd name="connsiteY0" fmla="*/ 25400 h 326051"/>
                <a:gd name="connsiteX1" fmla="*/ 2065867 w 4351866"/>
                <a:gd name="connsiteY1" fmla="*/ 325967 h 326051"/>
                <a:gd name="connsiteX2" fmla="*/ 0 w 4351866"/>
                <a:gd name="connsiteY2" fmla="*/ 0 h 326051"/>
                <a:gd name="connsiteX0" fmla="*/ 4246033 w 4246033"/>
                <a:gd name="connsiteY0" fmla="*/ 21167 h 326024"/>
                <a:gd name="connsiteX1" fmla="*/ 2065867 w 4246033"/>
                <a:gd name="connsiteY1" fmla="*/ 325967 h 326024"/>
                <a:gd name="connsiteX2" fmla="*/ 0 w 4246033"/>
                <a:gd name="connsiteY2" fmla="*/ 0 h 32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46033" h="326024">
                  <a:moveTo>
                    <a:pt x="4246033" y="21167"/>
                  </a:moveTo>
                  <a:cubicBezTo>
                    <a:pt x="3426883" y="170039"/>
                    <a:pt x="2773539" y="329495"/>
                    <a:pt x="2065867" y="325967"/>
                  </a:cubicBezTo>
                  <a:cubicBezTo>
                    <a:pt x="1358195" y="322439"/>
                    <a:pt x="662517" y="160161"/>
                    <a:pt x="0" y="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1697C5A-6EAB-4BB3-AA16-7CA9C646C9E2}"/>
                </a:ext>
              </a:extLst>
            </p:cNvPr>
            <p:cNvSpPr/>
            <p:nvPr/>
          </p:nvSpPr>
          <p:spPr>
            <a:xfrm>
              <a:off x="6797620" y="2824136"/>
              <a:ext cx="381036" cy="373257"/>
            </a:xfrm>
            <a:custGeom>
              <a:avLst/>
              <a:gdLst>
                <a:gd name="connsiteX0" fmla="*/ 135466 w 341178"/>
                <a:gd name="connsiteY0" fmla="*/ 374093 h 374093"/>
                <a:gd name="connsiteX1" fmla="*/ 292100 w 341178"/>
                <a:gd name="connsiteY1" fmla="*/ 327526 h 374093"/>
                <a:gd name="connsiteX2" fmla="*/ 338666 w 341178"/>
                <a:gd name="connsiteY2" fmla="*/ 204760 h 374093"/>
                <a:gd name="connsiteX3" fmla="*/ 317500 w 341178"/>
                <a:gd name="connsiteY3" fmla="*/ 90460 h 374093"/>
                <a:gd name="connsiteX4" fmla="*/ 173566 w 341178"/>
                <a:gd name="connsiteY4" fmla="*/ 1560 h 374093"/>
                <a:gd name="connsiteX5" fmla="*/ 67733 w 341178"/>
                <a:gd name="connsiteY5" fmla="*/ 35426 h 374093"/>
                <a:gd name="connsiteX6" fmla="*/ 21166 w 341178"/>
                <a:gd name="connsiteY6" fmla="*/ 56593 h 374093"/>
                <a:gd name="connsiteX7" fmla="*/ 0 w 341178"/>
                <a:gd name="connsiteY7" fmla="*/ 251326 h 374093"/>
                <a:gd name="connsiteX0" fmla="*/ 135466 w 341178"/>
                <a:gd name="connsiteY0" fmla="*/ 373504 h 373504"/>
                <a:gd name="connsiteX1" fmla="*/ 292100 w 341178"/>
                <a:gd name="connsiteY1" fmla="*/ 326937 h 373504"/>
                <a:gd name="connsiteX2" fmla="*/ 338666 w 341178"/>
                <a:gd name="connsiteY2" fmla="*/ 204171 h 373504"/>
                <a:gd name="connsiteX3" fmla="*/ 317500 w 341178"/>
                <a:gd name="connsiteY3" fmla="*/ 89871 h 373504"/>
                <a:gd name="connsiteX4" fmla="*/ 173566 w 341178"/>
                <a:gd name="connsiteY4" fmla="*/ 971 h 373504"/>
                <a:gd name="connsiteX5" fmla="*/ 21166 w 341178"/>
                <a:gd name="connsiteY5" fmla="*/ 56004 h 373504"/>
                <a:gd name="connsiteX6" fmla="*/ 0 w 341178"/>
                <a:gd name="connsiteY6" fmla="*/ 250737 h 373504"/>
                <a:gd name="connsiteX0" fmla="*/ 135466 w 341178"/>
                <a:gd name="connsiteY0" fmla="*/ 372533 h 372533"/>
                <a:gd name="connsiteX1" fmla="*/ 292100 w 341178"/>
                <a:gd name="connsiteY1" fmla="*/ 325966 h 372533"/>
                <a:gd name="connsiteX2" fmla="*/ 338666 w 341178"/>
                <a:gd name="connsiteY2" fmla="*/ 203200 h 372533"/>
                <a:gd name="connsiteX3" fmla="*/ 317500 w 341178"/>
                <a:gd name="connsiteY3" fmla="*/ 88900 h 372533"/>
                <a:gd name="connsiteX4" fmla="*/ 173566 w 341178"/>
                <a:gd name="connsiteY4" fmla="*/ 0 h 372533"/>
                <a:gd name="connsiteX5" fmla="*/ 29632 w 341178"/>
                <a:gd name="connsiteY5" fmla="*/ 88900 h 372533"/>
                <a:gd name="connsiteX6" fmla="*/ 0 w 341178"/>
                <a:gd name="connsiteY6" fmla="*/ 249766 h 372533"/>
                <a:gd name="connsiteX0" fmla="*/ 135466 w 339364"/>
                <a:gd name="connsiteY0" fmla="*/ 373286 h 373286"/>
                <a:gd name="connsiteX1" fmla="*/ 292100 w 339364"/>
                <a:gd name="connsiteY1" fmla="*/ 326719 h 373286"/>
                <a:gd name="connsiteX2" fmla="*/ 338666 w 339364"/>
                <a:gd name="connsiteY2" fmla="*/ 203953 h 373286"/>
                <a:gd name="connsiteX3" fmla="*/ 309033 w 339364"/>
                <a:gd name="connsiteY3" fmla="*/ 55786 h 373286"/>
                <a:gd name="connsiteX4" fmla="*/ 173566 w 339364"/>
                <a:gd name="connsiteY4" fmla="*/ 753 h 373286"/>
                <a:gd name="connsiteX5" fmla="*/ 29632 w 339364"/>
                <a:gd name="connsiteY5" fmla="*/ 89653 h 373286"/>
                <a:gd name="connsiteX6" fmla="*/ 0 w 339364"/>
                <a:gd name="connsiteY6" fmla="*/ 250519 h 373286"/>
                <a:gd name="connsiteX0" fmla="*/ 135466 w 347533"/>
                <a:gd name="connsiteY0" fmla="*/ 373354 h 373354"/>
                <a:gd name="connsiteX1" fmla="*/ 292100 w 347533"/>
                <a:gd name="connsiteY1" fmla="*/ 326787 h 373354"/>
                <a:gd name="connsiteX2" fmla="*/ 347132 w 347533"/>
                <a:gd name="connsiteY2" fmla="*/ 220954 h 373354"/>
                <a:gd name="connsiteX3" fmla="*/ 309033 w 347533"/>
                <a:gd name="connsiteY3" fmla="*/ 55854 h 373354"/>
                <a:gd name="connsiteX4" fmla="*/ 173566 w 347533"/>
                <a:gd name="connsiteY4" fmla="*/ 821 h 373354"/>
                <a:gd name="connsiteX5" fmla="*/ 29632 w 347533"/>
                <a:gd name="connsiteY5" fmla="*/ 89721 h 373354"/>
                <a:gd name="connsiteX6" fmla="*/ 0 w 347533"/>
                <a:gd name="connsiteY6" fmla="*/ 250587 h 373354"/>
                <a:gd name="connsiteX0" fmla="*/ 135466 w 381139"/>
                <a:gd name="connsiteY0" fmla="*/ 373257 h 373257"/>
                <a:gd name="connsiteX1" fmla="*/ 292100 w 381139"/>
                <a:gd name="connsiteY1" fmla="*/ 326690 h 373257"/>
                <a:gd name="connsiteX2" fmla="*/ 380999 w 381139"/>
                <a:gd name="connsiteY2" fmla="*/ 195457 h 373257"/>
                <a:gd name="connsiteX3" fmla="*/ 309033 w 381139"/>
                <a:gd name="connsiteY3" fmla="*/ 55757 h 373257"/>
                <a:gd name="connsiteX4" fmla="*/ 173566 w 381139"/>
                <a:gd name="connsiteY4" fmla="*/ 724 h 373257"/>
                <a:gd name="connsiteX5" fmla="*/ 29632 w 381139"/>
                <a:gd name="connsiteY5" fmla="*/ 89624 h 373257"/>
                <a:gd name="connsiteX6" fmla="*/ 0 w 381139"/>
                <a:gd name="connsiteY6" fmla="*/ 250490 h 373257"/>
                <a:gd name="connsiteX0" fmla="*/ 135466 w 381036"/>
                <a:gd name="connsiteY0" fmla="*/ 373257 h 373257"/>
                <a:gd name="connsiteX1" fmla="*/ 300567 w 381036"/>
                <a:gd name="connsiteY1" fmla="*/ 313990 h 373257"/>
                <a:gd name="connsiteX2" fmla="*/ 380999 w 381036"/>
                <a:gd name="connsiteY2" fmla="*/ 195457 h 373257"/>
                <a:gd name="connsiteX3" fmla="*/ 309033 w 381036"/>
                <a:gd name="connsiteY3" fmla="*/ 55757 h 373257"/>
                <a:gd name="connsiteX4" fmla="*/ 173566 w 381036"/>
                <a:gd name="connsiteY4" fmla="*/ 724 h 373257"/>
                <a:gd name="connsiteX5" fmla="*/ 29632 w 381036"/>
                <a:gd name="connsiteY5" fmla="*/ 89624 h 373257"/>
                <a:gd name="connsiteX6" fmla="*/ 0 w 381036"/>
                <a:gd name="connsiteY6" fmla="*/ 250490 h 373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36" h="373257">
                  <a:moveTo>
                    <a:pt x="135466" y="373257"/>
                  </a:moveTo>
                  <a:cubicBezTo>
                    <a:pt x="196849" y="364084"/>
                    <a:pt x="259645" y="343623"/>
                    <a:pt x="300567" y="313990"/>
                  </a:cubicBezTo>
                  <a:cubicBezTo>
                    <a:pt x="341489" y="284357"/>
                    <a:pt x="379588" y="238496"/>
                    <a:pt x="380999" y="195457"/>
                  </a:cubicBezTo>
                  <a:cubicBezTo>
                    <a:pt x="382410" y="152418"/>
                    <a:pt x="343605" y="88212"/>
                    <a:pt x="309033" y="55757"/>
                  </a:cubicBezTo>
                  <a:cubicBezTo>
                    <a:pt x="274461" y="23302"/>
                    <a:pt x="220133" y="-4920"/>
                    <a:pt x="173566" y="724"/>
                  </a:cubicBezTo>
                  <a:cubicBezTo>
                    <a:pt x="126999" y="6368"/>
                    <a:pt x="58560" y="47996"/>
                    <a:pt x="29632" y="89624"/>
                  </a:cubicBezTo>
                  <a:cubicBezTo>
                    <a:pt x="18343" y="125607"/>
                    <a:pt x="4938" y="171115"/>
                    <a:pt x="0" y="25049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D9954E0-16BC-4085-884D-A976ACCFFD14}"/>
                    </a:ext>
                  </a:extLst>
                </p:cNvPr>
                <p:cNvSpPr txBox="1"/>
                <p:nvPr/>
              </p:nvSpPr>
              <p:spPr>
                <a:xfrm>
                  <a:off x="2336776" y="3311403"/>
                  <a:ext cx="132491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endParaRPr lang="en-US" sz="1600" dirty="0"/>
                </a:p>
                <a:p>
                  <a:r>
                    <a:rPr lang="en-US" sz="1600" dirty="0"/>
                    <a:t> c:=0</a:t>
                  </a: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4911D0E-9194-4438-A253-DCA01D6D94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6776" y="3311403"/>
                  <a:ext cx="1324914" cy="584775"/>
                </a:xfrm>
                <a:prstGeom prst="rect">
                  <a:avLst/>
                </a:prstGeom>
                <a:blipFill>
                  <a:blip r:embed="rId4"/>
                  <a:stretch>
                    <a:fillRect l="-2294" t="-312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080DC57-0F9A-4C43-9B92-350F6ADE5442}"/>
                </a:ext>
              </a:extLst>
            </p:cNvPr>
            <p:cNvSpPr txBox="1"/>
            <p:nvPr/>
          </p:nvSpPr>
          <p:spPr>
            <a:xfrm>
              <a:off x="3644938" y="4460373"/>
              <a:ext cx="11533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(press==1)?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41C5117-91B9-4A17-BDED-439786D632D5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>
              <a:off x="589102" y="3340069"/>
              <a:ext cx="831099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2BAB365-1731-4B00-B6D3-EAABC37287B4}"/>
                </a:ext>
              </a:extLst>
            </p:cNvPr>
            <p:cNvSpPr txBox="1"/>
            <p:nvPr/>
          </p:nvSpPr>
          <p:spPr>
            <a:xfrm>
              <a:off x="218533" y="2928958"/>
              <a:ext cx="10005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clock c:=0</a:t>
              </a: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EAA3F06-CF9E-40FC-A6D7-E7539E2B19ED}"/>
                </a:ext>
              </a:extLst>
            </p:cNvPr>
            <p:cNvSpPr/>
            <p:nvPr/>
          </p:nvSpPr>
          <p:spPr>
            <a:xfrm>
              <a:off x="1821116" y="2474254"/>
              <a:ext cx="2120793" cy="573427"/>
            </a:xfrm>
            <a:custGeom>
              <a:avLst/>
              <a:gdLst>
                <a:gd name="connsiteX0" fmla="*/ 2013217 w 2013217"/>
                <a:gd name="connsiteY0" fmla="*/ 522518 h 522518"/>
                <a:gd name="connsiteX1" fmla="*/ 1114185 w 2013217"/>
                <a:gd name="connsiteY1" fmla="*/ 4 h 522518"/>
                <a:gd name="connsiteX2" fmla="*/ 0 w 2013217"/>
                <a:gd name="connsiteY2" fmla="*/ 514834 h 52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3217" h="522518">
                  <a:moveTo>
                    <a:pt x="2013217" y="522518"/>
                  </a:moveTo>
                  <a:cubicBezTo>
                    <a:pt x="1731469" y="261901"/>
                    <a:pt x="1449721" y="1285"/>
                    <a:pt x="1114185" y="4"/>
                  </a:cubicBezTo>
                  <a:cubicBezTo>
                    <a:pt x="778649" y="-1277"/>
                    <a:pt x="389324" y="256778"/>
                    <a:pt x="0" y="514834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1E333CE-851B-4A0B-A47A-E09E1EDF8E1B}"/>
                    </a:ext>
                  </a:extLst>
                </p:cNvPr>
                <p:cNvSpPr txBox="1"/>
                <p:nvPr/>
              </p:nvSpPr>
              <p:spPr>
                <a:xfrm>
                  <a:off x="1962574" y="2084624"/>
                  <a:ext cx="1837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1600" dirty="0"/>
                    <a:t> (c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sz="1600" dirty="0"/>
                    <a:t>1)</a:t>
                  </a: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DD3D0B0-884E-4120-87AD-11584B5A5B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74" y="2084624"/>
                  <a:ext cx="1837875" cy="338554"/>
                </a:xfrm>
                <a:prstGeom prst="rect">
                  <a:avLst/>
                </a:prstGeom>
                <a:blipFill>
                  <a:blip r:embed="rId5"/>
                  <a:stretch>
                    <a:fillRect l="-1993" t="-5357" r="-664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6F51A46-CA52-4853-8F2E-1A36BD118D4E}"/>
                    </a:ext>
                  </a:extLst>
                </p:cNvPr>
                <p:cNvSpPr txBox="1"/>
                <p:nvPr/>
              </p:nvSpPr>
              <p:spPr>
                <a:xfrm>
                  <a:off x="4414591" y="2934966"/>
                  <a:ext cx="1837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1600" dirty="0"/>
                    <a:t> (c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sz="1600" dirty="0"/>
                    <a:t>1)</a:t>
                  </a: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F1883DD-E135-49A9-BEB4-E89A818F06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4591" y="2934966"/>
                  <a:ext cx="1837875" cy="338554"/>
                </a:xfrm>
                <a:prstGeom prst="rect">
                  <a:avLst/>
                </a:prstGeom>
                <a:blipFill>
                  <a:blip r:embed="rId6"/>
                  <a:stretch>
                    <a:fillRect l="-1656" t="-5455" r="-662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Content Placeholder 1">
            <a:extLst>
              <a:ext uri="{FF2B5EF4-FFF2-40B4-BE49-F238E27FC236}">
                <a16:creationId xmlns:a16="http://schemas.microsoft.com/office/drawing/2014/main" id="{BB34096E-0BE2-4A16-B5BC-7CEE4F9641D4}"/>
              </a:ext>
            </a:extLst>
          </p:cNvPr>
          <p:cNvSpPr txBox="1">
            <a:spLocks/>
          </p:cNvSpPr>
          <p:nvPr/>
        </p:nvSpPr>
        <p:spPr>
          <a:xfrm>
            <a:off x="2425596" y="4764432"/>
            <a:ext cx="1110241" cy="33855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/>
              <a:t>(off,0.5)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55B5FBF3-345B-4AE5-94B0-C748DEB188AB}"/>
              </a:ext>
            </a:extLst>
          </p:cNvPr>
          <p:cNvSpPr txBox="1">
            <a:spLocks/>
          </p:cNvSpPr>
          <p:nvPr/>
        </p:nvSpPr>
        <p:spPr>
          <a:xfrm>
            <a:off x="4285820" y="4759429"/>
            <a:ext cx="1110241" cy="33855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/>
              <a:t>(dim,0)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08A24D-6D4C-43E7-B3E8-183C4B25D38F}"/>
              </a:ext>
            </a:extLst>
          </p:cNvPr>
          <p:cNvSpPr txBox="1"/>
          <p:nvPr/>
        </p:nvSpPr>
        <p:spPr>
          <a:xfrm>
            <a:off x="3348559" y="4583065"/>
            <a:ext cx="1033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(press==1)?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CDFB8D-E14E-4416-BD86-8A55B429CF03}"/>
              </a:ext>
            </a:extLst>
          </p:cNvPr>
          <p:cNvCxnSpPr>
            <a:cxnSpLocks/>
          </p:cNvCxnSpPr>
          <p:nvPr/>
        </p:nvCxnSpPr>
        <p:spPr>
          <a:xfrm>
            <a:off x="3424682" y="4928706"/>
            <a:ext cx="86113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356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CF518B-959C-4626-AD99-E108A08B1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C8D79018-1335-44E9-A469-6C3DA3B7CC55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7129661" y="1332703"/>
                <a:ext cx="4736107" cy="44797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Timed action</a:t>
                </a:r>
              </a:p>
              <a:p>
                <a:r>
                  <a:rPr lang="en-US" dirty="0"/>
                  <a:t>When machine stays in any given mode for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each clock variable increases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and all other state variables remain unchanged</a:t>
                </a:r>
              </a:p>
              <a:p>
                <a:r>
                  <a:rPr lang="en-US" dirty="0"/>
                  <a:t>Captures timing constraints</a:t>
                </a:r>
              </a:p>
              <a:p>
                <a:pPr lvl="1"/>
                <a:r>
                  <a:rPr lang="en-US" sz="2400" dirty="0"/>
                  <a:t>Resetting c to 0 from off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dim and guard c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400" dirty="0"/>
                  <a:t>1 from dim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off specifies that these mode switches are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400" dirty="0"/>
                  <a:t>1 second apart</a:t>
                </a:r>
              </a:p>
            </p:txBody>
          </p:sp>
        </mc:Choice>
        <mc:Fallback xmlns="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C8D79018-1335-44E9-A469-6C3DA3B7CC55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29661" y="1332703"/>
                <a:ext cx="4736107" cy="4479700"/>
              </a:xfrm>
              <a:prstGeom prst="rect">
                <a:avLst/>
              </a:prstGeom>
              <a:blipFill>
                <a:blip r:embed="rId2"/>
                <a:stretch>
                  <a:fillRect l="-2062" t="-1907" r="-3093" b="-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2">
            <a:extLst>
              <a:ext uri="{FF2B5EF4-FFF2-40B4-BE49-F238E27FC236}">
                <a16:creationId xmlns:a16="http://schemas.microsoft.com/office/drawing/2014/main" id="{053EEAFD-D8C1-433D-B3B6-2FC9F9E46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Transitions in a timed state machine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3CFBD06-9B2D-448F-8B35-5DD52C30E9E2}"/>
              </a:ext>
            </a:extLst>
          </p:cNvPr>
          <p:cNvGrpSpPr/>
          <p:nvPr/>
        </p:nvGrpSpPr>
        <p:grpSpPr>
          <a:xfrm>
            <a:off x="326232" y="1714470"/>
            <a:ext cx="6960123" cy="2714303"/>
            <a:chOff x="218533" y="2084624"/>
            <a:chExt cx="6960123" cy="2714303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823F517-8E33-4CED-BED3-4301CF1C780E}"/>
                </a:ext>
              </a:extLst>
            </p:cNvPr>
            <p:cNvSpPr/>
            <p:nvPr/>
          </p:nvSpPr>
          <p:spPr>
            <a:xfrm>
              <a:off x="1420201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off</a:t>
              </a:r>
              <a:endParaRPr lang="en-US" baseline="-2500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BB7CD3B-4A49-4562-BDD6-99A93846A141}"/>
                </a:ext>
              </a:extLst>
            </p:cNvPr>
            <p:cNvSpPr/>
            <p:nvPr/>
          </p:nvSpPr>
          <p:spPr>
            <a:xfrm>
              <a:off x="3604600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dim</a:t>
              </a:r>
              <a:endParaRPr lang="en-US" baseline="-2500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6B2EE56-D1AC-419F-9DE7-4A243D5A81E9}"/>
                </a:ext>
              </a:extLst>
            </p:cNvPr>
            <p:cNvSpPr/>
            <p:nvPr/>
          </p:nvSpPr>
          <p:spPr>
            <a:xfrm>
              <a:off x="6140367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bright</a:t>
              </a:r>
              <a:endParaRPr lang="en-US" baseline="-250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ECCAFCF-44D5-4857-9CDC-00DDC9F4AA8E}"/>
                </a:ext>
              </a:extLst>
            </p:cNvPr>
            <p:cNvCxnSpPr>
              <a:stCxn id="8" idx="6"/>
              <a:endCxn id="9" idx="2"/>
            </p:cNvCxnSpPr>
            <p:nvPr/>
          </p:nvCxnSpPr>
          <p:spPr>
            <a:xfrm>
              <a:off x="2246787" y="3340069"/>
              <a:ext cx="1357813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F3E9DEA-5C3B-4764-BD5D-C9906631F25B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>
              <a:off x="4431186" y="3340069"/>
              <a:ext cx="1709181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A1A4639-C9ED-43BF-B0B6-45457D2EED2E}"/>
                </a:ext>
              </a:extLst>
            </p:cNvPr>
            <p:cNvSpPr/>
            <p:nvPr/>
          </p:nvSpPr>
          <p:spPr>
            <a:xfrm>
              <a:off x="2081685" y="3601484"/>
              <a:ext cx="4357535" cy="885991"/>
            </a:xfrm>
            <a:custGeom>
              <a:avLst/>
              <a:gdLst>
                <a:gd name="connsiteX0" fmla="*/ 4445000 w 4445000"/>
                <a:gd name="connsiteY0" fmla="*/ 33867 h 326122"/>
                <a:gd name="connsiteX1" fmla="*/ 2065867 w 4445000"/>
                <a:gd name="connsiteY1" fmla="*/ 325967 h 326122"/>
                <a:gd name="connsiteX2" fmla="*/ 0 w 4445000"/>
                <a:gd name="connsiteY2" fmla="*/ 0 h 326122"/>
                <a:gd name="connsiteX0" fmla="*/ 4351866 w 4351866"/>
                <a:gd name="connsiteY0" fmla="*/ 25400 h 326051"/>
                <a:gd name="connsiteX1" fmla="*/ 2065867 w 4351866"/>
                <a:gd name="connsiteY1" fmla="*/ 325967 h 326051"/>
                <a:gd name="connsiteX2" fmla="*/ 0 w 4351866"/>
                <a:gd name="connsiteY2" fmla="*/ 0 h 326051"/>
                <a:gd name="connsiteX0" fmla="*/ 4246033 w 4246033"/>
                <a:gd name="connsiteY0" fmla="*/ 21167 h 326024"/>
                <a:gd name="connsiteX1" fmla="*/ 2065867 w 4246033"/>
                <a:gd name="connsiteY1" fmla="*/ 325967 h 326024"/>
                <a:gd name="connsiteX2" fmla="*/ 0 w 4246033"/>
                <a:gd name="connsiteY2" fmla="*/ 0 h 32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46033" h="326024">
                  <a:moveTo>
                    <a:pt x="4246033" y="21167"/>
                  </a:moveTo>
                  <a:cubicBezTo>
                    <a:pt x="3426883" y="170039"/>
                    <a:pt x="2773539" y="329495"/>
                    <a:pt x="2065867" y="325967"/>
                  </a:cubicBezTo>
                  <a:cubicBezTo>
                    <a:pt x="1358195" y="322439"/>
                    <a:pt x="662517" y="160161"/>
                    <a:pt x="0" y="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AFCFD1C-B530-41D3-8C71-4C4BEC463381}"/>
                </a:ext>
              </a:extLst>
            </p:cNvPr>
            <p:cNvSpPr/>
            <p:nvPr/>
          </p:nvSpPr>
          <p:spPr>
            <a:xfrm>
              <a:off x="6797620" y="2824136"/>
              <a:ext cx="381036" cy="373257"/>
            </a:xfrm>
            <a:custGeom>
              <a:avLst/>
              <a:gdLst>
                <a:gd name="connsiteX0" fmla="*/ 135466 w 341178"/>
                <a:gd name="connsiteY0" fmla="*/ 374093 h 374093"/>
                <a:gd name="connsiteX1" fmla="*/ 292100 w 341178"/>
                <a:gd name="connsiteY1" fmla="*/ 327526 h 374093"/>
                <a:gd name="connsiteX2" fmla="*/ 338666 w 341178"/>
                <a:gd name="connsiteY2" fmla="*/ 204760 h 374093"/>
                <a:gd name="connsiteX3" fmla="*/ 317500 w 341178"/>
                <a:gd name="connsiteY3" fmla="*/ 90460 h 374093"/>
                <a:gd name="connsiteX4" fmla="*/ 173566 w 341178"/>
                <a:gd name="connsiteY4" fmla="*/ 1560 h 374093"/>
                <a:gd name="connsiteX5" fmla="*/ 67733 w 341178"/>
                <a:gd name="connsiteY5" fmla="*/ 35426 h 374093"/>
                <a:gd name="connsiteX6" fmla="*/ 21166 w 341178"/>
                <a:gd name="connsiteY6" fmla="*/ 56593 h 374093"/>
                <a:gd name="connsiteX7" fmla="*/ 0 w 341178"/>
                <a:gd name="connsiteY7" fmla="*/ 251326 h 374093"/>
                <a:gd name="connsiteX0" fmla="*/ 135466 w 341178"/>
                <a:gd name="connsiteY0" fmla="*/ 373504 h 373504"/>
                <a:gd name="connsiteX1" fmla="*/ 292100 w 341178"/>
                <a:gd name="connsiteY1" fmla="*/ 326937 h 373504"/>
                <a:gd name="connsiteX2" fmla="*/ 338666 w 341178"/>
                <a:gd name="connsiteY2" fmla="*/ 204171 h 373504"/>
                <a:gd name="connsiteX3" fmla="*/ 317500 w 341178"/>
                <a:gd name="connsiteY3" fmla="*/ 89871 h 373504"/>
                <a:gd name="connsiteX4" fmla="*/ 173566 w 341178"/>
                <a:gd name="connsiteY4" fmla="*/ 971 h 373504"/>
                <a:gd name="connsiteX5" fmla="*/ 21166 w 341178"/>
                <a:gd name="connsiteY5" fmla="*/ 56004 h 373504"/>
                <a:gd name="connsiteX6" fmla="*/ 0 w 341178"/>
                <a:gd name="connsiteY6" fmla="*/ 250737 h 373504"/>
                <a:gd name="connsiteX0" fmla="*/ 135466 w 341178"/>
                <a:gd name="connsiteY0" fmla="*/ 372533 h 372533"/>
                <a:gd name="connsiteX1" fmla="*/ 292100 w 341178"/>
                <a:gd name="connsiteY1" fmla="*/ 325966 h 372533"/>
                <a:gd name="connsiteX2" fmla="*/ 338666 w 341178"/>
                <a:gd name="connsiteY2" fmla="*/ 203200 h 372533"/>
                <a:gd name="connsiteX3" fmla="*/ 317500 w 341178"/>
                <a:gd name="connsiteY3" fmla="*/ 88900 h 372533"/>
                <a:gd name="connsiteX4" fmla="*/ 173566 w 341178"/>
                <a:gd name="connsiteY4" fmla="*/ 0 h 372533"/>
                <a:gd name="connsiteX5" fmla="*/ 29632 w 341178"/>
                <a:gd name="connsiteY5" fmla="*/ 88900 h 372533"/>
                <a:gd name="connsiteX6" fmla="*/ 0 w 341178"/>
                <a:gd name="connsiteY6" fmla="*/ 249766 h 372533"/>
                <a:gd name="connsiteX0" fmla="*/ 135466 w 339364"/>
                <a:gd name="connsiteY0" fmla="*/ 373286 h 373286"/>
                <a:gd name="connsiteX1" fmla="*/ 292100 w 339364"/>
                <a:gd name="connsiteY1" fmla="*/ 326719 h 373286"/>
                <a:gd name="connsiteX2" fmla="*/ 338666 w 339364"/>
                <a:gd name="connsiteY2" fmla="*/ 203953 h 373286"/>
                <a:gd name="connsiteX3" fmla="*/ 309033 w 339364"/>
                <a:gd name="connsiteY3" fmla="*/ 55786 h 373286"/>
                <a:gd name="connsiteX4" fmla="*/ 173566 w 339364"/>
                <a:gd name="connsiteY4" fmla="*/ 753 h 373286"/>
                <a:gd name="connsiteX5" fmla="*/ 29632 w 339364"/>
                <a:gd name="connsiteY5" fmla="*/ 89653 h 373286"/>
                <a:gd name="connsiteX6" fmla="*/ 0 w 339364"/>
                <a:gd name="connsiteY6" fmla="*/ 250519 h 373286"/>
                <a:gd name="connsiteX0" fmla="*/ 135466 w 347533"/>
                <a:gd name="connsiteY0" fmla="*/ 373354 h 373354"/>
                <a:gd name="connsiteX1" fmla="*/ 292100 w 347533"/>
                <a:gd name="connsiteY1" fmla="*/ 326787 h 373354"/>
                <a:gd name="connsiteX2" fmla="*/ 347132 w 347533"/>
                <a:gd name="connsiteY2" fmla="*/ 220954 h 373354"/>
                <a:gd name="connsiteX3" fmla="*/ 309033 w 347533"/>
                <a:gd name="connsiteY3" fmla="*/ 55854 h 373354"/>
                <a:gd name="connsiteX4" fmla="*/ 173566 w 347533"/>
                <a:gd name="connsiteY4" fmla="*/ 821 h 373354"/>
                <a:gd name="connsiteX5" fmla="*/ 29632 w 347533"/>
                <a:gd name="connsiteY5" fmla="*/ 89721 h 373354"/>
                <a:gd name="connsiteX6" fmla="*/ 0 w 347533"/>
                <a:gd name="connsiteY6" fmla="*/ 250587 h 373354"/>
                <a:gd name="connsiteX0" fmla="*/ 135466 w 381139"/>
                <a:gd name="connsiteY0" fmla="*/ 373257 h 373257"/>
                <a:gd name="connsiteX1" fmla="*/ 292100 w 381139"/>
                <a:gd name="connsiteY1" fmla="*/ 326690 h 373257"/>
                <a:gd name="connsiteX2" fmla="*/ 380999 w 381139"/>
                <a:gd name="connsiteY2" fmla="*/ 195457 h 373257"/>
                <a:gd name="connsiteX3" fmla="*/ 309033 w 381139"/>
                <a:gd name="connsiteY3" fmla="*/ 55757 h 373257"/>
                <a:gd name="connsiteX4" fmla="*/ 173566 w 381139"/>
                <a:gd name="connsiteY4" fmla="*/ 724 h 373257"/>
                <a:gd name="connsiteX5" fmla="*/ 29632 w 381139"/>
                <a:gd name="connsiteY5" fmla="*/ 89624 h 373257"/>
                <a:gd name="connsiteX6" fmla="*/ 0 w 381139"/>
                <a:gd name="connsiteY6" fmla="*/ 250490 h 373257"/>
                <a:gd name="connsiteX0" fmla="*/ 135466 w 381036"/>
                <a:gd name="connsiteY0" fmla="*/ 373257 h 373257"/>
                <a:gd name="connsiteX1" fmla="*/ 300567 w 381036"/>
                <a:gd name="connsiteY1" fmla="*/ 313990 h 373257"/>
                <a:gd name="connsiteX2" fmla="*/ 380999 w 381036"/>
                <a:gd name="connsiteY2" fmla="*/ 195457 h 373257"/>
                <a:gd name="connsiteX3" fmla="*/ 309033 w 381036"/>
                <a:gd name="connsiteY3" fmla="*/ 55757 h 373257"/>
                <a:gd name="connsiteX4" fmla="*/ 173566 w 381036"/>
                <a:gd name="connsiteY4" fmla="*/ 724 h 373257"/>
                <a:gd name="connsiteX5" fmla="*/ 29632 w 381036"/>
                <a:gd name="connsiteY5" fmla="*/ 89624 h 373257"/>
                <a:gd name="connsiteX6" fmla="*/ 0 w 381036"/>
                <a:gd name="connsiteY6" fmla="*/ 250490 h 373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36" h="373257">
                  <a:moveTo>
                    <a:pt x="135466" y="373257"/>
                  </a:moveTo>
                  <a:cubicBezTo>
                    <a:pt x="196849" y="364084"/>
                    <a:pt x="259645" y="343623"/>
                    <a:pt x="300567" y="313990"/>
                  </a:cubicBezTo>
                  <a:cubicBezTo>
                    <a:pt x="341489" y="284357"/>
                    <a:pt x="379588" y="238496"/>
                    <a:pt x="380999" y="195457"/>
                  </a:cubicBezTo>
                  <a:cubicBezTo>
                    <a:pt x="382410" y="152418"/>
                    <a:pt x="343605" y="88212"/>
                    <a:pt x="309033" y="55757"/>
                  </a:cubicBezTo>
                  <a:cubicBezTo>
                    <a:pt x="274461" y="23302"/>
                    <a:pt x="220133" y="-4920"/>
                    <a:pt x="173566" y="724"/>
                  </a:cubicBezTo>
                  <a:cubicBezTo>
                    <a:pt x="126999" y="6368"/>
                    <a:pt x="58560" y="47996"/>
                    <a:pt x="29632" y="89624"/>
                  </a:cubicBezTo>
                  <a:cubicBezTo>
                    <a:pt x="18343" y="125607"/>
                    <a:pt x="4938" y="171115"/>
                    <a:pt x="0" y="25049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24ADF4F-A6F6-4D72-BC9C-67F1E62A4F69}"/>
                    </a:ext>
                  </a:extLst>
                </p:cNvPr>
                <p:cNvSpPr txBox="1"/>
                <p:nvPr/>
              </p:nvSpPr>
              <p:spPr>
                <a:xfrm>
                  <a:off x="2336776" y="3311403"/>
                  <a:ext cx="132491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endParaRPr lang="en-US" sz="1600" dirty="0"/>
                </a:p>
                <a:p>
                  <a:r>
                    <a:rPr lang="en-US" sz="1600" dirty="0"/>
                    <a:t> c:=0</a:t>
                  </a: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4911D0E-9194-4438-A253-DCA01D6D94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6776" y="3311403"/>
                  <a:ext cx="1324914" cy="584775"/>
                </a:xfrm>
                <a:prstGeom prst="rect">
                  <a:avLst/>
                </a:prstGeom>
                <a:blipFill>
                  <a:blip r:embed="rId4"/>
                  <a:stretch>
                    <a:fillRect l="-2294" t="-312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BD27D04-24B0-436E-8C32-7A6018C4D585}"/>
                </a:ext>
              </a:extLst>
            </p:cNvPr>
            <p:cNvSpPr txBox="1"/>
            <p:nvPr/>
          </p:nvSpPr>
          <p:spPr>
            <a:xfrm>
              <a:off x="3644938" y="4460373"/>
              <a:ext cx="11533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(press==1)?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932C973-5CF2-4FBF-9EF3-6DC25D618A7E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>
              <a:off x="589102" y="3340069"/>
              <a:ext cx="831099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F6F7BB9-25C4-4A90-AC21-43A582B8AF6A}"/>
                </a:ext>
              </a:extLst>
            </p:cNvPr>
            <p:cNvSpPr txBox="1"/>
            <p:nvPr/>
          </p:nvSpPr>
          <p:spPr>
            <a:xfrm>
              <a:off x="218533" y="2928958"/>
              <a:ext cx="10005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clock c:=0</a:t>
              </a: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68063C6-EF21-45A6-87AC-B9A613FF3380}"/>
                </a:ext>
              </a:extLst>
            </p:cNvPr>
            <p:cNvSpPr/>
            <p:nvPr/>
          </p:nvSpPr>
          <p:spPr>
            <a:xfrm>
              <a:off x="1821116" y="2474254"/>
              <a:ext cx="2120793" cy="573427"/>
            </a:xfrm>
            <a:custGeom>
              <a:avLst/>
              <a:gdLst>
                <a:gd name="connsiteX0" fmla="*/ 2013217 w 2013217"/>
                <a:gd name="connsiteY0" fmla="*/ 522518 h 522518"/>
                <a:gd name="connsiteX1" fmla="*/ 1114185 w 2013217"/>
                <a:gd name="connsiteY1" fmla="*/ 4 h 522518"/>
                <a:gd name="connsiteX2" fmla="*/ 0 w 2013217"/>
                <a:gd name="connsiteY2" fmla="*/ 514834 h 52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3217" h="522518">
                  <a:moveTo>
                    <a:pt x="2013217" y="522518"/>
                  </a:moveTo>
                  <a:cubicBezTo>
                    <a:pt x="1731469" y="261901"/>
                    <a:pt x="1449721" y="1285"/>
                    <a:pt x="1114185" y="4"/>
                  </a:cubicBezTo>
                  <a:cubicBezTo>
                    <a:pt x="778649" y="-1277"/>
                    <a:pt x="389324" y="256778"/>
                    <a:pt x="0" y="514834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68B06B2-4E00-421A-91B7-66154E0F5752}"/>
                    </a:ext>
                  </a:extLst>
                </p:cNvPr>
                <p:cNvSpPr txBox="1"/>
                <p:nvPr/>
              </p:nvSpPr>
              <p:spPr>
                <a:xfrm>
                  <a:off x="1962574" y="2084624"/>
                  <a:ext cx="1837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1600" dirty="0"/>
                    <a:t> (c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sz="1600" dirty="0"/>
                    <a:t>1)</a:t>
                  </a: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DD3D0B0-884E-4120-87AD-11584B5A5B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74" y="2084624"/>
                  <a:ext cx="1837875" cy="338554"/>
                </a:xfrm>
                <a:prstGeom prst="rect">
                  <a:avLst/>
                </a:prstGeom>
                <a:blipFill>
                  <a:blip r:embed="rId5"/>
                  <a:stretch>
                    <a:fillRect l="-1993" t="-5357" r="-664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6FB8762-5F33-4B73-98C3-3FE2A0E36A6E}"/>
                    </a:ext>
                  </a:extLst>
                </p:cNvPr>
                <p:cNvSpPr txBox="1"/>
                <p:nvPr/>
              </p:nvSpPr>
              <p:spPr>
                <a:xfrm>
                  <a:off x="4414591" y="2934966"/>
                  <a:ext cx="1837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1600" dirty="0"/>
                    <a:t> (c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sz="1600" dirty="0"/>
                    <a:t>1)</a:t>
                  </a: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F1883DD-E135-49A9-BEB4-E89A818F06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4591" y="2934966"/>
                  <a:ext cx="1837875" cy="338554"/>
                </a:xfrm>
                <a:prstGeom prst="rect">
                  <a:avLst/>
                </a:prstGeom>
                <a:blipFill>
                  <a:blip r:embed="rId6"/>
                  <a:stretch>
                    <a:fillRect l="-1656" t="-5455" r="-662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87111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0E9C3A-B37F-4ADF-899B-AC2EA4932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Timed Process Execution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69DC68-C7C5-4EAA-BA37-B354B5C00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F05A70-151F-4D00-8318-7E27654935D8}"/>
              </a:ext>
            </a:extLst>
          </p:cNvPr>
          <p:cNvGrpSpPr/>
          <p:nvPr/>
        </p:nvGrpSpPr>
        <p:grpSpPr>
          <a:xfrm>
            <a:off x="0" y="1761949"/>
            <a:ext cx="6960123" cy="2714303"/>
            <a:chOff x="218533" y="2084624"/>
            <a:chExt cx="6960123" cy="2714303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A0C8245-FFA9-4E8B-85F0-1B050A46C67A}"/>
                </a:ext>
              </a:extLst>
            </p:cNvPr>
            <p:cNvSpPr/>
            <p:nvPr/>
          </p:nvSpPr>
          <p:spPr>
            <a:xfrm>
              <a:off x="1420201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off</a:t>
              </a:r>
              <a:endParaRPr lang="en-US" baseline="-2500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1BB710A-0FF0-4D7A-AFCB-FA4BEF44552F}"/>
                </a:ext>
              </a:extLst>
            </p:cNvPr>
            <p:cNvSpPr/>
            <p:nvPr/>
          </p:nvSpPr>
          <p:spPr>
            <a:xfrm>
              <a:off x="3604600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dim</a:t>
              </a:r>
              <a:endParaRPr lang="en-US" baseline="-25000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679D6B6-0898-4C7B-8577-1913F9654600}"/>
                </a:ext>
              </a:extLst>
            </p:cNvPr>
            <p:cNvSpPr/>
            <p:nvPr/>
          </p:nvSpPr>
          <p:spPr>
            <a:xfrm>
              <a:off x="6140367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bright</a:t>
              </a:r>
              <a:endParaRPr lang="en-US" baseline="-25000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2BA8503-B15E-4BB9-87B9-008E0210FD96}"/>
                </a:ext>
              </a:extLst>
            </p:cNvPr>
            <p:cNvCxnSpPr>
              <a:stCxn id="22" idx="6"/>
              <a:endCxn id="24" idx="2"/>
            </p:cNvCxnSpPr>
            <p:nvPr/>
          </p:nvCxnSpPr>
          <p:spPr>
            <a:xfrm>
              <a:off x="2246787" y="3340069"/>
              <a:ext cx="1357813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C3652D4-8421-49BF-9176-7E628CA5AF25}"/>
                </a:ext>
              </a:extLst>
            </p:cNvPr>
            <p:cNvCxnSpPr>
              <a:cxnSpLocks/>
              <a:stCxn id="24" idx="6"/>
              <a:endCxn id="25" idx="2"/>
            </p:cNvCxnSpPr>
            <p:nvPr/>
          </p:nvCxnSpPr>
          <p:spPr>
            <a:xfrm>
              <a:off x="4431186" y="3340069"/>
              <a:ext cx="1709181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51677A0-730A-480E-BEA2-5515A9AF0E03}"/>
                </a:ext>
              </a:extLst>
            </p:cNvPr>
            <p:cNvSpPr/>
            <p:nvPr/>
          </p:nvSpPr>
          <p:spPr>
            <a:xfrm>
              <a:off x="2081685" y="3601484"/>
              <a:ext cx="4357535" cy="885991"/>
            </a:xfrm>
            <a:custGeom>
              <a:avLst/>
              <a:gdLst>
                <a:gd name="connsiteX0" fmla="*/ 4445000 w 4445000"/>
                <a:gd name="connsiteY0" fmla="*/ 33867 h 326122"/>
                <a:gd name="connsiteX1" fmla="*/ 2065867 w 4445000"/>
                <a:gd name="connsiteY1" fmla="*/ 325967 h 326122"/>
                <a:gd name="connsiteX2" fmla="*/ 0 w 4445000"/>
                <a:gd name="connsiteY2" fmla="*/ 0 h 326122"/>
                <a:gd name="connsiteX0" fmla="*/ 4351866 w 4351866"/>
                <a:gd name="connsiteY0" fmla="*/ 25400 h 326051"/>
                <a:gd name="connsiteX1" fmla="*/ 2065867 w 4351866"/>
                <a:gd name="connsiteY1" fmla="*/ 325967 h 326051"/>
                <a:gd name="connsiteX2" fmla="*/ 0 w 4351866"/>
                <a:gd name="connsiteY2" fmla="*/ 0 h 326051"/>
                <a:gd name="connsiteX0" fmla="*/ 4246033 w 4246033"/>
                <a:gd name="connsiteY0" fmla="*/ 21167 h 326024"/>
                <a:gd name="connsiteX1" fmla="*/ 2065867 w 4246033"/>
                <a:gd name="connsiteY1" fmla="*/ 325967 h 326024"/>
                <a:gd name="connsiteX2" fmla="*/ 0 w 4246033"/>
                <a:gd name="connsiteY2" fmla="*/ 0 h 32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46033" h="326024">
                  <a:moveTo>
                    <a:pt x="4246033" y="21167"/>
                  </a:moveTo>
                  <a:cubicBezTo>
                    <a:pt x="3426883" y="170039"/>
                    <a:pt x="2773539" y="329495"/>
                    <a:pt x="2065867" y="325967"/>
                  </a:cubicBezTo>
                  <a:cubicBezTo>
                    <a:pt x="1358195" y="322439"/>
                    <a:pt x="662517" y="160161"/>
                    <a:pt x="0" y="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871A72B-8AFB-4D93-9AAB-1713A7DC9CD8}"/>
                </a:ext>
              </a:extLst>
            </p:cNvPr>
            <p:cNvSpPr/>
            <p:nvPr/>
          </p:nvSpPr>
          <p:spPr>
            <a:xfrm>
              <a:off x="6797620" y="2824136"/>
              <a:ext cx="381036" cy="373257"/>
            </a:xfrm>
            <a:custGeom>
              <a:avLst/>
              <a:gdLst>
                <a:gd name="connsiteX0" fmla="*/ 135466 w 341178"/>
                <a:gd name="connsiteY0" fmla="*/ 374093 h 374093"/>
                <a:gd name="connsiteX1" fmla="*/ 292100 w 341178"/>
                <a:gd name="connsiteY1" fmla="*/ 327526 h 374093"/>
                <a:gd name="connsiteX2" fmla="*/ 338666 w 341178"/>
                <a:gd name="connsiteY2" fmla="*/ 204760 h 374093"/>
                <a:gd name="connsiteX3" fmla="*/ 317500 w 341178"/>
                <a:gd name="connsiteY3" fmla="*/ 90460 h 374093"/>
                <a:gd name="connsiteX4" fmla="*/ 173566 w 341178"/>
                <a:gd name="connsiteY4" fmla="*/ 1560 h 374093"/>
                <a:gd name="connsiteX5" fmla="*/ 67733 w 341178"/>
                <a:gd name="connsiteY5" fmla="*/ 35426 h 374093"/>
                <a:gd name="connsiteX6" fmla="*/ 21166 w 341178"/>
                <a:gd name="connsiteY6" fmla="*/ 56593 h 374093"/>
                <a:gd name="connsiteX7" fmla="*/ 0 w 341178"/>
                <a:gd name="connsiteY7" fmla="*/ 251326 h 374093"/>
                <a:gd name="connsiteX0" fmla="*/ 135466 w 341178"/>
                <a:gd name="connsiteY0" fmla="*/ 373504 h 373504"/>
                <a:gd name="connsiteX1" fmla="*/ 292100 w 341178"/>
                <a:gd name="connsiteY1" fmla="*/ 326937 h 373504"/>
                <a:gd name="connsiteX2" fmla="*/ 338666 w 341178"/>
                <a:gd name="connsiteY2" fmla="*/ 204171 h 373504"/>
                <a:gd name="connsiteX3" fmla="*/ 317500 w 341178"/>
                <a:gd name="connsiteY3" fmla="*/ 89871 h 373504"/>
                <a:gd name="connsiteX4" fmla="*/ 173566 w 341178"/>
                <a:gd name="connsiteY4" fmla="*/ 971 h 373504"/>
                <a:gd name="connsiteX5" fmla="*/ 21166 w 341178"/>
                <a:gd name="connsiteY5" fmla="*/ 56004 h 373504"/>
                <a:gd name="connsiteX6" fmla="*/ 0 w 341178"/>
                <a:gd name="connsiteY6" fmla="*/ 250737 h 373504"/>
                <a:gd name="connsiteX0" fmla="*/ 135466 w 341178"/>
                <a:gd name="connsiteY0" fmla="*/ 372533 h 372533"/>
                <a:gd name="connsiteX1" fmla="*/ 292100 w 341178"/>
                <a:gd name="connsiteY1" fmla="*/ 325966 h 372533"/>
                <a:gd name="connsiteX2" fmla="*/ 338666 w 341178"/>
                <a:gd name="connsiteY2" fmla="*/ 203200 h 372533"/>
                <a:gd name="connsiteX3" fmla="*/ 317500 w 341178"/>
                <a:gd name="connsiteY3" fmla="*/ 88900 h 372533"/>
                <a:gd name="connsiteX4" fmla="*/ 173566 w 341178"/>
                <a:gd name="connsiteY4" fmla="*/ 0 h 372533"/>
                <a:gd name="connsiteX5" fmla="*/ 29632 w 341178"/>
                <a:gd name="connsiteY5" fmla="*/ 88900 h 372533"/>
                <a:gd name="connsiteX6" fmla="*/ 0 w 341178"/>
                <a:gd name="connsiteY6" fmla="*/ 249766 h 372533"/>
                <a:gd name="connsiteX0" fmla="*/ 135466 w 339364"/>
                <a:gd name="connsiteY0" fmla="*/ 373286 h 373286"/>
                <a:gd name="connsiteX1" fmla="*/ 292100 w 339364"/>
                <a:gd name="connsiteY1" fmla="*/ 326719 h 373286"/>
                <a:gd name="connsiteX2" fmla="*/ 338666 w 339364"/>
                <a:gd name="connsiteY2" fmla="*/ 203953 h 373286"/>
                <a:gd name="connsiteX3" fmla="*/ 309033 w 339364"/>
                <a:gd name="connsiteY3" fmla="*/ 55786 h 373286"/>
                <a:gd name="connsiteX4" fmla="*/ 173566 w 339364"/>
                <a:gd name="connsiteY4" fmla="*/ 753 h 373286"/>
                <a:gd name="connsiteX5" fmla="*/ 29632 w 339364"/>
                <a:gd name="connsiteY5" fmla="*/ 89653 h 373286"/>
                <a:gd name="connsiteX6" fmla="*/ 0 w 339364"/>
                <a:gd name="connsiteY6" fmla="*/ 250519 h 373286"/>
                <a:gd name="connsiteX0" fmla="*/ 135466 w 347533"/>
                <a:gd name="connsiteY0" fmla="*/ 373354 h 373354"/>
                <a:gd name="connsiteX1" fmla="*/ 292100 w 347533"/>
                <a:gd name="connsiteY1" fmla="*/ 326787 h 373354"/>
                <a:gd name="connsiteX2" fmla="*/ 347132 w 347533"/>
                <a:gd name="connsiteY2" fmla="*/ 220954 h 373354"/>
                <a:gd name="connsiteX3" fmla="*/ 309033 w 347533"/>
                <a:gd name="connsiteY3" fmla="*/ 55854 h 373354"/>
                <a:gd name="connsiteX4" fmla="*/ 173566 w 347533"/>
                <a:gd name="connsiteY4" fmla="*/ 821 h 373354"/>
                <a:gd name="connsiteX5" fmla="*/ 29632 w 347533"/>
                <a:gd name="connsiteY5" fmla="*/ 89721 h 373354"/>
                <a:gd name="connsiteX6" fmla="*/ 0 w 347533"/>
                <a:gd name="connsiteY6" fmla="*/ 250587 h 373354"/>
                <a:gd name="connsiteX0" fmla="*/ 135466 w 381139"/>
                <a:gd name="connsiteY0" fmla="*/ 373257 h 373257"/>
                <a:gd name="connsiteX1" fmla="*/ 292100 w 381139"/>
                <a:gd name="connsiteY1" fmla="*/ 326690 h 373257"/>
                <a:gd name="connsiteX2" fmla="*/ 380999 w 381139"/>
                <a:gd name="connsiteY2" fmla="*/ 195457 h 373257"/>
                <a:gd name="connsiteX3" fmla="*/ 309033 w 381139"/>
                <a:gd name="connsiteY3" fmla="*/ 55757 h 373257"/>
                <a:gd name="connsiteX4" fmla="*/ 173566 w 381139"/>
                <a:gd name="connsiteY4" fmla="*/ 724 h 373257"/>
                <a:gd name="connsiteX5" fmla="*/ 29632 w 381139"/>
                <a:gd name="connsiteY5" fmla="*/ 89624 h 373257"/>
                <a:gd name="connsiteX6" fmla="*/ 0 w 381139"/>
                <a:gd name="connsiteY6" fmla="*/ 250490 h 373257"/>
                <a:gd name="connsiteX0" fmla="*/ 135466 w 381036"/>
                <a:gd name="connsiteY0" fmla="*/ 373257 h 373257"/>
                <a:gd name="connsiteX1" fmla="*/ 300567 w 381036"/>
                <a:gd name="connsiteY1" fmla="*/ 313990 h 373257"/>
                <a:gd name="connsiteX2" fmla="*/ 380999 w 381036"/>
                <a:gd name="connsiteY2" fmla="*/ 195457 h 373257"/>
                <a:gd name="connsiteX3" fmla="*/ 309033 w 381036"/>
                <a:gd name="connsiteY3" fmla="*/ 55757 h 373257"/>
                <a:gd name="connsiteX4" fmla="*/ 173566 w 381036"/>
                <a:gd name="connsiteY4" fmla="*/ 724 h 373257"/>
                <a:gd name="connsiteX5" fmla="*/ 29632 w 381036"/>
                <a:gd name="connsiteY5" fmla="*/ 89624 h 373257"/>
                <a:gd name="connsiteX6" fmla="*/ 0 w 381036"/>
                <a:gd name="connsiteY6" fmla="*/ 250490 h 373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36" h="373257">
                  <a:moveTo>
                    <a:pt x="135466" y="373257"/>
                  </a:moveTo>
                  <a:cubicBezTo>
                    <a:pt x="196849" y="364084"/>
                    <a:pt x="259645" y="343623"/>
                    <a:pt x="300567" y="313990"/>
                  </a:cubicBezTo>
                  <a:cubicBezTo>
                    <a:pt x="341489" y="284357"/>
                    <a:pt x="379588" y="238496"/>
                    <a:pt x="380999" y="195457"/>
                  </a:cubicBezTo>
                  <a:cubicBezTo>
                    <a:pt x="382410" y="152418"/>
                    <a:pt x="343605" y="88212"/>
                    <a:pt x="309033" y="55757"/>
                  </a:cubicBezTo>
                  <a:cubicBezTo>
                    <a:pt x="274461" y="23302"/>
                    <a:pt x="220133" y="-4920"/>
                    <a:pt x="173566" y="724"/>
                  </a:cubicBezTo>
                  <a:cubicBezTo>
                    <a:pt x="126999" y="6368"/>
                    <a:pt x="58560" y="47996"/>
                    <a:pt x="29632" y="89624"/>
                  </a:cubicBezTo>
                  <a:cubicBezTo>
                    <a:pt x="18343" y="125607"/>
                    <a:pt x="4938" y="171115"/>
                    <a:pt x="0" y="25049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DE585711-9EC9-4D91-94BB-9B4354BAF368}"/>
                    </a:ext>
                  </a:extLst>
                </p:cNvPr>
                <p:cNvSpPr txBox="1"/>
                <p:nvPr/>
              </p:nvSpPr>
              <p:spPr>
                <a:xfrm>
                  <a:off x="2336776" y="3311403"/>
                  <a:ext cx="132491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endParaRPr lang="en-US" sz="1600" dirty="0"/>
                </a:p>
                <a:p>
                  <a:r>
                    <a:rPr lang="en-US" sz="1600" dirty="0"/>
                    <a:t> c:=0</a:t>
                  </a: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DE585711-9EC9-4D91-94BB-9B4354BAF3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6776" y="3311403"/>
                  <a:ext cx="1324914" cy="584775"/>
                </a:xfrm>
                <a:prstGeom prst="rect">
                  <a:avLst/>
                </a:prstGeom>
                <a:blipFill>
                  <a:blip r:embed="rId2"/>
                  <a:stretch>
                    <a:fillRect l="-2765" t="-312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3EC712A-B635-4F40-92FF-8999EC26453B}"/>
                </a:ext>
              </a:extLst>
            </p:cNvPr>
            <p:cNvSpPr txBox="1"/>
            <p:nvPr/>
          </p:nvSpPr>
          <p:spPr>
            <a:xfrm>
              <a:off x="3644938" y="4460373"/>
              <a:ext cx="11533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(press==1)?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7E1598E-D9F5-4B55-B6D8-A8E6F2F111EC}"/>
                </a:ext>
              </a:extLst>
            </p:cNvPr>
            <p:cNvCxnSpPr>
              <a:cxnSpLocks/>
              <a:endCxn id="22" idx="2"/>
            </p:cNvCxnSpPr>
            <p:nvPr/>
          </p:nvCxnSpPr>
          <p:spPr>
            <a:xfrm>
              <a:off x="589102" y="3340069"/>
              <a:ext cx="831099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F6D1E69-406C-49D4-B36E-93BB23218E5F}"/>
                </a:ext>
              </a:extLst>
            </p:cNvPr>
            <p:cNvSpPr txBox="1"/>
            <p:nvPr/>
          </p:nvSpPr>
          <p:spPr>
            <a:xfrm>
              <a:off x="218533" y="2928958"/>
              <a:ext cx="10005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clock c:=0</a:t>
              </a: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E5758A1-CDD1-46D6-82AD-E3EA29295B29}"/>
                </a:ext>
              </a:extLst>
            </p:cNvPr>
            <p:cNvSpPr/>
            <p:nvPr/>
          </p:nvSpPr>
          <p:spPr>
            <a:xfrm>
              <a:off x="1821116" y="2474254"/>
              <a:ext cx="2120793" cy="573427"/>
            </a:xfrm>
            <a:custGeom>
              <a:avLst/>
              <a:gdLst>
                <a:gd name="connsiteX0" fmla="*/ 2013217 w 2013217"/>
                <a:gd name="connsiteY0" fmla="*/ 522518 h 522518"/>
                <a:gd name="connsiteX1" fmla="*/ 1114185 w 2013217"/>
                <a:gd name="connsiteY1" fmla="*/ 4 h 522518"/>
                <a:gd name="connsiteX2" fmla="*/ 0 w 2013217"/>
                <a:gd name="connsiteY2" fmla="*/ 514834 h 52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3217" h="522518">
                  <a:moveTo>
                    <a:pt x="2013217" y="522518"/>
                  </a:moveTo>
                  <a:cubicBezTo>
                    <a:pt x="1731469" y="261901"/>
                    <a:pt x="1449721" y="1285"/>
                    <a:pt x="1114185" y="4"/>
                  </a:cubicBezTo>
                  <a:cubicBezTo>
                    <a:pt x="778649" y="-1277"/>
                    <a:pt x="389324" y="256778"/>
                    <a:pt x="0" y="514834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2E98396-B45C-474D-B7D2-8F47B43A9B24}"/>
                    </a:ext>
                  </a:extLst>
                </p:cNvPr>
                <p:cNvSpPr txBox="1"/>
                <p:nvPr/>
              </p:nvSpPr>
              <p:spPr>
                <a:xfrm>
                  <a:off x="1962574" y="2084624"/>
                  <a:ext cx="1837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1600" dirty="0"/>
                    <a:t> (c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sz="1600" dirty="0"/>
                    <a:t>1)</a:t>
                  </a: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2E98396-B45C-474D-B7D2-8F47B43A9B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74" y="2084624"/>
                  <a:ext cx="1837875" cy="338554"/>
                </a:xfrm>
                <a:prstGeom prst="rect">
                  <a:avLst/>
                </a:prstGeom>
                <a:blipFill>
                  <a:blip r:embed="rId3"/>
                  <a:stretch>
                    <a:fillRect l="-1656" t="-5455" r="-662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3CD2E81B-B28E-49C4-8A68-30990BFA5384}"/>
                    </a:ext>
                  </a:extLst>
                </p:cNvPr>
                <p:cNvSpPr txBox="1"/>
                <p:nvPr/>
              </p:nvSpPr>
              <p:spPr>
                <a:xfrm>
                  <a:off x="4414591" y="2934966"/>
                  <a:ext cx="1837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1600" dirty="0"/>
                    <a:t> (c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sz="1600" dirty="0"/>
                    <a:t>1)</a:t>
                  </a: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3CD2E81B-B28E-49C4-8A68-30990BFA53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4591" y="2934966"/>
                  <a:ext cx="1837875" cy="338554"/>
                </a:xfrm>
                <a:prstGeom prst="rect">
                  <a:avLst/>
                </a:prstGeom>
                <a:blipFill>
                  <a:blip r:embed="rId4"/>
                  <a:stretch>
                    <a:fillRect l="-1993" t="-5357" r="-664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4" name="Content Placeholder 1">
            <a:extLst>
              <a:ext uri="{FF2B5EF4-FFF2-40B4-BE49-F238E27FC236}">
                <a16:creationId xmlns:a16="http://schemas.microsoft.com/office/drawing/2014/main" id="{0AD1BA37-FF7A-4151-A991-56F206543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541" y="4896242"/>
            <a:ext cx="771016" cy="338554"/>
          </a:xfrm>
        </p:spPr>
        <p:txBody>
          <a:bodyPr lIns="0" tIns="0" rIns="0" bIns="0">
            <a:normAutofit/>
          </a:bodyPr>
          <a:lstStyle/>
          <a:p>
            <a:pPr marL="0" indent="0">
              <a:buNone/>
            </a:pPr>
            <a:r>
              <a:rPr lang="en-US" sz="2400" dirty="0"/>
              <a:t>(off,0)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5" name="Content Placeholder 1">
            <a:extLst>
              <a:ext uri="{FF2B5EF4-FFF2-40B4-BE49-F238E27FC236}">
                <a16:creationId xmlns:a16="http://schemas.microsoft.com/office/drawing/2014/main" id="{50A2248D-741E-4EAE-BD1D-88032C49FB26}"/>
              </a:ext>
            </a:extLst>
          </p:cNvPr>
          <p:cNvSpPr txBox="1">
            <a:spLocks/>
          </p:cNvSpPr>
          <p:nvPr/>
        </p:nvSpPr>
        <p:spPr>
          <a:xfrm>
            <a:off x="2009695" y="4896242"/>
            <a:ext cx="1110241" cy="33855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/>
              <a:t>(off,0.5)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6F9AD23-1CAD-4346-BD46-7B936CA40EBD}"/>
              </a:ext>
            </a:extLst>
          </p:cNvPr>
          <p:cNvCxnSpPr>
            <a:stCxn id="44" idx="3"/>
            <a:endCxn id="45" idx="1"/>
          </p:cNvCxnSpPr>
          <p:nvPr/>
        </p:nvCxnSpPr>
        <p:spPr>
          <a:xfrm>
            <a:off x="1148557" y="5065519"/>
            <a:ext cx="86113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1">
            <a:extLst>
              <a:ext uri="{FF2B5EF4-FFF2-40B4-BE49-F238E27FC236}">
                <a16:creationId xmlns:a16="http://schemas.microsoft.com/office/drawing/2014/main" id="{A2B34E28-C683-4FED-96F5-4D731FDABA7E}"/>
              </a:ext>
            </a:extLst>
          </p:cNvPr>
          <p:cNvSpPr txBox="1">
            <a:spLocks/>
          </p:cNvSpPr>
          <p:nvPr/>
        </p:nvSpPr>
        <p:spPr>
          <a:xfrm>
            <a:off x="3869919" y="4891239"/>
            <a:ext cx="1110241" cy="33855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/>
              <a:t>(dim,0)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D240075-F142-40FB-8BC4-4EDEBA3D2A91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3008781" y="5060516"/>
            <a:ext cx="86113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49" descr="Clock">
            <a:extLst>
              <a:ext uri="{FF2B5EF4-FFF2-40B4-BE49-F238E27FC236}">
                <a16:creationId xmlns:a16="http://schemas.microsoft.com/office/drawing/2014/main" id="{8965D917-7E09-4568-8726-30A2CAE696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88798" y="4958314"/>
            <a:ext cx="449052" cy="449052"/>
          </a:xfrm>
          <a:prstGeom prst="rect">
            <a:avLst/>
          </a:prstGeom>
        </p:spPr>
      </p:pic>
      <p:pic>
        <p:nvPicPr>
          <p:cNvPr id="51" name="Graphic 50" descr="Clock">
            <a:extLst>
              <a:ext uri="{FF2B5EF4-FFF2-40B4-BE49-F238E27FC236}">
                <a16:creationId xmlns:a16="http://schemas.microsoft.com/office/drawing/2014/main" id="{2543A277-606A-4BFB-906A-BA8C746C90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73758" y="4958314"/>
            <a:ext cx="449052" cy="449052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F84A00CE-14A2-421F-A4ED-6105EFE5B35A}"/>
              </a:ext>
            </a:extLst>
          </p:cNvPr>
          <p:cNvSpPr txBox="1"/>
          <p:nvPr/>
        </p:nvSpPr>
        <p:spPr>
          <a:xfrm>
            <a:off x="6859246" y="4674037"/>
            <a:ext cx="1033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(press==1)?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2AAB2C8-0137-4D98-9A5E-D9CB821A075B}"/>
              </a:ext>
            </a:extLst>
          </p:cNvPr>
          <p:cNvCxnSpPr>
            <a:cxnSpLocks/>
          </p:cNvCxnSpPr>
          <p:nvPr/>
        </p:nvCxnSpPr>
        <p:spPr>
          <a:xfrm flipV="1">
            <a:off x="4813204" y="5060516"/>
            <a:ext cx="93651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ontent Placeholder 1">
            <a:extLst>
              <a:ext uri="{FF2B5EF4-FFF2-40B4-BE49-F238E27FC236}">
                <a16:creationId xmlns:a16="http://schemas.microsoft.com/office/drawing/2014/main" id="{36EACA90-9368-4AD4-9048-A912D894C9C2}"/>
              </a:ext>
            </a:extLst>
          </p:cNvPr>
          <p:cNvSpPr txBox="1">
            <a:spLocks/>
          </p:cNvSpPr>
          <p:nvPr/>
        </p:nvSpPr>
        <p:spPr>
          <a:xfrm>
            <a:off x="5821195" y="4892928"/>
            <a:ext cx="1230504" cy="3650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/>
              <a:t>(dim,0.8)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BABA4F6-06AC-450F-9D65-ED9D3DD23A8A}"/>
              </a:ext>
            </a:extLst>
          </p:cNvPr>
          <p:cNvSpPr txBox="1"/>
          <p:nvPr/>
        </p:nvSpPr>
        <p:spPr>
          <a:xfrm>
            <a:off x="2932658" y="4714875"/>
            <a:ext cx="1033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(press==1)?</a:t>
            </a:r>
          </a:p>
        </p:txBody>
      </p:sp>
      <p:sp>
        <p:nvSpPr>
          <p:cNvPr id="58" name="Content Placeholder 1">
            <a:extLst>
              <a:ext uri="{FF2B5EF4-FFF2-40B4-BE49-F238E27FC236}">
                <a16:creationId xmlns:a16="http://schemas.microsoft.com/office/drawing/2014/main" id="{67D7F2C1-5FAA-42C8-A9E3-E656464FAB01}"/>
              </a:ext>
            </a:extLst>
          </p:cNvPr>
          <p:cNvSpPr txBox="1">
            <a:spLocks/>
          </p:cNvSpPr>
          <p:nvPr/>
        </p:nvSpPr>
        <p:spPr>
          <a:xfrm>
            <a:off x="7871138" y="4878137"/>
            <a:ext cx="1548524" cy="37989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/>
              <a:t>(bright,0.8)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8613C37-7E52-470A-9402-3ED336D89516}"/>
              </a:ext>
            </a:extLst>
          </p:cNvPr>
          <p:cNvCxnSpPr>
            <a:cxnSpLocks/>
          </p:cNvCxnSpPr>
          <p:nvPr/>
        </p:nvCxnSpPr>
        <p:spPr>
          <a:xfrm flipV="1">
            <a:off x="6940629" y="5022651"/>
            <a:ext cx="93651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C9968F8-4D40-4363-AAEA-97D44C92BBA7}"/>
              </a:ext>
            </a:extLst>
          </p:cNvPr>
          <p:cNvCxnSpPr>
            <a:cxnSpLocks/>
          </p:cNvCxnSpPr>
          <p:nvPr/>
        </p:nvCxnSpPr>
        <p:spPr>
          <a:xfrm>
            <a:off x="5422810" y="5668764"/>
            <a:ext cx="243896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65710CD-D308-41B3-9994-C10E7AB33B7E}"/>
              </a:ext>
            </a:extLst>
          </p:cNvPr>
          <p:cNvCxnSpPr>
            <a:cxnSpLocks/>
            <a:stCxn id="46" idx="2"/>
          </p:cNvCxnSpPr>
          <p:nvPr/>
        </p:nvCxnSpPr>
        <p:spPr>
          <a:xfrm>
            <a:off x="4425040" y="5229793"/>
            <a:ext cx="997770" cy="43897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Graphic 63" descr="Clock">
            <a:extLst>
              <a:ext uri="{FF2B5EF4-FFF2-40B4-BE49-F238E27FC236}">
                <a16:creationId xmlns:a16="http://schemas.microsoft.com/office/drawing/2014/main" id="{D6BA4E74-FABC-424D-8069-952CEE4742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56544" y="5334076"/>
            <a:ext cx="449052" cy="449052"/>
          </a:xfrm>
          <a:prstGeom prst="rect">
            <a:avLst/>
          </a:prstGeom>
        </p:spPr>
      </p:pic>
      <p:sp>
        <p:nvSpPr>
          <p:cNvPr id="65" name="Content Placeholder 1">
            <a:extLst>
              <a:ext uri="{FF2B5EF4-FFF2-40B4-BE49-F238E27FC236}">
                <a16:creationId xmlns:a16="http://schemas.microsoft.com/office/drawing/2014/main" id="{790B24FD-AFCD-4B57-B32F-20C3784359BC}"/>
              </a:ext>
            </a:extLst>
          </p:cNvPr>
          <p:cNvSpPr txBox="1">
            <a:spLocks/>
          </p:cNvSpPr>
          <p:nvPr/>
        </p:nvSpPr>
        <p:spPr>
          <a:xfrm>
            <a:off x="7963990" y="5470716"/>
            <a:ext cx="1230504" cy="3650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(dim,3.8)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6" name="Content Placeholder 1">
            <a:extLst>
              <a:ext uri="{FF2B5EF4-FFF2-40B4-BE49-F238E27FC236}">
                <a16:creationId xmlns:a16="http://schemas.microsoft.com/office/drawing/2014/main" id="{55840ECC-DCD5-4F01-A0E6-7881FF7CFB4D}"/>
              </a:ext>
            </a:extLst>
          </p:cNvPr>
          <p:cNvSpPr txBox="1">
            <a:spLocks/>
          </p:cNvSpPr>
          <p:nvPr/>
        </p:nvSpPr>
        <p:spPr>
          <a:xfrm>
            <a:off x="7375482" y="2122223"/>
            <a:ext cx="4816518" cy="1889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Machine execution is through alternating timed transitions and mode switches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4815FAA-766C-45FE-B176-E78166EF0413}"/>
              </a:ext>
            </a:extLst>
          </p:cNvPr>
          <p:cNvCxnSpPr>
            <a:cxnSpLocks/>
          </p:cNvCxnSpPr>
          <p:nvPr/>
        </p:nvCxnSpPr>
        <p:spPr>
          <a:xfrm>
            <a:off x="9194494" y="5606221"/>
            <a:ext cx="995123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97C7BCF-D695-44AD-B955-E945B16B98F6}"/>
              </a:ext>
            </a:extLst>
          </p:cNvPr>
          <p:cNvSpPr txBox="1"/>
          <p:nvPr/>
        </p:nvSpPr>
        <p:spPr>
          <a:xfrm>
            <a:off x="9148817" y="5222739"/>
            <a:ext cx="1033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(press==1)?</a:t>
            </a:r>
          </a:p>
        </p:txBody>
      </p:sp>
      <p:sp>
        <p:nvSpPr>
          <p:cNvPr id="48" name="Content Placeholder 1">
            <a:extLst>
              <a:ext uri="{FF2B5EF4-FFF2-40B4-BE49-F238E27FC236}">
                <a16:creationId xmlns:a16="http://schemas.microsoft.com/office/drawing/2014/main" id="{1F60487C-7FF9-40D1-9E3E-9E3C894E94E7}"/>
              </a:ext>
            </a:extLst>
          </p:cNvPr>
          <p:cNvSpPr txBox="1">
            <a:spLocks/>
          </p:cNvSpPr>
          <p:nvPr/>
        </p:nvSpPr>
        <p:spPr>
          <a:xfrm>
            <a:off x="10277975" y="5423671"/>
            <a:ext cx="1230504" cy="3650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(off,3.8)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314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0B842EE-9CFB-4E94-BA8E-A5BB6159A3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34526" y="1467351"/>
                <a:ext cx="5972115" cy="390378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Input channel </a:t>
                </a:r>
                <a:r>
                  <a:rPr lang="en-US" dirty="0">
                    <a:solidFill>
                      <a:srgbClr val="FF0000"/>
                    </a:solidFill>
                  </a:rPr>
                  <a:t>in </a:t>
                </a:r>
                <a:r>
                  <a:rPr lang="en-US" dirty="0"/>
                  <a:t>of type bool</a:t>
                </a:r>
              </a:p>
              <a:p>
                <a:r>
                  <a:rPr lang="en-US" dirty="0"/>
                  <a:t>Output channel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out </a:t>
                </a:r>
                <a:r>
                  <a:rPr lang="en-US" dirty="0"/>
                  <a:t>of type bool</a:t>
                </a:r>
              </a:p>
              <a:p>
                <a:r>
                  <a:rPr lang="en-US" dirty="0"/>
                  <a:t>State variable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x</a:t>
                </a:r>
                <a:r>
                  <a:rPr lang="en-US" dirty="0"/>
                  <a:t> of type bool+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/>
                  <a:t>. The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/>
                  <a:t> indicates empty</a:t>
                </a:r>
              </a:p>
              <a:p>
                <a:r>
                  <a:rPr lang="en-US" dirty="0"/>
                  <a:t>If x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/>
                  <a:t>, then read new value into x, and set clock to 0</a:t>
                </a:r>
              </a:p>
              <a:p>
                <a:r>
                  <a:rPr lang="en-US" dirty="0"/>
                  <a:t>If clock value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US" dirty="0"/>
                  <a:t> seconds, output value of x, and set x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0B842EE-9CFB-4E94-BA8E-A5BB6159A3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34526" y="1467351"/>
                <a:ext cx="5972115" cy="3903786"/>
              </a:xfrm>
              <a:blipFill>
                <a:blip r:embed="rId2"/>
                <a:stretch>
                  <a:fillRect l="-1224" t="-2656" r="-1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89A1683-0128-4614-B590-20933FDEB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Timed Buffer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F2BA18-E1CB-4B79-AAFC-FDACD8FC3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E15AA8-E008-4132-A078-BB325CF81928}"/>
              </a:ext>
            </a:extLst>
          </p:cNvPr>
          <p:cNvSpPr txBox="1"/>
          <p:nvPr/>
        </p:nvSpPr>
        <p:spPr>
          <a:xfrm>
            <a:off x="4872078" y="2272658"/>
            <a:ext cx="9156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bool 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out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BBD3D74-E6B3-45E7-A43C-156493F31D06}"/>
              </a:ext>
            </a:extLst>
          </p:cNvPr>
          <p:cNvGrpSpPr/>
          <p:nvPr/>
        </p:nvGrpSpPr>
        <p:grpSpPr>
          <a:xfrm>
            <a:off x="166680" y="1655832"/>
            <a:ext cx="4841089" cy="3966299"/>
            <a:chOff x="20042" y="1541532"/>
            <a:chExt cx="5606847" cy="389741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872B848-46A2-40B5-9381-70B05885355E}"/>
                </a:ext>
              </a:extLst>
            </p:cNvPr>
            <p:cNvSpPr/>
            <p:nvPr/>
          </p:nvSpPr>
          <p:spPr>
            <a:xfrm>
              <a:off x="1206585" y="1723596"/>
              <a:ext cx="3719413" cy="3715347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014A381-F3B7-46E2-BF5E-E6B0F9BDF849}"/>
                </a:ext>
              </a:extLst>
            </p:cNvPr>
            <p:cNvCxnSpPr>
              <a:cxnSpLocks/>
            </p:cNvCxnSpPr>
            <p:nvPr/>
          </p:nvCxnSpPr>
          <p:spPr>
            <a:xfrm>
              <a:off x="4972811" y="2211839"/>
              <a:ext cx="65407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0FCB4D5-5532-4854-932C-734C1F85D29A}"/>
                </a:ext>
              </a:extLst>
            </p:cNvPr>
            <p:cNvCxnSpPr>
              <a:cxnSpLocks/>
            </p:cNvCxnSpPr>
            <p:nvPr/>
          </p:nvCxnSpPr>
          <p:spPr>
            <a:xfrm>
              <a:off x="92208" y="2135635"/>
              <a:ext cx="1114377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555DF31-D189-4DEE-A7A0-624994297992}"/>
                </a:ext>
              </a:extLst>
            </p:cNvPr>
            <p:cNvSpPr txBox="1"/>
            <p:nvPr/>
          </p:nvSpPr>
          <p:spPr>
            <a:xfrm>
              <a:off x="20042" y="1541532"/>
              <a:ext cx="830677" cy="3122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bool</a:t>
              </a:r>
              <a:r>
                <a:rPr lang="en-US" dirty="0"/>
                <a:t> in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0ECF661-C3D7-4BBC-91C1-C0FDD74F9137}"/>
                </a:ext>
              </a:extLst>
            </p:cNvPr>
            <p:cNvCxnSpPr>
              <a:cxnSpLocks/>
            </p:cNvCxnSpPr>
            <p:nvPr/>
          </p:nvCxnSpPr>
          <p:spPr>
            <a:xfrm>
              <a:off x="1206585" y="2567222"/>
              <a:ext cx="3719413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02B70FC-C004-48CC-A958-20B2013485CF}"/>
                    </a:ext>
                  </a:extLst>
                </p:cNvPr>
                <p:cNvSpPr txBox="1"/>
                <p:nvPr/>
              </p:nvSpPr>
              <p:spPr>
                <a:xfrm>
                  <a:off x="1418103" y="1803305"/>
                  <a:ext cx="2290948" cy="3156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bool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∅</m:t>
                          </m:r>
                        </m:sub>
                      </m:sSub>
                    </m:oMath>
                  </a14:m>
                  <a:r>
                    <a:rPr lang="en-US" dirty="0"/>
                    <a:t> x:=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∅</m:t>
                      </m:r>
                    </m:oMath>
                  </a14:m>
                  <a:r>
                    <a:rPr lang="en-US" dirty="0"/>
                    <a:t>, clock c:=0</a:t>
                  </a: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02B70FC-C004-48CC-A958-20B2013485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8103" y="1803305"/>
                  <a:ext cx="2290948" cy="315655"/>
                </a:xfrm>
                <a:prstGeom prst="rect">
                  <a:avLst/>
                </a:prstGeom>
                <a:blipFill>
                  <a:blip r:embed="rId3"/>
                  <a:stretch>
                    <a:fillRect t="-7547" r="-17231" b="-452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E62FC64-3332-41A6-B4B5-5CAEC469C150}"/>
                    </a:ext>
                  </a:extLst>
                </p:cNvPr>
                <p:cNvSpPr txBox="1"/>
                <p:nvPr/>
              </p:nvSpPr>
              <p:spPr>
                <a:xfrm>
                  <a:off x="1418102" y="2674883"/>
                  <a:ext cx="3351921" cy="546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Tin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dirty="0"/>
                    <a:t> (x==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∅</m:t>
                      </m:r>
                    </m:oMath>
                  </a14:m>
                  <a:r>
                    <a:rPr lang="en-US" dirty="0"/>
                    <a:t>) &amp; in?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endParaRPr lang="en-US" dirty="0"/>
                </a:p>
                <a:p>
                  <a:r>
                    <a:rPr lang="en-US" dirty="0"/>
                    <a:t>	x:=in; c:=0;</a:t>
                  </a: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E62FC64-3332-41A6-B4B5-5CAEC469C1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8102" y="2674883"/>
                  <a:ext cx="3351921" cy="546515"/>
                </a:xfrm>
                <a:prstGeom prst="rect">
                  <a:avLst/>
                </a:prstGeom>
                <a:blipFill>
                  <a:blip r:embed="rId4"/>
                  <a:stretch>
                    <a:fillRect l="-1684" t="-6593" b="-329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231AE22-708C-4CF8-9772-E96D7C87973E}"/>
                    </a:ext>
                  </a:extLst>
                </p:cNvPr>
                <p:cNvSpPr txBox="1"/>
                <p:nvPr/>
              </p:nvSpPr>
              <p:spPr>
                <a:xfrm>
                  <a:off x="1418102" y="3377545"/>
                  <a:ext cx="3144475" cy="7807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Tout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dirty="0"/>
                    <a:t> (c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dirty="0"/>
                    <a:t>2)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</a:t>
                  </a:r>
                </a:p>
                <a:p>
                  <a:r>
                    <a:rPr lang="en-US" dirty="0"/>
                    <a:t>	{ out := x;</a:t>
                  </a:r>
                </a:p>
                <a:p>
                  <a:r>
                    <a:rPr lang="en-US" dirty="0"/>
                    <a:t>                    x :=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∅</m:t>
                      </m:r>
                    </m:oMath>
                  </a14:m>
                  <a:r>
                    <a:rPr lang="en-US" dirty="0"/>
                    <a:t> } </a:t>
                  </a: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231AE22-708C-4CF8-9772-E96D7C8797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8102" y="3377545"/>
                  <a:ext cx="3144475" cy="780736"/>
                </a:xfrm>
                <a:prstGeom prst="rect">
                  <a:avLst/>
                </a:prstGeom>
                <a:blipFill>
                  <a:blip r:embed="rId5"/>
                  <a:stretch>
                    <a:fillRect l="-1794" t="-3846" b="-2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FF1D011-C61D-4432-A625-7A7C2A802D79}"/>
                  </a:ext>
                </a:extLst>
              </p:cNvPr>
              <p:cNvSpPr txBox="1"/>
              <p:nvPr/>
            </p:nvSpPr>
            <p:spPr>
              <a:xfrm>
                <a:off x="1564739" y="4729643"/>
                <a:ext cx="314447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/>
                  <a:t>T</a:t>
                </a:r>
                <a:r>
                  <a:rPr lang="en-US" sz="2400" baseline="-25000" dirty="0"/>
                  <a:t>infull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b="0" dirty="0"/>
                  <a:t> in?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	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FF1D011-C61D-4432-A625-7A7C2A802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739" y="4729643"/>
                <a:ext cx="3144475" cy="830997"/>
              </a:xfrm>
              <a:prstGeom prst="rect">
                <a:avLst/>
              </a:prstGeom>
              <a:blipFill>
                <a:blip r:embed="rId6"/>
                <a:stretch>
                  <a:fillRect l="-3101" t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9372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4F0192-A3CC-4EF6-91CD-BC3F41DD4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Timed State Machine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DF16B1-994F-4B79-96D1-2BF7CA1AF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1">
                <a:extLst>
                  <a:ext uri="{FF2B5EF4-FFF2-40B4-BE49-F238E27FC236}">
                    <a16:creationId xmlns:a16="http://schemas.microsoft.com/office/drawing/2014/main" id="{5EA53375-71D9-4ECE-82D1-D172501957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03847" y="1477107"/>
                <a:ext cx="6350466" cy="469719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Mode captures whether x==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Clock variable tracks the time that elapsed since x received a value</a:t>
                </a:r>
              </a:p>
              <a:p>
                <a:r>
                  <a:rPr lang="en-US" dirty="0"/>
                  <a:t>Guard ensures that </a:t>
                </a:r>
                <a:r>
                  <a:rPr lang="en-US" dirty="0">
                    <a:solidFill>
                      <a:srgbClr val="FF0000"/>
                    </a:solidFill>
                  </a:rPr>
                  <a:t>at least </a:t>
                </a:r>
                <a:r>
                  <a:rPr lang="en-US" dirty="0"/>
                  <a:t>2 seconds pass before the value of x is output </a:t>
                </a:r>
              </a:p>
              <a:p>
                <a:r>
                  <a:rPr lang="en-US" dirty="0"/>
                  <a:t>Guard </a:t>
                </a:r>
                <a:r>
                  <a:rPr lang="en-US" b="1" i="1" dirty="0">
                    <a:solidFill>
                      <a:srgbClr val="FF0000"/>
                    </a:solidFill>
                  </a:rPr>
                  <a:t>does not force </a:t>
                </a:r>
                <a:r>
                  <a:rPr lang="en-US" dirty="0"/>
                  <a:t>transitions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dirty="0"/>
                  <a:t> can keep increasing while process remains in mode full</a:t>
                </a:r>
              </a:p>
              <a:p>
                <a:r>
                  <a:rPr lang="en-US" dirty="0"/>
                  <a:t>How do we make sure that process does not remain in full mode for </a:t>
                </a:r>
                <a:r>
                  <a:rPr lang="en-US" dirty="0">
                    <a:solidFill>
                      <a:srgbClr val="FF0000"/>
                    </a:solidFill>
                  </a:rPr>
                  <a:t>at most</a:t>
                </a:r>
                <a:r>
                  <a:rPr lang="en-US" dirty="0"/>
                  <a:t> 3 seconds?</a:t>
                </a:r>
              </a:p>
            </p:txBody>
          </p:sp>
        </mc:Choice>
        <mc:Fallback xmlns="">
          <p:sp>
            <p:nvSpPr>
              <p:cNvPr id="15" name="Content Placeholder 1">
                <a:extLst>
                  <a:ext uri="{FF2B5EF4-FFF2-40B4-BE49-F238E27FC236}">
                    <a16:creationId xmlns:a16="http://schemas.microsoft.com/office/drawing/2014/main" id="{5EA53375-71D9-4ECE-82D1-D172501957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03847" y="1477107"/>
                <a:ext cx="6350466" cy="4697190"/>
              </a:xfrm>
              <a:blipFill>
                <a:blip r:embed="rId2"/>
                <a:stretch>
                  <a:fillRect l="-1152" t="-28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C35BC812-BBEB-48C8-951E-46DB418FC731}"/>
              </a:ext>
            </a:extLst>
          </p:cNvPr>
          <p:cNvGrpSpPr/>
          <p:nvPr/>
        </p:nvGrpSpPr>
        <p:grpSpPr>
          <a:xfrm>
            <a:off x="314511" y="1810435"/>
            <a:ext cx="5104700" cy="2293032"/>
            <a:chOff x="314511" y="1810435"/>
            <a:chExt cx="5104700" cy="2293032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17C8B1E-13DC-4D61-A3D3-3228EB5DA76F}"/>
                </a:ext>
              </a:extLst>
            </p:cNvPr>
            <p:cNvGrpSpPr/>
            <p:nvPr/>
          </p:nvGrpSpPr>
          <p:grpSpPr>
            <a:xfrm>
              <a:off x="314511" y="1810435"/>
              <a:ext cx="4851187" cy="2293032"/>
              <a:chOff x="1244813" y="1428772"/>
              <a:chExt cx="4851187" cy="2293032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3211FC1-AAFE-4C59-A896-A4B872C9BBAD}"/>
                  </a:ext>
                </a:extLst>
              </p:cNvPr>
              <p:cNvSpPr/>
              <p:nvPr/>
            </p:nvSpPr>
            <p:spPr>
              <a:xfrm>
                <a:off x="2319233" y="2290134"/>
                <a:ext cx="1084794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empty</a:t>
                </a:r>
                <a:endParaRPr lang="en-US" baseline="-25000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504FD206-C939-4D69-A62F-0B97EA183469}"/>
                  </a:ext>
                </a:extLst>
              </p:cNvPr>
              <p:cNvSpPr/>
              <p:nvPr/>
            </p:nvSpPr>
            <p:spPr>
              <a:xfrm>
                <a:off x="5269414" y="2290133"/>
                <a:ext cx="826586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full</a:t>
                </a:r>
                <a:endParaRPr lang="en-US" baseline="-25000" dirty="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4F9BBDF3-B6A7-4D0B-9ED5-C0802B044277}"/>
                  </a:ext>
                </a:extLst>
              </p:cNvPr>
              <p:cNvSpPr/>
              <p:nvPr/>
            </p:nvSpPr>
            <p:spPr>
              <a:xfrm>
                <a:off x="2796988" y="1805508"/>
                <a:ext cx="2650992" cy="530438"/>
              </a:xfrm>
              <a:custGeom>
                <a:avLst/>
                <a:gdLst>
                  <a:gd name="connsiteX0" fmla="*/ 0 w 2650992"/>
                  <a:gd name="connsiteY0" fmla="*/ 476650 h 530438"/>
                  <a:gd name="connsiteX1" fmla="*/ 1198709 w 2650992"/>
                  <a:gd name="connsiteY1" fmla="*/ 240 h 530438"/>
                  <a:gd name="connsiteX2" fmla="*/ 2650992 w 2650992"/>
                  <a:gd name="connsiteY2" fmla="*/ 530438 h 530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50992" h="530438">
                    <a:moveTo>
                      <a:pt x="0" y="476650"/>
                    </a:moveTo>
                    <a:cubicBezTo>
                      <a:pt x="378438" y="233962"/>
                      <a:pt x="756877" y="-8725"/>
                      <a:pt x="1198709" y="240"/>
                    </a:cubicBezTo>
                    <a:cubicBezTo>
                      <a:pt x="1640541" y="9205"/>
                      <a:pt x="2145766" y="269821"/>
                      <a:pt x="2650992" y="530438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A42D8E79-D767-4B95-AFD8-1C4E08EFA1C9}"/>
                  </a:ext>
                </a:extLst>
              </p:cNvPr>
              <p:cNvSpPr/>
              <p:nvPr/>
            </p:nvSpPr>
            <p:spPr>
              <a:xfrm>
                <a:off x="2796988" y="2891232"/>
                <a:ext cx="2650992" cy="514955"/>
              </a:xfrm>
              <a:custGeom>
                <a:avLst/>
                <a:gdLst>
                  <a:gd name="connsiteX0" fmla="*/ 2781620 w 2781620"/>
                  <a:gd name="connsiteY0" fmla="*/ 0 h 514955"/>
                  <a:gd name="connsiteX1" fmla="*/ 1483018 w 2781620"/>
                  <a:gd name="connsiteY1" fmla="*/ 514831 h 514955"/>
                  <a:gd name="connsiteX2" fmla="*/ 0 w 2781620"/>
                  <a:gd name="connsiteY2" fmla="*/ 38421 h 51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81620" h="514955">
                    <a:moveTo>
                      <a:pt x="2781620" y="0"/>
                    </a:moveTo>
                    <a:cubicBezTo>
                      <a:pt x="2364120" y="254214"/>
                      <a:pt x="1946621" y="508428"/>
                      <a:pt x="1483018" y="514831"/>
                    </a:cubicBezTo>
                    <a:cubicBezTo>
                      <a:pt x="1019415" y="521234"/>
                      <a:pt x="509707" y="279827"/>
                      <a:pt x="0" y="38421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61663339-CECC-44D2-B770-885260A735AA}"/>
                      </a:ext>
                    </a:extLst>
                  </p:cNvPr>
                  <p:cNvSpPr/>
                  <p:nvPr/>
                </p:nvSpPr>
                <p:spPr>
                  <a:xfrm>
                    <a:off x="2789577" y="1428772"/>
                    <a:ext cx="2398516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/>
                      <a:t>c</a:t>
                    </a:r>
                    <a14:m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≥2</m:t>
                        </m:r>
                      </m:oMath>
                    </a14:m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out:=x, x≔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61663339-CECC-44D2-B770-885260A735A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89577" y="1428772"/>
                    <a:ext cx="2398516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1311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AD7ECBEF-4ECC-4F04-92F9-E1667C7F0BEC}"/>
                      </a:ext>
                    </a:extLst>
                  </p:cNvPr>
                  <p:cNvSpPr/>
                  <p:nvPr/>
                </p:nvSpPr>
                <p:spPr>
                  <a:xfrm>
                    <a:off x="3287962" y="3352472"/>
                    <a:ext cx="166904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dirty="0"/>
                      <a:t>in?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x:=in, c:=0</a:t>
                    </a:r>
                  </a:p>
                </p:txBody>
              </p:sp>
            </mc:Choice>
            <mc:Fallback xmlns="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AD7ECBEF-4ECC-4F04-92F9-E1667C7F0BE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7962" y="3352472"/>
                    <a:ext cx="1669047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920" t="-10000" r="-2555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E8A40F54-3117-40ED-9F28-C44282AB1BB4}"/>
                  </a:ext>
                </a:extLst>
              </p:cNvPr>
              <p:cNvCxnSpPr>
                <a:cxnSpLocks/>
                <a:endCxn id="5" idx="2"/>
              </p:cNvCxnSpPr>
              <p:nvPr/>
            </p:nvCxnSpPr>
            <p:spPr>
              <a:xfrm>
                <a:off x="1244813" y="2602144"/>
                <a:ext cx="1074420" cy="2"/>
              </a:xfrm>
              <a:prstGeom prst="straightConnector1">
                <a:avLst/>
              </a:prstGeom>
              <a:noFill/>
              <a:ln w="25400">
                <a:solidFill>
                  <a:schemeClr val="accent6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978578B-1E05-458F-820C-D924FF033114}"/>
                  </a:ext>
                </a:extLst>
              </p:cNvPr>
              <p:cNvSpPr/>
              <p:nvPr/>
            </p:nvSpPr>
            <p:spPr>
              <a:xfrm>
                <a:off x="1382512" y="2204154"/>
                <a:ext cx="5774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c:=0</a:t>
                </a:r>
              </a:p>
            </p:txBody>
          </p:sp>
        </p:grpSp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53369D7D-4043-4492-9918-C0F6EE397266}"/>
                </a:ext>
              </a:extLst>
            </p:cNvPr>
            <p:cNvSpPr/>
            <p:nvPr/>
          </p:nvSpPr>
          <p:spPr>
            <a:xfrm>
              <a:off x="5033042" y="2561846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6587F0B4-CCBF-460F-A6B5-01728E9CFDEE}"/>
              </a:ext>
            </a:extLst>
          </p:cNvPr>
          <p:cNvSpPr/>
          <p:nvPr/>
        </p:nvSpPr>
        <p:spPr>
          <a:xfrm>
            <a:off x="5014597" y="2192514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in?</a:t>
            </a:r>
          </a:p>
        </p:txBody>
      </p:sp>
    </p:spTree>
    <p:extLst>
      <p:ext uri="{BB962C8B-B14F-4D97-AF65-F5344CB8AC3E}">
        <p14:creationId xmlns:p14="http://schemas.microsoft.com/office/powerpoint/2010/main" val="12781870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pLiSC8ikgrn1DClo90Itj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4RvpcQDSyMdAu7jQVKp7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pLiSC8ikgrn1DClo90Itj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IgC9msUFZCvT65nnQ0igp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Kk7WJrAi4kIOJEQL815xk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13076</TotalTime>
  <Words>2934</Words>
  <Application>Microsoft Office PowerPoint</Application>
  <PresentationFormat>Widescreen</PresentationFormat>
  <Paragraphs>463</Paragraphs>
  <Slides>31</Slides>
  <Notes>1</Notes>
  <HiddenSlides>7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Garamond</vt:lpstr>
      <vt:lpstr>Lucida Calligraphy</vt:lpstr>
      <vt:lpstr>Times New Roman</vt:lpstr>
      <vt:lpstr>Wingdings 3</vt:lpstr>
      <vt:lpstr>Office Theme</vt:lpstr>
      <vt:lpstr>Autonomous Cyber-Physical Systems: Timed Models</vt:lpstr>
      <vt:lpstr>Models of Computation</vt:lpstr>
      <vt:lpstr>Models of Computation</vt:lpstr>
      <vt:lpstr>Timed Processes: explicit clock variables</vt:lpstr>
      <vt:lpstr>Transitions in a timed state machine</vt:lpstr>
      <vt:lpstr>Transitions in a timed state machine</vt:lpstr>
      <vt:lpstr>Timed Process Execution</vt:lpstr>
      <vt:lpstr>Timed Buffer</vt:lpstr>
      <vt:lpstr>Timed State Machine representation</vt:lpstr>
      <vt:lpstr>Clock invariants</vt:lpstr>
      <vt:lpstr>Clock invariants</vt:lpstr>
      <vt:lpstr>Why model using invariants and guards?</vt:lpstr>
      <vt:lpstr>Example with two clocks</vt:lpstr>
      <vt:lpstr>Formal recap of a timed process</vt:lpstr>
      <vt:lpstr>Composing Timed Processes</vt:lpstr>
      <vt:lpstr>Composing Timed Processes</vt:lpstr>
      <vt:lpstr>Semi-synchrony</vt:lpstr>
      <vt:lpstr>Semi-synchrony</vt:lpstr>
      <vt:lpstr>Pacemaker Modeling as a Timed Process</vt:lpstr>
      <vt:lpstr>How does a healthy heart work?</vt:lpstr>
      <vt:lpstr>What do pacemakers do?</vt:lpstr>
      <vt:lpstr>Implantable Pacemaker modeling</vt:lpstr>
      <vt:lpstr>How dual-chamber pacemakers work</vt:lpstr>
      <vt:lpstr>The LRI mode of operation explained</vt:lpstr>
      <vt:lpstr>PowerPoint Presentation</vt:lpstr>
      <vt:lpstr>Finite state automata</vt:lpstr>
      <vt:lpstr>How does a finite state automaton work?</vt:lpstr>
      <vt:lpstr>Language of a finite state automaton</vt:lpstr>
      <vt:lpstr>Timed Automata</vt:lpstr>
      <vt:lpstr>Timing Analysis</vt:lpstr>
      <vt:lpstr>How is such analysis done?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Cyber-Physical Systems</dc:title>
  <dc:creator>Jyo Deshmukh</dc:creator>
  <cp:lastModifiedBy>Jyo Deshmukh</cp:lastModifiedBy>
  <cp:revision>217</cp:revision>
  <dcterms:created xsi:type="dcterms:W3CDTF">2018-01-04T23:14:16Z</dcterms:created>
  <dcterms:modified xsi:type="dcterms:W3CDTF">2022-08-29T20:37:42Z</dcterms:modified>
</cp:coreProperties>
</file>