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0"/>
  </p:notesMasterIdLst>
  <p:sldIdLst>
    <p:sldId id="256" r:id="rId2"/>
    <p:sldId id="349" r:id="rId3"/>
    <p:sldId id="350" r:id="rId4"/>
    <p:sldId id="351" r:id="rId5"/>
    <p:sldId id="352" r:id="rId6"/>
    <p:sldId id="353" r:id="rId7"/>
    <p:sldId id="355" r:id="rId8"/>
    <p:sldId id="354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64" r:id="rId18"/>
    <p:sldId id="365" r:id="rId19"/>
    <p:sldId id="366" r:id="rId20"/>
    <p:sldId id="367" r:id="rId21"/>
    <p:sldId id="368" r:id="rId22"/>
    <p:sldId id="369" r:id="rId23"/>
    <p:sldId id="370" r:id="rId24"/>
    <p:sldId id="371" r:id="rId25"/>
    <p:sldId id="372" r:id="rId26"/>
    <p:sldId id="373" r:id="rId27"/>
    <p:sldId id="376" r:id="rId28"/>
    <p:sldId id="377" r:id="rId29"/>
    <p:sldId id="374" r:id="rId30"/>
    <p:sldId id="375" r:id="rId31"/>
    <p:sldId id="379" r:id="rId32"/>
    <p:sldId id="378" r:id="rId33"/>
    <p:sldId id="380" r:id="rId34"/>
    <p:sldId id="385" r:id="rId35"/>
    <p:sldId id="381" r:id="rId36"/>
    <p:sldId id="382" r:id="rId37"/>
    <p:sldId id="384" r:id="rId38"/>
    <p:sldId id="383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213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9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4/1/2024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dirty="0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6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6.png"/><Relationship Id="rId7" Type="http://schemas.openxmlformats.org/officeDocument/2006/relationships/image" Target="../media/image3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10" Type="http://schemas.openxmlformats.org/officeDocument/2006/relationships/image" Target="../media/image3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7.png"/><Relationship Id="rId18" Type="http://schemas.openxmlformats.org/officeDocument/2006/relationships/image" Target="../media/image42.png"/><Relationship Id="rId3" Type="http://schemas.openxmlformats.org/officeDocument/2006/relationships/image" Target="../media/image26.png"/><Relationship Id="rId21" Type="http://schemas.openxmlformats.org/officeDocument/2006/relationships/image" Target="../media/image45.png"/><Relationship Id="rId7" Type="http://schemas.openxmlformats.org/officeDocument/2006/relationships/image" Target="../media/image30.png"/><Relationship Id="rId12" Type="http://schemas.openxmlformats.org/officeDocument/2006/relationships/image" Target="../media/image36.png"/><Relationship Id="rId17" Type="http://schemas.openxmlformats.org/officeDocument/2006/relationships/image" Target="../media/image41.png"/><Relationship Id="rId25" Type="http://schemas.openxmlformats.org/officeDocument/2006/relationships/image" Target="../media/image49.png"/><Relationship Id="rId2" Type="http://schemas.openxmlformats.org/officeDocument/2006/relationships/image" Target="../media/image25.png"/><Relationship Id="rId16" Type="http://schemas.openxmlformats.org/officeDocument/2006/relationships/image" Target="../media/image40.png"/><Relationship Id="rId20" Type="http://schemas.openxmlformats.org/officeDocument/2006/relationships/image" Target="../media/image4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11" Type="http://schemas.openxmlformats.org/officeDocument/2006/relationships/image" Target="../media/image35.png"/><Relationship Id="rId24" Type="http://schemas.openxmlformats.org/officeDocument/2006/relationships/image" Target="../media/image48.png"/><Relationship Id="rId5" Type="http://schemas.openxmlformats.org/officeDocument/2006/relationships/image" Target="../media/image28.png"/><Relationship Id="rId15" Type="http://schemas.openxmlformats.org/officeDocument/2006/relationships/image" Target="../media/image39.png"/><Relationship Id="rId23" Type="http://schemas.openxmlformats.org/officeDocument/2006/relationships/image" Target="../media/image47.png"/><Relationship Id="rId10" Type="http://schemas.openxmlformats.org/officeDocument/2006/relationships/image" Target="../media/image34.png"/><Relationship Id="rId19" Type="http://schemas.openxmlformats.org/officeDocument/2006/relationships/image" Target="../media/image43.png"/><Relationship Id="rId4" Type="http://schemas.openxmlformats.org/officeDocument/2006/relationships/image" Target="../media/image27.png"/><Relationship Id="rId9" Type="http://schemas.openxmlformats.org/officeDocument/2006/relationships/image" Target="../media/image32.png"/><Relationship Id="rId14" Type="http://schemas.openxmlformats.org/officeDocument/2006/relationships/image" Target="../media/image38.png"/><Relationship Id="rId22" Type="http://schemas.openxmlformats.org/officeDocument/2006/relationships/image" Target="../media/image4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7.png"/><Relationship Id="rId13" Type="http://schemas.openxmlformats.org/officeDocument/2006/relationships/image" Target="../media/image62.png"/><Relationship Id="rId3" Type="http://schemas.openxmlformats.org/officeDocument/2006/relationships/image" Target="../media/image52.png"/><Relationship Id="rId7" Type="http://schemas.openxmlformats.org/officeDocument/2006/relationships/image" Target="../media/image56.png"/><Relationship Id="rId12" Type="http://schemas.openxmlformats.org/officeDocument/2006/relationships/image" Target="../media/image61.png"/><Relationship Id="rId2" Type="http://schemas.openxmlformats.org/officeDocument/2006/relationships/image" Target="../media/image51.png"/><Relationship Id="rId16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5.png"/><Relationship Id="rId11" Type="http://schemas.openxmlformats.org/officeDocument/2006/relationships/image" Target="../media/image60.png"/><Relationship Id="rId5" Type="http://schemas.openxmlformats.org/officeDocument/2006/relationships/image" Target="../media/image54.png"/><Relationship Id="rId15" Type="http://schemas.openxmlformats.org/officeDocument/2006/relationships/image" Target="../media/image64.png"/><Relationship Id="rId10" Type="http://schemas.openxmlformats.org/officeDocument/2006/relationships/image" Target="../media/image59.png"/><Relationship Id="rId4" Type="http://schemas.openxmlformats.org/officeDocument/2006/relationships/image" Target="../media/image53.png"/><Relationship Id="rId9" Type="http://schemas.openxmlformats.org/officeDocument/2006/relationships/image" Target="../media/image58.png"/><Relationship Id="rId14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8.png"/><Relationship Id="rId4" Type="http://schemas.openxmlformats.org/officeDocument/2006/relationships/image" Target="../media/image69.png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.png"/><Relationship Id="rId5" Type="http://schemas.openxmlformats.org/officeDocument/2006/relationships/image" Target="../media/image67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7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6.png"/><Relationship Id="rId4" Type="http://schemas.openxmlformats.org/officeDocument/2006/relationships/image" Target="../media/image75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8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9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0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Lattice Theory &amp; Fixpoint computation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0E4D-58A0-478B-B410-39260D9E0A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any monotonic functional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dirty="0">
                  <a:latin typeface="Cambria Math" panose="02040503050406030204" pitchFamily="18" charset="0"/>
                </a:endParaRPr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Least fixed point always exists</a:t>
                </a: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=⋂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Greatest fixed point always exists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=⋃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0E4D-58A0-478B-B410-39260D9E0A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5A0876-88DE-4ECC-94B6-CDCD67953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F96B77-0F43-4CAD-84C7-E485B4F17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36E3315-DA09-47C5-8461-7AA050F1185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Connection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36E3315-DA09-47C5-8461-7AA050F118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184603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54277D-55B6-4135-83D1-0857BA25E07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0" dirty="0">
                    <a:latin typeface="Cambria Math" panose="02040503050406030204" pitchFamily="18" charset="0"/>
                  </a:rPr>
                  <a:t>Tarski-Knaster theorem helps prove existence of fixpoints, but does not tell you how to compute them</a:t>
                </a:r>
              </a:p>
              <a:p>
                <a:endParaRPr lang="en-US" i="1" dirty="0">
                  <a:latin typeface="Cambria Math" panose="02040503050406030204" pitchFamily="18" charset="0"/>
                </a:endParaRPr>
              </a:p>
              <a:p>
                <a:r>
                  <a:rPr lang="en-US" dirty="0">
                    <a:latin typeface="Cambria Math" panose="02040503050406030204" pitchFamily="18" charset="0"/>
                  </a:rPr>
                  <a:t>Kleene’s fixpoint theorem: </a:t>
                </a:r>
              </a:p>
              <a:p>
                <a:pPr lvl="1"/>
                <a:r>
                  <a:rPr lang="en-US" dirty="0">
                    <a:latin typeface="Cambria Math" panose="02040503050406030204" pitchFamily="18" charset="0"/>
                  </a:rPr>
                  <a:t>iterates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over elements of a lattice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,≼,⊔, ⊓</m:t>
                        </m:r>
                      </m:e>
                    </m:d>
                  </m:oMath>
                </a14:m>
                <a:r>
                  <a:rPr lang="en-US" dirty="0">
                    <a:latin typeface="Cambria Math" panose="02040503050406030204" pitchFamily="18" charset="0"/>
                  </a:rPr>
                  <a:t> form an ascending chain:</a:t>
                </a:r>
              </a:p>
              <a:p>
                <a:pPr marL="0" indent="0">
                  <a:buNone/>
                </a:pPr>
                <a:r>
                  <a:rPr lang="en-US" dirty="0">
                    <a:latin typeface="Cambria Math" panose="02040503050406030204" pitchFamily="18" charset="0"/>
                  </a:rPr>
                  <a:t>	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𝑓𝑎𝑙𝑠𝑒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≼⋯</m:t>
                    </m:r>
                  </m:oMath>
                </a14:m>
                <a:r>
                  <a:rPr lang="en-US" i="1" dirty="0">
                    <a:latin typeface="Cambria Math" panose="02040503050406030204" pitchFamily="18" charset="0"/>
                  </a:rPr>
                  <a:t> </a:t>
                </a:r>
              </a:p>
              <a:p>
                <a:pPr lvl="1"/>
                <a:r>
                  <a:rPr lang="en-US" b="0" dirty="0">
                    <a:latin typeface="Cambria Math" panose="02040503050406030204" pitchFamily="18" charset="0"/>
                  </a:rPr>
                  <a:t>supremum of this chain is the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lfp</a:t>
                </a:r>
                <a:r>
                  <a:rPr lang="en-US" b="0" dirty="0">
                    <a:latin typeface="Cambria Math" panose="02040503050406030204" pitchFamily="18" charset="0"/>
                  </a:rPr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endParaRPr lang="en-US" b="0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:r>
                  <a:rPr lang="en-US" b="0" dirty="0">
                    <a:latin typeface="Cambria Math" panose="02040503050406030204" pitchFamily="18" charset="0"/>
                  </a:rPr>
                  <a:t>(similarly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𝜏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…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</m:e>
                            </m:d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≼…≼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𝑡𝑟𝑢𝑒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for </a:t>
                </a:r>
                <a:r>
                  <a:rPr lang="en-US" b="0" dirty="0" err="1">
                    <a:latin typeface="Cambria Math" panose="02040503050406030204" pitchFamily="18" charset="0"/>
                  </a:rPr>
                  <a:t>gfp</a:t>
                </a:r>
                <a:r>
                  <a:rPr lang="en-US" b="0" dirty="0">
                    <a:latin typeface="Cambria Math" panose="02040503050406030204" pitchFamily="18" charset="0"/>
                  </a:rPr>
                  <a:t>)</a:t>
                </a:r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This shows that: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𝑓𝑎𝑙𝑠𝑒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⋂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𝑡𝑟𝑢𝑒</m:t>
                            </m:r>
                          </m:e>
                        </m:d>
                      </m:e>
                    </m:nary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254277D-55B6-4135-83D1-0857BA25E07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66AC9F5-8CEB-473A-9BF1-62A5E2B6DE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03E87A-4176-4538-B583-22EB89E31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411B63-27AC-45BB-A64D-3659ADCF46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Kleene fixpoint theorem</a:t>
            </a:r>
          </a:p>
        </p:txBody>
      </p:sp>
    </p:spTree>
    <p:extLst>
      <p:ext uri="{BB962C8B-B14F-4D97-AF65-F5344CB8AC3E}">
        <p14:creationId xmlns:p14="http://schemas.microsoft.com/office/powerpoint/2010/main" val="368184333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E1DC48-1DCF-4980-B854-BFF01C3E83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 dirty="0" err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𝐀𝐗</m:t>
                        </m:r>
                        <m:r>
                          <a:rPr lang="en-US" b="1" i="0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𝑦𝑒𝑙𝑙𝑜𝑤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𝐀𝐗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𝐀𝐅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𝐄𝐅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𝜇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. 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𝑔𝑟𝑒𝑒𝑛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𝐀𝐗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∧(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𝜇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𝑌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′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.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𝑟𝑒𝑑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∨</m:t>
                                  </m:r>
                                  <m:r>
                                    <a:rPr lang="en-US" b="1" i="0" smtClean="0">
                                      <a:latin typeface="Cambria Math" panose="02040503050406030204" pitchFamily="18" charset="0"/>
                                    </a:rPr>
                                    <m:t>𝐄𝐗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𝑌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′</m:t>
                                      </m:r>
                                    </m:sup>
                                  </m:sSup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∧</m:t>
                          </m:r>
                          <m:r>
                            <a:rPr lang="en-US" b="1" i="0" smtClean="0">
                              <a:latin typeface="Cambria Math" panose="02040503050406030204" pitchFamily="18" charset="0"/>
                            </a:rPr>
                            <m:t>𝐀𝐗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𝑔𝑟𝑒𝑒𝑛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𝐄𝐗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∨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i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𝐄𝐆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𝑔𝑟𝑒𝑒𝑛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1" i="0" smtClean="0">
                            <a:latin typeface="Cambria Math" panose="02040503050406030204" pitchFamily="18" charset="0"/>
                          </a:rPr>
                          <m:t>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𝑟𝑒𝑑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𝑟𝑒𝑑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𝑔𝑟𝑒𝑒𝑛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∧</m:t>
                            </m:r>
                            <m:r>
                              <a:rPr lang="en-US" b="1" i="0" smtClean="0">
                                <a:latin typeface="Cambria Math" panose="02040503050406030204" pitchFamily="18" charset="0"/>
                              </a:rPr>
                              <m:t>𝐄𝐗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DE1DC48-1DCF-4980-B854-BFF01C3E83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75472D0-E4E1-482F-B2E5-1960ECCB7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D67C5A-1E96-457E-8A86-813358E931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5F4D361-FED8-4F86-81F5-5E0919355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characterization of CTL/CTL*</a:t>
            </a:r>
          </a:p>
        </p:txBody>
      </p:sp>
    </p:spTree>
    <p:extLst>
      <p:ext uri="{BB962C8B-B14F-4D97-AF65-F5344CB8AC3E}">
        <p14:creationId xmlns:p14="http://schemas.microsoft.com/office/powerpoint/2010/main" val="42197762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9B2B0E-080F-4AC6-9610-35AEC464B5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Alternation depth refers to the depth of </a:t>
                </a:r>
                <a:r>
                  <a:rPr lang="en-US" i="1" dirty="0"/>
                  <a:t>significant nesting </a:t>
                </a:r>
                <a:r>
                  <a:rPr lang="en-US" dirty="0"/>
                  <a:t>of alternating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’s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’s</a:t>
                </a:r>
              </a:p>
              <a:p>
                <a:r>
                  <a:rPr lang="en-US" dirty="0"/>
                  <a:t>Alternation of the following form is </a:t>
                </a:r>
                <a:r>
                  <a:rPr lang="en-US" b="1" dirty="0"/>
                  <a:t>not </a:t>
                </a:r>
                <a:r>
                  <a:rPr lang="en-US" dirty="0"/>
                  <a:t>significant: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Inner fixpoint formula is not influenced by the surrounding formula of “opposite polarity”</a:t>
                </a:r>
              </a:p>
              <a:p>
                <a:r>
                  <a:rPr lang="en-US" dirty="0"/>
                  <a:t>Alternation of following form </a:t>
                </a:r>
                <a:r>
                  <a:rPr lang="en-US" b="1" dirty="0"/>
                  <a:t>is significant</a:t>
                </a:r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Inner fixpoint is influenced by outer formula of opposite polarity</a:t>
                </a:r>
              </a:p>
              <a:p>
                <a:r>
                  <a:rPr lang="en-US" dirty="0"/>
                  <a:t>Roughly: if alternation is not significant, while computing “outer” fixpoint, you don’t need to recompute inner fixpoint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A9B2B0E-080F-4AC6-9610-35AEC464B5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6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13A95-0174-4F65-82BA-B866E3B326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37590F-891C-4412-8025-94FCF7E25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13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56C2DC3-6E57-4011-B9B8-4B65E3EA89D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Alternation depth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formulae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756C2DC3-6E57-4011-B9B8-4B65E3EA89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6104466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646689-3EA1-454C-B1A2-D739E1381E6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0 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or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𝑓</m:t>
                                </m:r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</m:func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¬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subformula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=1+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𝑎𝑑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subformula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where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free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var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: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containing formulas of alternation depth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E646689-3EA1-454C-B1A2-D739E1381E6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A5052BD-3877-4667-82C5-FEE596ADC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47B4-7EDD-4DF4-AAA1-89704DF75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930DA58-A85F-460B-8956-0FFD8F45E7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 depth formal definition</a:t>
            </a:r>
          </a:p>
        </p:txBody>
      </p:sp>
    </p:spTree>
    <p:extLst>
      <p:ext uri="{BB962C8B-B14F-4D97-AF65-F5344CB8AC3E}">
        <p14:creationId xmlns:p14="http://schemas.microsoft.com/office/powerpoint/2010/main" val="36925349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2D1F04A-398D-4DFF-B3F2-3F73274EA7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671354"/>
                <a:ext cx="11699087" cy="4012686"/>
              </a:xfrm>
            </p:spPr>
            <p:txBody>
              <a:bodyPr/>
              <a:lstStyle/>
              <a:p>
                <a:r>
                  <a:rPr lang="en-US" dirty="0"/>
                  <a:t>All CTL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b="0" dirty="0"/>
              </a:p>
              <a:p>
                <a:r>
                  <a:rPr lang="en-US" dirty="0"/>
                  <a:t>All CTL*/LTL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Higher alternation depths form a true hierarchy of expressive power</a:t>
                </a:r>
              </a:p>
              <a:p>
                <a:pPr lvl="1"/>
                <a:r>
                  <a:rPr lang="en-US" dirty="0"/>
                  <a:t>However, most practical formulas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2D1F04A-398D-4DFF-B3F2-3F73274EA7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671354"/>
                <a:ext cx="11699087" cy="4012686"/>
              </a:xfrm>
              <a:blipFill>
                <a:blip r:embed="rId2"/>
                <a:stretch>
                  <a:fillRect l="-521" t="-24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2D4727-EC1C-4152-98C3-3F848321B7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0A1EC2-5309-4321-8AA2-D5162946AF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547C0C-6E3E-43D5-8606-731A6A3349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Alternation depth and temporal logics</a:t>
            </a:r>
          </a:p>
        </p:txBody>
      </p:sp>
    </p:spTree>
    <p:extLst>
      <p:ext uri="{BB962C8B-B14F-4D97-AF65-F5344CB8AC3E}">
        <p14:creationId xmlns:p14="http://schemas.microsoft.com/office/powerpoint/2010/main" val="31909934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5F56BA-55E2-4B2F-91A6-E1E3D8B2D40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Naïve algorithm: use Kleene’s fixpoint theorem (existence of fixpoints is guaranteed by Tarski-Knaster theorem)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𝐿𝑇𝑆</m:t>
                                    </m:r>
                                  </m:e>
                                </m:d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Basic improvements:</a:t>
                </a:r>
              </a:p>
              <a:p>
                <a:pPr lvl="1"/>
                <a:r>
                  <a:rPr lang="en-US" dirty="0"/>
                  <a:t>Utilize monotonicity of consecutive </a:t>
                </a:r>
                <a:r>
                  <a:rPr lang="en-US" dirty="0" err="1"/>
                  <a:t>lfp</a:t>
                </a:r>
                <a:r>
                  <a:rPr lang="en-US" dirty="0"/>
                  <a:t> and </a:t>
                </a:r>
                <a:r>
                  <a:rPr lang="en-US" dirty="0" err="1"/>
                  <a:t>gfp</a:t>
                </a:r>
                <a:r>
                  <a:rPr lang="en-US" dirty="0"/>
                  <a:t> operations</a:t>
                </a:r>
              </a:p>
              <a:p>
                <a:pPr lvl="1"/>
                <a:r>
                  <a:rPr lang="en-US" dirty="0"/>
                  <a:t>Fixpoints guaranteed by </a:t>
                </a:r>
                <a:r>
                  <a:rPr lang="en-US" i="1" dirty="0"/>
                  <a:t>generalized Tarski-Knaster theorem</a:t>
                </a:r>
              </a:p>
              <a:p>
                <a:endParaRPr lang="en-US" i="1" dirty="0"/>
              </a:p>
              <a:p>
                <a:r>
                  <a:rPr lang="en-US" dirty="0"/>
                  <a:t>Generalized Tarski-Knaster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for any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i="1" dirty="0"/>
                  <a:t>  </a:t>
                </a:r>
                <a:r>
                  <a:rPr lang="en-US" dirty="0"/>
                  <a:t>[similarly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] </a:t>
                </a:r>
              </a:p>
              <a:p>
                <a:pPr marL="411480" lvl="1" indent="0">
                  <a:buNone/>
                </a:pPr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75F56BA-55E2-4B2F-91A6-E1E3D8B2D40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0D7CCF-15AC-4568-A253-E1CC908295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CEF994-19F5-44D4-9405-7381AF29E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4E98F9-B72D-4871-9819-D90AEAE677C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Model checking the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</a:t>
                </a:r>
              </a:p>
            </p:txBody>
          </p:sp>
        </mc:Choice>
        <mc:Fallback xmlns="">
          <p:sp>
            <p:nvSpPr>
              <p:cNvPr id="5" name="Title 4">
                <a:extLst>
                  <a:ext uri="{FF2B5EF4-FFF2-40B4-BE49-F238E27FC236}">
                    <a16:creationId xmlns:a16="http://schemas.microsoft.com/office/drawing/2014/main" id="{E24E98F9-B72D-4871-9819-D90AEAE677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3"/>
                <a:stretch>
                  <a:fillRect l="-1303" b="-5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178145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B63AC3-9995-47DF-8105-AB186FA677C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1800" dirty="0"/>
                  <a:t>This can take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𝐿𝑇𝑆</m:t>
                        </m:r>
                      </m:e>
                    </m:d>
                  </m:oMath>
                </a14:m>
                <a:r>
                  <a:rPr lang="en-US" sz="1800" dirty="0"/>
                  <a:t> iterations of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Initially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sz="1800" dirty="0"/>
              </a:p>
              <a:p>
                <a:pPr lvl="1"/>
                <a:r>
                  <a:rPr lang="en-US" sz="1800" dirty="0"/>
                  <a:t>For each subsequent iteration,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+1 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1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</m:e>
                    </m:d>
                  </m:oMath>
                </a14:m>
                <a:r>
                  <a:rPr lang="en-US" sz="1800" dirty="0"/>
                  <a:t> </a:t>
                </a:r>
              </a:p>
              <a:p>
                <a:pPr lvl="2"/>
                <a:r>
                  <a:rPr lang="en-US" sz="1600" dirty="0"/>
                  <a:t>Calculate an ascending chain of iterations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dirty="0"/>
                  <a:t>, starting with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1600" dirty="0"/>
              </a:p>
              <a:p>
                <a:pPr lvl="2"/>
                <a:r>
                  <a:rPr lang="en-US" sz="1600" dirty="0"/>
                  <a:t>This can take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𝐿𝑇𝑆</m:t>
                        </m:r>
                      </m:e>
                    </m:d>
                  </m:oMath>
                </a14:m>
                <a:r>
                  <a:rPr lang="en-US" sz="1600" dirty="0"/>
                  <a:t> iterations</a:t>
                </a:r>
              </a:p>
              <a:p>
                <a:pPr lvl="1"/>
                <a:r>
                  <a:rPr lang="en-US" sz="1800" dirty="0"/>
                  <a:t>So, we may need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800" b="0" i="1" smtClean="0">
                                <a:latin typeface="Cambria Math" panose="02040503050406030204" pitchFamily="18" charset="0"/>
                              </a:rPr>
                              <m:t>𝐿𝑇𝑆</m:t>
                            </m:r>
                          </m:e>
                        </m:d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1800" dirty="0"/>
                  <a:t> iterations</a:t>
                </a:r>
              </a:p>
              <a:p>
                <a:r>
                  <a:rPr lang="en-US" sz="2000" dirty="0"/>
                  <a:t>Consider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sz="1800" dirty="0"/>
                  <a:t>No alternation </a:t>
                </a:r>
              </a:p>
              <a:p>
                <a:pPr lvl="1"/>
                <a:r>
                  <a:rPr lang="en-US" sz="1800" dirty="0"/>
                  <a:t>We can compute this by resetting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to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every time outer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changes</a:t>
                </a:r>
              </a:p>
              <a:p>
                <a:pPr lvl="1"/>
                <a:r>
                  <a:rPr lang="en-US" sz="1800" dirty="0"/>
                  <a:t>In the first formula, we have to reset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when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changes because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is growing but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is shrinking</a:t>
                </a:r>
              </a:p>
              <a:p>
                <a:pPr lvl="1"/>
                <a:r>
                  <a:rPr lang="en-US" sz="1800" dirty="0"/>
                  <a:t>But for this formula, it is unnecessary to reset inner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800" dirty="0"/>
                  <a:t> because both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1800" dirty="0"/>
                  <a:t>and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𝑍</m:t>
                    </m:r>
                  </m:oMath>
                </a14:m>
                <a:r>
                  <a:rPr lang="en-US" sz="1800" dirty="0"/>
                  <a:t> are growing</a:t>
                </a:r>
              </a:p>
              <a:p>
                <a:pPr lvl="1"/>
                <a:endParaRPr lang="en-US" sz="1800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4B63AC3-9995-47DF-8105-AB186FA677C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8" t="-10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3484C7E-5602-4C74-A59E-552C75A7F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9363FCB-6E54-40E8-B068-9C078D018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F59FF62-345E-4DAE-AA8E-429B8BDB96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does generalized Tarski-Knaster help?</a:t>
            </a:r>
          </a:p>
        </p:txBody>
      </p:sp>
    </p:spTree>
    <p:extLst>
      <p:ext uri="{BB962C8B-B14F-4D97-AF65-F5344CB8AC3E}">
        <p14:creationId xmlns:p14="http://schemas.microsoft.com/office/powerpoint/2010/main" val="3799792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E5DA98-B743-4451-A7E1-422AE4DF727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287426"/>
                <a:ext cx="11611519" cy="469589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endParaRPr lang="en-US" sz="2400" dirty="0"/>
              </a:p>
              <a:p>
                <a:r>
                  <a:rPr lang="en-US" sz="2400" dirty="0"/>
                  <a:t>How do we compute this?</a:t>
                </a: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𝑓𝑎𝑙𝑠𝑒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b="0" dirty="0"/>
                  <a:t> we usually need to compute:</a:t>
                </a:r>
              </a:p>
              <a:p>
                <a:pPr lvl="2"/>
                <a:r>
                  <a:rPr lang="en-US" sz="1800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1800" b="0" i="0" smtClean="0">
                        <a:latin typeface="Cambria Math" panose="02040503050406030204" pitchFamily="18" charset="0"/>
                      </a:rPr>
                      <m:t>false</m:t>
                    </m:r>
                    <m:r>
                      <a:rPr lang="en-US" sz="1800" b="0" i="0" smtClean="0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0,2</m:t>
                        </m:r>
                      </m:sup>
                    </m:sSup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⊂…</m:t>
                    </m:r>
                    <m:sSup>
                      <m:sSup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p>
                    </m:sSup>
                  </m:oMath>
                </a14:m>
                <a:r>
                  <a:rPr lang="en-US" sz="1800" b="0" dirty="0"/>
                  <a:t> and then apply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endParaRPr lang="en-US" sz="1800" b="0" dirty="0"/>
              </a:p>
              <a:p>
                <a:pPr lvl="1"/>
                <a:r>
                  <a:rPr lang="en-US" sz="2000" b="0" dirty="0"/>
                  <a:t>To 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𝑍</m:t>
                                </m:r>
                              </m:e>
                              <m:sup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p>
                            </m:s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d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r>
                  <a:rPr lang="en-US" sz="2000" b="0" dirty="0"/>
                  <a:t> we usually need to compute:</a:t>
                </a:r>
              </a:p>
              <a:p>
                <a:pPr marL="1143000" marR="0" lvl="2" indent="-228600" algn="l" defTabSz="914400" rtl="0" eaLnBrk="1" fontAlgn="auto" latinLnBrk="0" hangingPunct="1">
                  <a:lnSpc>
                    <a:spcPct val="90000"/>
                  </a:lnSpc>
                  <a:spcBef>
                    <a:spcPts val="500"/>
                  </a:spcBef>
                  <a:spcAft>
                    <a:spcPts val="0"/>
                  </a:spcAft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tabLst/>
                  <a:defRPr/>
                </a:pPr>
                <a:r>
                  <a:rPr lang="en-US" sz="1800" b="0" dirty="0"/>
                  <a:t> </a:t>
                </a:r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false</m:t>
                    </m:r>
                    <m:r>
                      <a:rPr kumimoji="0" lang="en-US" b="0" i="0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= 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1,0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1,1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1,2</m:t>
                        </m:r>
                      </m:sup>
                    </m:sSup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⊂…</m:t>
                    </m:r>
                    <m:sSup>
                      <m:sSupPr>
                        <m:ctrlP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</m:ctrlPr>
                      </m:sSupPr>
                      <m:e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𝑌</m:t>
                        </m:r>
                      </m:e>
                      <m:sup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1,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𝜔</m:t>
                        </m:r>
                        <m:r>
                          <a:rPr kumimoji="0" lang="en-US" b="0" i="1" u="none" strike="noStrike" kern="1200" cap="none" spc="0" normalizeH="0" baseline="0" noProof="0" smtClean="0">
                            <a:ln>
                              <a:noFill/>
                            </a:ln>
                            <a:solidFill>
                              <a:prstClr val="black"/>
                            </a:solidFill>
                            <a:effectLst/>
                            <a:uLnTx/>
                            <a:uFillTx/>
                            <a:latin typeface="Cambria Math" panose="02040503050406030204" pitchFamily="18" charset="0"/>
                            <a:cs typeface="+mn-cs"/>
                          </a:rPr>
                          <m:t>+1</m:t>
                        </m:r>
                      </m:sup>
                    </m:sSup>
                  </m:oMath>
                </a14:m>
                <a:r>
                  <a:rPr kumimoji="0" lang="en-US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  <a:cs typeface="+mn-cs"/>
                  </a:rPr>
                  <a:t> and then apply </a:t>
                </a:r>
                <a14:m>
                  <m:oMath xmlns:m="http://schemas.openxmlformats.org/officeDocument/2006/math">
                    <m:r>
                      <a:rPr kumimoji="0" lang="en-US" b="0" i="1" u="none" strike="noStrike" kern="1200" cap="none" spc="0" normalizeH="0" baseline="0" noProof="0" smtClean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mbria Math" panose="02040503050406030204" pitchFamily="18" charset="0"/>
                        <a:cs typeface="+mn-cs"/>
                      </a:rPr>
                      <m:t>𝑓</m:t>
                    </m:r>
                  </m:oMath>
                </a14:m>
                <a:endParaRPr kumimoji="0" lang="en-US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cs typeface="+mn-cs"/>
                </a:endParaRPr>
              </a:p>
              <a:p>
                <a:pPr lvl="1"/>
                <a:r>
                  <a:rPr lang="en-US" sz="2000" dirty="0"/>
                  <a:t>However,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⊆…</m:t>
                    </m:r>
                  </m:oMath>
                </a14:m>
                <a:r>
                  <a:rPr lang="en-US" sz="2000" b="0" dirty="0"/>
                  <a:t>, </a:t>
                </a:r>
                <a14:m>
                  <m:oMath xmlns:m="http://schemas.openxmlformats.org/officeDocument/2006/math"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sz="2000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000" i="1">
                                <a:latin typeface="Cambria Math" panose="02040503050406030204" pitchFamily="18" charset="0"/>
                              </a:rPr>
                              <m:t>𝑍</m:t>
                            </m:r>
                          </m:e>
                          <m:sup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p>
                        </m:s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endParaRPr lang="en-US" sz="2000" b="0" dirty="0"/>
              </a:p>
              <a:p>
                <a:pPr lvl="1"/>
                <a:r>
                  <a:rPr lang="en-US" sz="2000" b="0" dirty="0"/>
                  <a:t>So, we don’t need to recompute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,…, 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sz="2000" b="0" dirty="0"/>
                  <a:t> from scratch, but can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sz="2000" b="0" dirty="0"/>
              </a:p>
              <a:p>
                <a:endParaRPr lang="en-US" sz="2200" dirty="0"/>
              </a:p>
              <a:p>
                <a:r>
                  <a:rPr lang="en-US" sz="2200" b="0" dirty="0"/>
                  <a:t>With some more optimizations, this allows us to get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2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𝐿𝑇𝑆</m:t>
                                    </m:r>
                                  </m:e>
                                </m:d>
                                <m:r>
                                  <a:rPr lang="en-US" sz="22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200" b="0" i="1" smtClean="0">
                                        <a:latin typeface="Cambria Math" panose="02040503050406030204" pitchFamily="18" charset="0"/>
                                      </a:rPr>
                                      <m:t>𝑓</m:t>
                                    </m:r>
                                  </m:e>
                                </m:d>
                              </m:e>
                            </m:d>
                          </m:e>
                          <m:sup>
                            <m:r>
                              <a:rPr lang="en-US" sz="2200" b="0" i="1" smtClean="0">
                                <a:latin typeface="Cambria Math" panose="02040503050406030204" pitchFamily="18" charset="0"/>
                              </a:rPr>
                              <m:t>𝑎𝑑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sz="2200" b="0" dirty="0"/>
                  <a:t> algorithm </a:t>
                </a:r>
                <a:r>
                  <a:rPr lang="en-US" sz="2200" b="0" dirty="0">
                    <a:solidFill>
                      <a:srgbClr val="FF0000"/>
                    </a:solidFill>
                  </a:rPr>
                  <a:t>(not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sz="2200" b="0" i="1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sz="2200" b="0" dirty="0">
                  <a:solidFill>
                    <a:srgbClr val="FF0000"/>
                  </a:solidFill>
                </a:endParaRPr>
              </a:p>
              <a:p>
                <a:pPr marL="411480" lvl="1" indent="0">
                  <a:buNone/>
                </a:pPr>
                <a:endParaRPr lang="en-US" sz="2000" b="0" dirty="0"/>
              </a:p>
              <a:p>
                <a:pPr lvl="2"/>
                <a:endParaRPr lang="en-US" sz="1800" b="0" dirty="0"/>
              </a:p>
              <a:p>
                <a:pPr lvl="2"/>
                <a:endParaRPr lang="en-US" sz="1800" b="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3E5DA98-B743-4451-A7E1-422AE4DF727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287426"/>
                <a:ext cx="11611519" cy="4695899"/>
              </a:xfrm>
              <a:blipFill>
                <a:blip r:embed="rId2"/>
                <a:stretch>
                  <a:fillRect l="-4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C35ED49-8BC2-4AF0-B9C0-A572C83D50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EA0531-99C2-4053-9571-A285F25638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290EA2-448B-4677-9EFC-468E4DDFB7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Fixpoint computation for no alternation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B15F3-32EA-47F5-B565-77830651F14A}"/>
                  </a:ext>
                </a:extLst>
              </p:cNvPr>
              <p:cNvSpPr txBox="1"/>
              <p:nvPr/>
            </p:nvSpPr>
            <p:spPr>
              <a:xfrm>
                <a:off x="8153400" y="829420"/>
                <a:ext cx="4087551" cy="96930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3975" lvl="1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. </m:t>
                      </m:r>
                      <m:d>
                        <m:d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  <m:d>
                            <m:d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𝑍</m:t>
                                  </m:r>
                                </m:e>
                                <m:sup>
                                  <m:r>
                                    <a:rPr lang="en-US" sz="1600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3975" lvl="2"/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sup>
                    </m:sSup>
                    <m:r>
                      <a:rPr lang="en-US" sz="1600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initial value of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1600" b="0" dirty="0">
                    <a:latin typeface="Cambria" panose="02040503050406030204" pitchFamily="18" charset="0"/>
                    <a:ea typeface="Cambria" panose="02040503050406030204" pitchFamily="18" charset="0"/>
                  </a:rPr>
                  <a:t> in the context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16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</m:e>
                      <m: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p>
                  </m:oMath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53975" lvl="2"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𝑔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,</m:t>
                      </m:r>
                      <m:sSup>
                        <m:sSup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p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p>
                      </m:sSup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b="0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70B15F3-32EA-47F5-B565-77830651F1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53400" y="829420"/>
                <a:ext cx="4087551" cy="969304"/>
              </a:xfrm>
              <a:prstGeom prst="rect">
                <a:avLst/>
              </a:prstGeom>
              <a:blipFill>
                <a:blip r:embed="rId3"/>
                <a:stretch>
                  <a:fillRect b="-377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970133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FF256-CF13-4E98-940A-612E87C4996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Is there a model checking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that runs in time linear in the size of the LTS (best known complexity is quadratic)?</a:t>
                </a:r>
              </a:p>
              <a:p>
                <a:endParaRPr lang="en-US" dirty="0"/>
              </a:p>
              <a:p>
                <a:r>
                  <a:rPr lang="en-US" dirty="0"/>
                  <a:t>Complexity of model checking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is in </a:t>
                </a:r>
                <a:r>
                  <a:rPr lang="en-US" b="0" i="0" dirty="0"/>
                  <a:t>NP ∩ co-NP</a:t>
                </a:r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there a model checking algorithm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𝜇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/>
                  <a:t> that is polynomial in the size of the LTS?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98FF256-CF13-4E98-940A-612E87C4996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3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0E9EDE-7EDC-4629-A1FB-8B8E934254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2F6B2-6FA8-4693-825F-7E553383DC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3F4D5E4-A49A-4E0C-A6FE-EBFBD2A28D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problems and known results</a:t>
            </a:r>
          </a:p>
        </p:txBody>
      </p:sp>
    </p:spTree>
    <p:extLst>
      <p:ext uri="{BB962C8B-B14F-4D97-AF65-F5344CB8AC3E}">
        <p14:creationId xmlns:p14="http://schemas.microsoft.com/office/powerpoint/2010/main" val="12367016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D36D3D-0B6D-48E6-BE74-F246806945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Syntax: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Atomic proposition constants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Atomic proposition variables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any formula </a:t>
                </a:r>
                <a:r>
                  <a:rPr lang="en-US" i="1" dirty="0"/>
                  <a:t>syntactically monotone </a:t>
                </a:r>
                <a:r>
                  <a:rPr lang="en-US" dirty="0"/>
                  <a:t>in the propositional variable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</a:t>
                </a:r>
              </a:p>
              <a:p>
                <a:pPr marL="0" indent="0">
                  <a:buNone/>
                </a:pPr>
                <a:r>
                  <a:rPr lang="en-US" sz="2000" dirty="0"/>
                  <a:t>Syntactically monotone: All occurrences of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sz="2000" dirty="0"/>
                  <a:t> in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sz="2000" dirty="0"/>
                  <a:t> fall under an even number of negations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8D36D3D-0B6D-48E6-BE74-F246806945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9903CFF-CE13-415F-A167-269C48CACD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DDA7AD-4234-4A8F-99FB-8592A43E94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F758014-791B-48D2-BEEB-1EA6DBF53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calculus</a:t>
            </a:r>
          </a:p>
        </p:txBody>
      </p:sp>
    </p:spTree>
    <p:extLst>
      <p:ext uri="{BB962C8B-B14F-4D97-AF65-F5344CB8AC3E}">
        <p14:creationId xmlns:p14="http://schemas.microsoft.com/office/powerpoint/2010/main" val="282022113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B7D61-D9FD-4B2A-9AF5-021798C9F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>
                    <a:solidFill>
                      <a:schemeClr val="tx1"/>
                    </a:solidFill>
                  </a:rPr>
                  <a:t>We have looked at automata that serve as acceptors of infinite words or strings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Automata can be defined over infinite labeled binary trees </a:t>
                </a:r>
              </a:p>
              <a:p>
                <a:pPr lvl="1"/>
                <a:r>
                  <a:rPr lang="en-US" sz="1800" dirty="0">
                    <a:solidFill>
                      <a:schemeClr val="tx1"/>
                    </a:solidFill>
                  </a:rPr>
                  <a:t>Any k-</a:t>
                </a:r>
                <a:r>
                  <a:rPr lang="en-US" sz="1800" dirty="0" err="1">
                    <a:solidFill>
                      <a:schemeClr val="tx1"/>
                    </a:solidFill>
                  </a:rPr>
                  <a:t>ary</a:t>
                </a:r>
                <a:r>
                  <a:rPr lang="en-US" sz="1800" dirty="0">
                    <a:solidFill>
                      <a:schemeClr val="tx1"/>
                    </a:solidFill>
                  </a:rPr>
                  <a:t> tree can be converted into a binary tree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Definition of an infinite binary tree: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≔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|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∣ </m:t>
                    </m:r>
                    <m:m>
                      <m:mPr>
                        <m:mcs>
                          <m:mc>
                            <m:mcPr>
                              <m:count m:val="3"/>
                              <m:mcJc m:val="center"/>
                            </m:mcPr>
                          </m:mc>
                        </m:mcs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mPr>
                      <m:mr>
                        <m:e>
                          <m:r>
                            <m:rPr>
                              <m:brk m:alnAt="7"/>
                            </m:r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</m:mr>
                      <m:m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 </m:t>
                          </m:r>
                        </m:e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</m:mr>
                    </m:m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: empty tree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node of a tree with label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-successor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: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-successor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b="0" dirty="0">
                  <a:solidFill>
                    <a:schemeClr val="tx1"/>
                  </a:solidFill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𝑛𝑜𝑑𝑒𝑠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</m:t>
                    </m:r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labels each node with a label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B7D61-D9FD-4B2A-9AF5-021798C9F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AAD67E-EA36-4FA3-A455-05F3FCF4B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C0571-F7AE-4A49-9D5D-CD3AD15100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A05DC14-B3B4-4F30-8E96-FAD3DA99E7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labeled binary trees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91CCCEE-AF91-4BF6-98F7-9F1C01FBDAE2}"/>
              </a:ext>
            </a:extLst>
          </p:cNvPr>
          <p:cNvCxnSpPr>
            <a:cxnSpLocks/>
          </p:cNvCxnSpPr>
          <p:nvPr/>
        </p:nvCxnSpPr>
        <p:spPr>
          <a:xfrm flipH="1">
            <a:off x="2676588" y="3039926"/>
            <a:ext cx="308837" cy="23011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F17C71E7-BA5E-4CD9-8B0A-C5A878A198D3}"/>
              </a:ext>
            </a:extLst>
          </p:cNvPr>
          <p:cNvCxnSpPr>
            <a:cxnSpLocks/>
          </p:cNvCxnSpPr>
          <p:nvPr/>
        </p:nvCxnSpPr>
        <p:spPr>
          <a:xfrm>
            <a:off x="3161038" y="3039926"/>
            <a:ext cx="339115" cy="2785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777259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11D1C-6478-432B-9D62-1EA6320DE82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Finite automaton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an infinite binary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-tree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:  finite, nonempty input alphabet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: finite, nonempty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the nondeterministic transition function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the initial state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is an acceptance condition </a:t>
                </a:r>
              </a:p>
              <a:p>
                <a:r>
                  <a:rPr lang="en-US" dirty="0"/>
                  <a:t>Run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on 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-tree  annotates the tree with states of the automaton consistent with the transition function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711D1C-6478-432B-9D62-1EA6320DE8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EE62AE-C944-4097-A396-0035A0249A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534B11-5059-46E8-BFE6-FF7BE5BA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69D2644-233D-4189-A6C1-3A68622AC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Nondeterministic tree automata</a:t>
            </a:r>
          </a:p>
        </p:txBody>
      </p:sp>
    </p:spTree>
    <p:extLst>
      <p:ext uri="{BB962C8B-B14F-4D97-AF65-F5344CB8AC3E}">
        <p14:creationId xmlns:p14="http://schemas.microsoft.com/office/powerpoint/2010/main" val="11089254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B5C1-6467-47CB-BBD2-C9AE4A4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50E1-5EF3-4483-9A55-369BC57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40DC5-9D95-4445-A767-80E50D6D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automaton run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1F5E84-647C-46CC-931D-CCD6A396D775}"/>
              </a:ext>
            </a:extLst>
          </p:cNvPr>
          <p:cNvGrpSpPr/>
          <p:nvPr/>
        </p:nvGrpSpPr>
        <p:grpSpPr>
          <a:xfrm>
            <a:off x="502388" y="1238376"/>
            <a:ext cx="7365273" cy="3658266"/>
            <a:chOff x="871781" y="2261777"/>
            <a:chExt cx="7365273" cy="36582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29FBC-8FA8-4550-8888-5EC13A0AD75E}"/>
                </a:ext>
              </a:extLst>
            </p:cNvPr>
            <p:cNvSpPr/>
            <p:nvPr/>
          </p:nvSpPr>
          <p:spPr>
            <a:xfrm>
              <a:off x="1363528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0AF6E-D987-478B-AB68-23C320C797C1}"/>
                </a:ext>
              </a:extLst>
            </p:cNvPr>
            <p:cNvSpPr/>
            <p:nvPr/>
          </p:nvSpPr>
          <p:spPr>
            <a:xfrm>
              <a:off x="948717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1D5135-3C16-4A19-BD3E-78E93FEF1F9A}"/>
                </a:ext>
              </a:extLst>
            </p:cNvPr>
            <p:cNvSpPr/>
            <p:nvPr/>
          </p:nvSpPr>
          <p:spPr>
            <a:xfrm>
              <a:off x="1864126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59293-9DD2-4345-BC61-6B6C247D133F}"/>
                </a:ext>
              </a:extLst>
            </p:cNvPr>
            <p:cNvSpPr/>
            <p:nvPr/>
          </p:nvSpPr>
          <p:spPr>
            <a:xfrm>
              <a:off x="2321326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742FD4-89E7-4F1C-83C3-D1CA288D1C5D}"/>
                </a:ext>
              </a:extLst>
            </p:cNvPr>
            <p:cNvSpPr/>
            <p:nvPr/>
          </p:nvSpPr>
          <p:spPr>
            <a:xfrm>
              <a:off x="6181790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D371AE-EEF0-459C-9911-C9D987025EDE}"/>
                </a:ext>
              </a:extLst>
            </p:cNvPr>
            <p:cNvSpPr/>
            <p:nvPr/>
          </p:nvSpPr>
          <p:spPr>
            <a:xfrm>
              <a:off x="4260136" y="226177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E028EA-E391-4759-9775-D9A7FDB7815F}"/>
                </a:ext>
              </a:extLst>
            </p:cNvPr>
            <p:cNvCxnSpPr>
              <a:stCxn id="22" idx="3"/>
              <a:endCxn id="11" idx="7"/>
            </p:cNvCxnSpPr>
            <p:nvPr/>
          </p:nvCxnSpPr>
          <p:spPr>
            <a:xfrm flipH="1">
              <a:off x="2711571" y="2652022"/>
              <a:ext cx="1615520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1CFC41-A31A-4044-83CA-DAA1CF383F84}"/>
                </a:ext>
              </a:extLst>
            </p:cNvPr>
            <p:cNvCxnSpPr>
              <a:cxnSpLocks/>
              <a:stCxn id="22" idx="5"/>
              <a:endCxn id="18" idx="1"/>
            </p:cNvCxnSpPr>
            <p:nvPr/>
          </p:nvCxnSpPr>
          <p:spPr>
            <a:xfrm>
              <a:off x="4650381" y="2652022"/>
              <a:ext cx="1598364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6B987-C39B-4919-B79F-C515E78F6F75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1753773" y="3590645"/>
              <a:ext cx="634508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6ADFE0-E27F-4060-A1C6-B489B9009591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711571" y="3590645"/>
              <a:ext cx="56335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567855-8D03-437C-9B80-7A343EBCAD36}"/>
                </a:ext>
              </a:extLst>
            </p:cNvPr>
            <p:cNvCxnSpPr>
              <a:cxnSpLocks/>
              <a:stCxn id="18" idx="3"/>
              <a:endCxn id="60" idx="0"/>
            </p:cNvCxnSpPr>
            <p:nvPr/>
          </p:nvCxnSpPr>
          <p:spPr>
            <a:xfrm flipH="1">
              <a:off x="5537050" y="3590645"/>
              <a:ext cx="71169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78D87F-360B-4FA8-BA2C-CA18C2E7E571}"/>
                </a:ext>
              </a:extLst>
            </p:cNvPr>
            <p:cNvCxnSpPr>
              <a:cxnSpLocks/>
              <a:stCxn id="18" idx="5"/>
              <a:endCxn id="65" idx="1"/>
            </p:cNvCxnSpPr>
            <p:nvPr/>
          </p:nvCxnSpPr>
          <p:spPr>
            <a:xfrm>
              <a:off x="6572035" y="3590645"/>
              <a:ext cx="561842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E47B7-4BAB-4356-9533-C2D0735C3FD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177317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1E1B82-C7D3-4ADE-898F-5042B2942ED7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753773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124A85-4911-4559-BE02-4013A4FDCA1F}"/>
                </a:ext>
              </a:extLst>
            </p:cNvPr>
            <p:cNvSpPr/>
            <p:nvPr/>
          </p:nvSpPr>
          <p:spPr>
            <a:xfrm>
              <a:off x="3212354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D55065-D9D6-459B-A197-DE50138B2BF0}"/>
                </a:ext>
              </a:extLst>
            </p:cNvPr>
            <p:cNvSpPr/>
            <p:nvPr/>
          </p:nvSpPr>
          <p:spPr>
            <a:xfrm>
              <a:off x="2797543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A337B0B-1F3A-4729-B8DF-A481DADBE86E}"/>
                </a:ext>
              </a:extLst>
            </p:cNvPr>
            <p:cNvSpPr/>
            <p:nvPr/>
          </p:nvSpPr>
          <p:spPr>
            <a:xfrm>
              <a:off x="3712952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52A119-1BE4-4741-8492-9BBCEE9F89E4}"/>
                </a:ext>
              </a:extLst>
            </p:cNvPr>
            <p:cNvCxnSpPr>
              <a:cxnSpLocks/>
              <a:stCxn id="46" idx="3"/>
              <a:endCxn id="47" idx="0"/>
            </p:cNvCxnSpPr>
            <p:nvPr/>
          </p:nvCxnSpPr>
          <p:spPr>
            <a:xfrm flipH="1">
              <a:off x="3026143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E937EF2-CC84-4F75-8F31-978230B54493}"/>
                </a:ext>
              </a:extLst>
            </p:cNvPr>
            <p:cNvCxnSpPr>
              <a:cxnSpLocks/>
              <a:stCxn id="46" idx="5"/>
              <a:endCxn id="48" idx="0"/>
            </p:cNvCxnSpPr>
            <p:nvPr/>
          </p:nvCxnSpPr>
          <p:spPr>
            <a:xfrm>
              <a:off x="3602599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C7E70F-6361-407A-8B4F-BFEE92B3F268}"/>
                </a:ext>
              </a:extLst>
            </p:cNvPr>
            <p:cNvSpPr/>
            <p:nvPr/>
          </p:nvSpPr>
          <p:spPr>
            <a:xfrm>
              <a:off x="5308450" y="41333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75CDAF-E25C-42EF-A742-0E45206E89F2}"/>
                </a:ext>
              </a:extLst>
            </p:cNvPr>
            <p:cNvSpPr/>
            <p:nvPr/>
          </p:nvSpPr>
          <p:spPr>
            <a:xfrm>
              <a:off x="4893639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4CFC81-2E6D-4EFF-A522-97D09F941A96}"/>
                </a:ext>
              </a:extLst>
            </p:cNvPr>
            <p:cNvSpPr/>
            <p:nvPr/>
          </p:nvSpPr>
          <p:spPr>
            <a:xfrm>
              <a:off x="5809048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D2B942E-865D-4ED3-835A-907710741F74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5122239" y="4523554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487A9B-1C8F-4466-AB47-30ED4F0DA474}"/>
                </a:ext>
              </a:extLst>
            </p:cNvPr>
            <p:cNvCxnSpPr>
              <a:cxnSpLocks/>
              <a:stCxn id="60" idx="5"/>
              <a:endCxn id="62" idx="0"/>
            </p:cNvCxnSpPr>
            <p:nvPr/>
          </p:nvCxnSpPr>
          <p:spPr>
            <a:xfrm>
              <a:off x="5698695" y="4523554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43110C-2782-4C68-BFB7-6D024E490EFE}"/>
                </a:ext>
              </a:extLst>
            </p:cNvPr>
            <p:cNvSpPr/>
            <p:nvPr/>
          </p:nvSpPr>
          <p:spPr>
            <a:xfrm>
              <a:off x="7066922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7969C5-4424-4DFE-A6D8-303597BD3FD0}"/>
                </a:ext>
              </a:extLst>
            </p:cNvPr>
            <p:cNvSpPr/>
            <p:nvPr/>
          </p:nvSpPr>
          <p:spPr>
            <a:xfrm>
              <a:off x="6652111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BC97CA-52C9-4B64-A969-269EED9F069F}"/>
                </a:ext>
              </a:extLst>
            </p:cNvPr>
            <p:cNvSpPr/>
            <p:nvPr/>
          </p:nvSpPr>
          <p:spPr>
            <a:xfrm>
              <a:off x="7567520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0B80106-6BD6-4ACA-B8AE-38E5727915E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6880711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E037B-117D-4330-83E6-4A3D89F7AE7B}"/>
                </a:ext>
              </a:extLst>
            </p:cNvPr>
            <p:cNvCxnSpPr>
              <a:cxnSpLocks/>
              <a:stCxn id="65" idx="5"/>
              <a:endCxn id="67" idx="0"/>
            </p:cNvCxnSpPr>
            <p:nvPr/>
          </p:nvCxnSpPr>
          <p:spPr>
            <a:xfrm>
              <a:off x="7457167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/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/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/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/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/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/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/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/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/>
              <p:nvPr/>
            </p:nvSpPr>
            <p:spPr>
              <a:xfrm>
                <a:off x="8315777" y="1003886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15777" y="1003886"/>
                <a:ext cx="3597044" cy="1754326"/>
              </a:xfrm>
              <a:prstGeom prst="rect">
                <a:avLst/>
              </a:prstGeom>
              <a:blipFill>
                <a:blip r:embed="rId10"/>
                <a:stretch>
                  <a:fillRect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054101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D7B5C1-6467-47CB-BBD2-C9AE4A44C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31550E1-5EF3-4483-9A55-369BC577DB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EF40DC5-9D95-4445-A767-80E50D6D5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Tree automaton run</a:t>
            </a:r>
          </a:p>
        </p:txBody>
      </p:sp>
      <p:grpSp>
        <p:nvGrpSpPr>
          <p:cNvPr id="91" name="Group 90">
            <a:extLst>
              <a:ext uri="{FF2B5EF4-FFF2-40B4-BE49-F238E27FC236}">
                <a16:creationId xmlns:a16="http://schemas.microsoft.com/office/drawing/2014/main" id="{351F5E84-647C-46CC-931D-CCD6A396D775}"/>
              </a:ext>
            </a:extLst>
          </p:cNvPr>
          <p:cNvGrpSpPr/>
          <p:nvPr/>
        </p:nvGrpSpPr>
        <p:grpSpPr>
          <a:xfrm>
            <a:off x="502388" y="1238376"/>
            <a:ext cx="7365273" cy="3658266"/>
            <a:chOff x="871781" y="2261777"/>
            <a:chExt cx="7365273" cy="3658266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3229FBC-8FA8-4550-8888-5EC13A0AD75E}"/>
                </a:ext>
              </a:extLst>
            </p:cNvPr>
            <p:cNvSpPr/>
            <p:nvPr/>
          </p:nvSpPr>
          <p:spPr>
            <a:xfrm>
              <a:off x="1363528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B0E0AF6E-D987-478B-AB68-23C320C797C1}"/>
                </a:ext>
              </a:extLst>
            </p:cNvPr>
            <p:cNvSpPr/>
            <p:nvPr/>
          </p:nvSpPr>
          <p:spPr>
            <a:xfrm>
              <a:off x="948717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61D5135-3C16-4A19-BD3E-78E93FEF1F9A}"/>
                </a:ext>
              </a:extLst>
            </p:cNvPr>
            <p:cNvSpPr/>
            <p:nvPr/>
          </p:nvSpPr>
          <p:spPr>
            <a:xfrm>
              <a:off x="1864126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E159293-9DD2-4345-BC61-6B6C247D133F}"/>
                </a:ext>
              </a:extLst>
            </p:cNvPr>
            <p:cNvSpPr/>
            <p:nvPr/>
          </p:nvSpPr>
          <p:spPr>
            <a:xfrm>
              <a:off x="2321326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14742FD4-89E7-4F1C-83C3-D1CA288D1C5D}"/>
                </a:ext>
              </a:extLst>
            </p:cNvPr>
            <p:cNvSpPr/>
            <p:nvPr/>
          </p:nvSpPr>
          <p:spPr>
            <a:xfrm>
              <a:off x="6181790" y="3200400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53D371AE-EEF0-459C-9911-C9D987025EDE}"/>
                </a:ext>
              </a:extLst>
            </p:cNvPr>
            <p:cNvSpPr/>
            <p:nvPr/>
          </p:nvSpPr>
          <p:spPr>
            <a:xfrm>
              <a:off x="4260136" y="2261777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8BE028EA-E391-4759-9775-D9A7FDB7815F}"/>
                </a:ext>
              </a:extLst>
            </p:cNvPr>
            <p:cNvCxnSpPr>
              <a:stCxn id="22" idx="3"/>
              <a:endCxn id="11" idx="7"/>
            </p:cNvCxnSpPr>
            <p:nvPr/>
          </p:nvCxnSpPr>
          <p:spPr>
            <a:xfrm flipH="1">
              <a:off x="2711571" y="2652022"/>
              <a:ext cx="1615520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491CFC41-A31A-4044-83CA-DAA1CF383F84}"/>
                </a:ext>
              </a:extLst>
            </p:cNvPr>
            <p:cNvCxnSpPr>
              <a:cxnSpLocks/>
              <a:stCxn id="22" idx="5"/>
              <a:endCxn id="18" idx="1"/>
            </p:cNvCxnSpPr>
            <p:nvPr/>
          </p:nvCxnSpPr>
          <p:spPr>
            <a:xfrm>
              <a:off x="4650381" y="2652022"/>
              <a:ext cx="1598364" cy="6153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C426B987-C39B-4919-B79F-C515E78F6F75}"/>
                </a:ext>
              </a:extLst>
            </p:cNvPr>
            <p:cNvCxnSpPr>
              <a:cxnSpLocks/>
              <a:stCxn id="11" idx="3"/>
              <a:endCxn id="7" idx="7"/>
            </p:cNvCxnSpPr>
            <p:nvPr/>
          </p:nvCxnSpPr>
          <p:spPr>
            <a:xfrm flipH="1">
              <a:off x="1753773" y="3590645"/>
              <a:ext cx="634508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EC6ADFE0-E27F-4060-A1C6-B489B9009591}"/>
                </a:ext>
              </a:extLst>
            </p:cNvPr>
            <p:cNvCxnSpPr>
              <a:cxnSpLocks/>
              <a:stCxn id="11" idx="5"/>
            </p:cNvCxnSpPr>
            <p:nvPr/>
          </p:nvCxnSpPr>
          <p:spPr>
            <a:xfrm>
              <a:off x="2711571" y="3590645"/>
              <a:ext cx="56335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>
              <a:extLst>
                <a:ext uri="{FF2B5EF4-FFF2-40B4-BE49-F238E27FC236}">
                  <a16:creationId xmlns:a16="http://schemas.microsoft.com/office/drawing/2014/main" id="{0C567855-8D03-437C-9B80-7A343EBCAD36}"/>
                </a:ext>
              </a:extLst>
            </p:cNvPr>
            <p:cNvCxnSpPr>
              <a:cxnSpLocks/>
              <a:stCxn id="18" idx="3"/>
              <a:endCxn id="60" idx="0"/>
            </p:cNvCxnSpPr>
            <p:nvPr/>
          </p:nvCxnSpPr>
          <p:spPr>
            <a:xfrm flipH="1">
              <a:off x="5537050" y="3590645"/>
              <a:ext cx="711695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CB78D87F-360B-4FA8-BA2C-CA18C2E7E571}"/>
                </a:ext>
              </a:extLst>
            </p:cNvPr>
            <p:cNvCxnSpPr>
              <a:cxnSpLocks/>
              <a:stCxn id="18" idx="5"/>
              <a:endCxn id="65" idx="1"/>
            </p:cNvCxnSpPr>
            <p:nvPr/>
          </p:nvCxnSpPr>
          <p:spPr>
            <a:xfrm>
              <a:off x="6572035" y="3590645"/>
              <a:ext cx="561842" cy="54266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716E47B7-4BAB-4356-9533-C2D0735C3FD7}"/>
                </a:ext>
              </a:extLst>
            </p:cNvPr>
            <p:cNvCxnSpPr>
              <a:cxnSpLocks/>
              <a:stCxn id="7" idx="3"/>
              <a:endCxn id="9" idx="0"/>
            </p:cNvCxnSpPr>
            <p:nvPr/>
          </p:nvCxnSpPr>
          <p:spPr>
            <a:xfrm flipH="1">
              <a:off x="1177317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F71E1B82-C7D3-4ADE-898F-5042B2942ED7}"/>
                </a:ext>
              </a:extLst>
            </p:cNvPr>
            <p:cNvCxnSpPr>
              <a:cxnSpLocks/>
              <a:stCxn id="7" idx="5"/>
              <a:endCxn id="10" idx="0"/>
            </p:cNvCxnSpPr>
            <p:nvPr/>
          </p:nvCxnSpPr>
          <p:spPr>
            <a:xfrm>
              <a:off x="1753773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9D124A85-4911-4559-BE02-4013A4FDCA1F}"/>
                </a:ext>
              </a:extLst>
            </p:cNvPr>
            <p:cNvSpPr/>
            <p:nvPr/>
          </p:nvSpPr>
          <p:spPr>
            <a:xfrm>
              <a:off x="3212354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31D55065-D9D6-459B-A197-DE50138B2BF0}"/>
                </a:ext>
              </a:extLst>
            </p:cNvPr>
            <p:cNvSpPr/>
            <p:nvPr/>
          </p:nvSpPr>
          <p:spPr>
            <a:xfrm>
              <a:off x="2797543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2A337B0B-1F3A-4729-B8DF-A481DADBE86E}"/>
                </a:ext>
              </a:extLst>
            </p:cNvPr>
            <p:cNvSpPr/>
            <p:nvPr/>
          </p:nvSpPr>
          <p:spPr>
            <a:xfrm>
              <a:off x="3712952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8E52A119-1BE4-4741-8492-9BBCEE9F89E4}"/>
                </a:ext>
              </a:extLst>
            </p:cNvPr>
            <p:cNvCxnSpPr>
              <a:cxnSpLocks/>
              <a:stCxn id="46" idx="3"/>
              <a:endCxn id="47" idx="0"/>
            </p:cNvCxnSpPr>
            <p:nvPr/>
          </p:nvCxnSpPr>
          <p:spPr>
            <a:xfrm flipH="1">
              <a:off x="3026143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>
              <a:extLst>
                <a:ext uri="{FF2B5EF4-FFF2-40B4-BE49-F238E27FC236}">
                  <a16:creationId xmlns:a16="http://schemas.microsoft.com/office/drawing/2014/main" id="{2E937EF2-CC84-4F75-8F31-978230B54493}"/>
                </a:ext>
              </a:extLst>
            </p:cNvPr>
            <p:cNvCxnSpPr>
              <a:cxnSpLocks/>
              <a:stCxn id="46" idx="5"/>
              <a:endCxn id="48" idx="0"/>
            </p:cNvCxnSpPr>
            <p:nvPr/>
          </p:nvCxnSpPr>
          <p:spPr>
            <a:xfrm>
              <a:off x="3602599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6FC7E70F-6361-407A-8B4F-BFEE92B3F268}"/>
                </a:ext>
              </a:extLst>
            </p:cNvPr>
            <p:cNvSpPr/>
            <p:nvPr/>
          </p:nvSpPr>
          <p:spPr>
            <a:xfrm>
              <a:off x="5308450" y="4133309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B75CDAF-E25C-42EF-A742-0E45206E89F2}"/>
                </a:ext>
              </a:extLst>
            </p:cNvPr>
            <p:cNvSpPr/>
            <p:nvPr/>
          </p:nvSpPr>
          <p:spPr>
            <a:xfrm>
              <a:off x="4893639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9C4CFC81-2E6D-4EFF-A522-97D09F941A96}"/>
                </a:ext>
              </a:extLst>
            </p:cNvPr>
            <p:cNvSpPr/>
            <p:nvPr/>
          </p:nvSpPr>
          <p:spPr>
            <a:xfrm>
              <a:off x="5809048" y="4865031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AD2B942E-865D-4ED3-835A-907710741F74}"/>
                </a:ext>
              </a:extLst>
            </p:cNvPr>
            <p:cNvCxnSpPr>
              <a:cxnSpLocks/>
              <a:stCxn id="60" idx="3"/>
              <a:endCxn id="61" idx="0"/>
            </p:cNvCxnSpPr>
            <p:nvPr/>
          </p:nvCxnSpPr>
          <p:spPr>
            <a:xfrm flipH="1">
              <a:off x="5122239" y="4523554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63487A9B-1C8F-4466-AB47-30ED4F0DA474}"/>
                </a:ext>
              </a:extLst>
            </p:cNvPr>
            <p:cNvCxnSpPr>
              <a:cxnSpLocks/>
              <a:stCxn id="60" idx="5"/>
              <a:endCxn id="62" idx="0"/>
            </p:cNvCxnSpPr>
            <p:nvPr/>
          </p:nvCxnSpPr>
          <p:spPr>
            <a:xfrm>
              <a:off x="5698695" y="4523554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>
              <a:extLst>
                <a:ext uri="{FF2B5EF4-FFF2-40B4-BE49-F238E27FC236}">
                  <a16:creationId xmlns:a16="http://schemas.microsoft.com/office/drawing/2014/main" id="{FF43110C-2782-4C68-BFB7-6D024E490EFE}"/>
                </a:ext>
              </a:extLst>
            </p:cNvPr>
            <p:cNvSpPr/>
            <p:nvPr/>
          </p:nvSpPr>
          <p:spPr>
            <a:xfrm>
              <a:off x="7066922" y="4066354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</a:t>
              </a:r>
            </a:p>
          </p:txBody>
        </p:sp>
        <p:sp>
          <p:nvSpPr>
            <p:cNvPr id="66" name="Oval 65">
              <a:extLst>
                <a:ext uri="{FF2B5EF4-FFF2-40B4-BE49-F238E27FC236}">
                  <a16:creationId xmlns:a16="http://schemas.microsoft.com/office/drawing/2014/main" id="{077969C5-4424-4DFE-A6D8-303597BD3FD0}"/>
                </a:ext>
              </a:extLst>
            </p:cNvPr>
            <p:cNvSpPr/>
            <p:nvPr/>
          </p:nvSpPr>
          <p:spPr>
            <a:xfrm>
              <a:off x="6652111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28BC97CA-52C9-4B64-A969-269EED9F069F}"/>
                </a:ext>
              </a:extLst>
            </p:cNvPr>
            <p:cNvSpPr/>
            <p:nvPr/>
          </p:nvSpPr>
          <p:spPr>
            <a:xfrm>
              <a:off x="7567520" y="4798076"/>
              <a:ext cx="457200" cy="457200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b</a:t>
              </a:r>
            </a:p>
          </p:txBody>
        </p: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80B80106-6BD6-4ACA-B8AE-38E5727915E0}"/>
                </a:ext>
              </a:extLst>
            </p:cNvPr>
            <p:cNvCxnSpPr>
              <a:cxnSpLocks/>
              <a:stCxn id="65" idx="3"/>
              <a:endCxn id="66" idx="0"/>
            </p:cNvCxnSpPr>
            <p:nvPr/>
          </p:nvCxnSpPr>
          <p:spPr>
            <a:xfrm flipH="1">
              <a:off x="6880711" y="4456599"/>
              <a:ext cx="253166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9" name="Straight Arrow Connector 68">
              <a:extLst>
                <a:ext uri="{FF2B5EF4-FFF2-40B4-BE49-F238E27FC236}">
                  <a16:creationId xmlns:a16="http://schemas.microsoft.com/office/drawing/2014/main" id="{8BAE037B-117D-4330-83E6-4A3D89F7AE7B}"/>
                </a:ext>
              </a:extLst>
            </p:cNvPr>
            <p:cNvCxnSpPr>
              <a:cxnSpLocks/>
              <a:stCxn id="65" idx="5"/>
              <a:endCxn id="67" idx="0"/>
            </p:cNvCxnSpPr>
            <p:nvPr/>
          </p:nvCxnSpPr>
          <p:spPr>
            <a:xfrm>
              <a:off x="7457167" y="4456599"/>
              <a:ext cx="338953" cy="3414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/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1" name="TextBox 80">
                  <a:extLst>
                    <a:ext uri="{FF2B5EF4-FFF2-40B4-BE49-F238E27FC236}">
                      <a16:creationId xmlns:a16="http://schemas.microsoft.com/office/drawing/2014/main" id="{0CA26E17-703A-441F-A89F-8728BD4A3FD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71781" y="5322231"/>
                  <a:ext cx="405880" cy="58477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/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2" name="TextBox 81">
                  <a:extLst>
                    <a:ext uri="{FF2B5EF4-FFF2-40B4-BE49-F238E27FC236}">
                      <a16:creationId xmlns:a16="http://schemas.microsoft.com/office/drawing/2014/main" id="{6A6DE1EB-8C61-4DE6-893C-4C31966BDE5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92578" y="5335268"/>
                  <a:ext cx="40588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/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FE972A60-831D-441F-986D-35EC10E241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97760" y="5319203"/>
                  <a:ext cx="405880" cy="584775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/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5" name="TextBox 84">
                  <a:extLst>
                    <a:ext uri="{FF2B5EF4-FFF2-40B4-BE49-F238E27FC236}">
                      <a16:creationId xmlns:a16="http://schemas.microsoft.com/office/drawing/2014/main" id="{C2AB58D9-DFBD-466E-BD5E-474F0A145FC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18557" y="5332240"/>
                  <a:ext cx="405880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/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6" name="TextBox 85">
                  <a:extLst>
                    <a:ext uri="{FF2B5EF4-FFF2-40B4-BE49-F238E27FC236}">
                      <a16:creationId xmlns:a16="http://schemas.microsoft.com/office/drawing/2014/main" id="{7A9A00EA-4C02-4AA5-9E27-9C01032B7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84398" y="5275419"/>
                  <a:ext cx="405880" cy="584775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/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7" name="TextBox 86">
                  <a:extLst>
                    <a:ext uri="{FF2B5EF4-FFF2-40B4-BE49-F238E27FC236}">
                      <a16:creationId xmlns:a16="http://schemas.microsoft.com/office/drawing/2014/main" id="{77BAA1CC-394C-4A4E-BA41-ECC3640190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05195" y="5288456"/>
                  <a:ext cx="405880" cy="584775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/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8" name="TextBox 87">
                  <a:extLst>
                    <a:ext uri="{FF2B5EF4-FFF2-40B4-BE49-F238E27FC236}">
                      <a16:creationId xmlns:a16="http://schemas.microsoft.com/office/drawing/2014/main" id="{EDB7F1F3-1E7D-4454-B952-57FFA81C5F8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0377" y="5272391"/>
                  <a:ext cx="405880" cy="584775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/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⋮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89" name="TextBox 88">
                  <a:extLst>
                    <a:ext uri="{FF2B5EF4-FFF2-40B4-BE49-F238E27FC236}">
                      <a16:creationId xmlns:a16="http://schemas.microsoft.com/office/drawing/2014/main" id="{A874D2CA-AA36-4081-8FF1-336A7B9D863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31174" y="5285428"/>
                  <a:ext cx="405880" cy="584775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/>
              <p:nvPr/>
            </p:nvSpPr>
            <p:spPr>
              <a:xfrm>
                <a:off x="8237054" y="1613214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B9F81AA9-999B-4123-8A60-48DA505C19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37054" y="1613214"/>
                <a:ext cx="3597044" cy="1754326"/>
              </a:xfrm>
              <a:prstGeom prst="rect">
                <a:avLst/>
              </a:prstGeom>
              <a:blipFill>
                <a:blip r:embed="rId10"/>
                <a:stretch>
                  <a:fillRect b="-6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9788B-39B7-46FB-B89E-15071BFDB089}"/>
                  </a:ext>
                </a:extLst>
              </p:cNvPr>
              <p:cNvSpPr txBox="1"/>
              <p:nvPr/>
            </p:nvSpPr>
            <p:spPr>
              <a:xfrm>
                <a:off x="4167309" y="1245633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DF9788B-39B7-46FB-B89E-15071BFDB0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7309" y="1245633"/>
                <a:ext cx="713873" cy="369332"/>
              </a:xfrm>
              <a:prstGeom prst="rect">
                <a:avLst/>
              </a:prstGeom>
              <a:blipFill>
                <a:blip r:embed="rId11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276BB-2B85-43C7-A82F-A3366A358DA1}"/>
                  </a:ext>
                </a:extLst>
              </p:cNvPr>
              <p:cNvSpPr txBox="1"/>
              <p:nvPr/>
            </p:nvSpPr>
            <p:spPr>
              <a:xfrm>
                <a:off x="2254271" y="223209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18276BB-2B85-43C7-A82F-A3366A358D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4271" y="2232097"/>
                <a:ext cx="713873" cy="369332"/>
              </a:xfrm>
              <a:prstGeom prst="rect">
                <a:avLst/>
              </a:prstGeom>
              <a:blipFill>
                <a:blip r:embed="rId12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C892C3-EA48-4D82-B6F0-933D04DEC521}"/>
                  </a:ext>
                </a:extLst>
              </p:cNvPr>
              <p:cNvSpPr txBox="1"/>
              <p:nvPr/>
            </p:nvSpPr>
            <p:spPr>
              <a:xfrm>
                <a:off x="6096886" y="2168290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22C892C3-EA48-4D82-B6F0-933D04DEC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886" y="2168290"/>
                <a:ext cx="713873" cy="369332"/>
              </a:xfrm>
              <a:prstGeom prst="rect">
                <a:avLst/>
              </a:prstGeom>
              <a:blipFill>
                <a:blip r:embed="rId13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BBDCEE-12EA-4FB9-BAB9-5DA5CA3D89B9}"/>
                  </a:ext>
                </a:extLst>
              </p:cNvPr>
              <p:cNvSpPr txBox="1"/>
              <p:nvPr/>
            </p:nvSpPr>
            <p:spPr>
              <a:xfrm>
                <a:off x="1259428" y="3062503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50BBDCEE-12EA-4FB9-BAB9-5DA5CA3D89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9428" y="3062503"/>
                <a:ext cx="713873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876D02-963B-40EA-AA76-2E2BCF8A703F}"/>
                  </a:ext>
                </a:extLst>
              </p:cNvPr>
              <p:cNvSpPr txBox="1"/>
              <p:nvPr/>
            </p:nvSpPr>
            <p:spPr>
              <a:xfrm>
                <a:off x="3155100" y="2952009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43876D02-963B-40EA-AA76-2E2BCF8A70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55100" y="2952009"/>
                <a:ext cx="713873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C805FE-DE8F-4509-9BF9-1616C282E4C7}"/>
                  </a:ext>
                </a:extLst>
              </p:cNvPr>
              <p:cNvSpPr txBox="1"/>
              <p:nvPr/>
            </p:nvSpPr>
            <p:spPr>
              <a:xfrm>
                <a:off x="6926129" y="2865669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72C805FE-DE8F-4509-9BF9-1616C282E4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6129" y="2865669"/>
                <a:ext cx="713873" cy="369332"/>
              </a:xfrm>
              <a:prstGeom prst="rect">
                <a:avLst/>
              </a:prstGeom>
              <a:blipFill>
                <a:blip r:embed="rId16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CD314-0D87-44DE-8A94-3CD224264571}"/>
                  </a:ext>
                </a:extLst>
              </p:cNvPr>
              <p:cNvSpPr txBox="1"/>
              <p:nvPr/>
            </p:nvSpPr>
            <p:spPr>
              <a:xfrm>
                <a:off x="5178865" y="290338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74ACD314-0D87-44DE-8A94-3CD22426457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8865" y="2903382"/>
                <a:ext cx="713873" cy="369332"/>
              </a:xfrm>
              <a:prstGeom prst="rect">
                <a:avLst/>
              </a:prstGeom>
              <a:blipFill>
                <a:blip r:embed="rId17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2FB76-D5C1-47D2-92C6-88E5A949DDE5}"/>
                  </a:ext>
                </a:extLst>
              </p:cNvPr>
              <p:cNvSpPr txBox="1"/>
              <p:nvPr/>
            </p:nvSpPr>
            <p:spPr>
              <a:xfrm>
                <a:off x="762190" y="358395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B92FB76-D5C1-47D2-92C6-88E5A949DDE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190" y="3583957"/>
                <a:ext cx="713873" cy="369332"/>
              </a:xfrm>
              <a:prstGeom prst="rect">
                <a:avLst/>
              </a:prstGeom>
              <a:blipFill>
                <a:blip r:embed="rId18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2B42B6-CA04-4285-AD5D-FF3A204E1112}"/>
                  </a:ext>
                </a:extLst>
              </p:cNvPr>
              <p:cNvSpPr txBox="1"/>
              <p:nvPr/>
            </p:nvSpPr>
            <p:spPr>
              <a:xfrm>
                <a:off x="1676270" y="3567108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E2B42B6-CA04-4285-AD5D-FF3A204E1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6270" y="3567108"/>
                <a:ext cx="713873" cy="369332"/>
              </a:xfrm>
              <a:prstGeom prst="rect">
                <a:avLst/>
              </a:prstGeom>
              <a:blipFill>
                <a:blip r:embed="rId19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57405E-2BFD-4CCA-ACE2-2B0761B9D796}"/>
                  </a:ext>
                </a:extLst>
              </p:cNvPr>
              <p:cNvSpPr txBox="1"/>
              <p:nvPr/>
            </p:nvSpPr>
            <p:spPr>
              <a:xfrm>
                <a:off x="2665156" y="3551432"/>
                <a:ext cx="581937" cy="37409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C57405E-2BFD-4CCA-ACE2-2B0761B9D7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65156" y="3551432"/>
                <a:ext cx="581937" cy="374098"/>
              </a:xfrm>
              <a:prstGeom prst="rect">
                <a:avLst/>
              </a:prstGeom>
              <a:blipFill>
                <a:blip r:embed="rId2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23F83-3D69-443D-9EE6-B55F5BC136AE}"/>
                  </a:ext>
                </a:extLst>
              </p:cNvPr>
              <p:cNvSpPr txBox="1"/>
              <p:nvPr/>
            </p:nvSpPr>
            <p:spPr>
              <a:xfrm>
                <a:off x="3453063" y="3510145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74A23F83-3D69-443D-9EE6-B55F5BC136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53063" y="3510145"/>
                <a:ext cx="713873" cy="369332"/>
              </a:xfrm>
              <a:prstGeom prst="rect">
                <a:avLst/>
              </a:prstGeom>
              <a:blipFill>
                <a:blip r:embed="rId21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7CC718-D09A-4B27-8C03-D9FD3AD026DE}"/>
                  </a:ext>
                </a:extLst>
              </p:cNvPr>
              <p:cNvSpPr txBox="1"/>
              <p:nvPr/>
            </p:nvSpPr>
            <p:spPr>
              <a:xfrm>
                <a:off x="4679388" y="3583957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937CC718-D09A-4B27-8C03-D9FD3AD02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9388" y="3583957"/>
                <a:ext cx="713873" cy="369332"/>
              </a:xfrm>
              <a:prstGeom prst="rect">
                <a:avLst/>
              </a:prstGeom>
              <a:blipFill>
                <a:blip r:embed="rId22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9C7B6C1-D9A3-49AD-B0A3-8A5467320581}"/>
                  </a:ext>
                </a:extLst>
              </p:cNvPr>
              <p:cNvSpPr txBox="1"/>
              <p:nvPr/>
            </p:nvSpPr>
            <p:spPr>
              <a:xfrm>
                <a:off x="5569881" y="358593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1" name="TextBox 70">
                <a:extLst>
                  <a:ext uri="{FF2B5EF4-FFF2-40B4-BE49-F238E27FC236}">
                    <a16:creationId xmlns:a16="http://schemas.microsoft.com/office/drawing/2014/main" id="{19C7B6C1-D9A3-49AD-B0A3-8A54673205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69881" y="3585932"/>
                <a:ext cx="713873" cy="369332"/>
              </a:xfrm>
              <a:prstGeom prst="rect">
                <a:avLst/>
              </a:prstGeom>
              <a:blipFill>
                <a:blip r:embed="rId23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C762A-77D6-4BD0-BE20-1CF936CC6915}"/>
                  </a:ext>
                </a:extLst>
              </p:cNvPr>
              <p:cNvSpPr txBox="1"/>
              <p:nvPr/>
            </p:nvSpPr>
            <p:spPr>
              <a:xfrm>
                <a:off x="6105683" y="3366400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25C762A-77D6-4BD0-BE20-1CF936CC69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5683" y="3366400"/>
                <a:ext cx="713873" cy="369332"/>
              </a:xfrm>
              <a:prstGeom prst="rect">
                <a:avLst/>
              </a:prstGeom>
              <a:blipFill>
                <a:blip r:embed="rId2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687910-7CBE-4B0B-B1C6-02988A3773DC}"/>
                  </a:ext>
                </a:extLst>
              </p:cNvPr>
              <p:cNvSpPr txBox="1"/>
              <p:nvPr/>
            </p:nvSpPr>
            <p:spPr>
              <a:xfrm>
                <a:off x="7198127" y="3382442"/>
                <a:ext cx="71387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D3687910-7CBE-4B0B-B1C6-02988A3773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98127" y="3382442"/>
                <a:ext cx="713873" cy="369332"/>
              </a:xfrm>
              <a:prstGeom prst="rect">
                <a:avLst/>
              </a:prstGeom>
              <a:blipFill>
                <a:blip r:embed="rId25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8824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45" grpId="0"/>
      <p:bldP spid="51" grpId="0"/>
      <p:bldP spid="52" grpId="0"/>
      <p:bldP spid="53" grpId="0"/>
      <p:bldP spid="54" grpId="0"/>
      <p:bldP spid="55" grpId="0"/>
      <p:bldP spid="56" grpId="0"/>
      <p:bldP spid="57" grpId="0"/>
      <p:bldP spid="58" grpId="0"/>
      <p:bldP spid="59" grpId="0"/>
      <p:bldP spid="70" grpId="0"/>
      <p:bldP spid="71" grpId="0"/>
      <p:bldP spid="72" grpId="0"/>
      <p:bldP spid="73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7D0F92-FA4E-4F55-8C86-06046E58ADA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: different kinds of acceptance conditions similar to word automata</a:t>
                </a:r>
              </a:p>
              <a:p>
                <a:r>
                  <a:rPr lang="en-US" dirty="0"/>
                  <a:t>Final state acceptance: </a:t>
                </a:r>
                <a:r>
                  <a:rPr lang="en-US" i="1" dirty="0"/>
                  <a:t>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: tree automaton only accepts finite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accepts a given tree, if there exists a run where along all paths, some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is reached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𝐀𝐅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Büchi acceptance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: tree automaton accepts infinite trees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accepts a tree, iff there exists a run where along all paths, some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r>
                  <a:rPr lang="en-US" dirty="0"/>
                  <a:t> appears infinitely often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𝐀𝐆𝐅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Other acceptance conditions can be similarly defined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E7D0F92-FA4E-4F55-8C86-06046E58ADA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12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E9DEC11-0875-4F0B-93B1-804D3C8BB5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634BFD-4639-4398-8B23-44DD36C0A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0FC233E-D9C2-4E42-B9B4-5690DD875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Acceptance</a:t>
            </a:r>
          </a:p>
        </p:txBody>
      </p:sp>
    </p:spTree>
    <p:extLst>
      <p:ext uri="{BB962C8B-B14F-4D97-AF65-F5344CB8AC3E}">
        <p14:creationId xmlns:p14="http://schemas.microsoft.com/office/powerpoint/2010/main" val="418585223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39A350A-EE94-4231-968D-B721257CA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B0BDE4-4790-406B-B33D-54A582719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ln>
            <a:solidFill>
              <a:schemeClr val="tx1"/>
            </a:solidFill>
          </a:ln>
        </p:spPr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40D9BA3-5D39-44A2-8C8D-3C3969FE0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Transition diagram of a tree automaton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68FD-EB9A-40C9-BD31-12C04AD5E26F}"/>
                  </a:ext>
                </a:extLst>
              </p:cNvPr>
              <p:cNvSpPr txBox="1"/>
              <p:nvPr/>
            </p:nvSpPr>
            <p:spPr>
              <a:xfrm>
                <a:off x="8959066" y="199225"/>
                <a:ext cx="3597044" cy="175432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={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b="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7C7D68FD-EB9A-40C9-BD31-12C04AD5E2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9066" y="199225"/>
                <a:ext cx="3597044" cy="1754326"/>
              </a:xfrm>
              <a:prstGeom prst="rect">
                <a:avLst/>
              </a:prstGeom>
              <a:blipFill>
                <a:blip r:embed="rId2"/>
                <a:stretch>
                  <a:fillRect b="-20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FAB02309-08AF-45E3-B69E-A02DE8112F9E}"/>
              </a:ext>
            </a:extLst>
          </p:cNvPr>
          <p:cNvSpPr/>
          <p:nvPr/>
        </p:nvSpPr>
        <p:spPr>
          <a:xfrm>
            <a:off x="1951933" y="217699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1F1F9C-C378-4512-9AB9-5123CF8DADFB}"/>
              </a:ext>
            </a:extLst>
          </p:cNvPr>
          <p:cNvSpPr/>
          <p:nvPr/>
        </p:nvSpPr>
        <p:spPr>
          <a:xfrm>
            <a:off x="5017836" y="2211152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88F7CC-9804-4D6E-9247-598E8E0EF565}"/>
              </a:ext>
            </a:extLst>
          </p:cNvPr>
          <p:cNvCxnSpPr>
            <a:cxnSpLocks/>
          </p:cNvCxnSpPr>
          <p:nvPr/>
        </p:nvCxnSpPr>
        <p:spPr>
          <a:xfrm flipH="1">
            <a:off x="2428150" y="1575977"/>
            <a:ext cx="1229450" cy="6010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3DDC19EA-35C3-4CF9-9059-16968FF793A5}"/>
              </a:ext>
            </a:extLst>
          </p:cNvPr>
          <p:cNvCxnSpPr>
            <a:cxnSpLocks/>
          </p:cNvCxnSpPr>
          <p:nvPr/>
        </p:nvCxnSpPr>
        <p:spPr>
          <a:xfrm>
            <a:off x="4347943" y="1575977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D0A48DA-7B84-4F43-872D-223F72F20C5E}"/>
              </a:ext>
            </a:extLst>
          </p:cNvPr>
          <p:cNvCxnSpPr>
            <a:cxnSpLocks/>
          </p:cNvCxnSpPr>
          <p:nvPr/>
        </p:nvCxnSpPr>
        <p:spPr>
          <a:xfrm flipH="1">
            <a:off x="1384380" y="2634199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4A38BF-77F0-4432-9B11-789733CB9AD6}"/>
              </a:ext>
            </a:extLst>
          </p:cNvPr>
          <p:cNvCxnSpPr>
            <a:cxnSpLocks/>
          </p:cNvCxnSpPr>
          <p:nvPr/>
        </p:nvCxnSpPr>
        <p:spPr>
          <a:xfrm>
            <a:off x="2409133" y="2634199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150E111-FF44-453A-8909-294C8B9758DC}"/>
              </a:ext>
            </a:extLst>
          </p:cNvPr>
          <p:cNvCxnSpPr>
            <a:cxnSpLocks/>
          </p:cNvCxnSpPr>
          <p:nvPr/>
        </p:nvCxnSpPr>
        <p:spPr>
          <a:xfrm flipH="1">
            <a:off x="4373096" y="2689253"/>
            <a:ext cx="604280" cy="4548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FE9894B6-8051-42F0-ADD8-6D7C155AE445}"/>
              </a:ext>
            </a:extLst>
          </p:cNvPr>
          <p:cNvCxnSpPr>
            <a:cxnSpLocks/>
          </p:cNvCxnSpPr>
          <p:nvPr/>
        </p:nvCxnSpPr>
        <p:spPr>
          <a:xfrm>
            <a:off x="5475036" y="2668352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0025681-7402-482D-A28E-42948FE15074}"/>
                  </a:ext>
                </a:extLst>
              </p:cNvPr>
              <p:cNvSpPr/>
              <p:nvPr/>
            </p:nvSpPr>
            <p:spPr>
              <a:xfrm>
                <a:off x="1042235" y="311378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3" name="Diamond 52">
                <a:extLst>
                  <a:ext uri="{FF2B5EF4-FFF2-40B4-BE49-F238E27FC236}">
                    <a16:creationId xmlns:a16="http://schemas.microsoft.com/office/drawing/2014/main" id="{B0025681-7402-482D-A28E-42948FE1507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2235" y="3113783"/>
                <a:ext cx="690343" cy="675204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50D20E22-2B6B-4691-8B20-A38784FB9076}"/>
                  </a:ext>
                </a:extLst>
              </p:cNvPr>
              <p:cNvSpPr/>
              <p:nvPr/>
            </p:nvSpPr>
            <p:spPr>
              <a:xfrm>
                <a:off x="2560361" y="311378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4" name="Diamond 53">
                <a:extLst>
                  <a:ext uri="{FF2B5EF4-FFF2-40B4-BE49-F238E27FC236}">
                    <a16:creationId xmlns:a16="http://schemas.microsoft.com/office/drawing/2014/main" id="{50D20E22-2B6B-4691-8B20-A38784FB907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60361" y="3113783"/>
                <a:ext cx="690343" cy="675204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51006CEE-622E-4C2A-B7F7-705987FDED3B}"/>
                  </a:ext>
                </a:extLst>
              </p:cNvPr>
              <p:cNvSpPr/>
              <p:nvPr/>
            </p:nvSpPr>
            <p:spPr>
              <a:xfrm>
                <a:off x="4038600" y="3144061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5" name="Diamond 54">
                <a:extLst>
                  <a:ext uri="{FF2B5EF4-FFF2-40B4-BE49-F238E27FC236}">
                    <a16:creationId xmlns:a16="http://schemas.microsoft.com/office/drawing/2014/main" id="{51006CEE-622E-4C2A-B7F7-705987FDED3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8600" y="3144061"/>
                <a:ext cx="690343" cy="675204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078FB833-9858-463C-B986-35CF49F811ED}"/>
                  </a:ext>
                </a:extLst>
              </p:cNvPr>
              <p:cNvSpPr/>
              <p:nvPr/>
            </p:nvSpPr>
            <p:spPr>
              <a:xfrm>
                <a:off x="5624751" y="3144061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8" name="Diamond 57">
                <a:extLst>
                  <a:ext uri="{FF2B5EF4-FFF2-40B4-BE49-F238E27FC236}">
                    <a16:creationId xmlns:a16="http://schemas.microsoft.com/office/drawing/2014/main" id="{078FB833-9858-463C-B986-35CF49F811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24751" y="3144061"/>
                <a:ext cx="690343" cy="675204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9" name="Rectangle 58">
            <a:extLst>
              <a:ext uri="{FF2B5EF4-FFF2-40B4-BE49-F238E27FC236}">
                <a16:creationId xmlns:a16="http://schemas.microsoft.com/office/drawing/2014/main" id="{F6FADECF-54F4-4A3F-A618-C4FFEB20DF72}"/>
              </a:ext>
            </a:extLst>
          </p:cNvPr>
          <p:cNvSpPr/>
          <p:nvPr/>
        </p:nvSpPr>
        <p:spPr>
          <a:xfrm>
            <a:off x="7779206" y="207886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90260220-CD92-44CE-AF8A-385577510FEA}"/>
              </a:ext>
            </a:extLst>
          </p:cNvPr>
          <p:cNvCxnSpPr>
            <a:cxnSpLocks/>
          </p:cNvCxnSpPr>
          <p:nvPr/>
        </p:nvCxnSpPr>
        <p:spPr>
          <a:xfrm>
            <a:off x="4347943" y="1575977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306C4C7F-23B3-4676-B4A4-C3A1501384B1}"/>
              </a:ext>
            </a:extLst>
          </p:cNvPr>
          <p:cNvCxnSpPr>
            <a:cxnSpLocks/>
            <a:endCxn id="64" idx="0"/>
          </p:cNvCxnSpPr>
          <p:nvPr/>
        </p:nvCxnSpPr>
        <p:spPr>
          <a:xfrm flipH="1">
            <a:off x="7109313" y="2536069"/>
            <a:ext cx="669893" cy="4772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4D821DE4-CB8F-4A10-8993-E4B80614D2DD}"/>
              </a:ext>
            </a:extLst>
          </p:cNvPr>
          <p:cNvCxnSpPr>
            <a:cxnSpLocks/>
            <a:endCxn id="63" idx="0"/>
          </p:cNvCxnSpPr>
          <p:nvPr/>
        </p:nvCxnSpPr>
        <p:spPr>
          <a:xfrm>
            <a:off x="8236406" y="2536069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E9A42953-4333-4063-B50B-AAA41AE45756}"/>
                  </a:ext>
                </a:extLst>
              </p:cNvPr>
              <p:cNvSpPr/>
              <p:nvPr/>
            </p:nvSpPr>
            <p:spPr>
              <a:xfrm>
                <a:off x="8386121" y="3011778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Diamond 62">
                <a:extLst>
                  <a:ext uri="{FF2B5EF4-FFF2-40B4-BE49-F238E27FC236}">
                    <a16:creationId xmlns:a16="http://schemas.microsoft.com/office/drawing/2014/main" id="{E9A42953-4333-4063-B50B-AAA41AE4575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6121" y="3011778"/>
                <a:ext cx="690343" cy="675204"/>
              </a:xfrm>
              <a:prstGeom prst="diamond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15AA9F86-A6FD-4169-B8F7-165A9E591694}"/>
                  </a:ext>
                </a:extLst>
              </p:cNvPr>
              <p:cNvSpPr/>
              <p:nvPr/>
            </p:nvSpPr>
            <p:spPr>
              <a:xfrm>
                <a:off x="6764141" y="301332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4" name="Diamond 63">
                <a:extLst>
                  <a:ext uri="{FF2B5EF4-FFF2-40B4-BE49-F238E27FC236}">
                    <a16:creationId xmlns:a16="http://schemas.microsoft.com/office/drawing/2014/main" id="{15AA9F86-A6FD-4169-B8F7-165A9E5916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64141" y="3013327"/>
                <a:ext cx="690343" cy="675204"/>
              </a:xfrm>
              <a:prstGeom prst="diamond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1" name="Rectangle 90">
            <a:extLst>
              <a:ext uri="{FF2B5EF4-FFF2-40B4-BE49-F238E27FC236}">
                <a16:creationId xmlns:a16="http://schemas.microsoft.com/office/drawing/2014/main" id="{9CF6AEDC-60CF-4A2B-B71B-19B58E729079}"/>
              </a:ext>
            </a:extLst>
          </p:cNvPr>
          <p:cNvSpPr/>
          <p:nvPr/>
        </p:nvSpPr>
        <p:spPr>
          <a:xfrm>
            <a:off x="4349369" y="4400283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cxnSp>
        <p:nvCxnSpPr>
          <p:cNvPr id="92" name="Straight Arrow Connector 91">
            <a:extLst>
              <a:ext uri="{FF2B5EF4-FFF2-40B4-BE49-F238E27FC236}">
                <a16:creationId xmlns:a16="http://schemas.microsoft.com/office/drawing/2014/main" id="{D68EF941-7CCA-4231-849B-90C5710CFA67}"/>
              </a:ext>
            </a:extLst>
          </p:cNvPr>
          <p:cNvCxnSpPr>
            <a:cxnSpLocks/>
            <a:stCxn id="58" idx="1"/>
          </p:cNvCxnSpPr>
          <p:nvPr/>
        </p:nvCxnSpPr>
        <p:spPr>
          <a:xfrm flipH="1">
            <a:off x="4806569" y="3481663"/>
            <a:ext cx="818182" cy="91474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>
            <a:extLst>
              <a:ext uri="{FF2B5EF4-FFF2-40B4-BE49-F238E27FC236}">
                <a16:creationId xmlns:a16="http://schemas.microsoft.com/office/drawing/2014/main" id="{0D06B5B8-5B13-4A7D-8F6C-CD6BBCFFFC05}"/>
              </a:ext>
            </a:extLst>
          </p:cNvPr>
          <p:cNvCxnSpPr>
            <a:cxnSpLocks/>
          </p:cNvCxnSpPr>
          <p:nvPr/>
        </p:nvCxnSpPr>
        <p:spPr>
          <a:xfrm flipH="1">
            <a:off x="3781816" y="4857483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2B61180A-669D-43D7-BE2A-6DFF2BC5DCFA}"/>
              </a:ext>
            </a:extLst>
          </p:cNvPr>
          <p:cNvCxnSpPr>
            <a:cxnSpLocks/>
          </p:cNvCxnSpPr>
          <p:nvPr/>
        </p:nvCxnSpPr>
        <p:spPr>
          <a:xfrm>
            <a:off x="4806569" y="4857483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DD375220-9861-470D-B73F-434486FA7FF0}"/>
                  </a:ext>
                </a:extLst>
              </p:cNvPr>
              <p:cNvSpPr/>
              <p:nvPr/>
            </p:nvSpPr>
            <p:spPr>
              <a:xfrm>
                <a:off x="3439671" y="533706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5" name="Diamond 94">
                <a:extLst>
                  <a:ext uri="{FF2B5EF4-FFF2-40B4-BE49-F238E27FC236}">
                    <a16:creationId xmlns:a16="http://schemas.microsoft.com/office/drawing/2014/main" id="{DD375220-9861-470D-B73F-434486FA7FF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9671" y="5337067"/>
                <a:ext cx="690343" cy="675204"/>
              </a:xfrm>
              <a:prstGeom prst="diamond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04A71E34-83C5-4442-9E3A-5F8F7E683424}"/>
                  </a:ext>
                </a:extLst>
              </p:cNvPr>
              <p:cNvSpPr/>
              <p:nvPr/>
            </p:nvSpPr>
            <p:spPr>
              <a:xfrm>
                <a:off x="4957797" y="5337067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6" name="Diamond 95">
                <a:extLst>
                  <a:ext uri="{FF2B5EF4-FFF2-40B4-BE49-F238E27FC236}">
                    <a16:creationId xmlns:a16="http://schemas.microsoft.com/office/drawing/2014/main" id="{04A71E34-83C5-4442-9E3A-5F8F7E68342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7797" y="5337067"/>
                <a:ext cx="690343" cy="675204"/>
              </a:xfrm>
              <a:prstGeom prst="diamond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3" name="Rectangle 102">
            <a:extLst>
              <a:ext uri="{FF2B5EF4-FFF2-40B4-BE49-F238E27FC236}">
                <a16:creationId xmlns:a16="http://schemas.microsoft.com/office/drawing/2014/main" id="{87B35B9C-59FD-4CB5-AEAF-3DEA35CE6CAD}"/>
              </a:ext>
            </a:extLst>
          </p:cNvPr>
          <p:cNvSpPr/>
          <p:nvPr/>
        </p:nvSpPr>
        <p:spPr>
          <a:xfrm>
            <a:off x="6767509" y="4414328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4" name="Straight Arrow Connector 103">
            <a:extLst>
              <a:ext uri="{FF2B5EF4-FFF2-40B4-BE49-F238E27FC236}">
                <a16:creationId xmlns:a16="http://schemas.microsoft.com/office/drawing/2014/main" id="{65312E78-542F-4A85-901B-56AB41608C21}"/>
              </a:ext>
            </a:extLst>
          </p:cNvPr>
          <p:cNvCxnSpPr>
            <a:cxnSpLocks/>
          </p:cNvCxnSpPr>
          <p:nvPr/>
        </p:nvCxnSpPr>
        <p:spPr>
          <a:xfrm flipH="1">
            <a:off x="6199956" y="4871528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7B04BE76-52F4-44A1-BC8D-D5F1B7541440}"/>
              </a:ext>
            </a:extLst>
          </p:cNvPr>
          <p:cNvCxnSpPr>
            <a:cxnSpLocks/>
          </p:cNvCxnSpPr>
          <p:nvPr/>
        </p:nvCxnSpPr>
        <p:spPr>
          <a:xfrm>
            <a:off x="7224709" y="4871528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6C51FC7B-1B38-4906-8132-8C0CFF427CE0}"/>
                  </a:ext>
                </a:extLst>
              </p:cNvPr>
              <p:cNvSpPr/>
              <p:nvPr/>
            </p:nvSpPr>
            <p:spPr>
              <a:xfrm>
                <a:off x="5857811" y="5351112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6" name="Diamond 105">
                <a:extLst>
                  <a:ext uri="{FF2B5EF4-FFF2-40B4-BE49-F238E27FC236}">
                    <a16:creationId xmlns:a16="http://schemas.microsoft.com/office/drawing/2014/main" id="{6C51FC7B-1B38-4906-8132-8C0CFF427CE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11" y="5351112"/>
                <a:ext cx="690343" cy="675204"/>
              </a:xfrm>
              <a:prstGeom prst="diamond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EDA14805-24B0-442A-87D3-A40B824AC3C2}"/>
                  </a:ext>
                </a:extLst>
              </p:cNvPr>
              <p:cNvSpPr/>
              <p:nvPr/>
            </p:nvSpPr>
            <p:spPr>
              <a:xfrm>
                <a:off x="7375937" y="5351112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7" name="Diamond 106">
                <a:extLst>
                  <a:ext uri="{FF2B5EF4-FFF2-40B4-BE49-F238E27FC236}">
                    <a16:creationId xmlns:a16="http://schemas.microsoft.com/office/drawing/2014/main" id="{EDA14805-24B0-442A-87D3-A40B824AC3C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75937" y="5351112"/>
                <a:ext cx="690343" cy="675204"/>
              </a:xfrm>
              <a:prstGeom prst="diamond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8" name="Rectangle 107">
            <a:extLst>
              <a:ext uri="{FF2B5EF4-FFF2-40B4-BE49-F238E27FC236}">
                <a16:creationId xmlns:a16="http://schemas.microsoft.com/office/drawing/2014/main" id="{857BA53F-F879-450C-95DA-32865D6A1C74}"/>
              </a:ext>
            </a:extLst>
          </p:cNvPr>
          <p:cNvSpPr/>
          <p:nvPr/>
        </p:nvSpPr>
        <p:spPr>
          <a:xfrm>
            <a:off x="9314167" y="444725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b</a:t>
            </a:r>
          </a:p>
        </p:txBody>
      </p: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E41E904B-BA39-4C25-855D-12F3988AB390}"/>
              </a:ext>
            </a:extLst>
          </p:cNvPr>
          <p:cNvCxnSpPr>
            <a:cxnSpLocks/>
          </p:cNvCxnSpPr>
          <p:nvPr/>
        </p:nvCxnSpPr>
        <p:spPr>
          <a:xfrm flipH="1">
            <a:off x="8746614" y="4904450"/>
            <a:ext cx="561842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80EE67C1-9F5B-4941-BB65-A7799897FE69}"/>
              </a:ext>
            </a:extLst>
          </p:cNvPr>
          <p:cNvCxnSpPr>
            <a:cxnSpLocks/>
          </p:cNvCxnSpPr>
          <p:nvPr/>
        </p:nvCxnSpPr>
        <p:spPr>
          <a:xfrm>
            <a:off x="9771367" y="4904450"/>
            <a:ext cx="496400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7A478BBC-CB32-4A3F-ACA5-B83CEBC6FB96}"/>
                  </a:ext>
                </a:extLst>
              </p:cNvPr>
              <p:cNvSpPr/>
              <p:nvPr/>
            </p:nvSpPr>
            <p:spPr>
              <a:xfrm>
                <a:off x="8404469" y="5384034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1" name="Diamond 110">
                <a:extLst>
                  <a:ext uri="{FF2B5EF4-FFF2-40B4-BE49-F238E27FC236}">
                    <a16:creationId xmlns:a16="http://schemas.microsoft.com/office/drawing/2014/main" id="{7A478BBC-CB32-4A3F-ACA5-B83CEBC6FB9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04469" y="5384034"/>
                <a:ext cx="690343" cy="675204"/>
              </a:xfrm>
              <a:prstGeom prst="diamond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2" name="Diamond 111">
                <a:extLst>
                  <a:ext uri="{FF2B5EF4-FFF2-40B4-BE49-F238E27FC236}">
                    <a16:creationId xmlns:a16="http://schemas.microsoft.com/office/drawing/2014/main" id="{A9CFB746-4A1D-43FA-A218-5E3DD55D2AF3}"/>
                  </a:ext>
                </a:extLst>
              </p:cNvPr>
              <p:cNvSpPr/>
              <p:nvPr/>
            </p:nvSpPr>
            <p:spPr>
              <a:xfrm>
                <a:off x="9922595" y="5384034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2" name="Diamond 111">
                <a:extLst>
                  <a:ext uri="{FF2B5EF4-FFF2-40B4-BE49-F238E27FC236}">
                    <a16:creationId xmlns:a16="http://schemas.microsoft.com/office/drawing/2014/main" id="{A9CFB746-4A1D-43FA-A218-5E3DD55D2AF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22595" y="5384034"/>
                <a:ext cx="690343" cy="675204"/>
              </a:xfrm>
              <a:prstGeom prst="diamond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7B21079-5CF8-47F0-9051-5C0F661378C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15094" y="3481663"/>
            <a:ext cx="3046909" cy="96171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traight Arrow Connector 123">
            <a:extLst>
              <a:ext uri="{FF2B5EF4-FFF2-40B4-BE49-F238E27FC236}">
                <a16:creationId xmlns:a16="http://schemas.microsoft.com/office/drawing/2014/main" id="{486C83AD-E730-405A-88B6-3F99811CBF91}"/>
              </a:ext>
            </a:extLst>
          </p:cNvPr>
          <p:cNvCxnSpPr>
            <a:cxnSpLocks/>
            <a:stCxn id="58" idx="3"/>
          </p:cNvCxnSpPr>
          <p:nvPr/>
        </p:nvCxnSpPr>
        <p:spPr>
          <a:xfrm>
            <a:off x="6315094" y="3481663"/>
            <a:ext cx="430890" cy="9399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28" name="Diamond 127">
                <a:extLst>
                  <a:ext uri="{FF2B5EF4-FFF2-40B4-BE49-F238E27FC236}">
                    <a16:creationId xmlns:a16="http://schemas.microsoft.com/office/drawing/2014/main" id="{058C72EE-E888-4292-88AD-95DF3D726638}"/>
                  </a:ext>
                </a:extLst>
              </p:cNvPr>
              <p:cNvSpPr/>
              <p:nvPr/>
            </p:nvSpPr>
            <p:spPr>
              <a:xfrm>
                <a:off x="3657600" y="1238375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8" name="Diamond 127">
                <a:extLst>
                  <a:ext uri="{FF2B5EF4-FFF2-40B4-BE49-F238E27FC236}">
                    <a16:creationId xmlns:a16="http://schemas.microsoft.com/office/drawing/2014/main" id="{058C72EE-E888-4292-88AD-95DF3D7266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57600" y="1238375"/>
                <a:ext cx="690343" cy="675204"/>
              </a:xfrm>
              <a:prstGeom prst="diamond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A9C8891C-23F0-43E7-BE11-6B8C11F62B61}"/>
                  </a:ext>
                </a:extLst>
              </p:cNvPr>
              <p:cNvSpPr/>
              <p:nvPr/>
            </p:nvSpPr>
            <p:spPr>
              <a:xfrm>
                <a:off x="394625" y="4706743"/>
                <a:ext cx="690343" cy="675204"/>
              </a:xfrm>
              <a:prstGeom prst="diamond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29" name="Diamond 128">
                <a:extLst>
                  <a:ext uri="{FF2B5EF4-FFF2-40B4-BE49-F238E27FC236}">
                    <a16:creationId xmlns:a16="http://schemas.microsoft.com/office/drawing/2014/main" id="{A9C8891C-23F0-43E7-BE11-6B8C11F62B6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4625" y="4706743"/>
                <a:ext cx="690343" cy="675204"/>
              </a:xfrm>
              <a:prstGeom prst="diamond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TextBox 129">
            <a:extLst>
              <a:ext uri="{FF2B5EF4-FFF2-40B4-BE49-F238E27FC236}">
                <a16:creationId xmlns:a16="http://schemas.microsoft.com/office/drawing/2014/main" id="{18255254-D07D-418C-A433-0161FDC377DB}"/>
              </a:ext>
            </a:extLst>
          </p:cNvPr>
          <p:cNvSpPr txBox="1"/>
          <p:nvPr/>
        </p:nvSpPr>
        <p:spPr>
          <a:xfrm>
            <a:off x="1072699" y="4860853"/>
            <a:ext cx="166083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OR-node or state</a:t>
            </a:r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0FC3E24B-2BBA-47EB-A0ED-F9910A735283}"/>
              </a:ext>
            </a:extLst>
          </p:cNvPr>
          <p:cNvSpPr/>
          <p:nvPr/>
        </p:nvSpPr>
        <p:spPr>
          <a:xfrm>
            <a:off x="511196" y="5555071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</a:t>
            </a:r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892901B5-7AE1-44F0-9B85-803493A1F191}"/>
              </a:ext>
            </a:extLst>
          </p:cNvPr>
          <p:cNvSpPr txBox="1"/>
          <p:nvPr/>
        </p:nvSpPr>
        <p:spPr>
          <a:xfrm>
            <a:off x="1047177" y="5532908"/>
            <a:ext cx="20824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latin typeface="Cambria" panose="02040503050406030204" pitchFamily="18" charset="0"/>
                <a:ea typeface="Cambria" panose="02040503050406030204" pitchFamily="18" charset="0"/>
              </a:rPr>
              <a:t>AND-node or input symbol</a:t>
            </a:r>
          </a:p>
        </p:txBody>
      </p:sp>
    </p:spTree>
    <p:extLst>
      <p:ext uri="{BB962C8B-B14F-4D97-AF65-F5344CB8AC3E}">
        <p14:creationId xmlns:p14="http://schemas.microsoft.com/office/powerpoint/2010/main" val="64083210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4DABE407-4DE3-45AE-B37E-F3A6E399A7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2052858"/>
            <a:ext cx="11699087" cy="363118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To accept a tree, we must have a sequence of choices </a:t>
            </a:r>
          </a:p>
          <a:p>
            <a:r>
              <a:rPr lang="en-US" dirty="0"/>
              <a:t>at each OR node, at least one of the choice </a:t>
            </a:r>
          </a:p>
          <a:p>
            <a:r>
              <a:rPr lang="en-US" dirty="0"/>
              <a:t>at each AND node, all the choices</a:t>
            </a:r>
          </a:p>
          <a:p>
            <a:pPr marL="0" indent="0">
              <a:buNone/>
            </a:pPr>
            <a:r>
              <a:rPr lang="en-US" dirty="0"/>
              <a:t>such that the resulting binary tree of just states satisfies the acceptance condition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AE1248-4724-4CFB-AF85-76B2D73484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39E5C0-8D43-4010-8EC6-61A46B45D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1AED5C3-44BA-44F5-9B24-5283AEB6F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Interpretation over AND-OR graph</a:t>
            </a:r>
          </a:p>
        </p:txBody>
      </p:sp>
    </p:spTree>
    <p:extLst>
      <p:ext uri="{BB962C8B-B14F-4D97-AF65-F5344CB8AC3E}">
        <p14:creationId xmlns:p14="http://schemas.microsoft.com/office/powerpoint/2010/main" val="36098422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798496" y="2454827"/>
            <a:ext cx="815457" cy="3783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0CE51E-C219-4D6C-A3CC-F372C6169C64}"/>
              </a:ext>
            </a:extLst>
          </p:cNvPr>
          <p:cNvSpPr txBox="1"/>
          <p:nvPr/>
        </p:nvSpPr>
        <p:spPr>
          <a:xfrm>
            <a:off x="4117113" y="5017649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does this automaton accept?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/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CA167B9-AC43-4AC4-935A-5C219957D37C}"/>
              </a:ext>
            </a:extLst>
          </p:cNvPr>
          <p:cNvSpPr/>
          <p:nvPr/>
        </p:nvSpPr>
        <p:spPr>
          <a:xfrm>
            <a:off x="9247951" y="3676071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79496-3B18-4591-A599-512583D0C2A4}"/>
              </a:ext>
            </a:extLst>
          </p:cNvPr>
          <p:cNvSpPr/>
          <p:nvPr/>
        </p:nvSpPr>
        <p:spPr>
          <a:xfrm>
            <a:off x="7938842" y="366787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AA051-AB63-4543-B848-26DC980EC7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9085725" y="3051713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2CBBAA-205E-4B87-B0AB-5B97E6C76DC7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167442" y="3051713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057AE5C2-435F-4B63-898F-EEB4674DC4CC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8744460" y="3392980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ED1DB719-EB78-403C-B2FC-6661BDA67376}"/>
              </a:ext>
            </a:extLst>
          </p:cNvPr>
          <p:cNvCxnSpPr>
            <a:cxnSpLocks/>
            <a:stCxn id="24" idx="3"/>
            <a:endCxn id="23" idx="3"/>
          </p:cNvCxnSpPr>
          <p:nvPr/>
        </p:nvCxnSpPr>
        <p:spPr>
          <a:xfrm flipH="1" flipV="1">
            <a:off x="9085725" y="3051713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7DDC0E16-5E0A-4452-B476-243291EABE52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5400000" flipH="1" flipV="1">
            <a:off x="7744733" y="3474422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CBF6F731-327C-4E18-8BC0-D93546AF6E76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7897132" y="3474423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4973108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𝑓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t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</p:cNvCxnSpPr>
          <p:nvPr/>
        </p:nvCxnSpPr>
        <p:spPr>
          <a:xfrm rot="16200000" flipH="1">
            <a:off x="7798496" y="2454827"/>
            <a:ext cx="815457" cy="378315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494887" cy="47570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n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/>
              <p:nvPr/>
            </p:nvSpPr>
            <p:spPr>
              <a:xfrm>
                <a:off x="314178" y="4230417"/>
                <a:ext cx="7767960" cy="147732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does this automaton accept?</a:t>
                </a: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“fake” terminal nodes in the tree (terminal node with self-loops)</a:t>
                </a: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Think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as non-terminal nodes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accepts only acyclic graphs!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4178" y="4230417"/>
                <a:ext cx="7767960" cy="1477328"/>
              </a:xfrm>
              <a:prstGeom prst="rect">
                <a:avLst/>
              </a:prstGeom>
              <a:blipFill>
                <a:blip r:embed="rId4"/>
                <a:stretch>
                  <a:fillRect l="-706" t="-2893" b="-53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/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Diamond 22">
                <a:extLst>
                  <a:ext uri="{FF2B5EF4-FFF2-40B4-BE49-F238E27FC236}">
                    <a16:creationId xmlns:a16="http://schemas.microsoft.com/office/drawing/2014/main" id="{7D3A3D3B-CBDE-4CAD-87F5-53E6ADD3FB6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95382" y="2720166"/>
                <a:ext cx="690343" cy="66309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Rectangle 23">
            <a:extLst>
              <a:ext uri="{FF2B5EF4-FFF2-40B4-BE49-F238E27FC236}">
                <a16:creationId xmlns:a16="http://schemas.microsoft.com/office/drawing/2014/main" id="{4CA167B9-AC43-4AC4-935A-5C219957D37C}"/>
              </a:ext>
            </a:extLst>
          </p:cNvPr>
          <p:cNvSpPr/>
          <p:nvPr/>
        </p:nvSpPr>
        <p:spPr>
          <a:xfrm>
            <a:off x="9247951" y="3676071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6D79496-3B18-4591-A599-512583D0C2A4}"/>
              </a:ext>
            </a:extLst>
          </p:cNvPr>
          <p:cNvSpPr/>
          <p:nvPr/>
        </p:nvSpPr>
        <p:spPr>
          <a:xfrm>
            <a:off x="7938842" y="366787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C67AA051-AB63-4543-B848-26DC980EC730}"/>
              </a:ext>
            </a:extLst>
          </p:cNvPr>
          <p:cNvCxnSpPr>
            <a:cxnSpLocks/>
            <a:stCxn id="23" idx="3"/>
            <a:endCxn id="24" idx="0"/>
          </p:cNvCxnSpPr>
          <p:nvPr/>
        </p:nvCxnSpPr>
        <p:spPr>
          <a:xfrm>
            <a:off x="9085725" y="3051713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FA2CBBAA-205E-4B87-B0AB-5B97E6C76DC7}"/>
              </a:ext>
            </a:extLst>
          </p:cNvPr>
          <p:cNvCxnSpPr>
            <a:cxnSpLocks/>
            <a:stCxn id="23" idx="1"/>
            <a:endCxn id="25" idx="0"/>
          </p:cNvCxnSpPr>
          <p:nvPr/>
        </p:nvCxnSpPr>
        <p:spPr>
          <a:xfrm flipH="1">
            <a:off x="8167442" y="3051713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28">
            <a:extLst>
              <a:ext uri="{FF2B5EF4-FFF2-40B4-BE49-F238E27FC236}">
                <a16:creationId xmlns:a16="http://schemas.microsoft.com/office/drawing/2014/main" id="{057AE5C2-435F-4B63-898F-EEB4674DC4CC}"/>
              </a:ext>
            </a:extLst>
          </p:cNvPr>
          <p:cNvCxnSpPr>
            <a:cxnSpLocks/>
            <a:stCxn id="24" idx="2"/>
          </p:cNvCxnSpPr>
          <p:nvPr/>
        </p:nvCxnSpPr>
        <p:spPr>
          <a:xfrm rot="5400000" flipH="1">
            <a:off x="8744460" y="3392980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ED1DB719-EB78-403C-B2FC-6661BDA67376}"/>
              </a:ext>
            </a:extLst>
          </p:cNvPr>
          <p:cNvCxnSpPr>
            <a:cxnSpLocks/>
            <a:stCxn id="24" idx="3"/>
            <a:endCxn id="23" idx="3"/>
          </p:cNvCxnSpPr>
          <p:nvPr/>
        </p:nvCxnSpPr>
        <p:spPr>
          <a:xfrm flipH="1" flipV="1">
            <a:off x="9085725" y="3051713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7DDC0E16-5E0A-4452-B476-243291EABE52}"/>
              </a:ext>
            </a:extLst>
          </p:cNvPr>
          <p:cNvCxnSpPr>
            <a:cxnSpLocks/>
            <a:stCxn id="25" idx="2"/>
            <a:endCxn id="23" idx="1"/>
          </p:cNvCxnSpPr>
          <p:nvPr/>
        </p:nvCxnSpPr>
        <p:spPr>
          <a:xfrm rot="5400000" flipH="1" flipV="1">
            <a:off x="7744733" y="3474422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CBF6F731-327C-4E18-8BC0-D93546AF6E76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 flipV="1">
            <a:off x="7897132" y="3474423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2250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991894" cy="4695899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  <a:endCxn id="39" idx="2"/>
          </p:cNvCxnSpPr>
          <p:nvPr/>
        </p:nvCxnSpPr>
        <p:spPr>
          <a:xfrm rot="5400000" flipH="1">
            <a:off x="7015893" y="1235084"/>
            <a:ext cx="758683" cy="1243664"/>
          </a:xfrm>
          <a:prstGeom prst="curvedConnector3">
            <a:avLst>
              <a:gd name="adj1" fmla="val -30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865574" cy="60795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B8B95-4FF9-404D-892F-DBBB7180BD1C}"/>
              </a:ext>
            </a:extLst>
          </p:cNvPr>
          <p:cNvSpPr/>
          <p:nvPr/>
        </p:nvSpPr>
        <p:spPr>
          <a:xfrm>
            <a:off x="10549837" y="1654975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80AFC-2FDF-49B2-A549-13875F0F4270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19353-7CE3-480D-AE04-A2EA7AB26FF5}"/>
              </a:ext>
            </a:extLst>
          </p:cNvPr>
          <p:cNvCxnSpPr>
            <a:cxnSpLocks/>
          </p:cNvCxnSpPr>
          <p:nvPr/>
        </p:nvCxnSpPr>
        <p:spPr>
          <a:xfrm flipH="1">
            <a:off x="9409670" y="2112175"/>
            <a:ext cx="1140167" cy="68568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7B270-A874-43D2-BBFF-3FD7945ECD7F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>
            <a:off x="7118575" y="1146029"/>
            <a:ext cx="3888463" cy="966147"/>
          </a:xfrm>
          <a:prstGeom prst="curvedConnector3">
            <a:avLst>
              <a:gd name="adj1" fmla="val -155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170CE51E-C219-4D6C-A3CC-F372C6169C64}"/>
              </a:ext>
            </a:extLst>
          </p:cNvPr>
          <p:cNvSpPr txBox="1"/>
          <p:nvPr/>
        </p:nvSpPr>
        <p:spPr>
          <a:xfrm>
            <a:off x="4286770" y="4437077"/>
            <a:ext cx="37982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ambria" panose="02040503050406030204" pitchFamily="18" charset="0"/>
                <a:ea typeface="Cambria" panose="02040503050406030204" pitchFamily="18" charset="0"/>
              </a:rPr>
              <a:t>What does this automaton accept?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B7AA97DA-775A-176F-0257-CE70F5DDDA8D}"/>
                  </a:ext>
                </a:extLst>
              </p:cNvPr>
              <p:cNvSpPr/>
              <p:nvPr/>
            </p:nvSpPr>
            <p:spPr>
              <a:xfrm>
                <a:off x="8958843" y="2696146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" name="Diamond 5">
                <a:extLst>
                  <a:ext uri="{FF2B5EF4-FFF2-40B4-BE49-F238E27FC236}">
                    <a16:creationId xmlns:a16="http://schemas.microsoft.com/office/drawing/2014/main" id="{B7AA97DA-775A-176F-0257-CE70F5DDDA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843" y="2696146"/>
                <a:ext cx="690343" cy="663093"/>
              </a:xfrm>
              <a:prstGeom prst="diamond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>
            <a:extLst>
              <a:ext uri="{FF2B5EF4-FFF2-40B4-BE49-F238E27FC236}">
                <a16:creationId xmlns:a16="http://schemas.microsoft.com/office/drawing/2014/main" id="{91186C01-723B-0382-3AF2-35E74484AD4C}"/>
              </a:ext>
            </a:extLst>
          </p:cNvPr>
          <p:cNvSpPr/>
          <p:nvPr/>
        </p:nvSpPr>
        <p:spPr>
          <a:xfrm>
            <a:off x="9811412" y="3652051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1D778B-369B-7547-1844-EB3CE45820D0}"/>
              </a:ext>
            </a:extLst>
          </p:cNvPr>
          <p:cNvSpPr/>
          <p:nvPr/>
        </p:nvSpPr>
        <p:spPr>
          <a:xfrm>
            <a:off x="8502303" y="3643850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7DCBFAF7-BAF6-5121-C2A0-E27091432A4E}"/>
              </a:ext>
            </a:extLst>
          </p:cNvPr>
          <p:cNvCxnSpPr>
            <a:cxnSpLocks/>
            <a:stCxn id="6" idx="3"/>
            <a:endCxn id="7" idx="0"/>
          </p:cNvCxnSpPr>
          <p:nvPr/>
        </p:nvCxnSpPr>
        <p:spPr>
          <a:xfrm>
            <a:off x="9649186" y="3027693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E7A5D52A-21A2-53F7-C03C-83380F8B604C}"/>
              </a:ext>
            </a:extLst>
          </p:cNvPr>
          <p:cNvCxnSpPr>
            <a:cxnSpLocks/>
            <a:stCxn id="6" idx="1"/>
            <a:endCxn id="8" idx="0"/>
          </p:cNvCxnSpPr>
          <p:nvPr/>
        </p:nvCxnSpPr>
        <p:spPr>
          <a:xfrm flipH="1">
            <a:off x="8730903" y="3027693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28">
            <a:extLst>
              <a:ext uri="{FF2B5EF4-FFF2-40B4-BE49-F238E27FC236}">
                <a16:creationId xmlns:a16="http://schemas.microsoft.com/office/drawing/2014/main" id="{536AA9AB-3098-A958-0B9D-5610680FE44B}"/>
              </a:ext>
            </a:extLst>
          </p:cNvPr>
          <p:cNvCxnSpPr>
            <a:cxnSpLocks/>
            <a:stCxn id="7" idx="2"/>
          </p:cNvCxnSpPr>
          <p:nvPr/>
        </p:nvCxnSpPr>
        <p:spPr>
          <a:xfrm rot="5400000" flipH="1">
            <a:off x="9307921" y="3368960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28">
            <a:extLst>
              <a:ext uri="{FF2B5EF4-FFF2-40B4-BE49-F238E27FC236}">
                <a16:creationId xmlns:a16="http://schemas.microsoft.com/office/drawing/2014/main" id="{F2518139-20BF-3591-120F-E43E45E3F157}"/>
              </a:ext>
            </a:extLst>
          </p:cNvPr>
          <p:cNvCxnSpPr>
            <a:cxnSpLocks/>
            <a:stCxn id="7" idx="3"/>
            <a:endCxn id="6" idx="3"/>
          </p:cNvCxnSpPr>
          <p:nvPr/>
        </p:nvCxnSpPr>
        <p:spPr>
          <a:xfrm flipH="1" flipV="1">
            <a:off x="9649186" y="3027693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28">
            <a:extLst>
              <a:ext uri="{FF2B5EF4-FFF2-40B4-BE49-F238E27FC236}">
                <a16:creationId xmlns:a16="http://schemas.microsoft.com/office/drawing/2014/main" id="{557416D5-977E-626E-CDAF-26F2C1CFD81D}"/>
              </a:ext>
            </a:extLst>
          </p:cNvPr>
          <p:cNvCxnSpPr>
            <a:cxnSpLocks/>
            <a:stCxn id="8" idx="2"/>
            <a:endCxn id="6" idx="1"/>
          </p:cNvCxnSpPr>
          <p:nvPr/>
        </p:nvCxnSpPr>
        <p:spPr>
          <a:xfrm rot="5400000" flipH="1" flipV="1">
            <a:off x="8308194" y="3450402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28">
            <a:extLst>
              <a:ext uri="{FF2B5EF4-FFF2-40B4-BE49-F238E27FC236}">
                <a16:creationId xmlns:a16="http://schemas.microsoft.com/office/drawing/2014/main" id="{1FCA5B2D-BB43-6C43-5289-5BF09B6F711D}"/>
              </a:ext>
            </a:extLst>
          </p:cNvPr>
          <p:cNvCxnSpPr>
            <a:cxnSpLocks/>
            <a:stCxn id="8" idx="2"/>
          </p:cNvCxnSpPr>
          <p:nvPr/>
        </p:nvCxnSpPr>
        <p:spPr>
          <a:xfrm rot="5400000" flipH="1" flipV="1">
            <a:off x="8460593" y="3450403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810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29086-A421-4D0E-8426-3E7BE601275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</m:d>
                  </m:oMath>
                </a14:m>
                <a:r>
                  <a:rPr lang="en-US" dirty="0"/>
                  <a:t> is the least fixpoint operator</a:t>
                </a:r>
              </a:p>
              <a:p>
                <a:endParaRPr lang="en-US" dirty="0"/>
              </a:p>
              <a:p>
                <a:r>
                  <a:rPr lang="en-US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⇒,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etc. can be derived. E.g.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≡¬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¬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Another important derived operator: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: greatest fixpoint operator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𝑍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𝑍</m:t>
                          </m:r>
                        </m:e>
                      </m:d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𝜇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. 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red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𝐄𝐗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 (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green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𝐀𝐗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29086-A421-4D0E-8426-3E7BE601275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23DE02-683A-44C2-A159-35F9DB61C5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2C2C34-F6B5-4187-AAF7-9009BDBD2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222ED83-C04E-41C4-BA3B-1F8C9F0FC9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 calculus</a:t>
            </a:r>
          </a:p>
        </p:txBody>
      </p:sp>
    </p:spTree>
    <p:extLst>
      <p:ext uri="{BB962C8B-B14F-4D97-AF65-F5344CB8AC3E}">
        <p14:creationId xmlns:p14="http://schemas.microsoft.com/office/powerpoint/2010/main" val="291170558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2"/>
                <a:ext cx="5991894" cy="314179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Büchi condition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𝐹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6B10300-69FA-4ABE-9EAD-2B791F1E44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2"/>
                <a:ext cx="5991894" cy="31417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5DF796-AA26-4E95-87FA-9F7ADDC2A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EEAC13-9FB7-4B9F-B21F-20CEC590BB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1541F6-06C6-4F54-84B0-DFD052F195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tree automata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4473F44-3983-44B5-BC6D-CBBD141D76E3}"/>
              </a:ext>
            </a:extLst>
          </p:cNvPr>
          <p:cNvSpPr/>
          <p:nvPr/>
        </p:nvSpPr>
        <p:spPr>
          <a:xfrm>
            <a:off x="7788467" y="1787258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98BBAE3A-65BA-4E10-B37A-1A4FA733538F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690343" cy="635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C5F0086-A9C9-4BFB-9DB3-61603F83B6D2}"/>
              </a:ext>
            </a:extLst>
          </p:cNvPr>
          <p:cNvCxnSpPr>
            <a:cxnSpLocks/>
            <a:stCxn id="27" idx="2"/>
            <a:endCxn id="39" idx="2"/>
          </p:cNvCxnSpPr>
          <p:nvPr/>
        </p:nvCxnSpPr>
        <p:spPr>
          <a:xfrm rot="5400000" flipH="1">
            <a:off x="7015893" y="1235084"/>
            <a:ext cx="758683" cy="1243664"/>
          </a:xfrm>
          <a:prstGeom prst="curvedConnector3">
            <a:avLst>
              <a:gd name="adj1" fmla="val -30131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7B53B8CC-EEAD-4591-8106-1D189DB9D78A}"/>
              </a:ext>
            </a:extLst>
          </p:cNvPr>
          <p:cNvCxnSpPr>
            <a:cxnSpLocks/>
          </p:cNvCxnSpPr>
          <p:nvPr/>
        </p:nvCxnSpPr>
        <p:spPr>
          <a:xfrm>
            <a:off x="8245667" y="2244458"/>
            <a:ext cx="1037612" cy="5541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751B8B95-4FF9-404D-892F-DBBB7180BD1C}"/>
              </a:ext>
            </a:extLst>
          </p:cNvPr>
          <p:cNvSpPr/>
          <p:nvPr/>
        </p:nvSpPr>
        <p:spPr>
          <a:xfrm>
            <a:off x="10549837" y="1654975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D0380AFC-2FDF-49B2-A549-13875F0F4270}"/>
              </a:ext>
            </a:extLst>
          </p:cNvPr>
          <p:cNvCxnSpPr>
            <a:cxnSpLocks/>
          </p:cNvCxnSpPr>
          <p:nvPr/>
        </p:nvCxnSpPr>
        <p:spPr>
          <a:xfrm>
            <a:off x="7118574" y="1152083"/>
            <a:ext cx="3431263" cy="50995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E719353-7CE3-480D-AE04-A2EA7AB26FF5}"/>
              </a:ext>
            </a:extLst>
          </p:cNvPr>
          <p:cNvCxnSpPr>
            <a:cxnSpLocks/>
          </p:cNvCxnSpPr>
          <p:nvPr/>
        </p:nvCxnSpPr>
        <p:spPr>
          <a:xfrm flipH="1">
            <a:off x="9682108" y="2100680"/>
            <a:ext cx="867729" cy="69717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1A7B270-A874-43D2-BBFF-3FD7945ECD7F}"/>
              </a:ext>
            </a:extLst>
          </p:cNvPr>
          <p:cNvCxnSpPr>
            <a:cxnSpLocks/>
            <a:endCxn id="39" idx="3"/>
          </p:cNvCxnSpPr>
          <p:nvPr/>
        </p:nvCxnSpPr>
        <p:spPr>
          <a:xfrm rot="10800000">
            <a:off x="7118575" y="1146029"/>
            <a:ext cx="3888463" cy="966147"/>
          </a:xfrm>
          <a:prstGeom prst="curvedConnector3">
            <a:avLst>
              <a:gd name="adj1" fmla="val -15564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/>
              <p:nvPr/>
            </p:nvSpPr>
            <p:spPr>
              <a:xfrm>
                <a:off x="9141156" y="2589435"/>
                <a:ext cx="690343" cy="663093"/>
              </a:xfrm>
              <a:prstGeom prst="diamond">
                <a:avLst/>
              </a:prstGeom>
              <a:solidFill>
                <a:srgbClr val="92D050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8" name="Diamond 37">
                <a:extLst>
                  <a:ext uri="{FF2B5EF4-FFF2-40B4-BE49-F238E27FC236}">
                    <a16:creationId xmlns:a16="http://schemas.microsoft.com/office/drawing/2014/main" id="{1F2ACB12-8813-43DA-9A05-CBAE246D826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41156" y="2589435"/>
                <a:ext cx="690343" cy="663093"/>
              </a:xfrm>
              <a:prstGeom prst="diamond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/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9" name="Diamond 38">
                <a:extLst>
                  <a:ext uri="{FF2B5EF4-FFF2-40B4-BE49-F238E27FC236}">
                    <a16:creationId xmlns:a16="http://schemas.microsoft.com/office/drawing/2014/main" id="{499068CA-F809-4B71-A90A-1B8E1C00935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28231" y="814481"/>
                <a:ext cx="690343" cy="663093"/>
              </a:xfrm>
              <a:prstGeom prst="diamond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Rectangle 43">
            <a:extLst>
              <a:ext uri="{FF2B5EF4-FFF2-40B4-BE49-F238E27FC236}">
                <a16:creationId xmlns:a16="http://schemas.microsoft.com/office/drawing/2014/main" id="{3E811887-7686-46F8-BBBA-EC8CA5C34869}"/>
              </a:ext>
            </a:extLst>
          </p:cNvPr>
          <p:cNvSpPr/>
          <p:nvPr/>
        </p:nvSpPr>
        <p:spPr>
          <a:xfrm>
            <a:off x="5696990" y="187207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BA7D3CB1-07B7-4A88-9122-9D293341AD59}"/>
              </a:ext>
            </a:extLst>
          </p:cNvPr>
          <p:cNvCxnSpPr>
            <a:cxnSpLocks/>
            <a:stCxn id="39" idx="1"/>
            <a:endCxn id="44" idx="0"/>
          </p:cNvCxnSpPr>
          <p:nvPr/>
        </p:nvCxnSpPr>
        <p:spPr>
          <a:xfrm flipH="1">
            <a:off x="5925590" y="1146028"/>
            <a:ext cx="502641" cy="7260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28">
            <a:extLst>
              <a:ext uri="{FF2B5EF4-FFF2-40B4-BE49-F238E27FC236}">
                <a16:creationId xmlns:a16="http://schemas.microsoft.com/office/drawing/2014/main" id="{91A5D0AA-9C1C-4022-A8FF-07F128066FB4}"/>
              </a:ext>
            </a:extLst>
          </p:cNvPr>
          <p:cNvCxnSpPr>
            <a:cxnSpLocks/>
            <a:stCxn id="44" idx="1"/>
            <a:endCxn id="39" idx="1"/>
          </p:cNvCxnSpPr>
          <p:nvPr/>
        </p:nvCxnSpPr>
        <p:spPr>
          <a:xfrm rot="10800000" flipH="1">
            <a:off x="5696989" y="1146029"/>
            <a:ext cx="731241" cy="954651"/>
          </a:xfrm>
          <a:prstGeom prst="curvedConnector3">
            <a:avLst>
              <a:gd name="adj1" fmla="val -5776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28">
            <a:extLst>
              <a:ext uri="{FF2B5EF4-FFF2-40B4-BE49-F238E27FC236}">
                <a16:creationId xmlns:a16="http://schemas.microsoft.com/office/drawing/2014/main" id="{048A05E7-CC64-44D7-892E-F30C256FA36E}"/>
              </a:ext>
            </a:extLst>
          </p:cNvPr>
          <p:cNvCxnSpPr>
            <a:cxnSpLocks/>
            <a:stCxn id="44" idx="2"/>
          </p:cNvCxnSpPr>
          <p:nvPr/>
        </p:nvCxnSpPr>
        <p:spPr>
          <a:xfrm rot="5400000" flipH="1" flipV="1">
            <a:off x="5737683" y="1486336"/>
            <a:ext cx="1030849" cy="655037"/>
          </a:xfrm>
          <a:prstGeom prst="curvedConnector3">
            <a:avLst>
              <a:gd name="adj1" fmla="val -22176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/>
              <p:nvPr/>
            </p:nvSpPr>
            <p:spPr>
              <a:xfrm>
                <a:off x="3191713" y="4630592"/>
                <a:ext cx="5203669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>
                    <a:latin typeface="Cambria" panose="02040503050406030204" pitchFamily="18" charset="0"/>
                    <a:ea typeface="Cambria" panose="02040503050406030204" pitchFamily="18" charset="0"/>
                  </a:rPr>
                  <a:t>What does this automaton accept?</a:t>
                </a:r>
              </a:p>
              <a:p>
                <a:endParaRPr lang="en-US" b="1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Accepts a tree iff there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0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somewhere in the tree</a:t>
                </a:r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70CE51E-C219-4D6C-A3CC-F372C6169C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1713" y="4630592"/>
                <a:ext cx="5203669" cy="923330"/>
              </a:xfrm>
              <a:prstGeom prst="rect">
                <a:avLst/>
              </a:prstGeom>
              <a:blipFill>
                <a:blip r:embed="rId5"/>
                <a:stretch>
                  <a:fillRect l="-1055" t="-4636" r="-234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B5C9C2EB-0F36-4983-9A84-601EA130590C}"/>
              </a:ext>
            </a:extLst>
          </p:cNvPr>
          <p:cNvSpPr/>
          <p:nvPr/>
        </p:nvSpPr>
        <p:spPr>
          <a:xfrm>
            <a:off x="9993725" y="3545340"/>
            <a:ext cx="457200" cy="448999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23B6E0B-7D86-4D89-AE84-01E514DFFFE4}"/>
              </a:ext>
            </a:extLst>
          </p:cNvPr>
          <p:cNvSpPr/>
          <p:nvPr/>
        </p:nvSpPr>
        <p:spPr>
          <a:xfrm>
            <a:off x="8684616" y="3537139"/>
            <a:ext cx="457200" cy="457200"/>
          </a:xfrm>
          <a:prstGeom prst="rect">
            <a:avLst/>
          </a:prstGeom>
          <a:solidFill>
            <a:srgbClr val="C00000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0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9C3A496-E138-4727-9F8A-ADA92D28EAC8}"/>
              </a:ext>
            </a:extLst>
          </p:cNvPr>
          <p:cNvCxnSpPr>
            <a:cxnSpLocks/>
            <a:stCxn id="38" idx="3"/>
            <a:endCxn id="25" idx="0"/>
          </p:cNvCxnSpPr>
          <p:nvPr/>
        </p:nvCxnSpPr>
        <p:spPr>
          <a:xfrm>
            <a:off x="9831499" y="2920982"/>
            <a:ext cx="390826" cy="62435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761E6D09-E639-43E3-B563-33D13838B37D}"/>
              </a:ext>
            </a:extLst>
          </p:cNvPr>
          <p:cNvCxnSpPr>
            <a:cxnSpLocks/>
            <a:stCxn id="38" idx="1"/>
            <a:endCxn id="26" idx="0"/>
          </p:cNvCxnSpPr>
          <p:nvPr/>
        </p:nvCxnSpPr>
        <p:spPr>
          <a:xfrm flipH="1">
            <a:off x="8913216" y="2920982"/>
            <a:ext cx="227940" cy="61615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28">
            <a:extLst>
              <a:ext uri="{FF2B5EF4-FFF2-40B4-BE49-F238E27FC236}">
                <a16:creationId xmlns:a16="http://schemas.microsoft.com/office/drawing/2014/main" id="{8445B055-067C-4636-B889-59CEFAF2F40E}"/>
              </a:ext>
            </a:extLst>
          </p:cNvPr>
          <p:cNvCxnSpPr>
            <a:cxnSpLocks/>
            <a:stCxn id="25" idx="2"/>
          </p:cNvCxnSpPr>
          <p:nvPr/>
        </p:nvCxnSpPr>
        <p:spPr>
          <a:xfrm rot="5400000" flipH="1">
            <a:off x="9490234" y="3262249"/>
            <a:ext cx="920957" cy="543224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28">
            <a:extLst>
              <a:ext uri="{FF2B5EF4-FFF2-40B4-BE49-F238E27FC236}">
                <a16:creationId xmlns:a16="http://schemas.microsoft.com/office/drawing/2014/main" id="{302E20D5-629C-42A8-8907-2B5216C35167}"/>
              </a:ext>
            </a:extLst>
          </p:cNvPr>
          <p:cNvCxnSpPr>
            <a:cxnSpLocks/>
            <a:stCxn id="25" idx="3"/>
            <a:endCxn id="38" idx="3"/>
          </p:cNvCxnSpPr>
          <p:nvPr/>
        </p:nvCxnSpPr>
        <p:spPr>
          <a:xfrm flipH="1" flipV="1">
            <a:off x="9831499" y="2920982"/>
            <a:ext cx="619426" cy="848858"/>
          </a:xfrm>
          <a:prstGeom prst="curvedConnector3">
            <a:avLst>
              <a:gd name="adj1" fmla="val -36905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28">
            <a:extLst>
              <a:ext uri="{FF2B5EF4-FFF2-40B4-BE49-F238E27FC236}">
                <a16:creationId xmlns:a16="http://schemas.microsoft.com/office/drawing/2014/main" id="{A0FDB1C5-819D-40EC-B0EC-E1BA162692E3}"/>
              </a:ext>
            </a:extLst>
          </p:cNvPr>
          <p:cNvCxnSpPr>
            <a:cxnSpLocks/>
            <a:stCxn id="26" idx="2"/>
            <a:endCxn id="38" idx="1"/>
          </p:cNvCxnSpPr>
          <p:nvPr/>
        </p:nvCxnSpPr>
        <p:spPr>
          <a:xfrm rot="5400000" flipH="1" flipV="1">
            <a:off x="8490507" y="3343691"/>
            <a:ext cx="1073357" cy="227940"/>
          </a:xfrm>
          <a:prstGeom prst="curvedConnector4">
            <a:avLst>
              <a:gd name="adj1" fmla="val -21298"/>
              <a:gd name="adj2" fmla="val -200579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28">
            <a:extLst>
              <a:ext uri="{FF2B5EF4-FFF2-40B4-BE49-F238E27FC236}">
                <a16:creationId xmlns:a16="http://schemas.microsoft.com/office/drawing/2014/main" id="{61CDF146-3B6C-4CF1-89A2-954C18AB7ACD}"/>
              </a:ext>
            </a:extLst>
          </p:cNvPr>
          <p:cNvCxnSpPr>
            <a:cxnSpLocks/>
            <a:stCxn id="26" idx="2"/>
          </p:cNvCxnSpPr>
          <p:nvPr/>
        </p:nvCxnSpPr>
        <p:spPr>
          <a:xfrm rot="5400000" flipH="1" flipV="1">
            <a:off x="8642906" y="3343692"/>
            <a:ext cx="920957" cy="380338"/>
          </a:xfrm>
          <a:prstGeom prst="curvedConnector3">
            <a:avLst>
              <a:gd name="adj1" fmla="val -24822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16542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8422E9-4A7F-44C7-9C84-C7F9883BC0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Nondeterministic Muller, Rabin, Streett, Parity tree automata have the same expressive power</a:t>
                </a:r>
              </a:p>
              <a:p>
                <a:endParaRPr lang="en-US" dirty="0"/>
              </a:p>
              <a:p>
                <a:r>
                  <a:rPr lang="en-US" dirty="0"/>
                  <a:t>Büchi tree automata are strictly weaker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= Trees where any path through the tree has only a finite number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’s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</m:oMath>
                </a14:m>
                <a:r>
                  <a:rPr lang="en-US" dirty="0"/>
                  <a:t> can be accepted by a Muller tree automaton, cannot be accepted by Büchi tree automata</a:t>
                </a:r>
              </a:p>
              <a:p>
                <a:r>
                  <a:rPr lang="en-US" dirty="0"/>
                  <a:t>Nondeterministic Büchi tree automata are not closed under complement!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78422E9-4A7F-44C7-9C84-C7F9883BC0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980152-B6F6-417B-957F-F5DDB92A0E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D0A893-5B48-466B-8D98-F250CF8235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6D1123-C248-4907-AD5F-056A67C37D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Expressivity of tree automata</a:t>
            </a:r>
          </a:p>
        </p:txBody>
      </p:sp>
    </p:spTree>
    <p:extLst>
      <p:ext uri="{BB962C8B-B14F-4D97-AF65-F5344CB8AC3E}">
        <p14:creationId xmlns:p14="http://schemas.microsoft.com/office/powerpoint/2010/main" val="105547937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62712C-4316-4225-85E3-B6DF1DDDD71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= Erase all input labels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(i.e.,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 is empty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is empty</a:t>
                </a:r>
              </a:p>
              <a:p>
                <a:pPr lvl="1"/>
                <a:r>
                  <a:rPr lang="en-US" dirty="0"/>
                  <a:t>Check emptiness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Checking emptiness of various acceptance conditions can be done by</a:t>
                </a:r>
              </a:p>
              <a:p>
                <a:pPr lvl="1"/>
                <a:r>
                  <a:rPr lang="en-US" dirty="0"/>
                  <a:t>Convert acceptance condition to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</a:t>
                </a:r>
              </a:p>
              <a:p>
                <a:pPr lvl="1"/>
                <a:r>
                  <a:rPr lang="en-US" dirty="0"/>
                  <a:t>Model check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</m:oMath>
                </a14:m>
                <a:r>
                  <a:rPr lang="en-US" dirty="0"/>
                  <a:t>-calculus formula on the transition diagram of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p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E.g., emptiness of Büchi automata with final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/>
                  <a:t> : check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𝑍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𝐸𝑋𝐴𝑋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∧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𝑍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562712C-4316-4225-85E3-B6DF1DDDD71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FCC66-9CF5-44D5-A0E1-FFCECF21D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7FA04A-DB87-4615-BF0F-CBF9967ACA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12C9167-4522-4EAC-A232-8A85D80144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Emptiness of nondeterministic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10219861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3D05A542-84C5-4385-9CF4-598D30B63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889356"/>
            <a:ext cx="11699087" cy="3794684"/>
          </a:xfrm>
        </p:spPr>
        <p:txBody>
          <a:bodyPr/>
          <a:lstStyle/>
          <a:p>
            <a:r>
              <a:rPr lang="en-US" dirty="0"/>
              <a:t>Emptiness of Büchi tree automata = NL-complete for PTIME</a:t>
            </a:r>
          </a:p>
          <a:p>
            <a:r>
              <a:rPr lang="en-US" dirty="0" err="1"/>
              <a:t>Nonemptiness</a:t>
            </a:r>
            <a:r>
              <a:rPr lang="en-US" dirty="0"/>
              <a:t> of Rabin tree automata = NP-complete </a:t>
            </a:r>
          </a:p>
          <a:p>
            <a:r>
              <a:rPr lang="en-US" dirty="0"/>
              <a:t>Emptiness of parity tree automata = polynomial in the size of the automaton and exponential in the number of colors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0400E38-B07B-46FC-A02F-1DDBE89489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F856E-479D-4B4A-AE3A-9A3E5BE39A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4878E34-2FF6-4454-9E58-F9BAA8C26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emptiness checking</a:t>
            </a:r>
          </a:p>
        </p:txBody>
      </p:sp>
    </p:spTree>
    <p:extLst>
      <p:ext uri="{BB962C8B-B14F-4D97-AF65-F5344CB8AC3E}">
        <p14:creationId xmlns:p14="http://schemas.microsoft.com/office/powerpoint/2010/main" val="203750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02F049-7AF9-ABC0-97B8-120E7F25AD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ADE271-65CB-038C-293D-0E28C8173B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33D7EB-4BB2-629E-E03D-192F1749C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word automaton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4538D6-0CC6-C715-1E04-6F33D52E49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12441" y="2170162"/>
            <a:ext cx="5219700" cy="30861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B5E0175-8CA8-4F46-4450-711CD06E4A36}"/>
              </a:ext>
            </a:extLst>
          </p:cNvPr>
          <p:cNvSpPr txBox="1"/>
          <p:nvPr/>
        </p:nvSpPr>
        <p:spPr>
          <a:xfrm>
            <a:off x="781484" y="5499847"/>
            <a:ext cx="5713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From: https://www.cmi.ac.in/~kumar/words/lecture06.pdf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4C3F8095-8C78-4D6A-5F81-1D103C4F3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94928" y="1172972"/>
            <a:ext cx="4733925" cy="457200"/>
          </a:xfrm>
          <a:prstGeom prst="rect">
            <a:avLst/>
          </a:prstGeom>
        </p:spPr>
      </p:pic>
      <p:sp>
        <p:nvSpPr>
          <p:cNvPr id="23" name="Oval 22">
            <a:extLst>
              <a:ext uri="{FF2B5EF4-FFF2-40B4-BE49-F238E27FC236}">
                <a16:creationId xmlns:a16="http://schemas.microsoft.com/office/drawing/2014/main" id="{49C1DF72-00AF-D66B-5740-E82BBB5B8AD5}"/>
              </a:ext>
            </a:extLst>
          </p:cNvPr>
          <p:cNvSpPr/>
          <p:nvPr/>
        </p:nvSpPr>
        <p:spPr>
          <a:xfrm>
            <a:off x="6494928" y="1039755"/>
            <a:ext cx="1658472" cy="753605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0681F0FB-8B3B-2534-2A61-A1FEC5E50A90}"/>
              </a:ext>
            </a:extLst>
          </p:cNvPr>
          <p:cNvSpPr/>
          <p:nvPr/>
        </p:nvSpPr>
        <p:spPr>
          <a:xfrm>
            <a:off x="8153400" y="1153638"/>
            <a:ext cx="560294" cy="54253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B45EBB2D-3F32-1192-86DA-8EF79E5A3C64}"/>
              </a:ext>
            </a:extLst>
          </p:cNvPr>
          <p:cNvSpPr/>
          <p:nvPr/>
        </p:nvSpPr>
        <p:spPr>
          <a:xfrm>
            <a:off x="10098740" y="1062586"/>
            <a:ext cx="1196788" cy="705718"/>
          </a:xfrm>
          <a:prstGeom prst="ellipse">
            <a:avLst/>
          </a:prstGeom>
          <a:noFill/>
          <a:ln w="57150" cmpd="dbl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D3A33BB7-5D12-E39E-18E6-F9D80639203A}"/>
              </a:ext>
            </a:extLst>
          </p:cNvPr>
          <p:cNvCxnSpPr>
            <a:cxnSpLocks/>
          </p:cNvCxnSpPr>
          <p:nvPr/>
        </p:nvCxnSpPr>
        <p:spPr>
          <a:xfrm>
            <a:off x="5551714" y="2864498"/>
            <a:ext cx="464509" cy="27058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2AECAAA5-0F66-E47C-B327-074D59C83978}"/>
              </a:ext>
            </a:extLst>
          </p:cNvPr>
          <p:cNvSpPr txBox="1"/>
          <p:nvPr/>
        </p:nvSpPr>
        <p:spPr>
          <a:xfrm>
            <a:off x="1231641" y="3022458"/>
            <a:ext cx="3551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What does this automaton accept?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323C89B-C912-3F6B-1546-6B92D27AD419}"/>
              </a:ext>
            </a:extLst>
          </p:cNvPr>
          <p:cNvSpPr txBox="1"/>
          <p:nvPr/>
        </p:nvSpPr>
        <p:spPr>
          <a:xfrm>
            <a:off x="2820955" y="4702264"/>
            <a:ext cx="40618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mbria" panose="02040503050406030204" pitchFamily="18" charset="0"/>
                <a:ea typeface="Cambria" panose="02040503050406030204" pitchFamily="18" charset="0"/>
              </a:rPr>
              <a:t>Only strings with an even number of a’s</a:t>
            </a:r>
          </a:p>
        </p:txBody>
      </p:sp>
    </p:spTree>
    <p:extLst>
      <p:ext uri="{BB962C8B-B14F-4D97-AF65-F5344CB8AC3E}">
        <p14:creationId xmlns:p14="http://schemas.microsoft.com/office/powerpoint/2010/main" val="42704352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5F2EAC-EE48-46E0-9FDC-740C59D6FC9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of symbols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A positive Boolean formula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b="0" dirty="0"/>
                  <a:t> has syntax: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lit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is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a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positive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Boolean</m:t>
                        </m:r>
                        <m:r>
                          <m:rPr>
                            <m:nor/>
                          </m:rPr>
                          <a:rPr lang="en-US" dirty="0"/>
                          <m:t> </m:t>
                        </m:r>
                        <m:r>
                          <m:rPr>
                            <m:nor/>
                          </m:rPr>
                          <a:rPr lang="en-US" dirty="0"/>
                          <m:t>formula</m:t>
                        </m:r>
                      </m:e>
                    </m:d>
                  </m:oMath>
                </a14:m>
                <a:endParaRPr lang="en-US" b="0" dirty="0"/>
              </a:p>
              <a:p>
                <a:r>
                  <a:rPr lang="en-US" dirty="0"/>
                  <a:t>Alternating automaton: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initial formula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×{0,1})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A5F2EAC-EE48-46E0-9FDC-740C59D6FC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8AA25A-2396-46EE-85F8-907274A0DD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18D6F5-D585-4D61-968B-BDBE97E280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0D87EB3-FF55-4A94-B01E-5E283531A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Alternating tree automata</a:t>
            </a:r>
          </a:p>
        </p:txBody>
      </p:sp>
    </p:spTree>
    <p:extLst>
      <p:ext uri="{BB962C8B-B14F-4D97-AF65-F5344CB8AC3E}">
        <p14:creationId xmlns:p14="http://schemas.microsoft.com/office/powerpoint/2010/main" val="35189120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69921-6590-4CCF-A35E-DE92943243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all trees such that below every node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, there is a node labeled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</a:t>
                </a:r>
              </a:p>
              <a:p>
                <a:pPr marL="0" indent="0">
                  <a:buNone/>
                </a:pPr>
                <a:r>
                  <a:rPr lang="en-US" sz="2000" dirty="0">
                    <a:latin typeface="Cambria Math" panose="02040503050406030204" pitchFamily="18" charset="0"/>
                  </a:rPr>
                  <a:t>				(not necessarily immediately below)</a:t>
                </a:r>
              </a:p>
              <a:p>
                <a:pPr marL="0" indent="0">
                  <a:buNone/>
                </a:pPr>
                <a:endParaRPr lang="en-US" sz="2000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∨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𝑞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,1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∨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,∗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,1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𝑎𝑐𝑐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C69921-6590-4CCF-A35E-DE92943243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2561A2-E0A7-4829-A277-49DA62932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311071-8A92-493A-AB74-8E0884CAD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8139FFE-C77D-4EF1-9431-CE681BDD58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of an ATA</a:t>
            </a:r>
          </a:p>
        </p:txBody>
      </p:sp>
    </p:spTree>
    <p:extLst>
      <p:ext uri="{BB962C8B-B14F-4D97-AF65-F5344CB8AC3E}">
        <p14:creationId xmlns:p14="http://schemas.microsoft.com/office/powerpoint/2010/main" val="85258169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13DE2D-0A1D-4A33-8300-40368109EC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931746"/>
                <a:ext cx="11699087" cy="3752294"/>
              </a:xfrm>
            </p:spPr>
            <p:txBody>
              <a:bodyPr/>
              <a:lstStyle/>
              <a:p>
                <a:r>
                  <a:rPr lang="en-US" dirty="0"/>
                  <a:t>Run is not a tree but a forest</a:t>
                </a:r>
              </a:p>
              <a:p>
                <a:r>
                  <a:rPr lang="en-US" dirty="0"/>
                  <a:t>Each root node of the tree is labeled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the set of all initial root labels satisfy the formula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be a node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</m:d>
                  </m:oMath>
                </a14:m>
                <a:r>
                  <a:rPr lang="en-US" dirty="0"/>
                  <a:t> and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be its successors.</a:t>
                </a:r>
              </a:p>
              <a:p>
                <a:r>
                  <a:rPr lang="en-US" dirty="0"/>
                  <a:t>Then,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∈{0,1}</m:t>
                    </m:r>
                  </m:oMath>
                </a14:m>
                <a:r>
                  <a:rPr lang="en-US" dirty="0"/>
                  <a:t>, label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𝑞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𝑖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</m:e>
                        </m:d>
                      </m:e>
                    </m:d>
                  </m:oMath>
                </a14:m>
                <a:r>
                  <a:rPr lang="en-US" dirty="0"/>
                  <a:t> is a transition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913DE2D-0A1D-4A33-8300-40368109EC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931746"/>
                <a:ext cx="11699087" cy="3752294"/>
              </a:xfrm>
              <a:blipFill>
                <a:blip r:embed="rId2"/>
                <a:stretch>
                  <a:fillRect l="-521" t="-260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F6C2683-E138-4BFA-AE5A-18713FA44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262D755-E8C7-4297-AB17-5A1EC1FFA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F4ABD0E-F8E8-48B1-A410-7F0CE928D4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an ATA is a bit complicated</a:t>
            </a:r>
          </a:p>
        </p:txBody>
      </p:sp>
    </p:spTree>
    <p:extLst>
      <p:ext uri="{BB962C8B-B14F-4D97-AF65-F5344CB8AC3E}">
        <p14:creationId xmlns:p14="http://schemas.microsoft.com/office/powerpoint/2010/main" val="364569655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B4CC098-033F-49E7-9DF0-CE2A3716A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0B699D-4AF1-44DD-88C4-F34292ABCB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C19FA1C-C6EC-4DA6-8580-85D051ADEA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 of an ATA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F0367C1-F478-400C-9526-160332C8DE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35663"/>
            <a:ext cx="12192000" cy="3786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488066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A4476-8766-4AE1-8E15-6BE7076DE61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A set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</m:t>
                        </m:r>
                      </m:e>
                    </m:d>
                  </m:oMath>
                </a14:m>
                <a:r>
                  <a:rPr lang="en-US" dirty="0"/>
                  <a:t> is called a partially ordered set (or </a:t>
                </a:r>
                <a:r>
                  <a:rPr lang="en-US" dirty="0" err="1"/>
                  <a:t>poset</a:t>
                </a:r>
                <a:r>
                  <a:rPr lang="en-US" dirty="0"/>
                  <a:t>)under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if: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is transitive: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</m:oMath>
                </a14:m>
                <a:r>
                  <a:rPr lang="en-US" dirty="0"/>
                  <a:t> is antisymmetric: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Consider a </a:t>
                </a:r>
                <a:r>
                  <a:rPr lang="en-US" dirty="0" err="1"/>
                  <a:t>poset</a:t>
                </a:r>
                <a:r>
                  <a:rPr lang="en-US" dirty="0"/>
                  <a:t> equipped with binary, commutative, and associative operators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: the </a:t>
                </a:r>
                <a:r>
                  <a:rPr lang="en-US" i="1" dirty="0"/>
                  <a:t>join </a:t>
                </a:r>
                <a:r>
                  <a:rPr lang="en-US" dirty="0"/>
                  <a:t>or </a:t>
                </a:r>
                <a:r>
                  <a:rPr lang="en-US" i="1" dirty="0"/>
                  <a:t>supremum </a:t>
                </a:r>
                <a:r>
                  <a:rPr lang="en-US" dirty="0"/>
                  <a:t>or </a:t>
                </a:r>
                <a:r>
                  <a:rPr lang="en-US" i="1" dirty="0"/>
                  <a:t>least upper bound</a:t>
                </a:r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: the </a:t>
                </a:r>
                <a:r>
                  <a:rPr lang="en-US" i="1" dirty="0"/>
                  <a:t>meet </a:t>
                </a:r>
                <a:r>
                  <a:rPr lang="en-US" dirty="0"/>
                  <a:t>or </a:t>
                </a:r>
                <a:r>
                  <a:rPr lang="en-US" i="1" dirty="0"/>
                  <a:t>infimum </a:t>
                </a:r>
                <a:r>
                  <a:rPr lang="en-US" dirty="0"/>
                  <a:t>or </a:t>
                </a:r>
                <a:r>
                  <a:rPr lang="en-US" i="1" dirty="0"/>
                  <a:t>greatest lower bound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530A4476-8766-4AE1-8E15-6BE7076DE61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C3A6A81-812A-4D8D-8541-4DB89B64A1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F75F-E33A-4C85-A6FA-E08464FD59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E8DC927-DE6F-4BA7-9CFB-0E4E9C6B69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ordered set</a:t>
            </a:r>
          </a:p>
        </p:txBody>
      </p:sp>
    </p:spTree>
    <p:extLst>
      <p:ext uri="{BB962C8B-B14F-4D97-AF65-F5344CB8AC3E}">
        <p14:creationId xmlns:p14="http://schemas.microsoft.com/office/powerpoint/2010/main" val="25296594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C030C2-2CE9-4174-BBC8-D53097C6DF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54150"/>
                <a:ext cx="11699087" cy="4229890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≼,  ⊔)</m:t>
                    </m:r>
                  </m:oMath>
                </a14:m>
                <a:r>
                  <a:rPr lang="en-US" dirty="0"/>
                  <a:t> is called a join semi-lattice if </a:t>
                </a:r>
              </a:p>
              <a:p>
                <a:pPr lvl="1"/>
                <a:r>
                  <a:rPr lang="en-US" dirty="0"/>
                  <a:t>Every nonempty finite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greatest lower bound aka join aka sup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an associative, commutative and idempotent binary operator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 ≼,  ⊓)</m:t>
                    </m:r>
                  </m:oMath>
                </a14:m>
                <a:r>
                  <a:rPr lang="en-US" dirty="0"/>
                  <a:t> is called a meet semi-lattice if </a:t>
                </a:r>
              </a:p>
              <a:p>
                <a:pPr lvl="1"/>
                <a:r>
                  <a:rPr lang="en-US" dirty="0"/>
                  <a:t>Every nonempty finite subset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</m:oMath>
                </a14:m>
                <a:r>
                  <a:rPr lang="en-US" dirty="0"/>
                  <a:t> has a lowest upper bound aka meet aka inf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</m:oMath>
                </a14:m>
                <a:r>
                  <a:rPr lang="en-US" dirty="0"/>
                  <a:t> is an associative, commutative and idempotent binary operator</a:t>
                </a:r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≼,  ⊔,  ⊓</m:t>
                        </m:r>
                      </m:e>
                    </m:d>
                  </m:oMath>
                </a14:m>
                <a:r>
                  <a:rPr lang="en-US" dirty="0"/>
                  <a:t> is a lattice if it is both a meet semi-lattice and a join semi-lattice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C030C2-2CE9-4174-BBC8-D53097C6DF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54150"/>
                <a:ext cx="11699087" cy="4229890"/>
              </a:xfrm>
              <a:blipFill>
                <a:blip r:embed="rId2"/>
                <a:stretch>
                  <a:fillRect t="-24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F36A46C-5873-45DE-BF54-7FCFB35B6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00AE73-A625-467A-841E-41A9FDCBD3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43A31E-A9CF-4F0D-8CA8-DABFA8909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Lattices</a:t>
            </a:r>
          </a:p>
        </p:txBody>
      </p:sp>
    </p:spTree>
    <p:extLst>
      <p:ext uri="{BB962C8B-B14F-4D97-AF65-F5344CB8AC3E}">
        <p14:creationId xmlns:p14="http://schemas.microsoft.com/office/powerpoint/2010/main" val="25235891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362F1-098E-4B08-A9FB-AA5DBD28D9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2,1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1,2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,(2,2)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∧(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1,1</m:t>
                        </m:r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1,0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0,0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1" smtClean="0">
                        <a:latin typeface="Cambria Math" panose="02040503050406030204" pitchFamily="18" charset="0"/>
                      </a:rPr>
                      <m:t>inf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=(0,0) 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sup</m:t>
                        </m:r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=(2,2)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362F1-098E-4B08-A9FB-AA5DBD28D9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4CE96AD-2523-48E5-B91A-F2F8004F58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5D9E4-E29F-41B0-B952-1DD819E00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D0DCF4-6055-4249-AB4F-2E0C50A4B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Lattice example</a:t>
            </a:r>
          </a:p>
        </p:txBody>
      </p:sp>
    </p:spTree>
    <p:extLst>
      <p:ext uri="{BB962C8B-B14F-4D97-AF65-F5344CB8AC3E}">
        <p14:creationId xmlns:p14="http://schemas.microsoft.com/office/powerpoint/2010/main" val="9300304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6DC68-ADCD-4264-8997-8F977BE4708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38250"/>
                <a:ext cx="11699087" cy="4445790"/>
              </a:xfrm>
            </p:spPr>
            <p:txBody>
              <a:bodyPr/>
              <a:lstStyle/>
              <a:p>
                <a:r>
                  <a:rPr lang="en-US" dirty="0"/>
                  <a:t>Lattice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 ≼,  ⊔,  ⊓</m:t>
                        </m:r>
                      </m:e>
                    </m:d>
                  </m:oMath>
                </a14:m>
                <a:r>
                  <a:rPr lang="en-US" dirty="0"/>
                  <a:t> is a complete lattice if all finite subsets have both a meet and a join</a:t>
                </a:r>
              </a:p>
              <a:p>
                <a:pPr lvl="1"/>
                <a:r>
                  <a:rPr lang="en-US" dirty="0"/>
                  <a:t>Note that all </a:t>
                </a:r>
                <a:r>
                  <a:rPr lang="en-US" i="1" dirty="0"/>
                  <a:t>finite</a:t>
                </a:r>
                <a:r>
                  <a:rPr lang="en-US" dirty="0"/>
                  <a:t> lattices are trivially complete</a:t>
                </a:r>
              </a:p>
              <a:p>
                <a:endParaRPr lang="en-US" dirty="0"/>
              </a:p>
              <a:p>
                <a:r>
                  <a:rPr lang="en-US" dirty="0"/>
                  <a:t>Powerset of any set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≼ ↦ ⊆</m:t>
                    </m:r>
                  </m:oMath>
                </a14:m>
                <a:r>
                  <a:rPr lang="en-US" dirty="0"/>
                  <a:t> 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⊓ ↦ ∩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⊔↦ ∪</m:t>
                    </m:r>
                  </m:oMath>
                </a14:m>
                <a:r>
                  <a:rPr lang="en-US" dirty="0"/>
                  <a:t> is a complete lattice</a:t>
                </a:r>
              </a:p>
              <a:p>
                <a:endParaRPr lang="en-US" dirty="0"/>
              </a:p>
              <a:p>
                <a:r>
                  <a:rPr lang="en-US" dirty="0"/>
                  <a:t>Set of rational numbers with usual operation for comparison is not complete</a:t>
                </a:r>
              </a:p>
              <a:p>
                <a:pPr lvl="1"/>
                <a:r>
                  <a:rPr lang="en-US" dirty="0"/>
                  <a:t>Consider subset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ℚ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&lt;2}</m:t>
                    </m:r>
                  </m:oMath>
                </a14:m>
                <a:r>
                  <a:rPr lang="en-US" dirty="0"/>
                  <a:t> : both the inf and sup of this set are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ℚ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E66DC68-ADCD-4264-8997-8F977BE4708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38250"/>
                <a:ext cx="11699087" cy="4445790"/>
              </a:xfrm>
              <a:blipFill>
                <a:blip r:embed="rId2"/>
                <a:stretch>
                  <a:fillRect l="-521" t="-21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5AF9E6-F67F-4AA4-A7D6-3AE6C90C42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2A062B-0456-4A57-871D-E29501847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03ECD5E-5A93-4874-980D-6F8689C765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Complete lattice	</a:t>
            </a:r>
          </a:p>
        </p:txBody>
      </p:sp>
    </p:spTree>
    <p:extLst>
      <p:ext uri="{BB962C8B-B14F-4D97-AF65-F5344CB8AC3E}">
        <p14:creationId xmlns:p14="http://schemas.microsoft.com/office/powerpoint/2010/main" val="34774491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9D16C4-5975-4C65-9742-BAAEB88161B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Notation: </a:t>
                </a:r>
              </a:p>
              <a:p>
                <a:pPr marL="0" indent="0">
                  <a:buNone/>
                </a:pPr>
                <a:r>
                  <a:rPr lang="en-US" dirty="0"/>
                  <a:t>a)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is monotonic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b)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a prefixed point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c)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postfixed point 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≼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 </m:t>
                    </m:r>
                  </m:oMath>
                </a14:m>
                <a:r>
                  <a:rPr lang="en-US" dirty="0"/>
                  <a:t>a monotone function on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,≼,⊔,⊓</m:t>
                        </m:r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AutoNum type="arabicPeriod"/>
                </a:pPr>
                <a:r>
                  <a:rPr lang="en-US" dirty="0"/>
                  <a:t>Least fixed point and least prefixed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both exist and are identical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Greatest fixed point and greatest postfixed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en-US" dirty="0"/>
                  <a:t> both exist and are identical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Fixed points form a complete lattice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79D16C4-5975-4C65-9742-BAAEB88161B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 b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00A858-D18F-40C8-8E30-B681F8441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245F80-432B-4128-8343-2E65BCA2C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056AD6-7A44-40A2-B965-780914007D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Tarski-Knaster Theorem (aka Knaster-Tarski)</a:t>
            </a:r>
          </a:p>
        </p:txBody>
      </p:sp>
    </p:spTree>
    <p:extLst>
      <p:ext uri="{BB962C8B-B14F-4D97-AF65-F5344CB8AC3E}">
        <p14:creationId xmlns:p14="http://schemas.microsoft.com/office/powerpoint/2010/main" val="958534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AEB27-DADC-471C-8830-8377C3BBAD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517770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Consider an LTS</a:t>
                </a:r>
              </a:p>
              <a:p>
                <a:pPr lvl="1"/>
                <a:r>
                  <a:rPr lang="en-US" dirty="0"/>
                  <a:t>Set of states: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Powerset of set of states forms a complete lattice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Q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⊆, ∪, ∩)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Consider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</m:d>
                  </m:oMath>
                </a14:m>
                <a:r>
                  <a:rPr lang="en-US" dirty="0"/>
                  <a:t>= set of all successor states of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Lemma: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</m:oMath>
                </a14:m>
                <a:r>
                  <a:rPr lang="en-US" dirty="0"/>
                  <a:t> is monotonic</a:t>
                </a:r>
              </a:p>
              <a:p>
                <a:pPr lvl="2"/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This means that the least fixed point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exists as long as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</m:sup>
                    </m:sSup>
                  </m:oMath>
                </a14:m>
                <a:r>
                  <a:rPr lang="en-US" dirty="0"/>
                  <a:t> is a complete lattice</a:t>
                </a:r>
              </a:p>
              <a:p>
                <a:pPr lvl="2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𝑙𝑓𝑝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𝑃𝑜𝑠𝑡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and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dirty="0"/>
                  <a:t> that satisfy this equation,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smallest set such that all successors of states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are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𝑙𝑓𝑝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an invariant!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49AEB27-DADC-471C-8830-8377C3BBAD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5177709"/>
              </a:xfrm>
              <a:blipFill>
                <a:blip r:embed="rId2"/>
                <a:stretch>
                  <a:fillRect l="-521" t="-18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BC98449-7810-44BF-B82F-B06E0DC497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B904A5-B3D7-4859-874E-B6A3CD1D4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AA9A2AA-3553-4D11-B19C-34871D7187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Implications of Tarski-Knaster</a:t>
            </a:r>
          </a:p>
        </p:txBody>
      </p:sp>
    </p:spTree>
    <p:extLst>
      <p:ext uri="{BB962C8B-B14F-4D97-AF65-F5344CB8AC3E}">
        <p14:creationId xmlns:p14="http://schemas.microsoft.com/office/powerpoint/2010/main" val="11932737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41202</TotalTime>
  <Words>2991</Words>
  <Application>Microsoft Office PowerPoint</Application>
  <PresentationFormat>Widescreen</PresentationFormat>
  <Paragraphs>508</Paragraphs>
  <Slides>38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38</vt:i4>
      </vt:variant>
    </vt:vector>
  </HeadingPairs>
  <TitlesOfParts>
    <vt:vector size="45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Lattice Theory &amp; Fixpoint computation</vt:lpstr>
      <vt:lpstr>Mu calculus</vt:lpstr>
      <vt:lpstr>Mu calculus</vt:lpstr>
      <vt:lpstr>Partially ordered set</vt:lpstr>
      <vt:lpstr>Lattices</vt:lpstr>
      <vt:lpstr>Lattice example</vt:lpstr>
      <vt:lpstr>Complete lattice </vt:lpstr>
      <vt:lpstr>Tarski-Knaster Theorem (aka Knaster-Tarski)</vt:lpstr>
      <vt:lpstr>Implications of Tarski-Knaster</vt:lpstr>
      <vt:lpstr>Connection with μ-calculus</vt:lpstr>
      <vt:lpstr>Kleene fixpoint theorem</vt:lpstr>
      <vt:lpstr>Fixpoint characterization of CTL/CTL*</vt:lpstr>
      <vt:lpstr>Alternation depth of μ-calculus formulae</vt:lpstr>
      <vt:lpstr>Alternation depth formal definition</vt:lpstr>
      <vt:lpstr>Alternation depth and temporal logics</vt:lpstr>
      <vt:lpstr>Model checking the μ-calculus</vt:lpstr>
      <vt:lpstr>How does generalized Tarski-Knaster help?</vt:lpstr>
      <vt:lpstr>Fixpoint computation for no alternation</vt:lpstr>
      <vt:lpstr>Open problems and known results</vt:lpstr>
      <vt:lpstr>Infinite labeled binary trees</vt:lpstr>
      <vt:lpstr>Nondeterministic tree automata</vt:lpstr>
      <vt:lpstr>Tree automaton run</vt:lpstr>
      <vt:lpstr>Tree automaton run</vt:lpstr>
      <vt:lpstr>Acceptance</vt:lpstr>
      <vt:lpstr>Transition diagram of a tree automaton</vt:lpstr>
      <vt:lpstr>Interpretation over AND-OR graph</vt:lpstr>
      <vt:lpstr>Examples of tree automata</vt:lpstr>
      <vt:lpstr>Examples of tree automata</vt:lpstr>
      <vt:lpstr>Examples of tree automata</vt:lpstr>
      <vt:lpstr>Examples of tree automata</vt:lpstr>
      <vt:lpstr>Expressivity of tree automata</vt:lpstr>
      <vt:lpstr>Emptiness of nondeterministic tree automata</vt:lpstr>
      <vt:lpstr>Complexity of emptiness checking</vt:lpstr>
      <vt:lpstr>Alternating word automaton</vt:lpstr>
      <vt:lpstr>Alternating tree automata</vt:lpstr>
      <vt:lpstr>Example of an ATA</vt:lpstr>
      <vt:lpstr>Run of an ATA is a bit complicated</vt:lpstr>
      <vt:lpstr>Run of an 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150</cp:revision>
  <dcterms:created xsi:type="dcterms:W3CDTF">2018-01-04T23:14:16Z</dcterms:created>
  <dcterms:modified xsi:type="dcterms:W3CDTF">2024-04-02T01:31:05Z</dcterms:modified>
</cp:coreProperties>
</file>