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6" r:id="rId2"/>
    <p:sldId id="261" r:id="rId3"/>
    <p:sldId id="279" r:id="rId4"/>
    <p:sldId id="280" r:id="rId5"/>
    <p:sldId id="281" r:id="rId6"/>
    <p:sldId id="291" r:id="rId7"/>
    <p:sldId id="292" r:id="rId8"/>
    <p:sldId id="290" r:id="rId9"/>
    <p:sldId id="286" r:id="rId10"/>
    <p:sldId id="287" r:id="rId11"/>
    <p:sldId id="294" r:id="rId12"/>
    <p:sldId id="293" r:id="rId13"/>
    <p:sldId id="295" r:id="rId14"/>
    <p:sldId id="296" r:id="rId15"/>
    <p:sldId id="298" r:id="rId16"/>
    <p:sldId id="297" r:id="rId17"/>
    <p:sldId id="288" r:id="rId18"/>
    <p:sldId id="299" r:id="rId19"/>
    <p:sldId id="289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26" y="4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784A0C8-99FC-499C-9625-1C0F69223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37679" y="6380997"/>
            <a:ext cx="2743200" cy="365125"/>
          </a:xfrm>
        </p:spPr>
        <p:txBody>
          <a:bodyPr/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Course 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2022: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3CC0FD-3E3B-407F-B35A-092F56A698F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4724400" y="6411086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C56681C-FBCE-4691-B233-EAA455064C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262743"/>
            <a:ext cx="11699087" cy="4421297"/>
          </a:xfrm>
        </p:spPr>
        <p:txBody>
          <a:bodyPr/>
          <a:lstStyle/>
          <a:p>
            <a:r>
              <a:rPr lang="en-US" dirty="0"/>
              <a:t>Neural networks are a very special kind of a program </a:t>
            </a:r>
          </a:p>
          <a:p>
            <a:r>
              <a:rPr lang="en-US" dirty="0"/>
              <a:t>Machine learning typically focuses on improving the accuracy of neural networks, verification typically has not been a concern</a:t>
            </a:r>
          </a:p>
          <a:p>
            <a:r>
              <a:rPr lang="en-US" dirty="0"/>
              <a:t>Many problems for neural networks could be addressed using formal verification approaches:</a:t>
            </a:r>
          </a:p>
          <a:p>
            <a:pPr lvl="1"/>
            <a:r>
              <a:rPr lang="en-US" dirty="0"/>
              <a:t>Robustness: Do small perturbations in the input to the NN cause large changes in its output (or output labels)?</a:t>
            </a:r>
          </a:p>
          <a:p>
            <a:pPr lvl="1"/>
            <a:r>
              <a:rPr lang="en-US" dirty="0"/>
              <a:t>Compression: Is a reduced size NN functionally similar to the original NN?</a:t>
            </a:r>
          </a:p>
          <a:p>
            <a:pPr lvl="1"/>
            <a:r>
              <a:rPr lang="en-US" dirty="0"/>
              <a:t>Safety: Is an NN-controlled dynamical system safe?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CB581B-F47A-494C-9A51-D7734C92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frontiers: Neural network verification/robustness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A99FF3-8ABC-4C96-B7A1-A3CCD263F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84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37C27BE-982A-4256-887D-4365A143E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855406"/>
            <a:ext cx="11699087" cy="5103135"/>
          </a:xfrm>
        </p:spPr>
        <p:txBody>
          <a:bodyPr>
            <a:normAutofit/>
          </a:bodyPr>
          <a:lstStyle/>
          <a:p>
            <a:r>
              <a:rPr lang="en-US" dirty="0"/>
              <a:t>Given a set of high-level specifications* generate the correct-by-construction program that is guaranteed to satisfy the specs</a:t>
            </a:r>
          </a:p>
          <a:p>
            <a:pPr lvl="1"/>
            <a:r>
              <a:rPr lang="en-US" dirty="0"/>
              <a:t>* = we also provide some assumptions about the program (e.g., some program skeleton, assumptions about platform on which program will run, assumptions on communication topology, etc.)</a:t>
            </a:r>
          </a:p>
          <a:p>
            <a:pPr lvl="1"/>
            <a:r>
              <a:rPr lang="en-US" dirty="0"/>
              <a:t>Logic synthesis: produce circuit implementations from high-level descriptions (mature area with several active EDA companies)</a:t>
            </a:r>
          </a:p>
          <a:p>
            <a:pPr lvl="1"/>
            <a:r>
              <a:rPr lang="en-US" dirty="0"/>
              <a:t>Program synthesis: imperative programs, functional programs</a:t>
            </a:r>
          </a:p>
          <a:p>
            <a:pPr lvl="1"/>
            <a:r>
              <a:rPr lang="en-US" dirty="0"/>
              <a:t>Reactive synthesis: reactive programs that are not intended to terminate</a:t>
            </a:r>
          </a:p>
          <a:p>
            <a:pPr lvl="1"/>
            <a:r>
              <a:rPr lang="en-US" dirty="0"/>
              <a:t>Controller synthesis: cyber-physical systems</a:t>
            </a:r>
          </a:p>
          <a:p>
            <a:pPr lvl="1"/>
            <a:r>
              <a:rPr lang="en-US" dirty="0"/>
              <a:t>Controller/Policy Learning: general decision-making systems</a:t>
            </a:r>
          </a:p>
          <a:p>
            <a:r>
              <a:rPr lang="en-US" dirty="0"/>
              <a:t>Synthesis is a harder problem than verification, but verification can be used as a step within a broader synthesis framework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1FD9E5-93BD-4309-B350-76C8760A3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Synthesis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9006D-CF03-463D-BFD3-20459810A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129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399D830-9966-4B7F-A506-7430F70961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Algorithms for deductive verification</a:t>
            </a:r>
          </a:p>
          <a:p>
            <a:r>
              <a:rPr lang="en-US" dirty="0"/>
              <a:t>Modeling programs as transition systems</a:t>
            </a:r>
          </a:p>
          <a:p>
            <a:r>
              <a:rPr lang="en-US" dirty="0"/>
              <a:t>Automatic verification approaches such as model checking</a:t>
            </a:r>
          </a:p>
          <a:p>
            <a:r>
              <a:rPr lang="en-US" dirty="0"/>
              <a:t>Specification languages such as temporal logic and automata over infinite words and trees</a:t>
            </a:r>
          </a:p>
          <a:p>
            <a:r>
              <a:rPr lang="en-US" dirty="0"/>
              <a:t>Techniques to make verification scalable</a:t>
            </a:r>
          </a:p>
          <a:p>
            <a:r>
              <a:rPr lang="en-US" dirty="0"/>
              <a:t>Models, Specification formalisms and Verification algorithms for Probabilistic Systems</a:t>
            </a:r>
          </a:p>
          <a:p>
            <a:r>
              <a:rPr lang="en-US" dirty="0"/>
              <a:t>Modeling, Specifying and Verifying Cyber-Physical Systems</a:t>
            </a:r>
          </a:p>
          <a:p>
            <a:r>
              <a:rPr lang="en-US" dirty="0"/>
              <a:t>New research on neural network verification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E021C66-EB6F-46FB-95EF-C89CCC05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will we learn?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DB2324-BB57-45D3-819B-0037EC214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739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D9AECD-777D-4AC7-8DAA-F9B130DEA3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571812"/>
            <a:ext cx="11699087" cy="411222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History of software development is also a history of software blunders, often those that have catastrophic results</a:t>
            </a:r>
          </a:p>
          <a:p>
            <a:pPr lvl="1"/>
            <a:r>
              <a:rPr lang="en-US" dirty="0"/>
              <a:t>Ariane 5 rocket explosion (integer overflow), Therac-25 radiation treatment killing patients with radiation overdose (race condition), $475M FDIV bug for Intel (missing entries in lookup table used for floating point division), Patriot missile fails to intercept Scud missile (rounding error), software error led to recall of a neonatal ventilator, … several others</a:t>
            </a:r>
          </a:p>
          <a:p>
            <a:pPr lvl="1"/>
            <a:r>
              <a:rPr lang="en-US" dirty="0"/>
              <a:t>More recently: Tesla car misidentifies a truck as the sky, Uber car fails to act in time to avoid fatal collision with pedestrian walking a bike, Boeing 787 MAX errors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CAC0D4-E379-4F65-917C-C1202841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should people care about formal verification?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485000-8587-4F24-8FB3-621E87613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552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B665527-5AA2-43E8-9083-D3817D38A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Hardware/EDA industry: has embraced FV for almost two decades</a:t>
            </a:r>
          </a:p>
          <a:p>
            <a:r>
              <a:rPr lang="en-US" sz="2000" dirty="0"/>
              <a:t>Avionics industry: </a:t>
            </a:r>
          </a:p>
          <a:p>
            <a:pPr lvl="1"/>
            <a:r>
              <a:rPr lang="en-US" sz="1800" dirty="0"/>
              <a:t>FAA requires software on commercial airplanes to be certified before they can fly</a:t>
            </a:r>
          </a:p>
          <a:p>
            <a:pPr lvl="1"/>
            <a:r>
              <a:rPr lang="en-US" sz="1800" dirty="0"/>
              <a:t>Rigorous standards for certification, changing even one line of code can trigger multi-year-long certification process (important to do it right!)</a:t>
            </a:r>
          </a:p>
          <a:p>
            <a:r>
              <a:rPr lang="en-US" sz="2000" dirty="0"/>
              <a:t>Medical devices:</a:t>
            </a:r>
          </a:p>
          <a:p>
            <a:pPr lvl="1"/>
            <a:r>
              <a:rPr lang="en-US" sz="1800" dirty="0"/>
              <a:t>FDA requires medical device software to be certified</a:t>
            </a:r>
          </a:p>
          <a:p>
            <a:r>
              <a:rPr lang="en-US" sz="2000" dirty="0"/>
              <a:t>Software industry [a very incomplete list]</a:t>
            </a:r>
          </a:p>
          <a:p>
            <a:pPr lvl="1"/>
            <a:r>
              <a:rPr lang="en-US" sz="1800" dirty="0"/>
              <a:t>Amazon has a world class formal verification group that uses TLA+ model checker and other tools to verify various distributed systems aspects (esp. in AWS)</a:t>
            </a:r>
          </a:p>
          <a:p>
            <a:pPr lvl="1"/>
            <a:r>
              <a:rPr lang="en-US" sz="1800" dirty="0"/>
              <a:t>Microsoft Research has a strong rigorous software engineering group responsible for fundamental advances in theory and tools for formal verification</a:t>
            </a:r>
          </a:p>
          <a:p>
            <a:r>
              <a:rPr lang="en-US" sz="2000" dirty="0"/>
              <a:t>Increasingly: the automotive industry [Toyota, Robert Bosch GmbH, Ford, GM, Volvo, and several others have teams doing research/practice of verification]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514FF91-EF85-4DE5-B06F-A129C0C5A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cares about formal verification today?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CA1CBE-470E-4490-8B8A-C424C56C7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898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9E389A-50DB-4C4C-97D4-696E793E2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dirty="0"/>
              <a:t>About the course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E6B232-B493-41B0-825D-14E6C8740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6699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895170-C121-458B-BD56-624E893CDD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There will be no programming assignments!</a:t>
            </a:r>
          </a:p>
          <a:p>
            <a:r>
              <a:rPr lang="en-US" dirty="0"/>
              <a:t>The course will require you to exercise your mathematical and logical skills</a:t>
            </a:r>
          </a:p>
          <a:p>
            <a:r>
              <a:rPr lang="en-US" dirty="0"/>
              <a:t>I will give guidance and help with proof techniques, formalizing problems, etc.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That said …</a:t>
            </a:r>
          </a:p>
          <a:p>
            <a:r>
              <a:rPr lang="en-US" dirty="0"/>
              <a:t>You are encouraged to download and play with formal verification tools such as model checkers, theorem provers, SMT solvers, monitoring and specification tools</a:t>
            </a:r>
          </a:p>
          <a:p>
            <a:r>
              <a:rPr lang="en-US" dirty="0"/>
              <a:t>My personal conviction is that formal methods/verification can advance as a field only through well-engineered tools: it is important to build tools. </a:t>
            </a:r>
          </a:p>
          <a:p>
            <a:r>
              <a:rPr lang="en-US" dirty="0"/>
              <a:t>The purpose of this course: understanding the technology behind the tools.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53E446-88CB-4FCD-85CB-CB7401360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a theory course!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017EC-128B-4A50-AE94-556E2F2EE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0695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CB1D1A-5819-46C5-AAB8-B7501D5C75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Lecture-oriented + supplementary reading from textbooks if necessary</a:t>
            </a:r>
          </a:p>
          <a:p>
            <a:r>
              <a:rPr lang="en-US" dirty="0"/>
              <a:t>Three textbooks will cover most of the material for the course</a:t>
            </a:r>
          </a:p>
          <a:p>
            <a:pPr marL="411480" lvl="1" indent="0">
              <a:buNone/>
            </a:pPr>
            <a:r>
              <a:rPr lang="en-US" dirty="0"/>
              <a:t>(should be available through libraries.usc.edu as </a:t>
            </a:r>
            <a:r>
              <a:rPr lang="en-US" dirty="0" err="1"/>
              <a:t>ebooks</a:t>
            </a:r>
            <a:r>
              <a:rPr lang="en-US" dirty="0"/>
              <a:t>)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Principles of Model Checking by Christel Baier and Joost Pieter Katoen, MIT Press</a:t>
            </a:r>
          </a:p>
          <a:p>
            <a:pPr lvl="1"/>
            <a:r>
              <a:rPr lang="en-US" sz="2000" b="0" i="0" dirty="0">
                <a:solidFill>
                  <a:srgbClr val="000000"/>
                </a:solidFill>
                <a:effectLst/>
                <a:latin typeface="TimesNewRomanPSMT"/>
              </a:rPr>
              <a:t>Verifying Cyber-Physical Systems by Sayan Mitra, MIT Press</a:t>
            </a:r>
            <a:r>
              <a:rPr lang="en-US" sz="2000" dirty="0"/>
              <a:t> </a:t>
            </a:r>
          </a:p>
          <a:p>
            <a:pPr lvl="1"/>
            <a:r>
              <a:rPr lang="en-US" sz="2000" dirty="0"/>
              <a:t>Principles of Cyber-Physical Systems by Rajeev Alur, MIT Press</a:t>
            </a:r>
            <a:endParaRPr lang="en-US" dirty="0"/>
          </a:p>
          <a:p>
            <a:r>
              <a:rPr lang="en-US" dirty="0"/>
              <a:t>4 homework assignments</a:t>
            </a:r>
          </a:p>
          <a:p>
            <a:pPr lvl="1"/>
            <a:r>
              <a:rPr lang="en-US" dirty="0"/>
              <a:t>Can work on homework in teams: collaborate if you desire</a:t>
            </a:r>
          </a:p>
          <a:p>
            <a:pPr lvl="1"/>
            <a:r>
              <a:rPr lang="en-US" dirty="0"/>
              <a:t>Homework content: design algorithms, write proofs</a:t>
            </a:r>
          </a:p>
          <a:p>
            <a:r>
              <a:rPr lang="en-US" dirty="0"/>
              <a:t>1 take-home final exam</a:t>
            </a:r>
          </a:p>
          <a:p>
            <a:pPr lvl="1"/>
            <a:r>
              <a:rPr lang="en-US" dirty="0"/>
              <a:t>Everyone takes their own exam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7C0715-BE3B-45B4-B810-E916F807C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structure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16E38C-E00B-45DD-B40E-A2C153E2E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105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D00D0A-4979-4AC0-BED0-244DFC8B99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20% per homework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/>
                  <a:t> 4 + 20% for finals</a:t>
                </a:r>
              </a:p>
              <a:p>
                <a:endParaRPr lang="en-US" dirty="0"/>
              </a:p>
              <a:p>
                <a:r>
                  <a:rPr lang="en-US" dirty="0"/>
                  <a:t>Grades depend on</a:t>
                </a:r>
              </a:p>
              <a:p>
                <a:pPr lvl="1"/>
                <a:r>
                  <a:rPr lang="en-US" dirty="0"/>
                  <a:t>Correctness of proofs/algorithms</a:t>
                </a:r>
              </a:p>
              <a:p>
                <a:pPr lvl="1"/>
                <a:r>
                  <a:rPr lang="en-US" dirty="0"/>
                  <a:t>Partial credit galore if your proof/algorithm is hunting in the right area</a:t>
                </a:r>
              </a:p>
              <a:p>
                <a:pPr lvl="1"/>
                <a:r>
                  <a:rPr lang="en-US" dirty="0"/>
                  <a:t>Extra credit for elegance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4D00D0A-4979-4AC0-BED0-244DFC8B99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F6B3D9C-63B9-42F6-AD43-B595C1FE0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Grade and Grading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B8F63-5DC6-4EB2-BEF4-89731B5B1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351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F50352-FD90-462F-98F9-B36513C67A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Fridays 11am-12pm + by appointment</a:t>
            </a:r>
          </a:p>
          <a:p>
            <a:endParaRPr lang="en-US" dirty="0"/>
          </a:p>
          <a:p>
            <a:r>
              <a:rPr lang="en-US" dirty="0" err="1"/>
              <a:t>Jyo’s</a:t>
            </a:r>
            <a:r>
              <a:rPr lang="en-US" dirty="0"/>
              <a:t> office: SAL 340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2F87FA-0D56-498D-BD77-43A41303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Office hours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81C50E-4F2F-4DAB-94BE-A33FA39C5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73E9D17-A07F-48B7-AC70-F26508B297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240971"/>
            <a:ext cx="11699087" cy="3969540"/>
          </a:xfrm>
        </p:spPr>
        <p:txBody>
          <a:bodyPr>
            <a:normAutofit/>
          </a:bodyPr>
          <a:lstStyle/>
          <a:p>
            <a:r>
              <a:rPr lang="en-US" dirty="0"/>
              <a:t>Mathematically rigorous techniques for reasoning about computer systems</a:t>
            </a:r>
          </a:p>
          <a:p>
            <a:r>
              <a:rPr lang="en-US" dirty="0"/>
              <a:t>Computer systems can include a broad variety of systems:</a:t>
            </a:r>
          </a:p>
          <a:p>
            <a:pPr lvl="1"/>
            <a:r>
              <a:rPr lang="en-US" dirty="0"/>
              <a:t>software programs (terminating functional programs, scientific computing, scripts to train your favorite ML model, simulators, etc.)</a:t>
            </a:r>
          </a:p>
          <a:p>
            <a:pPr lvl="1"/>
            <a:r>
              <a:rPr lang="en-US" dirty="0"/>
              <a:t>reactive systems (distributed and concurrent software for operating systems, email servers, databases, logging, monitoring, etc.)</a:t>
            </a:r>
          </a:p>
          <a:p>
            <a:pPr lvl="1"/>
            <a:r>
              <a:rPr lang="en-US" dirty="0"/>
              <a:t> interactive systems (web browsers, human-machine interfaces)</a:t>
            </a:r>
          </a:p>
          <a:p>
            <a:pPr lvl="1"/>
            <a:r>
              <a:rPr lang="en-US" dirty="0"/>
              <a:t>hardware circuits/descriptions (VHDL/Verilog descriptions, SPICE programs, etc.)</a:t>
            </a:r>
          </a:p>
          <a:p>
            <a:pPr lvl="1"/>
            <a:r>
              <a:rPr lang="en-US" dirty="0"/>
              <a:t>cyber-physical systems (service robots, self-driving cars, airplanes, human-piloted and autonomous drones, medical devices, industrial systems, power grids, etc.)</a:t>
            </a:r>
          </a:p>
          <a:p>
            <a:pPr marL="1371600" lvl="3" indent="0">
              <a:buNone/>
            </a:pPr>
            <a:endParaRPr lang="en-US" dirty="0"/>
          </a:p>
          <a:p>
            <a:pPr lvl="2"/>
            <a:endParaRPr lang="en-US" dirty="0"/>
          </a:p>
          <a:p>
            <a:pPr lvl="1"/>
            <a:endParaRPr lang="en-US" dirty="0"/>
          </a:p>
          <a:p>
            <a:pPr lvl="1"/>
            <a:endParaRPr lang="en-US" i="1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BA5573-1832-4330-9325-CE876E29D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formal methods?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B9A7AC-DBA3-40EC-A859-9DC37EFF5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498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954D691-68EF-47DE-8BEC-E55529033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2804" y="1275548"/>
            <a:ext cx="6576678" cy="347103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4800" b="1" dirty="0"/>
              <a:t>Introductions…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586977-9EA2-4A98-A422-CB555DDD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1753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2BABFF8-DBC7-44E9-94DF-66F7457536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87929"/>
            <a:ext cx="11699087" cy="4296112"/>
          </a:xfrm>
        </p:spPr>
        <p:txBody>
          <a:bodyPr/>
          <a:lstStyle/>
          <a:p>
            <a:r>
              <a:rPr lang="en-US" dirty="0"/>
              <a:t>Specification</a:t>
            </a:r>
          </a:p>
          <a:p>
            <a:pPr lvl="1"/>
            <a:r>
              <a:rPr lang="en-US" dirty="0"/>
              <a:t>We should be able to describe our expectations on the behavior of the system-under-design (SUD) using a high-level (formal) language</a:t>
            </a:r>
          </a:p>
          <a:p>
            <a:r>
              <a:rPr lang="en-US" dirty="0"/>
              <a:t>Verification </a:t>
            </a:r>
          </a:p>
          <a:p>
            <a:pPr lvl="1"/>
            <a:r>
              <a:rPr lang="en-US" dirty="0"/>
              <a:t>Given a computer-interpretable description of the SUD, we should be able to algorithmically </a:t>
            </a:r>
            <a:r>
              <a:rPr lang="en-US" i="1" dirty="0"/>
              <a:t>decide</a:t>
            </a:r>
            <a:r>
              <a:rPr lang="en-US" dirty="0"/>
              <a:t> if the SUD satisfies its specification</a:t>
            </a:r>
            <a:endParaRPr lang="en-US" i="1" dirty="0"/>
          </a:p>
          <a:p>
            <a:r>
              <a:rPr lang="en-US" dirty="0"/>
              <a:t>Synthesis</a:t>
            </a:r>
          </a:p>
          <a:p>
            <a:pPr lvl="1"/>
            <a:r>
              <a:rPr lang="en-US" dirty="0"/>
              <a:t>Given a set of high-level (complete or incomplete) specifications of the SUD, and some partial (possibly empty) implementation of the SUD, we should be able to </a:t>
            </a:r>
            <a:r>
              <a:rPr lang="en-US" i="1" dirty="0"/>
              <a:t>algorithmically synthesize </a:t>
            </a:r>
            <a:r>
              <a:rPr lang="en-US" dirty="0"/>
              <a:t>the complete implementation of the SUD (that is guaranteed to satisfy the given specifications)</a:t>
            </a:r>
            <a:endParaRPr lang="en-US" i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B6B57A-6E81-4605-9D60-A9A2BD34D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key ideas in formal methods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54023C-B717-4D1A-BDBF-2F4854C3A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227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5F003C7-3E66-45B5-BDB0-44BE3834DD7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493913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Examples</a:t>
                </a:r>
              </a:p>
              <a:p>
                <a:pPr lvl="1"/>
                <a:r>
                  <a:rPr lang="en-US" sz="2000" i="1" dirty="0"/>
                  <a:t>“Program computes the factorial of a non-negative integer input.”</a:t>
                </a:r>
              </a:p>
              <a:p>
                <a:pPr lvl="1"/>
                <a:r>
                  <a:rPr lang="en-US" sz="2000" i="1" dirty="0"/>
                  <a:t>“Program execution does not lead to failure of user-specified assertions.”</a:t>
                </a:r>
              </a:p>
              <a:p>
                <a:pPr lvl="1"/>
                <a:r>
                  <a:rPr lang="en-US" sz="2000" i="1" dirty="0"/>
                  <a:t>“Program does not have memory leaks.”</a:t>
                </a:r>
              </a:p>
              <a:p>
                <a:pPr lvl="1"/>
                <a:r>
                  <a:rPr lang="en-US" sz="2000" i="1" dirty="0"/>
                  <a:t>“The circuit implements matrix multiplication using floating point precision arithmetic.”</a:t>
                </a:r>
              </a:p>
              <a:p>
                <a:pPr lvl="1"/>
                <a:r>
                  <a:rPr lang="en-US" sz="2000" i="1" dirty="0"/>
                  <a:t>“The robot never travels to a room where the floor is wet.”</a:t>
                </a:r>
              </a:p>
              <a:p>
                <a:pPr lvl="1"/>
                <a:r>
                  <a:rPr lang="en-US" sz="2000" i="1" dirty="0"/>
                  <a:t>“Whenever the user requests a print job, the printer eventually finishes printing it.”</a:t>
                </a:r>
              </a:p>
              <a:p>
                <a:r>
                  <a:rPr lang="en-US" dirty="0"/>
                  <a:t>Specification languages have a well-defined syntax and semantics</a:t>
                </a:r>
              </a:p>
              <a:p>
                <a:pPr lvl="1"/>
                <a:r>
                  <a:rPr lang="en-US" dirty="0"/>
                  <a:t>We will look at specifications that are based on various kinds of </a:t>
                </a:r>
              </a:p>
              <a:p>
                <a:pPr lvl="2"/>
                <a:r>
                  <a:rPr lang="en-US" dirty="0"/>
                  <a:t>Formal logics (e.g., first-order logic, temporal logic)</a:t>
                </a:r>
              </a:p>
              <a:p>
                <a:pPr lvl="2"/>
                <a:r>
                  <a:rPr lang="en-US" dirty="0"/>
                  <a:t>Automata (e.g., finite-state automata,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𝜔</m:t>
                    </m:r>
                  </m:oMath>
                </a14:m>
                <a:r>
                  <a:rPr lang="en-US" dirty="0"/>
                  <a:t>-automata, timed and hybrid automata)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5F003C7-3E66-45B5-BDB0-44BE3834DD7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4939130"/>
              </a:xfrm>
              <a:blipFill>
                <a:blip r:embed="rId2"/>
                <a:stretch>
                  <a:fillRect l="-521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FD7AE38-077E-469B-9A98-290EFB4E0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Specifications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CC5F34-E919-49BD-A071-062ECB590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936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736F2B-DBCC-405C-9827-534C5CE692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555101"/>
                <a:ext cx="11699087" cy="4372947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A single run of a program (or any fixed finite number of runs) may not be enough to check if the program satisfies its spec</a:t>
                </a:r>
              </a:p>
              <a:p>
                <a:pPr lvl="1"/>
                <a:r>
                  <a:rPr lang="en-US" dirty="0"/>
                  <a:t>Imperative programs may have inputs that range over large sets (integers, floats, strings)</a:t>
                </a:r>
              </a:p>
              <a:p>
                <a:pPr lvl="1"/>
                <a:r>
                  <a:rPr lang="en-US" dirty="0"/>
                  <a:t>Environment of reactive programs, cyber-physical systems may present a very large (possibly infinite) number of  scenarios</a:t>
                </a:r>
              </a:p>
              <a:p>
                <a:pPr lvl="1"/>
                <a:r>
                  <a:rPr lang="en-US" dirty="0"/>
                  <a:t>Digital hardware circuits may have a very large input space, analog circuits may have an infinite input/state space</a:t>
                </a:r>
              </a:p>
              <a:p>
                <a:r>
                  <a:rPr lang="en-US" dirty="0"/>
                  <a:t>Verification: given a correctness specification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does the given program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satisfy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 </a:t>
                </a:r>
              </a:p>
              <a:p>
                <a:pPr lvl="1"/>
                <a:r>
                  <a:rPr lang="en-US" dirty="0"/>
                  <a:t>for all possible inputs?  [imperative programs, circuits]</a:t>
                </a:r>
              </a:p>
              <a:p>
                <a:pPr lvl="1"/>
                <a:r>
                  <a:rPr lang="en-US" dirty="0"/>
                  <a:t>for all external stimuli? [reactive programs, cyber-physical systems]</a:t>
                </a:r>
              </a:p>
              <a:p>
                <a:pPr lvl="1"/>
                <a:r>
                  <a:rPr lang="en-US" dirty="0"/>
                  <a:t>with high probability given some distribution on the environment uncertainty?</a:t>
                </a:r>
              </a:p>
              <a:p>
                <a:pPr marL="411480" lvl="1" indent="0" algn="r">
                  <a:buNone/>
                </a:pPr>
                <a:r>
                  <a:rPr lang="en-US" dirty="0"/>
                  <a:t> [systems with stochasticity]</a:t>
                </a:r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736F2B-DBCC-405C-9827-534C5CE692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555101"/>
                <a:ext cx="11699087" cy="4372947"/>
              </a:xfrm>
              <a:blipFill>
                <a:blip r:embed="rId2"/>
                <a:stretch>
                  <a:fillRect l="-417" t="-1953" r="-677" b="-27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4D37165-B712-42BB-A04D-1D48E1CD5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2D01-B549-447E-9F4E-615060843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18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20E0D8-E715-4F5D-B33C-5FF9C9CDF5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660850"/>
            <a:ext cx="11699087" cy="3197290"/>
          </a:xfrm>
        </p:spPr>
        <p:txBody>
          <a:bodyPr/>
          <a:lstStyle/>
          <a:p>
            <a:r>
              <a:rPr lang="en-US" dirty="0"/>
              <a:t>Testing: Pick some set of inputs and execute the program on this set. Program is buggy if it violates its specification on any of the test inputs.</a:t>
            </a:r>
          </a:p>
          <a:p>
            <a:r>
              <a:rPr lang="en-US" dirty="0"/>
              <a:t>Testing can show the presence of bugs, but not the absence of bugs.</a:t>
            </a:r>
          </a:p>
          <a:p>
            <a:pPr lvl="1"/>
            <a:r>
              <a:rPr lang="en-US" dirty="0"/>
              <a:t>The one test input that causes the bug may be missing from your test-suite</a:t>
            </a:r>
          </a:p>
          <a:p>
            <a:r>
              <a:rPr lang="en-US" dirty="0"/>
              <a:t>Verification tries to establish the absence of bugs by </a:t>
            </a:r>
            <a:r>
              <a:rPr lang="en-US" i="1" dirty="0"/>
              <a:t>proving </a:t>
            </a:r>
            <a:r>
              <a:rPr lang="en-US" dirty="0"/>
              <a:t>that the program cannot violate its specification under </a:t>
            </a:r>
            <a:r>
              <a:rPr lang="en-US" i="1" dirty="0"/>
              <a:t>all </a:t>
            </a:r>
            <a:r>
              <a:rPr lang="en-US" dirty="0"/>
              <a:t>possible inputs/stimuli etc.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36D6-B5AC-4903-AA6D-EE04BE1E6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vs. 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44D226-E79B-4F9A-8BCE-481CA948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063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46B5E8-6FF4-4059-AAA9-9F19C08658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86678"/>
            <a:ext cx="11699087" cy="4197362"/>
          </a:xfrm>
        </p:spPr>
        <p:txBody>
          <a:bodyPr/>
          <a:lstStyle/>
          <a:p>
            <a:r>
              <a:rPr lang="en-US" dirty="0"/>
              <a:t>Static/Program analysis: Learn properties of the program by just inspecting the source code </a:t>
            </a:r>
          </a:p>
          <a:p>
            <a:r>
              <a:rPr lang="en-US" dirty="0"/>
              <a:t>Static analysis is one way to perform verification for certain kinds of specifications; static analysis is generally fully automatic.</a:t>
            </a:r>
          </a:p>
          <a:p>
            <a:r>
              <a:rPr lang="en-US" dirty="0"/>
              <a:t>CSCI 610 is a great course to learn all about static analysis</a:t>
            </a:r>
          </a:p>
          <a:p>
            <a:r>
              <a:rPr lang="en-US" dirty="0"/>
              <a:t>Verification is a general approach that consist of various techniques with different levels of automation: (theorem proving, model checking, static and dynamic analysis, runtime verification, etc.)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976E99-FC1E-4241-9210-0B0218AA28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vs. Program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14FE4A-2309-4A62-BF9B-3824577FA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5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E3940FC-343A-4F75-8B79-806EB2E0EF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424473"/>
            <a:ext cx="11699087" cy="4259567"/>
          </a:xfrm>
        </p:spPr>
        <p:txBody>
          <a:bodyPr/>
          <a:lstStyle/>
          <a:p>
            <a:r>
              <a:rPr lang="en-US" dirty="0"/>
              <a:t>Formal Verification is not limited to software programs</a:t>
            </a:r>
          </a:p>
          <a:p>
            <a:r>
              <a:rPr lang="en-US" dirty="0"/>
              <a:t>Suppose you are developing software for controlling a train, and the correctness is specified as, “if the train sees a red signal, it must come to rest within 120 seconds.” You cannot verify this specification on the software alone, but you need to know the time-evolution of the train’s behavior in response to the software commands it receives.</a:t>
            </a:r>
          </a:p>
          <a:p>
            <a:r>
              <a:rPr lang="en-US" dirty="0"/>
              <a:t>We can model the physical components being controlled by software using dynamical equations (ODEs, PDEs, DAEs, difference equations), and use CPS verification techniques to check the above specification.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CBDABE8-66CE-4322-80A8-617E98865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for Cyber-physical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FDF7B3-1E2A-4AB4-A1AA-F3EF23E70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02608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4C7909D-1A7D-440A-A2AE-9464A2688D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237861"/>
            <a:ext cx="11699087" cy="4446179"/>
          </a:xfrm>
        </p:spPr>
        <p:txBody>
          <a:bodyPr/>
          <a:lstStyle/>
          <a:p>
            <a:r>
              <a:rPr lang="en-US" dirty="0"/>
              <a:t>Many real-world cyber-physical systems (e.g., robots, cars, medical devices), networking software face stochastic uncertainty from their operating environment</a:t>
            </a:r>
          </a:p>
          <a:p>
            <a:r>
              <a:rPr lang="en-US" dirty="0"/>
              <a:t>For such systems, absolute guarantees are generally difficult to obtain</a:t>
            </a:r>
          </a:p>
          <a:p>
            <a:r>
              <a:rPr lang="en-US" dirty="0"/>
              <a:t>For example, “</a:t>
            </a:r>
            <a:r>
              <a:rPr lang="en-US" i="1" dirty="0"/>
              <a:t>self-driving car should not collide with other cars</a:t>
            </a:r>
            <a:r>
              <a:rPr lang="en-US" dirty="0"/>
              <a:t>” is a specification that we may never be able to prove because the self-driving car is designed with certain rational assumptions on other cars. What guarantees can we give if other cars are homicidal?</a:t>
            </a:r>
          </a:p>
          <a:p>
            <a:r>
              <a:rPr lang="en-US" dirty="0"/>
              <a:t>We can give guarantees modulo assumptions on the environment: if environment assumptions are stochastic, we get probabilistic guarantees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6F6B583-B3DE-4A82-8F21-00394A3F3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Verification for Probabilistic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5E47D4-DD89-4C11-A52A-6ADA47F9B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1048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9481</TotalTime>
  <Words>1744</Words>
  <Application>Microsoft Office PowerPoint</Application>
  <PresentationFormat>Widescreen</PresentationFormat>
  <Paragraphs>158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Calibri Light</vt:lpstr>
      <vt:lpstr>Cambria</vt:lpstr>
      <vt:lpstr>Cambria Math</vt:lpstr>
      <vt:lpstr>TimesNewRomanPSMT</vt:lpstr>
      <vt:lpstr>Wingdings 3</vt:lpstr>
      <vt:lpstr>Office Theme</vt:lpstr>
      <vt:lpstr>Theory and Algorithms for Formal Verification Course Introduction</vt:lpstr>
      <vt:lpstr>What are formal methods?</vt:lpstr>
      <vt:lpstr>Some key ideas in formal methods</vt:lpstr>
      <vt:lpstr>Specifications</vt:lpstr>
      <vt:lpstr>Verification</vt:lpstr>
      <vt:lpstr>Verification vs. Testing</vt:lpstr>
      <vt:lpstr>Verification vs. Program Analysis</vt:lpstr>
      <vt:lpstr>Verification for Cyber-physical systems</vt:lpstr>
      <vt:lpstr>Verification for Probabilistic Systems</vt:lpstr>
      <vt:lpstr>New frontiers: Neural network verification/robustness</vt:lpstr>
      <vt:lpstr>Synthesis</vt:lpstr>
      <vt:lpstr>What will we learn?</vt:lpstr>
      <vt:lpstr>Why should people care about formal verification?</vt:lpstr>
      <vt:lpstr>Who cares about formal verification today?</vt:lpstr>
      <vt:lpstr>PowerPoint Presentation</vt:lpstr>
      <vt:lpstr>This is a theory course!</vt:lpstr>
      <vt:lpstr>Course structure</vt:lpstr>
      <vt:lpstr>Grade and Grading</vt:lpstr>
      <vt:lpstr>Office hours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74</cp:revision>
  <dcterms:created xsi:type="dcterms:W3CDTF">2018-01-04T23:14:16Z</dcterms:created>
  <dcterms:modified xsi:type="dcterms:W3CDTF">2022-01-14T22:11:42Z</dcterms:modified>
</cp:coreProperties>
</file>