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1" r:id="rId3"/>
    <p:sldId id="294" r:id="rId4"/>
    <p:sldId id="293" r:id="rId5"/>
    <p:sldId id="295" r:id="rId6"/>
    <p:sldId id="282" r:id="rId7"/>
    <p:sldId id="296" r:id="rId8"/>
    <p:sldId id="297" r:id="rId9"/>
    <p:sldId id="298" r:id="rId10"/>
    <p:sldId id="291" r:id="rId11"/>
    <p:sldId id="292" r:id="rId12"/>
    <p:sldId id="299" r:id="rId13"/>
    <p:sldId id="300" r:id="rId14"/>
    <p:sldId id="302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4" r:id="rId37"/>
    <p:sldId id="323" r:id="rId38"/>
    <p:sldId id="325" r:id="rId39"/>
    <p:sldId id="326" r:id="rId40"/>
    <p:sldId id="327" r:id="rId41"/>
    <p:sldId id="328" r:id="rId42"/>
    <p:sldId id="330" r:id="rId43"/>
    <p:sldId id="329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28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nu.edu.au/courses/comp2600/Lectures/20WPII.pdf" TargetMode="External"/><Relationship Id="rId2" Type="http://schemas.openxmlformats.org/officeDocument/2006/relationships/hyperlink" Target="https://www.cs.cornell.edu/courses/cs6110/2011sp/lectures/lecture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anu.edu.au/courses/comp2600/Lectures/19wp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Floyd, Hoare and Dijkstra: Deductive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specifications require introduction of new variables to store “old” values</a:t>
                </a:r>
              </a:p>
              <a:p>
                <a:endParaRPr lang="en-US" dirty="0"/>
              </a:p>
              <a:p>
                <a:r>
                  <a:rPr lang="en-US" dirty="0"/>
                  <a:t>Hoare-triple specifying the program to swap values of two variables using a temporary variable: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ghost variables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Auxiliary/Ghost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you construct a proof?</a:t>
                </a:r>
              </a:p>
              <a:p>
                <a:pPr lvl="1"/>
                <a:r>
                  <a:rPr lang="en-US" dirty="0"/>
                  <a:t>Axioms (statements that are true by definition)</a:t>
                </a:r>
              </a:p>
              <a:p>
                <a:pPr lvl="1"/>
                <a:r>
                  <a:rPr lang="en-US" dirty="0"/>
                  <a:t>Inference Rules</a:t>
                </a:r>
              </a:p>
              <a:p>
                <a:endParaRPr lang="en-US" dirty="0"/>
              </a:p>
              <a:p>
                <a:r>
                  <a:rPr lang="en-US" dirty="0"/>
                  <a:t>Floyd-Hoare logic</a:t>
                </a:r>
              </a:p>
              <a:p>
                <a:pPr lvl="1"/>
                <a:r>
                  <a:rPr lang="en-US" dirty="0"/>
                  <a:t>Deductive system to prove partial correctness specifications for programs</a:t>
                </a:r>
              </a:p>
              <a:p>
                <a:pPr lvl="1"/>
                <a:r>
                  <a:rPr lang="en-US" dirty="0"/>
                  <a:t>Proofs look like trees (upside down CS trees) </a:t>
                </a:r>
              </a:p>
              <a:p>
                <a:pPr lvl="1"/>
                <a:r>
                  <a:rPr lang="en-US" dirty="0"/>
                  <a:t>Each element in this tree is separated by a line: things above the line are assumed to be true, and this allows us to prove the thing below the line	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proved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denote the result of replacing all occurrences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statement: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axiom: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to be true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got the ‘value’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substituting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assignment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also true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  <a:blipFill>
                <a:blip r:embed="rId2"/>
                <a:stretch>
                  <a:fillRect l="-52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1623E0-C1E4-47A2-9784-53629A5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Axioms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D40-7ED0-4225-B1C0-9DD2C7F7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/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89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&gt;0∧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&gt;0∧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true after the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before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42=42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≔42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does not occur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in all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42=42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), after the assignment,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 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AC822D-4B3A-462F-93BD-497AAD54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Logic: Assignment Axiom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0D4A-7E24-406D-8E52-FD5A178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/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</p:spPr>
            <p:txBody>
              <a:bodyPr/>
              <a:lstStyle/>
              <a:p>
                <a:r>
                  <a:rPr lang="en-US" dirty="0"/>
                  <a:t>Intuition: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some condition (Boolean expression) possibly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 For some old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(denoted by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the new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must be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(which is over the old value) is true.</a:t>
                </a:r>
              </a:p>
              <a:p>
                <a:r>
                  <a:rPr lang="en-US" dirty="0"/>
                  <a:t>Note that this axiom introduces a new variable and an existential quantifier: it is generally harder to use.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  <a:blipFill>
                <a:blip r:embed="rId2"/>
                <a:stretch>
                  <a:fillRect l="-521" t="-2963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19861B-8E68-4308-981E-77F3D258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(Floyd)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39EC-2395-4C3D-AB94-395E661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substitute it in the first conjunct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=10+1∧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=10}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substitute this in the second inequality to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−1&gt;0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3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</p:spPr>
            <p:txBody>
              <a:bodyPr/>
              <a:lstStyle/>
              <a:p>
                <a:r>
                  <a:rPr lang="en-US" dirty="0"/>
                  <a:t>This means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can be proven to be true, then we can combine them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Above rule </a:t>
                </a:r>
                <a:r>
                  <a:rPr lang="en-US" dirty="0"/>
                  <a:t>is called the </a:t>
                </a:r>
                <a:r>
                  <a:rPr lang="en-US" i="1" dirty="0"/>
                  <a:t>modus ponens </a:t>
                </a:r>
                <a:r>
                  <a:rPr lang="en-US" dirty="0"/>
                  <a:t>rule in propositional logic,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are Boolean propositions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  <a:blipFill>
                <a:blip r:embed="rId2"/>
                <a:stretch>
                  <a:fillRect l="-521" t="-3320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4C3BF-67A4-43D4-AF82-22C4863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notation for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79A4-184E-4970-BE82-82FA9D9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 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</p:spPr>
            <p:txBody>
              <a:bodyPr/>
              <a:lstStyle/>
              <a:p>
                <a:r>
                  <a:rPr lang="en-US" dirty="0"/>
                  <a:t>Intuition: if the postconditon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precondition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you can prove that the Hoare triple consisting of the precondition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postcondition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true when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sequence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  <a:blipFill>
                <a:blip r:embed="rId2"/>
                <a:stretch>
                  <a:fillRect l="-521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4E1ED6-C87E-4A8D-A33C-33065C4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5B8F-0F04-4918-996B-0E6F4DF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Consider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[By assignment axiom]</a:t>
                </a:r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  <a:blipFill>
                <a:blip r:embed="rId2"/>
                <a:stretch>
                  <a:fillRect l="-521" t="-4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F5AF39-9560-495D-8C69-C949E20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DF2C-15A9-4397-94F6-C5966EC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/>
              <p:nvPr/>
            </p:nvSpPr>
            <p:spPr>
              <a:xfrm>
                <a:off x="9370337" y="3168713"/>
                <a:ext cx="224655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337" y="3168713"/>
                <a:ext cx="2246552" cy="338554"/>
              </a:xfrm>
              <a:prstGeom prst="rect">
                <a:avLst/>
              </a:prstGeom>
              <a:blipFill>
                <a:blip r:embed="rId4"/>
                <a:stretch>
                  <a:fillRect t="-98246" b="-1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W. Floyd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5A35-2C68-414C-9E77-6717D472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t="-2495" r="13057" b="20894"/>
          <a:stretch/>
        </p:blipFill>
        <p:spPr>
          <a:xfrm>
            <a:off x="326232" y="1254004"/>
            <a:ext cx="2294792" cy="258823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F26A94-A38D-4D6D-A915-D4B0EB3A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 verification</a:t>
            </a:r>
          </a:p>
          <a:p>
            <a:r>
              <a:rPr lang="en-US" sz="2400" dirty="0"/>
              <a:t>1978 Turing Award for </a:t>
            </a:r>
          </a:p>
          <a:p>
            <a:pPr>
              <a:buNone/>
            </a:pPr>
            <a:r>
              <a:rPr lang="en-US" sz="1800" dirty="0"/>
              <a:t>	“clear influence on methodologies for the creation of efficient and reliable software, and for helping to found the following important subfields of computer science: the theory of parsing, the semantics of programming languages, automatic program verification, automatic program synthesis, and analysis of algorithms”</a:t>
            </a:r>
          </a:p>
          <a:p>
            <a:r>
              <a:rPr lang="en-US" sz="2400" dirty="0"/>
              <a:t>Seminal 1967 paper, “Assigning Meanings to Programs”</a:t>
            </a:r>
          </a:p>
          <a:p>
            <a:r>
              <a:rPr lang="en-US" sz="2400" dirty="0"/>
              <a:t>Developed logic of flowcharts</a:t>
            </a:r>
          </a:p>
          <a:p>
            <a:pPr lvl="1"/>
            <a:r>
              <a:rPr lang="en-US" sz="2200" dirty="0"/>
              <a:t>Invented the notion of “verification conditions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algorithm; PhD advisor of Robert </a:t>
            </a:r>
            <a:r>
              <a:rPr lang="en-US" dirty="0" err="1"/>
              <a:t>Tarjan</a:t>
            </a:r>
            <a:r>
              <a:rPr lang="en-US" dirty="0"/>
              <a:t>, Ron Rivest, Zohar Manna (co-advisee)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Conditional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Conditional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Conditionals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else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Intuition: from the precondition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for both 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you reach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  <a:blipFill>
                <a:blip r:embed="rId4"/>
                <a:stretch>
                  <a:fillRect l="-521" t="-1039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4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 [By assignment axiom]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show the above, we can use a rule called </a:t>
                </a:r>
                <a:r>
                  <a:rPr lang="en-US" i="1" dirty="0"/>
                  <a:t>precondition strengthening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[because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integer, and basic arithmetic]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CF6B97-BAB5-464D-AE99-1420EBB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0BB5-C8D2-42AC-A6C3-B418511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the 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surely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lands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starting from a smaller set of states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means that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subset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strengthening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′,          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5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then for all such states will satisfy a weaker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(because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superset of those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weakening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Loop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called the loop invariant</a:t>
                </a:r>
              </a:p>
              <a:p>
                <a:r>
                  <a:rPr lang="en-US" dirty="0"/>
                  <a:t>Intuition of the loop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a condition that holds before and after the loop body executes (the loop body executes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true). The loop rule also expresses that after the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command has terminated,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must be false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  <a:blipFill>
                <a:blip r:embed="rId4"/>
                <a:stretch>
                  <a:fillRect l="-521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9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Loop-invariant: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  <a:blipFill>
                <a:blip r:embed="rId2"/>
                <a:stretch>
                  <a:fillRect l="-521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7CA5B4-0553-4A5C-B202-83E04C0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8B9F-4C31-452C-9EC8-D5B091E6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5AF7D-1981-461F-84D6-017ADA53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4719714"/>
          </a:xfrm>
        </p:spPr>
        <p:txBody>
          <a:bodyPr/>
          <a:lstStyle/>
          <a:p>
            <a:r>
              <a:rPr lang="en-US" dirty="0"/>
              <a:t>Invariant must hold initially</a:t>
            </a:r>
          </a:p>
          <a:p>
            <a:r>
              <a:rPr lang="en-US" dirty="0"/>
              <a:t>Invariant must hold after each loop iteration</a:t>
            </a:r>
          </a:p>
          <a:p>
            <a:r>
              <a:rPr lang="en-US" dirty="0"/>
              <a:t>Invariant and negated loop guard must imply postcondition</a:t>
            </a:r>
          </a:p>
          <a:p>
            <a:endParaRPr lang="en-US" dirty="0"/>
          </a:p>
          <a:p>
            <a:r>
              <a:rPr lang="en-US" dirty="0"/>
              <a:t>Exercise/example: </a:t>
            </a:r>
          </a:p>
          <a:p>
            <a:pPr lvl="1"/>
            <a:r>
              <a:rPr lang="en-US" dirty="0"/>
              <a:t>What’s the loop invariant for following program?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92370-9225-49FF-8681-647385F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 invariants is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D09F-89C3-454A-A647-207A9E2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/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true in every loop iteration?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holds the partial result : 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iteration: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and,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Candidate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  <a:blipFill>
                <a:blip r:embed="rId2"/>
                <a:stretch>
                  <a:fillRect l="-521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true at the beginning?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true at the end of the loop?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  <a:blipFill>
                <a:blip r:embed="rId4"/>
                <a:stretch>
                  <a:fillRect l="-1012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D3331-AC00-4D85-96C4-006F906A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69125"/>
            <a:ext cx="11699087" cy="452432"/>
          </a:xfrm>
        </p:spPr>
        <p:txBody>
          <a:bodyPr>
            <a:normAutofit/>
          </a:bodyPr>
          <a:lstStyle/>
          <a:p>
            <a:r>
              <a:rPr lang="en-US" dirty="0"/>
              <a:t>Applying loop rule: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/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Candidate Invariant: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!=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  <a:blipFill>
                <a:blip r:embed="rId3"/>
                <a:stretch>
                  <a:fillRect l="-2046" t="-2105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/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!}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blipFill>
                <a:blip r:embed="rId4"/>
                <a:stretch>
                  <a:fillRect r="-3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Exercise: check if the invariant condition holds: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!}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  <a:blipFill>
                <a:blip r:embed="rId5"/>
                <a:stretch>
                  <a:fillRect l="-938" t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E2044EF-178B-457E-A47C-ABBB53B5188B}"/>
              </a:ext>
            </a:extLst>
          </p:cNvPr>
          <p:cNvSpPr txBox="1">
            <a:spLocks/>
          </p:cNvSpPr>
          <p:nvPr/>
        </p:nvSpPr>
        <p:spPr>
          <a:xfrm>
            <a:off x="166681" y="4658790"/>
            <a:ext cx="11699087" cy="126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Consider the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			</a:t>
                </a:r>
                <a:endParaRPr lang="en-US" dirty="0"/>
              </a:p>
              <a:p>
                <a:r>
                  <a:rPr lang="en-US" dirty="0"/>
                  <a:t>Loop rule: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</m:t>
                    </m:r>
                  </m:oMath>
                </a14:m>
                <a:r>
                  <a:rPr lang="en-US" dirty="0"/>
                  <a:t>. Simplifying, we get the desired postcondition</a:t>
                </a:r>
              </a:p>
              <a:p>
                <a:r>
                  <a:rPr lang="en-US" dirty="0"/>
                  <a:t>Sometimes you must carry additional stuff in the invariant!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  <a:blipFill>
                <a:blip r:embed="rId3"/>
                <a:stretch>
                  <a:fillRect l="-521" t="-2996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/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≥0}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≥0 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blipFill>
                <a:blip r:embed="rId4"/>
                <a:stretch>
                  <a:fillRect r="-2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/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also a loop invariant</a:t>
                </a:r>
                <a:endParaRPr lang="en-US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blipFill>
                <a:blip r:embed="rId5"/>
                <a:stretch>
                  <a:fillRect l="-13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show: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we show: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  <a:blipFill>
                <a:blip r:embed="rId6"/>
                <a:stretch>
                  <a:fillRect l="-585" t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BAB8A-B9CD-49C8-884C-476AA08C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AF88-C544-4064-A6B5-5146098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55F06-B0B7-424A-8367-2B2E909CD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" r="5914" b="19066"/>
          <a:stretch/>
        </p:blipFill>
        <p:spPr>
          <a:xfrm>
            <a:off x="326234" y="1230923"/>
            <a:ext cx="1691752" cy="193734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C994A8-3821-41C0-A5B0-32AB322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programming languages, verification</a:t>
            </a:r>
          </a:p>
          <a:p>
            <a:r>
              <a:rPr lang="en-US" sz="2400" dirty="0"/>
              <a:t>1980 Turing Award for </a:t>
            </a:r>
          </a:p>
          <a:p>
            <a:pPr indent="0">
              <a:buNone/>
            </a:pPr>
            <a:r>
              <a:rPr lang="en-US" sz="1800" dirty="0"/>
              <a:t>“fundamental contributions to the definition and design of programming languages”</a:t>
            </a:r>
          </a:p>
          <a:p>
            <a:r>
              <a:rPr lang="en-US" sz="2400" dirty="0"/>
              <a:t>Seminal 1969 paper, “An axiomatic basis for computer programming.”</a:t>
            </a:r>
          </a:p>
          <a:p>
            <a:pPr lvl="1"/>
            <a:r>
              <a:rPr lang="en-US" sz="2000" dirty="0"/>
              <a:t>Developed set of proof rules closer to traditional logic systems for “algebraic” programs (if-then-else, while loops, assignments)</a:t>
            </a:r>
          </a:p>
          <a:p>
            <a:r>
              <a:rPr lang="en-US" sz="2400" dirty="0"/>
              <a:t>Inventor of Quicksort, CSP (communicating sequential processes)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36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2A439C-BB88-4A97-AA4A-8D94A76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conjunction and disjunction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29D2-00CB-4BFF-8872-99AEB53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/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40AF0A-6DFF-4114-9767-67252D70064D}"/>
              </a:ext>
            </a:extLst>
          </p:cNvPr>
          <p:cNvSpPr txBox="1"/>
          <p:nvPr/>
        </p:nvSpPr>
        <p:spPr>
          <a:xfrm>
            <a:off x="8273069" y="155807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FC51-48E8-4487-9E18-10BCF6C5A8AA}"/>
              </a:ext>
            </a:extLst>
          </p:cNvPr>
          <p:cNvSpPr txBox="1"/>
          <p:nvPr/>
        </p:nvSpPr>
        <p:spPr>
          <a:xfrm>
            <a:off x="8273069" y="31955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Disjunction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A416F20-FFB5-490A-A454-30F6A70E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4546485"/>
            <a:ext cx="11699087" cy="753444"/>
          </a:xfrm>
        </p:spPr>
        <p:txBody>
          <a:bodyPr>
            <a:normAutofit/>
          </a:bodyPr>
          <a:lstStyle/>
          <a:p>
            <a:r>
              <a:rPr lang="en-US" dirty="0"/>
              <a:t>Useful rules to split a proof into sub-proofs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formalized the axioms for assignment, conditionals, loops</a:t>
                </a:r>
              </a:p>
              <a:p>
                <a:r>
                  <a:rPr lang="en-US" dirty="0"/>
                  <a:t>How do we prove things with these axioms? [We saw a flavor of this in the last factorial example]</a:t>
                </a:r>
              </a:p>
              <a:p>
                <a:endParaRPr lang="en-US" dirty="0"/>
              </a:p>
              <a:p>
                <a:r>
                  <a:rPr lang="en-US" dirty="0"/>
                  <a:t>Problem definition: Given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(composed of possibly a sequence of statements), show that the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valid. </a:t>
                </a:r>
              </a:p>
              <a:p>
                <a:pPr lvl="1"/>
                <a:r>
                  <a:rPr lang="en-US" dirty="0"/>
                  <a:t>Note that in the axioms we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in the sense that the axiom was stated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that </a:t>
                </a:r>
                <a:r>
                  <a:rPr lang="en-US" i="1" dirty="0"/>
                  <a:t>we </a:t>
                </a:r>
                <a:r>
                  <a:rPr lang="en-US" dirty="0"/>
                  <a:t>wanted. In a proof, we will be given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give a number of “derived” rules for Hoare logic from the axiom that allow us to construct a backward proof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503394-34A5-4844-8830-8551449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Floyd-Hoare Logic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4B2B-0555-4729-A1CF-2BE69B18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Read a proof </a:t>
                </a:r>
                <a:r>
                  <a:rPr lang="en-US" i="1" dirty="0"/>
                  <a:t>backward, i.e., </a:t>
                </a:r>
                <a:r>
                  <a:rPr lang="en-US" dirty="0"/>
                  <a:t>from bottom to top</a:t>
                </a:r>
              </a:p>
              <a:p>
                <a:pPr lvl="1"/>
                <a:r>
                  <a:rPr lang="en-US" dirty="0"/>
                  <a:t>Bottom triple is what we want to show valid</a:t>
                </a:r>
              </a:p>
              <a:p>
                <a:pPr lvl="1"/>
                <a:r>
                  <a:rPr lang="en-US" dirty="0"/>
                  <a:t>Top triple(s)/condition(s) is/are the new sub-goals we must establish</a:t>
                </a:r>
              </a:p>
              <a:p>
                <a:r>
                  <a:rPr lang="en-US" dirty="0"/>
                  <a:t>Derived assignment rule: </a:t>
                </a:r>
              </a:p>
              <a:p>
                <a:pPr lvl="1"/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Derived Sequenced Assignment rule:</a:t>
                </a:r>
              </a:p>
              <a:p>
                <a:pPr lvl="1"/>
                <a:r>
                  <a:rPr lang="en-US" dirty="0"/>
                  <a:t>We can push the postcondition through the assignment</a:t>
                </a:r>
              </a:p>
              <a:p>
                <a:r>
                  <a:rPr lang="en-US" dirty="0"/>
                  <a:t>Conditional rule: already in this form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  <a:blipFill>
                <a:blip r:embed="rId2"/>
                <a:stretch>
                  <a:fillRect l="-417" t="-4032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F78294-9714-4EAB-B739-63855EA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130C-94A8-4D82-8BA7-91491E6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/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/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90B79A-ACE9-4F02-9DA5-F31A2BD879ED}"/>
              </a:ext>
            </a:extLst>
          </p:cNvPr>
          <p:cNvSpPr txBox="1"/>
          <p:nvPr/>
        </p:nvSpPr>
        <p:spPr>
          <a:xfrm>
            <a:off x="901279" y="2134907"/>
            <a:ext cx="26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Assignment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F63C-8F23-46E9-A236-9674BFC3BE4A}"/>
              </a:ext>
            </a:extLst>
          </p:cNvPr>
          <p:cNvSpPr txBox="1"/>
          <p:nvPr/>
        </p:nvSpPr>
        <p:spPr>
          <a:xfrm>
            <a:off x="6276638" y="2148865"/>
            <a:ext cx="377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Sequenced Assignment Rule</a:t>
            </a:r>
          </a:p>
        </p:txBody>
      </p:sp>
    </p:spTree>
    <p:extLst>
      <p:ext uri="{BB962C8B-B14F-4D97-AF65-F5344CB8AC3E}">
        <p14:creationId xmlns:p14="http://schemas.microsoft.com/office/powerpoint/2010/main" val="231842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Follows from sequencing and precondition strengthening/postcondition weakening rules</a:t>
                </a:r>
              </a:p>
              <a:p>
                <a:r>
                  <a:rPr lang="en-US" dirty="0"/>
                  <a:t>To show a sequence of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its Hoare triple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local Hoare triples </a:t>
                </a:r>
                <a:r>
                  <a:rPr lang="en-US" dirty="0" err="1"/>
                  <a:t>s.t.</a:t>
                </a:r>
                <a:r>
                  <a:rPr lang="en-US" dirty="0"/>
                  <a:t> their pre/postconditions satisfy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additional conditions shown above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  <a:blipFill>
                <a:blip r:embed="rId2"/>
                <a:stretch>
                  <a:fillRect l="-521" t="-5075" b="-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8E617C-40D4-475E-9826-7B7A414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Sequencing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6597-C74D-4F30-B436-17BB594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/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eqAr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6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DE42B-1073-4960-BAF5-290F6BCF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177701"/>
            <a:ext cx="11699087" cy="2506339"/>
          </a:xfrm>
        </p:spPr>
        <p:txBody>
          <a:bodyPr/>
          <a:lstStyle/>
          <a:p>
            <a:r>
              <a:rPr lang="en-US" dirty="0"/>
              <a:t>Three sub-goals:</a:t>
            </a:r>
          </a:p>
          <a:p>
            <a:pPr lvl="1"/>
            <a:r>
              <a:rPr lang="en-US" dirty="0"/>
              <a:t>the precondition implies the loop invariant</a:t>
            </a:r>
          </a:p>
          <a:p>
            <a:pPr lvl="1"/>
            <a:r>
              <a:rPr lang="en-US" dirty="0"/>
              <a:t>the loop invariant is indeed a valid loop invariant</a:t>
            </a:r>
          </a:p>
          <a:p>
            <a:pPr lvl="1"/>
            <a:r>
              <a:rPr lang="en-US" dirty="0"/>
              <a:t>the loop invariant and the loop termination condition imply the postcondition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FA253-0FC9-4865-A79F-B6094EA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loop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5E5F-C116-43DB-B860-415F2FAB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/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6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9F137-3167-4D8A-997C-9CF0741D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1404863"/>
          </a:xfrm>
        </p:spPr>
        <p:txBody>
          <a:bodyPr/>
          <a:lstStyle/>
          <a:p>
            <a:r>
              <a:rPr lang="en-US" dirty="0"/>
              <a:t>From the desired goal, keep generating sub-goals by moving backward</a:t>
            </a:r>
          </a:p>
          <a:p>
            <a:r>
              <a:rPr lang="en-US" dirty="0"/>
              <a:t>Moving backward through some statements requires inventing invariants and annotations (intermediate conditions)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001F5-C0C9-49AA-9D6D-F18F0BA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68A-6404-4D39-84B5-7111809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/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Goal: Prove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ECDBB7-8702-47BE-8457-D7935F04B53D}"/>
              </a:ext>
            </a:extLst>
          </p:cNvPr>
          <p:cNvSpPr/>
          <p:nvPr/>
        </p:nvSpPr>
        <p:spPr>
          <a:xfrm>
            <a:off x="3976991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Generate invariants, intermediate assertions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(annotations)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396A6-7A97-4F5A-A65E-16DE8B072850}"/>
              </a:ext>
            </a:extLst>
          </p:cNvPr>
          <p:cNvSpPr/>
          <p:nvPr/>
        </p:nvSpPr>
        <p:spPr>
          <a:xfrm>
            <a:off x="6280825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Verification conditions (e.g. first order logic statements)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02357-CE89-4959-9235-4F5D43A82D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46962" y="3523844"/>
            <a:ext cx="1130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8E92D1-2853-4EE6-A9EB-E453CD6B0A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50797" y="3523844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048498-5712-4D91-94DC-08E7117E558A}"/>
              </a:ext>
            </a:extLst>
          </p:cNvPr>
          <p:cNvSpPr txBox="1"/>
          <p:nvPr/>
        </p:nvSpPr>
        <p:spPr>
          <a:xfrm>
            <a:off x="2989074" y="35384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98AE7-2D98-4400-874E-05B692CB41C4}"/>
              </a:ext>
            </a:extLst>
          </p:cNvPr>
          <p:cNvSpPr txBox="1"/>
          <p:nvPr/>
        </p:nvSpPr>
        <p:spPr>
          <a:xfrm>
            <a:off x="7515277" y="3510063"/>
            <a:ext cx="1187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Theorem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Prover/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SMT solvers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 experts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11F24-79BD-4670-837F-DBD9602B7C56}"/>
              </a:ext>
            </a:extLst>
          </p:cNvPr>
          <p:cNvCxnSpPr>
            <a:cxnSpLocks/>
          </p:cNvCxnSpPr>
          <p:nvPr/>
        </p:nvCxnSpPr>
        <p:spPr>
          <a:xfrm>
            <a:off x="7454631" y="3510063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F9E8-97C4-4A5D-A4A5-5BA398E3082F}"/>
              </a:ext>
            </a:extLst>
          </p:cNvPr>
          <p:cNvSpPr/>
          <p:nvPr/>
        </p:nvSpPr>
        <p:spPr>
          <a:xfrm>
            <a:off x="8584659" y="3004464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3B4F8-CE62-4DAE-997E-98DB39F91E15}"/>
              </a:ext>
            </a:extLst>
          </p:cNvPr>
          <p:cNvSpPr txBox="1"/>
          <p:nvPr/>
        </p:nvSpPr>
        <p:spPr>
          <a:xfrm>
            <a:off x="5217058" y="3548402"/>
            <a:ext cx="94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3088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C92BB-0A73-45C6-BAA0-C2A788E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27" y="988141"/>
            <a:ext cx="6346942" cy="4695899"/>
          </a:xfrm>
        </p:spPr>
        <p:txBody>
          <a:bodyPr/>
          <a:lstStyle/>
          <a:p>
            <a:r>
              <a:rPr lang="en-US" dirty="0"/>
              <a:t>Red annotations are conditions that are intended to be true when the program control reaches there</a:t>
            </a:r>
          </a:p>
          <a:p>
            <a:r>
              <a:rPr lang="en-US" dirty="0"/>
              <a:t>We have to think up the annotations:</a:t>
            </a:r>
          </a:p>
          <a:p>
            <a:pPr lvl="1"/>
            <a:r>
              <a:rPr lang="en-US" dirty="0"/>
              <a:t>requires knowledge of how the program works</a:t>
            </a:r>
          </a:p>
          <a:p>
            <a:pPr lvl="1"/>
            <a:r>
              <a:rPr lang="en-US" dirty="0"/>
              <a:t>requires some insight into the proof itself</a:t>
            </a:r>
          </a:p>
          <a:p>
            <a:pPr lvl="1"/>
            <a:r>
              <a:rPr lang="en-US" dirty="0"/>
              <a:t>the derived rules and axioms give us hints on what would be useful things to have as annotations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E9774-ECD8-4444-BD2F-DB40153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6EDC-7E40-415F-98DA-30062E9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3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FCD3F-26F3-4296-A893-1CEE3DE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5043958"/>
            <a:ext cx="11031165" cy="1094702"/>
          </a:xfrm>
        </p:spPr>
        <p:txBody>
          <a:bodyPr>
            <a:normAutofit/>
          </a:bodyPr>
          <a:lstStyle/>
          <a:p>
            <a:r>
              <a:rPr lang="en-US" sz="2400" dirty="0"/>
              <a:t>From the subgoals (proving local annotation triples valid), we can identify logic formulas that need to be proven valid. Formula 1 was obtained using the derived assignment rule, 2,3,4 follow from the derived loop rule.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8BF6C-55FB-45C8-B491-00BF400D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condition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9F62-2A18-48BB-AD0F-DEAFC7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/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⇒(1=1∧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sz="2400" i="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i="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≥1)⇒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  <a:blipFill>
                <a:blip r:embed="rId3"/>
                <a:stretch>
                  <a:fillRect l="-1339" t="-1406" b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/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  <a:blipFill>
                <a:blip r:embed="rId4"/>
                <a:stretch>
                  <a:fillRect t="-52747" r="-4643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/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8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E96077-AE2F-44C8-9E9A-3EA8B70A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08953"/>
            <a:ext cx="11699087" cy="4575087"/>
          </a:xfrm>
        </p:spPr>
        <p:txBody>
          <a:bodyPr/>
          <a:lstStyle/>
          <a:p>
            <a:r>
              <a:rPr lang="en-US" dirty="0"/>
              <a:t>Can be highly automated using solvers that use various specific decision procedures (e.g., Boolean satisfiability, theory of linear equations and inequalities, polynomials (real closed fields)) etc. </a:t>
            </a:r>
          </a:p>
          <a:p>
            <a:r>
              <a:rPr lang="en-US" dirty="0"/>
              <a:t>Popularly known as SAT modulo Theories (or SMT) solvers (z3, cvc4, </a:t>
            </a:r>
            <a:r>
              <a:rPr lang="en-US" dirty="0" err="1"/>
              <a:t>dReal</a:t>
            </a:r>
            <a:r>
              <a:rPr lang="en-US" dirty="0"/>
              <a:t>, </a:t>
            </a:r>
            <a:r>
              <a:rPr lang="en-US" dirty="0" err="1"/>
              <a:t>iSat</a:t>
            </a:r>
            <a:r>
              <a:rPr lang="en-US" dirty="0"/>
              <a:t>, </a:t>
            </a:r>
            <a:r>
              <a:rPr lang="en-US" dirty="0" err="1"/>
              <a:t>yices</a:t>
            </a:r>
            <a:r>
              <a:rPr lang="en-US" dirty="0"/>
              <a:t>, etc.)</a:t>
            </a:r>
          </a:p>
          <a:p>
            <a:r>
              <a:rPr lang="en-US" dirty="0"/>
              <a:t>Some verification conditions may not be solvable by an SMT solver: the mathematical statement may involve functions or operations for which there are no decision procedures: a human may have to step in and provide hints/lemmas to solve such VCs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D5D51-1CED-4D6B-9994-FB9E1DFD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verification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58E6-0402-4296-9FE9-E1BABB3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CDA76-8930-4B43-B0A9-611E6722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74843"/>
            <a:ext cx="11699087" cy="4309197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i="1" dirty="0"/>
              <a:t>axiomatic semantics </a:t>
            </a:r>
            <a:r>
              <a:rPr lang="en-US" dirty="0"/>
              <a:t>of your programming language (what does each statement mean)</a:t>
            </a:r>
          </a:p>
          <a:p>
            <a:r>
              <a:rPr lang="en-US" dirty="0"/>
              <a:t>Derive inference rules for each statement in your programming language</a:t>
            </a:r>
          </a:p>
          <a:p>
            <a:r>
              <a:rPr lang="en-US" dirty="0"/>
              <a:t>Define annotations (from human input) for your program</a:t>
            </a:r>
          </a:p>
          <a:p>
            <a:r>
              <a:rPr lang="en-US" dirty="0"/>
              <a:t>Show that the annotations are consistent with a valid backward proof</a:t>
            </a:r>
          </a:p>
          <a:p>
            <a:r>
              <a:rPr lang="en-US" dirty="0"/>
              <a:t>Define a procedure to generate verification conditions from your annotations</a:t>
            </a:r>
          </a:p>
          <a:p>
            <a:r>
              <a:rPr lang="en-US" dirty="0"/>
              <a:t>Prove/simplify your verification conditions</a:t>
            </a:r>
          </a:p>
          <a:p>
            <a:r>
              <a:rPr lang="en-US" dirty="0"/>
              <a:t>Can think of it as building a proof tree where each branch is a sub-goal, and if all branches are proven, then proof is complete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09B0D3-D79F-4459-B74E-318AC3F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81D9-ECC7-4BCF-BEA8-1AA6309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BAD4-0857-490D-B9D3-CCD5E65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E85-9C85-4537-A2A3-EAABD88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C28C0CA-CFEC-4B32-B3B0-76884DF4B2EB}"/>
              </a:ext>
            </a:extLst>
          </p:cNvPr>
          <p:cNvSpPr txBox="1">
            <a:spLocks/>
          </p:cNvSpPr>
          <p:nvPr/>
        </p:nvSpPr>
        <p:spPr>
          <a:xfrm>
            <a:off x="3437793" y="1254004"/>
            <a:ext cx="8427976" cy="494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Pioneer in the field of computing, distributed systems, all aspects of programming</a:t>
            </a:r>
          </a:p>
          <a:p>
            <a:r>
              <a:rPr lang="en-US" sz="2400" dirty="0"/>
              <a:t>1972 Turing Award for </a:t>
            </a:r>
          </a:p>
          <a:p>
            <a:pPr indent="0">
              <a:buFont typeface="Wingdings 3" panose="05040102010807070707" pitchFamily="18" charset="2"/>
              <a:buNone/>
            </a:pPr>
            <a:r>
              <a:rPr lang="en-US" sz="1800" dirty="0"/>
              <a:t>“development of ALGOL, principles of programming languages, graph theory, philosophical contemplations in PL”</a:t>
            </a:r>
          </a:p>
          <a:p>
            <a:r>
              <a:rPr lang="en-US" sz="2400" dirty="0"/>
              <a:t>Invented </a:t>
            </a:r>
            <a:r>
              <a:rPr lang="en-US" sz="2400" i="1" dirty="0"/>
              <a:t>Guarded Command Language</a:t>
            </a:r>
            <a:r>
              <a:rPr lang="en-US" sz="2400" dirty="0"/>
              <a:t>: important language to understand nondeterministic, reactive programs, and </a:t>
            </a:r>
            <a:r>
              <a:rPr lang="en-US" sz="2400" i="1" dirty="0"/>
              <a:t>predicate transformer semantics </a:t>
            </a:r>
            <a:r>
              <a:rPr lang="en-US" sz="2400" dirty="0"/>
              <a:t>(an effective algorithm to reduce program correctness to solving a first-order formula)</a:t>
            </a:r>
          </a:p>
          <a:p>
            <a:r>
              <a:rPr lang="en-US" sz="2400" dirty="0"/>
              <a:t>Famous for EWDs (hand-written manuscripts), the shortest path algorithm, several other algorithms in distributed systems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52D8-FC93-448C-8016-296CB3F0D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7"/>
          <a:stretch/>
        </p:blipFill>
        <p:spPr>
          <a:xfrm>
            <a:off x="479913" y="1254004"/>
            <a:ext cx="182125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1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015AC-3907-49F4-A353-C4EFA1A0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6620"/>
            <a:ext cx="11699087" cy="3777419"/>
          </a:xfrm>
        </p:spPr>
        <p:txBody>
          <a:bodyPr/>
          <a:lstStyle/>
          <a:p>
            <a:r>
              <a:rPr lang="en-US" dirty="0"/>
              <a:t>Entire process is highly tedious and error-prone </a:t>
            </a:r>
          </a:p>
          <a:p>
            <a:r>
              <a:rPr lang="en-US" dirty="0"/>
              <a:t>Requires lots of human ingenuity (obtaining the right annotations, loop invariants)</a:t>
            </a:r>
          </a:p>
          <a:p>
            <a:r>
              <a:rPr lang="en-US" dirty="0"/>
              <a:t>Requires human ingenuity in simplifying verification conditions</a:t>
            </a:r>
          </a:p>
          <a:p>
            <a:r>
              <a:rPr lang="en-US" dirty="0"/>
              <a:t>Automated theorem provers + SMT solvers make this process easier (Coq, ACL2, </a:t>
            </a:r>
            <a:r>
              <a:rPr lang="en-US" dirty="0" err="1"/>
              <a:t>KeY</a:t>
            </a:r>
            <a:r>
              <a:rPr lang="en-US" dirty="0"/>
              <a:t>, </a:t>
            </a:r>
            <a:r>
              <a:rPr lang="en-US" dirty="0" err="1"/>
              <a:t>KeYmaera</a:t>
            </a:r>
            <a:r>
              <a:rPr lang="en-US" dirty="0"/>
              <a:t>, PVS, Isabelle/HOL, HOL4, and several others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E5B2F-7862-4CEF-ACCA-83372E5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ADC5-EA24-4E18-9F7B-7123B84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04190-B7C8-42D4-B594-77FCB5DE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 to a PL with nondeterminism: Guarded Command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2BD06-5BBC-41D9-8043-0346E05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𝑔𝑢𝑎𝑟𝑑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𝑠𝑡𝑎𝑡𝑒𝑚𝑒𝑛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30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□</m:t>
                                                </m:r>
                                              </m:e>
                                            </m:box>
                                          </m:e>
                                        </m:box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𝑔𝑐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lit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𝐢𝐟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𝐟𝐢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lang="en-US" sz="1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 least one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should be true. If no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is true, program aborts, else the statement(s) corresponding to </a:t>
                          </a:r>
                          <a:r>
                            <a:rPr lang="en-US" sz="1400" i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any 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enabled guard are chosen to execute (nondeterministically)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211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𝐝𝐨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𝐨𝐝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If none of the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𝑔𝑢𝑎𝑟𝑑𝑠</m:t>
                              </m:r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are true, loop terminates, otherwise  the statement(s) corresponding to any enabled guard are chosen to execute (nondeterministically).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fi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skip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abort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ea typeface="Cambria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procedure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calls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𝑠𝑘𝑖𝑝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nothing (state remains the same).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𝑎𝑏𝑜𝑟𝑡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anything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(state nondeterministically changes to a new state)</a:t>
                          </a:r>
                          <a:endParaRPr lang="en-US" sz="140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4412" r="-104723" b="-7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05970" r="-104723" b="-6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25455" r="-104723" b="-2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125455" r="-129" b="-2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225455" r="-104723" b="-1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225455" r="-129" b="-1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526471" r="-104723" b="-18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8988" t="-355000" r="-10472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2452" t="-355000" r="-12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C9EFC-229B-4716-BE6A-A7D299E5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962152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683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  <a:tabLst>
                    <a:tab pos="684213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𝐨𝐝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  <a:blipFill>
                <a:blip r:embed="rId2"/>
                <a:stretch>
                  <a:fillRect l="-305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0136371-2161-43A9-8F49-C23850A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GCL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3E21-530A-4391-A567-73CC200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=4,1,7,3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, so one of the guarded statements is executed nondeterministically</a:t>
                </a:r>
              </a:p>
              <a:p>
                <a:r>
                  <a:rPr lang="en-US" sz="2000" dirty="0"/>
                  <a:t>Say, we pick the guarded command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≔4,1,3,7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none of the guards is true, so the loop terminates</a:t>
                </a:r>
              </a:p>
              <a:p>
                <a:r>
                  <a:rPr lang="en-US" sz="2000" dirty="0"/>
                  <a:t>Uses nondeterminism to sort the values!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  <a:blipFill>
                <a:blip r:embed="rId3"/>
                <a:stretch>
                  <a:fillRect l="-20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50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</p:spPr>
            <p:txBody>
              <a:bodyPr/>
              <a:lstStyle/>
              <a:p>
                <a:r>
                  <a:rPr lang="en-US" dirty="0"/>
                  <a:t>Floyd-Hoare logic tries to prove partial correctness: establishing the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means that for any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if the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it terminates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Hoare’s preconditions are sufficient mechanisms to prove partial correctness</a:t>
                </a:r>
              </a:p>
              <a:p>
                <a:r>
                  <a:rPr lang="en-US" dirty="0"/>
                  <a:t>Dijkstra introduced weakest precondition calculus : a systematic mechanism that guarantees necessary and sufficient conditions for a program to be correct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: the weakest condition on the states of the system such that any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guaranteed to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  <a:blipFill>
                <a:blip r:embed="rId2"/>
                <a:stretch>
                  <a:fillRect l="-521" t="-2241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BC6E68-0E18-4919-8391-920D528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 Language &amp; Predicate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4EC8-A07E-426C-95C2-FB1C05D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will guarantee that if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result is greater than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US" dirty="0"/>
                  <a:t> will also guarantee the same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largest </a:t>
                </a:r>
                <a:r>
                  <a:rPr lang="en-US" dirty="0"/>
                  <a:t>such set (i.e., weakest condition)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</a:t>
                </a:r>
                <a:r>
                  <a:rPr lang="en-US" u="sng" dirty="0">
                    <a:solidFill>
                      <a:srgbClr val="C00000"/>
                    </a:solidFill>
                  </a:rPr>
                  <a:t>weaker </a:t>
                </a:r>
                <a:r>
                  <a:rPr lang="en-US" dirty="0">
                    <a:solidFill>
                      <a:srgbClr val="C00000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a superset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CFA312-E321-4C81-AEEF-14E2E6B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B9B7C-D5E6-466F-920A-C9B71A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2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loops? </a:t>
                </a:r>
                <a:r>
                  <a:rPr lang="en-US" i="1" dirty="0"/>
                  <a:t>weakest liberal precondition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) ignores termination </a:t>
                </a:r>
              </a:p>
              <a:p>
                <a:pPr lvl="1"/>
                <a:r>
                  <a:rPr lang="en-US" dirty="0"/>
                  <a:t>(weakest preconditions require us to reason about termination, it is defined, but we will skip it)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DEB156-EDA0-477E-8B1F-62BB757C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Weakest preconditions for our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DA28-9544-4E01-81D8-3AD15A16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Problem with general while loops: we do not know how many times they will execute in general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There is no “nice</a:t>
                </a:r>
                <a:r>
                  <a:rPr lang="en-US" dirty="0">
                    <a:latin typeface="Cambria Math" panose="02040503050406030204" pitchFamily="18" charset="0"/>
                  </a:rPr>
                  <a:t>” first order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with respect to loops.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We can get a formula if we have a precise loop invariant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𝑖𝑛𝑣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𝑤𝑙𝑝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∧¬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3B172A-F188-4617-AEF8-B0F5217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5C0D-8AB6-4436-B5C6-A2B84CC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sz="2000" dirty="0"/>
                  <a:t> represents the variables being assigned in the loop body,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is a fresh copy of the variables</a:t>
                </a:r>
              </a:p>
              <a:p>
                <a:r>
                  <a:rPr lang="en-US" dirty="0"/>
                  <a:t>First conjunct: States in the </a:t>
                </a:r>
                <a:r>
                  <a:rPr lang="en-US" dirty="0" err="1"/>
                  <a:t>w.l.p</a:t>
                </a:r>
                <a:r>
                  <a:rPr lang="en-US" dirty="0"/>
                  <a:t>. must satisfy the loop invariant</a:t>
                </a:r>
              </a:p>
              <a:p>
                <a:r>
                  <a:rPr lang="en-US" dirty="0"/>
                  <a:t>Second conjunct: All states that end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after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must be a superset of states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Third conjunct: States that exit the loop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and these should be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  <a:blipFill>
                <a:blip r:embed="rId2"/>
                <a:stretch>
                  <a:fillRect l="-51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51BA50-E530-41C2-BADA-303927AC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A61C-FADF-4A29-A2A0-7AEC48A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/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  <a:blipFill>
                <a:blip r:embed="rId2"/>
                <a:stretch>
                  <a:fillRect b="-1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CB29628-E775-445B-ACBB-3F83E5B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wlp</a:t>
            </a:r>
            <a:r>
              <a:rPr lang="en-US" dirty="0"/>
              <a:t> of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BD1-F252-404B-B123-C2E5FFF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/>
              <p:nvPr/>
            </p:nvSpPr>
            <p:spPr>
              <a:xfrm>
                <a:off x="3757475" y="955193"/>
                <a:ext cx="3736768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800" b="0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5" y="955193"/>
                <a:ext cx="373676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/>
              <p:nvPr/>
            </p:nvSpPr>
            <p:spPr>
              <a:xfrm>
                <a:off x="7494243" y="103553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43" y="1035530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/>
              <p:nvPr/>
            </p:nvSpPr>
            <p:spPr>
              <a:xfrm>
                <a:off x="7494242" y="1452613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42" y="1452613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0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1E5EE-9F2F-4143-9663-64BA3A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of loops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3129-7F7B-467D-86D9-704DBA7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Simplify the last expression: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Simplify the second expression</a:t>
                </a:r>
              </a:p>
              <a:p>
                <a:pPr lvl="1"/>
                <a:r>
                  <a:rPr lang="en-US" dirty="0"/>
                  <a:t>First: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we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imperative programming language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Expressions: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Boolean Expressions: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Programs:</a:t>
                </a:r>
              </a:p>
              <a:p>
                <a:pPr marL="41148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C0879F5-ECE7-4712-83F6-4E243E96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3DAB-1A7A-4368-8EAF-A3EA2A01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353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hile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37843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667" r="-10018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9211" r="-10018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212000" r="-10018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312000" r="-10018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6BA198-35F2-4F82-8100-AACB4854962D}"/>
              </a:ext>
            </a:extLst>
          </p:cNvPr>
          <p:cNvSpPr txBox="1"/>
          <p:nvPr/>
        </p:nvSpPr>
        <p:spPr>
          <a:xfrm>
            <a:off x="4785506" y="1606926"/>
            <a:ext cx="929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67628-D900-4F2D-9182-13111E56DCC5}"/>
              </a:ext>
            </a:extLst>
          </p:cNvPr>
          <p:cNvCxnSpPr>
            <a:cxnSpLocks/>
          </p:cNvCxnSpPr>
          <p:nvPr/>
        </p:nvCxnSpPr>
        <p:spPr>
          <a:xfrm flipH="1">
            <a:off x="4785506" y="1976258"/>
            <a:ext cx="94445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03C973-5103-4CFC-822F-D050049B6B3B}"/>
              </a:ext>
            </a:extLst>
          </p:cNvPr>
          <p:cNvSpPr txBox="1"/>
          <p:nvPr/>
        </p:nvSpPr>
        <p:spPr>
          <a:xfrm>
            <a:off x="2408626" y="1606926"/>
            <a:ext cx="1710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D00AC-3F2F-4E8C-A332-9263CF90F440}"/>
              </a:ext>
            </a:extLst>
          </p:cNvPr>
          <p:cNvCxnSpPr>
            <a:cxnSpLocks/>
          </p:cNvCxnSpPr>
          <p:nvPr/>
        </p:nvCxnSpPr>
        <p:spPr>
          <a:xfrm>
            <a:off x="4054218" y="1976258"/>
            <a:ext cx="287279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box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good opportunity to introduce fixed-points: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also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𝑙𝑝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𝐨𝐝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Set of states that execute the loop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(i.e., they satisfy none of the guards)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: Set of states that execute the loop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after termination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200" dirty="0"/>
                  <a:t>Consider the function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𝐟𝐢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)) </a:t>
                </a:r>
              </a:p>
              <a:p>
                <a:pPr lvl="1"/>
                <a:r>
                  <a:rPr lang="en-US" sz="2000" dirty="0"/>
                  <a:t>We are basically iteratively evaluating this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If this iterative process reaches a fixed-point, 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, then that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sz="2000" dirty="0"/>
                  <a:t> of the loop [note that this is not a first order logic formula]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B2E0E1-53F9-41BA-83BA-290EEEE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preconditions for GCL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CFED-5522-4BF4-B402-93A17060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Duals of weakest preconditions: useful for doing </a:t>
                </a:r>
                <a:r>
                  <a:rPr lang="en-US" i="1" dirty="0"/>
                  <a:t>symbolic execution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means that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 in a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derive strongest postcondition computation rules for each statement in our imperative language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indicates the old values of the variable (before the assignment)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new value after the assignment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requires eliminating the quantifier over the old values: this is not always easy (imagine if the RHS of the assignment was complicated)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3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A3073F-76AE-4964-AD63-A7115DCE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postconditions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93E3-8E98-4AA4-85F6-475E377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</p:spPr>
            <p:txBody>
              <a:bodyPr/>
              <a:lstStyle/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loop-free program,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computation is straightforward, and this gives us a way to automate the proof (just keep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of each statement backwards!)</a:t>
                </a:r>
              </a:p>
              <a:p>
                <a:r>
                  <a:rPr lang="en-US" dirty="0"/>
                  <a:t>With loops, we need annotations/invariants</a:t>
                </a:r>
              </a:p>
              <a:p>
                <a:r>
                  <a:rPr lang="en-US" dirty="0"/>
                  <a:t>Weakest precondition calculus is one of the first ways towards mechanizing proofs, and systematically reasoning about programs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  <a:blipFill>
                <a:blip r:embed="rId2"/>
                <a:stretch>
                  <a:fillRect l="-52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CE1B43-A92E-41ED-8AF2-A9B9956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Weakest precondition calculus automates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269-6745-43EF-AB25-051A82AF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</p:spPr>
            <p:txBody>
              <a:bodyPr/>
              <a:lstStyle/>
              <a:p>
                <a:r>
                  <a:rPr lang="en-US" dirty="0"/>
                  <a:t>Dijkstra’s predicate transformer semantics can help us systematically obtain proofs</a:t>
                </a:r>
              </a:p>
              <a:p>
                <a:r>
                  <a:rPr lang="en-US" dirty="0"/>
                  <a:t>Floyd-Hoare logic gives sufficient conditions, Dijkstra’s method gives necessary and sufficient condition for program correctness</a:t>
                </a:r>
              </a:p>
              <a:p>
                <a:r>
                  <a:rPr lang="en-US" dirty="0"/>
                  <a:t>Verification conditions and predicate transformer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) semantics are connected: weakest preconditions are explanations for how VCs should be generated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  <a:blipFill>
                <a:blip r:embed="rId2"/>
                <a:stretch>
                  <a:fillRect l="-521" t="-248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29976C-EAE9-4174-B5FB-0430355B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E292-1D24-490B-B449-A05F492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3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981482"/>
            <a:ext cx="11699087" cy="2741821"/>
          </a:xfrm>
        </p:spPr>
        <p:txBody>
          <a:bodyPr>
            <a:normAutofit/>
          </a:bodyPr>
          <a:lstStyle/>
          <a:p>
            <a:r>
              <a:rPr lang="en-US" sz="1400" dirty="0"/>
              <a:t>Discussions on Hoare Logic inspired by Mike Gordon’s lectures on Hoare Logic: https://www.cl.cam.ac.uk/archive/mjcg/HoareLogic/Lectures/</a:t>
            </a:r>
          </a:p>
          <a:p>
            <a:r>
              <a:rPr lang="en-US" sz="1400" dirty="0"/>
              <a:t>Floyd, Robert W. "Assigning meanings to programs.“ </a:t>
            </a:r>
          </a:p>
          <a:p>
            <a:r>
              <a:rPr lang="en-US" sz="1400" dirty="0"/>
              <a:t>Manna, Zohar. "The correctness of programs." </a:t>
            </a:r>
            <a:r>
              <a:rPr lang="en-US" sz="1400" i="1" dirty="0"/>
              <a:t>Journal of Computer and System Sciences</a:t>
            </a:r>
            <a:r>
              <a:rPr lang="en-US" sz="1400" dirty="0"/>
              <a:t> 3.2 (1969): 119-127.</a:t>
            </a:r>
          </a:p>
          <a:p>
            <a:r>
              <a:rPr lang="en-US" sz="1400" dirty="0"/>
              <a:t>Vaughan R. Pratt. 2003. Logics of programs. Encyclopedia of Computer Science. John Wiley and Sons Ltd., GBR, 1032–1034.</a:t>
            </a:r>
          </a:p>
          <a:p>
            <a:r>
              <a:rPr lang="en-US" sz="1400" dirty="0"/>
              <a:t>Hoare, Charles Antony Richard. "An axiomatic basis for computer programming." Communications of the ACM 12.10 (1969): 576-580.</a:t>
            </a:r>
          </a:p>
          <a:p>
            <a:r>
              <a:rPr lang="en-US" sz="1400" dirty="0">
                <a:hlinkClick r:id="rId2"/>
              </a:rPr>
              <a:t>https://www.cs.cornell.edu/courses/cs6110/2011sp/lectures/lecture18.pdf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https://cs.anu.edu.au/courses/comp2600/Lectures/20WPII.pdf</a:t>
            </a:r>
            <a:r>
              <a:rPr lang="en-US" sz="1400" dirty="0"/>
              <a:t> &amp; </a:t>
            </a:r>
            <a:r>
              <a:rPr lang="en-US" sz="1400" dirty="0">
                <a:hlinkClick r:id="rId4"/>
              </a:rPr>
              <a:t>https://cs.anu.edu.au/courses/comp2600/Lectures/19wp1.pdf</a:t>
            </a:r>
            <a:endParaRPr lang="en-US" sz="1400" dirty="0"/>
          </a:p>
          <a:p>
            <a:r>
              <a:rPr lang="en-US" sz="1400" dirty="0"/>
              <a:t>https://en.wikipedia.org/wiki/Predicate_transformer_semantics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Deductive proof system to prove </a:t>
                </a:r>
                <a:r>
                  <a:rPr lang="en-US" i="1" dirty="0"/>
                  <a:t>partial </a:t>
                </a:r>
                <a:r>
                  <a:rPr lang="en-US" dirty="0"/>
                  <a:t>correctness of imperative programs</a:t>
                </a:r>
              </a:p>
              <a:p>
                <a:r>
                  <a:rPr lang="en-US" dirty="0"/>
                  <a:t>Hoare introduced notation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for specifying what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condition that should hold on program variables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executes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condition that should hold on program variables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for all cases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‘state’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b="1" i="1" dirty="0"/>
                  <a:t>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the state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state = valuation of all program variables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called a Hoare triple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precondition,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postcondition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  <a:blipFill>
                <a:blip r:embed="rId2"/>
                <a:stretch>
                  <a:fillRect l="-521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83C6AE-B96A-4BCF-9B9C-F276701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9BEB-8E60-4F93-B73B-E0C8C0B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C 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D46DED-7678-447A-AFE4-EC4FD43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00C48-A9A8-4938-A402-1AFF121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Hoare triple true?</a:t>
                </a:r>
              </a:p>
              <a:p>
                <a:r>
                  <a:rPr lang="en-US" dirty="0"/>
                  <a:t>Unfortunately, yes! </a:t>
                </a:r>
              </a:p>
              <a:p>
                <a:r>
                  <a:rPr lang="en-US" dirty="0"/>
                  <a:t>Why? Program never terminates, partial correctness says: “if program terminates, then you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.”  Implication is true if antecedent is false!</a:t>
                </a:r>
              </a:p>
              <a:p>
                <a:r>
                  <a:rPr lang="en-US" dirty="0"/>
                  <a:t>Stronger kind of specification: Total correctness</a:t>
                </a:r>
              </a:p>
              <a:p>
                <a:r>
                  <a:rPr lang="en-US" b="0" dirty="0"/>
                  <a:t>A specification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all cases when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and,</a:t>
                </a:r>
              </a:p>
              <a:p>
                <a:pPr lvl="1"/>
                <a:r>
                  <a:rPr lang="en-US" dirty="0"/>
                  <a:t>state in which it 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=−35</m:t>
                        </m:r>
                      </m:e>
                    </m:d>
                  </m:oMath>
                </a14:m>
                <a:r>
                  <a:rPr lang="en-US" dirty="0"/>
                  <a:t> is obviously false.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71CAED-1FDB-4BA6-B3A2-1A16A98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correctness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4DAD-48DF-41DB-8EA8-EDB44E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84008-3F6B-482C-898C-1DC5A00C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74076"/>
            <a:ext cx="11699087" cy="4209964"/>
          </a:xfrm>
        </p:spPr>
        <p:txBody>
          <a:bodyPr/>
          <a:lstStyle/>
          <a:p>
            <a:r>
              <a:rPr lang="en-US" dirty="0"/>
              <a:t>Total correctness = Partial correctness + Termination</a:t>
            </a:r>
          </a:p>
          <a:p>
            <a:endParaRPr lang="en-US" dirty="0"/>
          </a:p>
          <a:p>
            <a:r>
              <a:rPr lang="en-US" dirty="0"/>
              <a:t>Termination is a hard thing to show in general!</a:t>
            </a:r>
          </a:p>
          <a:p>
            <a:r>
              <a:rPr lang="en-US" dirty="0"/>
              <a:t>E.g.: imagine that the program is a Turing machine, then termination is checking if the Turing machine halts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0B74-6043-49F9-BB12-FB17CC6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32C95-4EBA-4694-84AF-D52FD448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12345</TotalTime>
  <Words>4659</Words>
  <Application>Microsoft Office PowerPoint</Application>
  <PresentationFormat>Widescreen</PresentationFormat>
  <Paragraphs>551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Floyd, Hoare and Dijkstra: Deductive Verification</vt:lpstr>
      <vt:lpstr>Robert W. Floyd</vt:lpstr>
      <vt:lpstr>Sir Tony Hoare</vt:lpstr>
      <vt:lpstr>Edsger W. Dijkstra</vt:lpstr>
      <vt:lpstr>Simple imperative programming language</vt:lpstr>
      <vt:lpstr>Hoare triples</vt:lpstr>
      <vt:lpstr>Floyd-Hoare Logic examples</vt:lpstr>
      <vt:lpstr>Total correctness vs. partial correctness</vt:lpstr>
      <vt:lpstr>Total vs. partial correctness</vt:lpstr>
      <vt:lpstr>Auxiliary/Ghost variables</vt:lpstr>
      <vt:lpstr>Floyd-Hoare logic </vt:lpstr>
      <vt:lpstr>Floyd-Hoare Logic Axioms</vt:lpstr>
      <vt:lpstr>Floyd-Hoare Logic: Assignment Axiom Examples</vt:lpstr>
      <vt:lpstr>Forwards Assignment Axiom (Floyd)</vt:lpstr>
      <vt:lpstr>Forwards Assignment Axiom Example</vt:lpstr>
      <vt:lpstr>Forwards Assignment Axiom Example</vt:lpstr>
      <vt:lpstr>General notation for proofs</vt:lpstr>
      <vt:lpstr>Sequential composition axiom</vt:lpstr>
      <vt:lpstr>Sequential composition axiom example</vt:lpstr>
      <vt:lpstr>Rule for Conditionals</vt:lpstr>
      <vt:lpstr>Conditional rule example</vt:lpstr>
      <vt:lpstr>Precondition strengthening</vt:lpstr>
      <vt:lpstr>Postcondition weakening</vt:lpstr>
      <vt:lpstr>Rule for Loops</vt:lpstr>
      <vt:lpstr>Loop rule example</vt:lpstr>
      <vt:lpstr>Finding loop invariants is hard!</vt:lpstr>
      <vt:lpstr>Loop invariant for factorial program</vt:lpstr>
      <vt:lpstr>Loop invariant for factorial program</vt:lpstr>
      <vt:lpstr>Loop invariant for factorial program</vt:lpstr>
      <vt:lpstr>Specification conjunction and disjunction</vt:lpstr>
      <vt:lpstr>Mechanizing Floyd-Hoare Logic proofs</vt:lpstr>
      <vt:lpstr>Derived Rules</vt:lpstr>
      <vt:lpstr>Derived Sequencing Rule</vt:lpstr>
      <vt:lpstr>Derived loop rule</vt:lpstr>
      <vt:lpstr>Mechanizing Proofs</vt:lpstr>
      <vt:lpstr>Annotated specifications</vt:lpstr>
      <vt:lpstr>Verification condition generator</vt:lpstr>
      <vt:lpstr>Proving verification conditions</vt:lpstr>
      <vt:lpstr>Summary of Floyd-Hoare Logic</vt:lpstr>
      <vt:lpstr>Limitations of Floyd-Hoare Logic</vt:lpstr>
      <vt:lpstr>Detour to a PL with nondeterminism: Guarded Command Language</vt:lpstr>
      <vt:lpstr>Example GCL program</vt:lpstr>
      <vt:lpstr>Guarded Command Language &amp; Predicate Transformers</vt:lpstr>
      <vt:lpstr>Weakest precondition</vt:lpstr>
      <vt:lpstr>Weakest preconditions for our imperative programming language</vt:lpstr>
      <vt:lpstr>Weakest liberal precondition: loops</vt:lpstr>
      <vt:lpstr>Weakest liberal precondition: loops</vt:lpstr>
      <vt:lpstr>Example of wlp of while loop</vt:lpstr>
      <vt:lpstr>wlp of loops example</vt:lpstr>
      <vt:lpstr>Weakest preconditions for GCL</vt:lpstr>
      <vt:lpstr>Strongest postconditions</vt:lpstr>
      <vt:lpstr>Weakest precondition calculus automates proofs</vt:lpstr>
      <vt:lpstr>Summary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86</cp:revision>
  <dcterms:created xsi:type="dcterms:W3CDTF">2018-01-04T23:14:16Z</dcterms:created>
  <dcterms:modified xsi:type="dcterms:W3CDTF">2022-01-15T01:16:25Z</dcterms:modified>
</cp:coreProperties>
</file>