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640" cy="33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640" cy="33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F61D2691-4B1B-4D6A-91F5-4100D5F2ED4E}" type="slidenum">
              <a:rPr b="1" lang="es-AR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thingiverse.com/thing:4255428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-27360" y="1980000"/>
            <a:ext cx="2208960" cy="3934800"/>
          </a:xfrm>
          <a:prstGeom prst="rect">
            <a:avLst/>
          </a:prstGeom>
          <a:ln w="1080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7438320" y="2245680"/>
            <a:ext cx="2641320" cy="3513960"/>
          </a:xfrm>
          <a:prstGeom prst="rect">
            <a:avLst/>
          </a:prstGeom>
          <a:ln w="1080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1260000"/>
            <a:ext cx="9359640" cy="12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4000" spc="-1" strike="noStrike">
                <a:solidFill>
                  <a:srgbClr val="ffffff"/>
                </a:solidFill>
                <a:latin typeface="Source Sans Pro Black"/>
              </a:rPr>
              <a:t>Distribuidor Automático de Alimento para Mascotas Domesticas </a:t>
            </a:r>
            <a:r>
              <a:rPr b="0" i="1" lang="es-AR" sz="4000" spc="-1" strike="noStrike">
                <a:solidFill>
                  <a:srgbClr val="ffffff"/>
                </a:solidFill>
                <a:latin typeface="Source Sans Pro Black"/>
              </a:rPr>
              <a:t>(AlimenCat)</a:t>
            </a:r>
            <a:endParaRPr b="0" lang="es-AR" sz="4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988000" y="1881000"/>
            <a:ext cx="3959640" cy="2971440"/>
          </a:xfrm>
          <a:prstGeom prst="rect">
            <a:avLst/>
          </a:prstGeom>
          <a:ln w="10800"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2200" spc="-1" strike="noStrike">
                <a:solidFill>
                  <a:srgbClr val="ffffff"/>
                </a:solidFill>
                <a:latin typeface="Source Sans Pro"/>
              </a:rPr>
              <a:t>Proyecto final hecho por:</a:t>
            </a:r>
            <a:endParaRPr b="0" lang="es-AR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2200" spc="-1" strike="noStrike">
                <a:solidFill>
                  <a:srgbClr val="ffffff"/>
                </a:solidFill>
                <a:latin typeface="Source Sans Pro"/>
              </a:rPr>
              <a:t>Agustín Bondonno, Josue De Simone, </a:t>
            </a:r>
            <a:endParaRPr b="0" lang="es-AR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2200" spc="-1" strike="noStrike">
                <a:solidFill>
                  <a:srgbClr val="ffffff"/>
                </a:solidFill>
                <a:latin typeface="Source Sans Pro"/>
              </a:rPr>
              <a:t>Matías Fernández y Franco Ferraro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680000" y="2700000"/>
            <a:ext cx="1098360" cy="3783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AR" sz="1800" spc="-1" strike="noStrike">
                <a:solidFill>
                  <a:srgbClr val="ffffff"/>
                </a:solidFill>
                <a:latin typeface="Source Sans Pro"/>
              </a:rPr>
              <a:t>Axel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60000" y="3420000"/>
            <a:ext cx="1098360" cy="3783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AR" sz="1800" spc="-1" strike="noStrike">
                <a:solidFill>
                  <a:srgbClr val="ffffff"/>
                </a:solidFill>
                <a:latin typeface="Source Sans Pro"/>
              </a:rPr>
              <a:t>Nippur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8801280" y="3240000"/>
            <a:ext cx="1098360" cy="3783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AR" sz="1800" spc="-1" strike="noStrike">
                <a:solidFill>
                  <a:srgbClr val="ffffff"/>
                </a:solidFill>
                <a:latin typeface="Source Sans Pro"/>
              </a:rPr>
              <a:t>Bujia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Diseño Esquematico - Alimentacion</a:t>
            </a:r>
            <a:endParaRPr b="0" lang="es-AR" sz="27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rcRect l="-408" t="-2899" r="25684" b="55859"/>
          <a:stretch/>
        </p:blipFill>
        <p:spPr>
          <a:xfrm>
            <a:off x="444600" y="1260000"/>
            <a:ext cx="5675400" cy="402588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6"/>
          <p:cNvSpPr txBox="1"/>
          <p:nvPr/>
        </p:nvSpPr>
        <p:spPr>
          <a:xfrm>
            <a:off x="6300000" y="1440000"/>
            <a:ext cx="360000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Aca se puede ver el diseño y componentes utilizados en la alimentación del sistema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Estan tambien incluidos los LEDs que indican cuando falta comida/agua en el almacenamiento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Diseño Esquematico - Sensores</a:t>
            </a:r>
            <a:endParaRPr b="0" lang="es-AR" sz="27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rcRect l="-408" t="-2899" r="25684" b="55859"/>
          <a:stretch/>
        </p:blipFill>
        <p:spPr>
          <a:xfrm>
            <a:off x="444600" y="1260000"/>
            <a:ext cx="5675400" cy="402588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0"/>
          <p:cNvSpPr txBox="1"/>
          <p:nvPr/>
        </p:nvSpPr>
        <p:spPr>
          <a:xfrm>
            <a:off x="6300000" y="1440000"/>
            <a:ext cx="360000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Los sensores utilizados y las borneras a los que se conectan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El sensor de color mide su porcentaje de frecuencia con jumpers fisicos, y la frecuencia de color es determinada por el PIC.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Diseño PCB – Componentes y Pistas</a:t>
            </a:r>
            <a:endParaRPr b="0" lang="es-AR" sz="27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rcRect l="5390" t="10014" r="73686" b="52673"/>
          <a:stretch/>
        </p:blipFill>
        <p:spPr>
          <a:xfrm>
            <a:off x="540000" y="1543680"/>
            <a:ext cx="4277520" cy="34963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rcRect l="5390" t="10014" r="73686" b="52673"/>
          <a:stretch/>
        </p:blipFill>
        <p:spPr>
          <a:xfrm>
            <a:off x="5442480" y="1543680"/>
            <a:ext cx="4277520" cy="34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Integrantes del Proyecto</a:t>
            </a:r>
            <a:endParaRPr b="0" lang="es-AR" sz="2700" spc="-1" strike="noStrike"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360000" y="1485000"/>
          <a:ext cx="9359640" cy="3554640"/>
        </p:xfrm>
        <a:graphic>
          <a:graphicData uri="http://schemas.openxmlformats.org/drawingml/2006/table">
            <a:tbl>
              <a:tblPr/>
              <a:tblGrid>
                <a:gridCol w="4680000"/>
                <a:gridCol w="4680000"/>
              </a:tblGrid>
              <a:tr h="711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s-AR" sz="1800" spc="-1" strike="noStrike">
                          <a:latin typeface="Arial"/>
                        </a:rPr>
                        <a:t>Participante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s-AR" sz="1800" spc="-1" strike="noStrike">
                          <a:latin typeface="Arial"/>
                        </a:rPr>
                        <a:t>Rol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10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latin typeface="Arial"/>
                        </a:rPr>
                        <a:t>Agustin Bondonno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latin typeface="Arial"/>
                        </a:rPr>
                        <a:t>Montaje y Armado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0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latin typeface="Arial"/>
                        </a:rPr>
                        <a:t>Josue De Simone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latin typeface="Arial"/>
                        </a:rPr>
                        <a:t>Programacion de Dispositivo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10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latin typeface="Arial"/>
                        </a:rPr>
                        <a:t>Matias Fernandez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latin typeface="Arial"/>
                        </a:rPr>
                        <a:t>Montaje, Armado y Diseño de PCB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0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latin typeface="Arial"/>
                        </a:rPr>
                        <a:t>Franco Ferraro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latin typeface="Arial"/>
                        </a:rPr>
                        <a:t>Programación y Diseño Esquemático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Resumen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Es un dispositivo automatizado que dispensa comida para gatos a través de un intervalo determinado de tiempo.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El dispositivo detecta cuando no hay comida en el plato, y a raiz de eso, dispensa comida y espera por un tiempo establecido por el usuario.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Contiene un dispensador de agua que esta adicionado al dispensador de comida.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Introducción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Un problema que surge de ser dueño de un gato es establecer los tiempos de alimentación adecuados. Un gato domestico debe comer siempre lo justo para que no sufra de sobrepeso o desnutrición.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Esta estimado que un gato domestico, en lo ideal, debe comer 4 veces al día, una vez por cada una de las comidas diarias. (Desayuno, Almuerzo, Merienda, Cena)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Lo que ideamos es un sistema que automáticamente dispense un alimento de elección en dosis adecuadas por un intervalo personalizado que, idealmente, debe ser 4 veces al día.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Estado del Arte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800" spc="-1" strike="noStrike">
                <a:solidFill>
                  <a:srgbClr val="2c3e50"/>
                </a:solidFill>
                <a:latin typeface="Source Sans Pro Semibold"/>
              </a:rPr>
              <a:t>Estos alimentadores automáticos de comida ya existen, pero son bastante ambiciosos, caros y carecen de mecánica dosificadora.</a:t>
            </a:r>
            <a:endParaRPr b="0" lang="es-AR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800" spc="-1" strike="noStrike">
                <a:solidFill>
                  <a:srgbClr val="2c3e50"/>
                </a:solidFill>
                <a:latin typeface="Source Sans Pro Semibold"/>
              </a:rPr>
              <a:t>Tomamos inspiración y modelo de un diseño preexistente de un dosificador de comida funcionando con servo y tolva.</a:t>
            </a:r>
            <a:endParaRPr b="0" lang="es-AR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800" spc="-1" strike="noStrike" u="sng">
                <a:solidFill>
                  <a:srgbClr val="0000ff"/>
                </a:solidFill>
                <a:uFillTx/>
                <a:latin typeface="Source Sans Pro Semibold"/>
                <a:hlinkClick r:id="rId1"/>
              </a:rPr>
              <a:t>https://thingiverse.com/thing:4255428</a:t>
            </a:r>
            <a:endParaRPr b="0" lang="es-A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Diseño del Proyecto - Sensores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Utilizamos 3 tipos de sensores: Color, Infrarrojo y Capacitivo</a:t>
            </a:r>
            <a:endParaRPr b="0" lang="es-AR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"/>
            </a:pPr>
            <a:r>
              <a:rPr b="1" lang="es-AR" sz="2100" spc="-1" strike="noStrike">
                <a:solidFill>
                  <a:srgbClr val="2c3e50"/>
                </a:solidFill>
                <a:latin typeface="Source Sans Pro"/>
              </a:rPr>
              <a:t>Color</a:t>
            </a:r>
            <a:r>
              <a:rPr b="0" lang="es-AR" sz="2100" spc="-1" strike="noStrike">
                <a:solidFill>
                  <a:srgbClr val="2c3e50"/>
                </a:solidFill>
                <a:latin typeface="Source Sans Pro"/>
              </a:rPr>
              <a:t>: Sirve para detectar si el plato de comida esta vacio. El plato designado contiene un fondo azul, lo cual el sensor esta calibrado para detectar.</a:t>
            </a:r>
            <a:endParaRPr b="0" lang="es-AR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"/>
            </a:pPr>
            <a:r>
              <a:rPr b="1" lang="es-AR" sz="2100" spc="-1" strike="noStrike">
                <a:solidFill>
                  <a:srgbClr val="2c3e50"/>
                </a:solidFill>
                <a:latin typeface="Source Sans Pro"/>
              </a:rPr>
              <a:t>Infrarojo</a:t>
            </a:r>
            <a:r>
              <a:rPr b="0" lang="es-AR" sz="2100" spc="-1" strike="noStrike">
                <a:solidFill>
                  <a:srgbClr val="2c3e50"/>
                </a:solidFill>
                <a:latin typeface="Source Sans Pro"/>
              </a:rPr>
              <a:t>: Sirve para detectar los niveles actuales de comida en su almacenamiento.</a:t>
            </a:r>
            <a:endParaRPr b="0" lang="es-AR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"/>
            </a:pPr>
            <a:r>
              <a:rPr b="1" lang="es-AR" sz="2100" spc="-1" strike="noStrike">
                <a:solidFill>
                  <a:srgbClr val="2c3e50"/>
                </a:solidFill>
                <a:latin typeface="Source Sans Pro"/>
              </a:rPr>
              <a:t>Capacitivo</a:t>
            </a:r>
            <a:r>
              <a:rPr b="0" lang="es-AR" sz="2100" spc="-1" strike="noStrike">
                <a:solidFill>
                  <a:srgbClr val="2c3e50"/>
                </a:solidFill>
                <a:latin typeface="Source Sans Pro"/>
              </a:rPr>
              <a:t>: Sirve para detectar los niveles actuales de agua en su almacenamiento.</a:t>
            </a:r>
            <a:endParaRPr b="0" lang="es-AR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También hay LEDs y buzzers, que indican si hace falta comida en cada cual de los almacenamientos.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Diseño del Proyecto - Dosificador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30000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Como indicamos anteriormente, utilizamos un modelo libre para el dosificador, con el cual le montamos un servomotor MG996R.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El dosificador, impreso en 3D, cuenta con un espiral que va administrando alimento en el plato.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En la parte superior de la pieza, cuenta con un espacio para una tolva que almacena el alimento.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02" name="Retro 1"/>
          <p:cNvSpPr txBox="1"/>
          <p:nvPr/>
        </p:nvSpPr>
        <p:spPr>
          <a:xfrm>
            <a:off x="7012080" y="1620000"/>
            <a:ext cx="2527920" cy="3420000"/>
          </a:xfrm>
          <a:prstGeom prst="rect">
            <a:avLst/>
          </a:prstGeom>
        </p:spPr>
        <p:txBody>
          <a:bodyPr wrap="none" lIns="90000" rIns="90000" tIns="46800" bIns="46800" anchor="ctr" anchorCtr="1">
            <a:prstTxWarp prst="textSlantUp">
              <a:avLst>
                <a:gd name="adj" fmla="val 55556"/>
              </a:avLst>
            </a:prstTxWarp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400" spc="-1" strike="noStrike">
                <a:ln w="9360">
                  <a:noFill/>
                </a:ln>
                <a:solidFill>
                  <a:srgbClr val="039be5"/>
                </a:solidFill>
                <a:effectLst>
                  <a:outerShdw dist="152735" dir="2700000" blurRad="0" rotWithShape="0">
                    <a:srgbClr val="ff4000"/>
                  </a:outerShdw>
                </a:effectLst>
                <a:latin typeface="Noto Sans"/>
                <a:ea typeface="MS Gothic"/>
              </a:rPr>
              <a:t>La foto iria</a:t>
            </a:r>
            <a:endParaRPr b="1" lang="es-AR" sz="2400" spc="-1" strike="noStrike">
              <a:ln w="9360">
                <a:noFill/>
              </a:ln>
              <a:solidFill>
                <a:srgbClr val="039be5"/>
              </a:solidFill>
              <a:effectLst>
                <a:outerShdw dist="152735" dir="2700000" blurRad="0" rotWithShape="0">
                  <a:srgbClr val="ff4000"/>
                </a:outerShdw>
              </a:effectLst>
              <a:latin typeface="Noto Sans"/>
              <a:ea typeface="MS Gothic"/>
            </a:endParaRPr>
          </a:p>
          <a:p>
            <a:pPr>
              <a:lnSpc>
                <a:spcPct val="100000"/>
              </a:lnSpc>
              <a:buNone/>
            </a:pPr>
            <a:r>
              <a:rPr b="1" lang="es-AR" sz="2400" spc="-1" strike="noStrike">
                <a:ln w="9360">
                  <a:noFill/>
                </a:ln>
                <a:solidFill>
                  <a:srgbClr val="039be5"/>
                </a:solidFill>
                <a:effectLst>
                  <a:outerShdw dist="152735" dir="2700000" blurRad="0" rotWithShape="0">
                    <a:srgbClr val="ff4000"/>
                  </a:outerShdw>
                </a:effectLst>
                <a:latin typeface="Noto Sans"/>
                <a:ea typeface="MS Gothic"/>
              </a:rPr>
              <a:t>Aca jaja</a:t>
            </a:r>
            <a:endParaRPr b="1" lang="es-AR" sz="2400" spc="-1" strike="noStrike">
              <a:ln w="9360">
                <a:noFill/>
              </a:ln>
              <a:solidFill>
                <a:srgbClr val="039be5"/>
              </a:solidFill>
              <a:effectLst>
                <a:outerShdw dist="152735" dir="2700000" blurRad="0" rotWithShape="0">
                  <a:srgbClr val="ff4000"/>
                </a:outerShdw>
              </a:effectLst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Diseño del Proyecto - Alimentacion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Todo el sistema es alimentado por corriente de 220v, usando un transformador de 9v.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Cuando no se disponga de suministro eléctrico, se utilizara una batería de gel recargable de 6v y 4a para alimentar el circuito. Si no esta siendo usada, esta se recarga.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Tambien se dispone de un Regulador Step-Down LM2596 para regular el voltaje de entrada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2700" spc="-1" strike="noStrike">
                <a:solidFill>
                  <a:srgbClr val="ffffff"/>
                </a:solidFill>
                <a:latin typeface="Source Sans Pro Black"/>
              </a:rPr>
              <a:t>Diseño Esquematico - Microcontrolador</a:t>
            </a:r>
            <a:endParaRPr b="0" lang="es-AR" sz="27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rcRect l="16339" t="32057" r="16818" b="33252"/>
          <a:stretch/>
        </p:blipFill>
        <p:spPr>
          <a:xfrm>
            <a:off x="540000" y="1371240"/>
            <a:ext cx="5599800" cy="390528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4"/>
          <p:cNvSpPr txBox="1"/>
          <p:nvPr/>
        </p:nvSpPr>
        <p:spPr>
          <a:xfrm>
            <a:off x="6300000" y="1440000"/>
            <a:ext cx="360000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En este diseño esquematico, figuran las entradas y salidas del microcontrolador PIC18F45K22</a:t>
            </a:r>
            <a:endParaRPr b="0" lang="es-A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AR" sz="2400" spc="-1" strike="noStrike">
                <a:solidFill>
                  <a:srgbClr val="2c3e50"/>
                </a:solidFill>
                <a:latin typeface="Source Sans Pro Semibold"/>
              </a:rPr>
              <a:t>Los pines no extendidos son los pines reservados por el microcontrolador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2022-06-10T08:21:21Z</dcterms:created>
  <dc:creator/>
  <dc:description/>
  <dc:language>es-AR</dc:language>
  <cp:lastModifiedBy/>
  <dcterms:modified xsi:type="dcterms:W3CDTF">2022-06-15T17:56:19Z</dcterms:modified>
  <cp:revision>16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