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0"/>
  </p:notesMasterIdLst>
  <p:sldIdLst>
    <p:sldId id="256" r:id="rId2"/>
    <p:sldId id="323" r:id="rId3"/>
    <p:sldId id="305" r:id="rId4"/>
    <p:sldId id="324" r:id="rId5"/>
    <p:sldId id="325" r:id="rId6"/>
    <p:sldId id="326" r:id="rId7"/>
    <p:sldId id="328" r:id="rId8"/>
    <p:sldId id="329" r:id="rId9"/>
    <p:sldId id="331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27" r:id="rId18"/>
    <p:sldId id="33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96" d="100"/>
          <a:sy n="96" d="100"/>
        </p:scale>
        <p:origin x="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pson, Richard (CDR)" userId="ea9d80a7-0b4f-47bf-b25d-fcf28bdd4bae" providerId="ADAL" clId="{8EC8E854-950D-4AF8-958D-4A2E0C79549A}"/>
    <pc:docChg chg="undo custSel addSld modSld">
      <pc:chgData name="Thompson, Richard (CDR)" userId="ea9d80a7-0b4f-47bf-b25d-fcf28bdd4bae" providerId="ADAL" clId="{8EC8E854-950D-4AF8-958D-4A2E0C79549A}" dt="2025-09-20T23:39:37.725" v="282" actId="20577"/>
      <pc:docMkLst>
        <pc:docMk/>
      </pc:docMkLst>
      <pc:sldChg chg="modSp mod">
        <pc:chgData name="Thompson, Richard (CDR)" userId="ea9d80a7-0b4f-47bf-b25d-fcf28bdd4bae" providerId="ADAL" clId="{8EC8E854-950D-4AF8-958D-4A2E0C79549A}" dt="2025-09-20T21:57:57.718" v="15" actId="403"/>
        <pc:sldMkLst>
          <pc:docMk/>
          <pc:sldMk cId="1914204056" sldId="342"/>
        </pc:sldMkLst>
      </pc:sldChg>
      <pc:sldChg chg="addSp modSp new mod setBg modNotesTx">
        <pc:chgData name="Thompson, Richard (CDR)" userId="ea9d80a7-0b4f-47bf-b25d-fcf28bdd4bae" providerId="ADAL" clId="{8EC8E854-950D-4AF8-958D-4A2E0C79549A}" dt="2025-09-20T22:46:33.681" v="65" actId="20577"/>
        <pc:sldMkLst>
          <pc:docMk/>
          <pc:sldMk cId="1085687075" sldId="343"/>
        </pc:sldMkLst>
      </pc:sldChg>
      <pc:sldChg chg="addSp delSp modSp new mod setBg">
        <pc:chgData name="Thompson, Richard (CDR)" userId="ea9d80a7-0b4f-47bf-b25d-fcf28bdd4bae" providerId="ADAL" clId="{8EC8E854-950D-4AF8-958D-4A2E0C79549A}" dt="2025-09-20T22:58:17.888" v="119" actId="1076"/>
        <pc:sldMkLst>
          <pc:docMk/>
          <pc:sldMk cId="1952254537" sldId="344"/>
        </pc:sldMkLst>
      </pc:sldChg>
      <pc:sldChg chg="addSp delSp modSp new mod setBg">
        <pc:chgData name="Thompson, Richard (CDR)" userId="ea9d80a7-0b4f-47bf-b25d-fcf28bdd4bae" providerId="ADAL" clId="{8EC8E854-950D-4AF8-958D-4A2E0C79549A}" dt="2025-09-20T23:29:18.223" v="248" actId="20577"/>
        <pc:sldMkLst>
          <pc:docMk/>
          <pc:sldMk cId="1950455933" sldId="345"/>
        </pc:sldMkLst>
      </pc:sldChg>
      <pc:sldChg chg="modSp add mod">
        <pc:chgData name="Thompson, Richard (CDR)" userId="ea9d80a7-0b4f-47bf-b25d-fcf28bdd4bae" providerId="ADAL" clId="{8EC8E854-950D-4AF8-958D-4A2E0C79549A}" dt="2025-09-20T23:27:23.193" v="174" actId="14100"/>
        <pc:sldMkLst>
          <pc:docMk/>
          <pc:sldMk cId="2454525654" sldId="346"/>
        </pc:sldMkLst>
      </pc:sldChg>
      <pc:sldChg chg="modSp add mod">
        <pc:chgData name="Thompson, Richard (CDR)" userId="ea9d80a7-0b4f-47bf-b25d-fcf28bdd4bae" providerId="ADAL" clId="{8EC8E854-950D-4AF8-958D-4A2E0C79549A}" dt="2025-09-20T23:39:37.725" v="282" actId="20577"/>
        <pc:sldMkLst>
          <pc:docMk/>
          <pc:sldMk cId="2274310348" sldId="347"/>
        </pc:sldMkLst>
      </pc:sldChg>
    </pc:docChg>
  </pc:docChgLst>
  <pc:docChgLst>
    <pc:chgData name="Thompson, Richard (CDR)" userId="ea9d80a7-0b4f-47bf-b25d-fcf28bdd4bae" providerId="ADAL" clId="{E7178B26-7FAC-4667-A8E9-86B89D1142E7}"/>
    <pc:docChg chg="undo custSel addSld delSld modSld">
      <pc:chgData name="Thompson, Richard (CDR)" userId="ea9d80a7-0b4f-47bf-b25d-fcf28bdd4bae" providerId="ADAL" clId="{E7178B26-7FAC-4667-A8E9-86B89D1142E7}" dt="2025-09-23T01:57:30.881" v="394" actId="47"/>
      <pc:docMkLst>
        <pc:docMk/>
      </pc:docMkLst>
      <pc:sldChg chg="del">
        <pc:chgData name="Thompson, Richard (CDR)" userId="ea9d80a7-0b4f-47bf-b25d-fcf28bdd4bae" providerId="ADAL" clId="{E7178B26-7FAC-4667-A8E9-86B89D1142E7}" dt="2025-09-23T01:57:30.881" v="394" actId="47"/>
        <pc:sldMkLst>
          <pc:docMk/>
          <pc:sldMk cId="3176329811" sldId="340"/>
        </pc:sldMkLst>
      </pc:sldChg>
      <pc:sldChg chg="del">
        <pc:chgData name="Thompson, Richard (CDR)" userId="ea9d80a7-0b4f-47bf-b25d-fcf28bdd4bae" providerId="ADAL" clId="{E7178B26-7FAC-4667-A8E9-86B89D1142E7}" dt="2025-09-23T01:57:30.881" v="394" actId="47"/>
        <pc:sldMkLst>
          <pc:docMk/>
          <pc:sldMk cId="1380292618" sldId="341"/>
        </pc:sldMkLst>
      </pc:sldChg>
      <pc:sldChg chg="del">
        <pc:chgData name="Thompson, Richard (CDR)" userId="ea9d80a7-0b4f-47bf-b25d-fcf28bdd4bae" providerId="ADAL" clId="{E7178B26-7FAC-4667-A8E9-86B89D1142E7}" dt="2025-09-23T01:57:30.881" v="394" actId="47"/>
        <pc:sldMkLst>
          <pc:docMk/>
          <pc:sldMk cId="1914204056" sldId="342"/>
        </pc:sldMkLst>
      </pc:sldChg>
      <pc:sldChg chg="del">
        <pc:chgData name="Thompson, Richard (CDR)" userId="ea9d80a7-0b4f-47bf-b25d-fcf28bdd4bae" providerId="ADAL" clId="{E7178B26-7FAC-4667-A8E9-86B89D1142E7}" dt="2025-09-23T01:57:30.881" v="394" actId="47"/>
        <pc:sldMkLst>
          <pc:docMk/>
          <pc:sldMk cId="1085687075" sldId="343"/>
        </pc:sldMkLst>
      </pc:sldChg>
      <pc:sldChg chg="del">
        <pc:chgData name="Thompson, Richard (CDR)" userId="ea9d80a7-0b4f-47bf-b25d-fcf28bdd4bae" providerId="ADAL" clId="{E7178B26-7FAC-4667-A8E9-86B89D1142E7}" dt="2025-09-23T01:57:30.881" v="394" actId="47"/>
        <pc:sldMkLst>
          <pc:docMk/>
          <pc:sldMk cId="1952254537" sldId="344"/>
        </pc:sldMkLst>
      </pc:sldChg>
      <pc:sldChg chg="del">
        <pc:chgData name="Thompson, Richard (CDR)" userId="ea9d80a7-0b4f-47bf-b25d-fcf28bdd4bae" providerId="ADAL" clId="{E7178B26-7FAC-4667-A8E9-86B89D1142E7}" dt="2025-09-23T01:57:30.881" v="394" actId="47"/>
        <pc:sldMkLst>
          <pc:docMk/>
          <pc:sldMk cId="1950455933" sldId="345"/>
        </pc:sldMkLst>
      </pc:sldChg>
      <pc:sldChg chg="del">
        <pc:chgData name="Thompson, Richard (CDR)" userId="ea9d80a7-0b4f-47bf-b25d-fcf28bdd4bae" providerId="ADAL" clId="{E7178B26-7FAC-4667-A8E9-86B89D1142E7}" dt="2025-09-23T01:57:30.881" v="394" actId="47"/>
        <pc:sldMkLst>
          <pc:docMk/>
          <pc:sldMk cId="2454525654" sldId="346"/>
        </pc:sldMkLst>
      </pc:sldChg>
      <pc:sldChg chg="del">
        <pc:chgData name="Thompson, Richard (CDR)" userId="ea9d80a7-0b4f-47bf-b25d-fcf28bdd4bae" providerId="ADAL" clId="{E7178B26-7FAC-4667-A8E9-86B89D1142E7}" dt="2025-09-23T01:57:30.881" v="394" actId="47"/>
        <pc:sldMkLst>
          <pc:docMk/>
          <pc:sldMk cId="2274310348" sldId="347"/>
        </pc:sldMkLst>
      </pc:sldChg>
      <pc:sldChg chg="addSp delSp modSp new del mod setBg">
        <pc:chgData name="Thompson, Richard (CDR)" userId="ea9d80a7-0b4f-47bf-b25d-fcf28bdd4bae" providerId="ADAL" clId="{E7178B26-7FAC-4667-A8E9-86B89D1142E7}" dt="2025-09-23T01:57:30.881" v="394" actId="47"/>
        <pc:sldMkLst>
          <pc:docMk/>
          <pc:sldMk cId="2091042222" sldId="348"/>
        </pc:sldMkLst>
      </pc:sldChg>
      <pc:sldChg chg="addSp modSp new del mod">
        <pc:chgData name="Thompson, Richard (CDR)" userId="ea9d80a7-0b4f-47bf-b25d-fcf28bdd4bae" providerId="ADAL" clId="{E7178B26-7FAC-4667-A8E9-86B89D1142E7}" dt="2025-09-23T01:57:30.881" v="394" actId="47"/>
        <pc:sldMkLst>
          <pc:docMk/>
          <pc:sldMk cId="1047132885" sldId="349"/>
        </pc:sldMkLst>
      </pc:sldChg>
      <pc:sldChg chg="addSp modSp new del mod setBg">
        <pc:chgData name="Thompson, Richard (CDR)" userId="ea9d80a7-0b4f-47bf-b25d-fcf28bdd4bae" providerId="ADAL" clId="{E7178B26-7FAC-4667-A8E9-86B89D1142E7}" dt="2025-09-23T01:57:30.881" v="394" actId="47"/>
        <pc:sldMkLst>
          <pc:docMk/>
          <pc:sldMk cId="311872693" sldId="35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E33A-972A-4C7C-ABF8-BFA56C254C8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91E6E-CD02-4FBD-AA59-9D964874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of these slides were adapted from a course given by Stephen Schulz.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91E6E-CD02-4FBD-AA59-9D9648747B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3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5643EE8-CAE3-468D-AD12-5C3E1E8D15E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5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63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9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29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8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4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5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07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643EE8-CAE3-468D-AD12-5C3E1E8D15EE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29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3" name="Rectangle 92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94B70-1F34-FEBF-0CE9-0BD1F6705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Programming Paradigms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C9A1F-161F-77E6-5B8C-3B1EE7BF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CS 3022 – Types</a:t>
            </a:r>
            <a:endParaRPr lang="en-US" i="1">
              <a:solidFill>
                <a:srgbClr val="FFFFFF"/>
              </a:solidFill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CD4BC-2035-2B36-BDF6-0AE22802E50B}"/>
              </a:ext>
            </a:extLst>
          </p:cNvPr>
          <p:cNvSpPr txBox="1"/>
          <p:nvPr/>
        </p:nvSpPr>
        <p:spPr>
          <a:xfrm>
            <a:off x="4876728" y="1258809"/>
            <a:ext cx="50530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“Computer Science is no more about computers than astronomy is about telescopes.”</a:t>
            </a:r>
            <a:r>
              <a:rPr lang="en-US" sz="1800" i="1" dirty="0">
                <a:solidFill>
                  <a:schemeClr val="bg1"/>
                </a:solidFill>
              </a:rPr>
              <a:t>		             </a:t>
            </a:r>
          </a:p>
          <a:p>
            <a:endParaRPr lang="en-US" i="1" dirty="0">
              <a:solidFill>
                <a:schemeClr val="bg1"/>
              </a:solidFill>
            </a:endParaRPr>
          </a:p>
          <a:p>
            <a:r>
              <a:rPr lang="en-US" sz="1800" i="1" dirty="0">
                <a:solidFill>
                  <a:schemeClr val="bg1"/>
                </a:solidFill>
              </a:rPr>
              <a:t>                                 </a:t>
            </a:r>
            <a:r>
              <a:rPr lang="en-US" sz="1800" dirty="0">
                <a:solidFill>
                  <a:schemeClr val="bg1"/>
                </a:solidFill>
              </a:rPr>
              <a:t>- </a:t>
            </a:r>
            <a:r>
              <a:rPr lang="en-US" sz="1800" dirty="0" err="1">
                <a:solidFill>
                  <a:schemeClr val="bg1"/>
                </a:solidFill>
              </a:rPr>
              <a:t>Edsger</a:t>
            </a:r>
            <a:r>
              <a:rPr lang="en-US" sz="1800" dirty="0">
                <a:solidFill>
                  <a:schemeClr val="bg1"/>
                </a:solidFill>
              </a:rPr>
              <a:t> Dijkstra</a:t>
            </a:r>
          </a:p>
        </p:txBody>
      </p:sp>
    </p:spTree>
    <p:extLst>
      <p:ext uri="{BB962C8B-B14F-4D97-AF65-F5344CB8AC3E}">
        <p14:creationId xmlns:p14="http://schemas.microsoft.com/office/powerpoint/2010/main" val="2167134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01C560-7E97-D259-05E1-D8AD80316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C08D98-EAFB-ECEA-7D77-BE564D58C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01C3C-2574-DFE3-95C0-0DEB301B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862874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Language implementation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3D55-5475-C4F8-D046-5472654A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953" y="973909"/>
            <a:ext cx="7172138" cy="15660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Details set by a </a:t>
            </a:r>
            <a:r>
              <a:rPr lang="en-US" b="1" dirty="0"/>
              <a:t>compiler/runtime </a:t>
            </a:r>
            <a:r>
              <a:rPr lang="en-US" dirty="0"/>
              <a:t>vendor: size of int, stack layout, I/O integration, </a:t>
            </a:r>
            <a:r>
              <a:rPr lang="en-US" dirty="0" err="1"/>
              <a:t>overflowbehavior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Varies between implementations of the same language.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B6BF94-ECAC-C5EB-6C25-587C78813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952" y="2760900"/>
            <a:ext cx="6513493" cy="27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34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F8722A-AC83-9848-67D1-92824DBF0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95C0136-01FE-F13D-077B-7C19D47A0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14C43-93E5-AC2B-6AF9-01E447EF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862874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Program writing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EF568-85B1-0BBA-49BD-657E469A6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953" y="973909"/>
            <a:ext cx="7172138" cy="15660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Choices made by the </a:t>
            </a:r>
            <a:r>
              <a:rPr lang="en-US" b="1" dirty="0"/>
              <a:t>programmer</a:t>
            </a:r>
            <a:r>
              <a:rPr lang="en-US" dirty="0"/>
              <a:t>: algorithms, data structures, identifier names.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Finalized in source before compilation.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1DF07-B5E0-1C6E-3A0F-B0741CA43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953" y="2540000"/>
            <a:ext cx="5349704" cy="279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7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DDB19A-92A6-2891-97D7-7E3EF20AC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427F13-6771-2032-5F9C-149295EA7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A6178-B387-7956-1EE3-79B8A39A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862874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Compile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E0157-6972-CF8F-6945-46F633592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953" y="973909"/>
            <a:ext cx="7172138" cy="15660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Compiler</a:t>
            </a:r>
            <a:r>
              <a:rPr lang="en-US" b="1" dirty="0"/>
              <a:t> </a:t>
            </a:r>
            <a:r>
              <a:rPr lang="en-US" dirty="0"/>
              <a:t>maps high-level constructs to machine code &amp; lays out static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Errors caught here prevent later failures.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A48282-04D7-9341-D6D2-0FAC7E24F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953" y="2815737"/>
            <a:ext cx="7339784" cy="12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88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E27E93-6E21-2881-E7E4-96AA97868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361819-0C2B-CC30-67EC-B65FC5E2D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DF93F-87B9-597C-12F2-77CCD0156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862874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555A1-9CC6-44D7-0667-498C4347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953" y="973909"/>
            <a:ext cx="7172138" cy="15660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Linker</a:t>
            </a:r>
            <a:r>
              <a:rPr lang="en-US" b="1" dirty="0"/>
              <a:t> </a:t>
            </a:r>
            <a:r>
              <a:rPr lang="en-US" dirty="0"/>
              <a:t>combines object files &amp; libraries; resolves cross-module references.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Determines final virtual addresses of symbols.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91EDA-749E-2968-7B80-664FE1612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454" y="2495469"/>
            <a:ext cx="2911092" cy="1867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5116AD-D082-B5DC-3C38-6629755B1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022" y="2517735"/>
            <a:ext cx="2705334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13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DAD001-8C2A-835A-3FD5-835BA210D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BA43BB-66E3-52BB-A7F7-DF29EB5A2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9554DF-0BEC-8303-10B6-549904FB6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862874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Load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A674-FF07-95DB-2ADA-67DD9080D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953" y="973909"/>
            <a:ext cx="7172138" cy="15660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Loader/OS places the executable in memory; static initializers run.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May relocate addresses to physical memory.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20B34A-3255-B514-D8FF-4D0F6D692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477" y="2793920"/>
            <a:ext cx="6347663" cy="248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1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655C05-E383-9E6B-DC75-D0DE340D8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B645F0-7C6E-1357-CCFE-9B2B5DABB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7678E-00D8-BCFE-62DB-7C21CBC9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862874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Run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EF156-810B-3721-89FD-8607F0C54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2953" y="973910"/>
            <a:ext cx="7172138" cy="9129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Everything between main entry and program exit: variable bindings, dynamic dispatch, I/O, Garbage Collection.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585E0-712A-2CF5-1BBE-981A28A81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580" y="2760011"/>
            <a:ext cx="3544649" cy="279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6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vs. Dynamic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800" dirty="0"/>
          </a:p>
          <a:p>
            <a:pPr>
              <a:defRPr sz="2000"/>
            </a:pPr>
            <a:r>
              <a:rPr sz="2800" b="1" dirty="0"/>
              <a:t>Static</a:t>
            </a:r>
            <a:r>
              <a:rPr sz="2800" dirty="0"/>
              <a:t> → Bound before run time (compile time)</a:t>
            </a:r>
          </a:p>
          <a:p>
            <a:pPr>
              <a:defRPr sz="2000"/>
            </a:pPr>
            <a:r>
              <a:rPr sz="2800" b="1" dirty="0"/>
              <a:t>Dynamic</a:t>
            </a:r>
            <a:r>
              <a:rPr sz="2800" dirty="0"/>
              <a:t> → Bound at run time</a:t>
            </a:r>
          </a:p>
          <a:p>
            <a:pPr>
              <a:defRPr sz="2000"/>
            </a:pPr>
            <a:r>
              <a:rPr sz="2800" dirty="0"/>
              <a:t>Terms are coarse but useful distinctions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07E8-BBA1-4BF1-4C87-E1D222866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time trade-off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9B46EB-CF35-23E8-D73C-3E4AC1407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736" y="3255666"/>
            <a:ext cx="9344967" cy="12588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116525-665E-9EDF-6332-F78371E77C00}"/>
              </a:ext>
            </a:extLst>
          </p:cNvPr>
          <p:cNvSpPr txBox="1"/>
          <p:nvPr/>
        </p:nvSpPr>
        <p:spPr>
          <a:xfrm>
            <a:off x="1607736" y="4514551"/>
            <a:ext cx="19995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Efficiency, Safety</a:t>
            </a:r>
          </a:p>
          <a:p>
            <a:r>
              <a:rPr lang="en-US" dirty="0"/>
              <a:t>C, C++</a:t>
            </a:r>
          </a:p>
          <a:p>
            <a:r>
              <a:rPr lang="en-US" dirty="0"/>
              <a:t>Rust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E315CE-0D2B-E2A4-119C-7D38B4AE56A5}"/>
              </a:ext>
            </a:extLst>
          </p:cNvPr>
          <p:cNvSpPr txBox="1"/>
          <p:nvPr/>
        </p:nvSpPr>
        <p:spPr>
          <a:xfrm>
            <a:off x="8525692" y="4515568"/>
            <a:ext cx="25888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Flexibility, Ease of use</a:t>
            </a:r>
          </a:p>
          <a:p>
            <a:pPr algn="r"/>
            <a:r>
              <a:rPr lang="en-US" sz="2000" dirty="0"/>
              <a:t>PHP</a:t>
            </a:r>
            <a:br>
              <a:rPr lang="en-US" sz="2000" dirty="0"/>
            </a:br>
            <a:r>
              <a:rPr lang="en-US" sz="2000" dirty="0" err="1"/>
              <a:t>Javascript</a:t>
            </a:r>
            <a:endParaRPr lang="en-US" sz="2000" dirty="0"/>
          </a:p>
          <a:p>
            <a:pPr algn="r"/>
            <a:r>
              <a:rPr lang="en-US" sz="2000" dirty="0"/>
              <a:t>Python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F0E293-5BBA-653C-B5E1-0DDD8A3BB5BF}"/>
              </a:ext>
            </a:extLst>
          </p:cNvPr>
          <p:cNvSpPr txBox="1"/>
          <p:nvPr/>
        </p:nvSpPr>
        <p:spPr>
          <a:xfrm>
            <a:off x="1686394" y="2918310"/>
            <a:ext cx="1937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ym typeface="Wingdings" panose="05000000000000000000" pitchFamily="2" charset="2"/>
              </a:rPr>
              <a:t> </a:t>
            </a:r>
            <a:r>
              <a:rPr lang="en-US" sz="2000" b="1" dirty="0"/>
              <a:t>Early Binding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4CA464-A01A-A70C-D146-06C780FBE557}"/>
              </a:ext>
            </a:extLst>
          </p:cNvPr>
          <p:cNvSpPr txBox="1"/>
          <p:nvPr/>
        </p:nvSpPr>
        <p:spPr>
          <a:xfrm>
            <a:off x="9021271" y="2855556"/>
            <a:ext cx="1834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Late Binding </a:t>
            </a:r>
            <a:r>
              <a:rPr lang="en-US" sz="2000" b="1" dirty="0">
                <a:sym typeface="Wingdings" panose="05000000000000000000" pitchFamily="2" charset="2"/>
              </a:rPr>
              <a:t>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84979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103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F1EB142-A93C-9EDE-E388-A0005D5E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Speed comparison</a:t>
            </a:r>
          </a:p>
        </p:txBody>
      </p: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C6D18C07-B1F9-42F0-8956-B88FC37A6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/Julia - speed comparison of various programming languages, Julia (AOT) is on fire!!!">
            <a:extLst>
              <a:ext uri="{FF2B5EF4-FFF2-40B4-BE49-F238E27FC236}">
                <a16:creationId xmlns:a16="http://schemas.microsoft.com/office/drawing/2014/main" id="{3F62C8C9-DB51-EA57-BE0F-56CEE08AC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4939" y="220985"/>
            <a:ext cx="7442122" cy="4762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9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70784CE-9DD4-4C2D-88B9-D219730A4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2243E-E021-793D-EE1F-899D6D55C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Abstraction – driving a car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566056-B34E-E557-E5FB-D20FD402C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524" y="4460708"/>
            <a:ext cx="6280299" cy="1753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What do you need to know to drive a car?</a:t>
            </a:r>
          </a:p>
        </p:txBody>
      </p:sp>
      <p:pic>
        <p:nvPicPr>
          <p:cNvPr id="5" name="Content Placeholder 4" descr="Car outline">
            <a:extLst>
              <a:ext uri="{FF2B5EF4-FFF2-40B4-BE49-F238E27FC236}">
                <a16:creationId xmlns:a16="http://schemas.microsoft.com/office/drawing/2014/main" id="{C6A3CF75-E1D8-AF78-0A30-D24093C10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0A410A-1838-4131-95A6-2BE4F8D41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37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AE19C-BFE7-3136-EBFA-22CEA4A64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High-Level Languages?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EAC8B14-4B6E-38A2-FEDA-633C3E7C68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128" y="2496658"/>
            <a:ext cx="9152259" cy="221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“High-level” = greater abstraction. </a:t>
            </a:r>
            <a:r>
              <a:rPr lang="en-US" sz="2800" dirty="0"/>
              <a:t>language features hide machine-specific details of any given architecture.</a:t>
            </a:r>
          </a:p>
          <a:p>
            <a:r>
              <a:rPr lang="en-US" sz="2800" dirty="0"/>
              <a:t>This separation lets programs express ideas in terms of variables, control structures, and data types rather than registers and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89683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D84D3-A74D-8B4E-F36A-071EDB6C7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C6DD7-3D14-B24C-BEA3-9294F3A8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Design Goals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F7739E0-74EB-17B1-58E3-223EA04F19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4128" y="2159060"/>
            <a:ext cx="9152259" cy="345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3200" b="1" dirty="0"/>
              <a:t>Early Goals</a:t>
            </a:r>
            <a:r>
              <a:rPr lang="en-US" sz="3200" dirty="0"/>
              <a:t> (Fortran, Algol, Lisp):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 Machine independence</a:t>
            </a:r>
            <a:r>
              <a:rPr lang="en-US" sz="3200" dirty="0"/>
              <a:t> → </a:t>
            </a:r>
            <a:r>
              <a:rPr lang="en-US" dirty="0"/>
              <a:t>“a programming language should not rely on the features of any particular instruction set for its efficient implementation”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				vs.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 Ease of programming</a:t>
            </a:r>
            <a:r>
              <a:rPr lang="en-US" sz="3200" dirty="0"/>
              <a:t> → </a:t>
            </a:r>
            <a:r>
              <a:rPr lang="en-US" dirty="0"/>
              <a:t>More elusive, compelling goal. Drives modern design.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254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8529B-4FB8-3747-2AF9-1581A0D3C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>
            <a:normAutofit/>
          </a:bodyPr>
          <a:lstStyle/>
          <a:p>
            <a:r>
              <a:rPr lang="en-US" sz="4400"/>
              <a:t>Abstraction – definition #2?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600D3-2D62-26A6-B6D3-E27E8F12F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389120" cy="3931920"/>
          </a:xfrm>
        </p:spPr>
        <p:txBody>
          <a:bodyPr>
            <a:normAutofit/>
          </a:bodyPr>
          <a:lstStyle/>
          <a:p>
            <a:r>
              <a:rPr lang="en-US" sz="1800" dirty="0"/>
              <a:t>Per the book: “A process by which the programmer associates a name with a potentially complicated program fragment”</a:t>
            </a:r>
          </a:p>
          <a:p>
            <a:endParaRPr lang="en-US" sz="1800" dirty="0"/>
          </a:p>
          <a:p>
            <a:r>
              <a:rPr lang="en-US" sz="1800" dirty="0"/>
              <a:t>What is a name?</a:t>
            </a:r>
          </a:p>
        </p:txBody>
      </p:sp>
      <p:pic>
        <p:nvPicPr>
          <p:cNvPr id="5" name="Graphic 4" descr="Rose outline">
            <a:extLst>
              <a:ext uri="{FF2B5EF4-FFF2-40B4-BE49-F238E27FC236}">
                <a16:creationId xmlns:a16="http://schemas.microsoft.com/office/drawing/2014/main" id="{F2ECA7A6-6159-F7B4-8FFB-BF21639D7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6116" y="1342665"/>
            <a:ext cx="4175762" cy="41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5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44D0-B92B-092D-4BD5-A7EE80D4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 vs.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602AB5-47BD-A093-7373-4A80745FCF76}"/>
              </a:ext>
            </a:extLst>
          </p:cNvPr>
          <p:cNvSpPr txBox="1"/>
          <p:nvPr/>
        </p:nvSpPr>
        <p:spPr>
          <a:xfrm>
            <a:off x="617488" y="2977383"/>
            <a:ext cx="547851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Subroutines (Control Abstraction)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Hide complex code behind a simple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Emphasize </a:t>
            </a:r>
            <a:r>
              <a:rPr lang="en-US" sz="2800" i="1" dirty="0"/>
              <a:t>behavior</a:t>
            </a:r>
            <a:r>
              <a:rPr lang="en-US" sz="2800" dirty="0"/>
              <a:t> (what, not how)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8A1835-00DA-25C4-566A-1665840EE850}"/>
              </a:ext>
            </a:extLst>
          </p:cNvPr>
          <p:cNvSpPr txBox="1"/>
          <p:nvPr/>
        </p:nvSpPr>
        <p:spPr>
          <a:xfrm>
            <a:off x="6624026" y="2977383"/>
            <a:ext cx="47808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Classes (Data Abstraction)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Hide data representation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Emphasize </a:t>
            </a:r>
            <a:r>
              <a:rPr lang="en-US" sz="2800" i="1" dirty="0"/>
              <a:t>structure &amp; operations</a:t>
            </a:r>
            <a:r>
              <a:rPr lang="en-US" sz="2800" dirty="0"/>
              <a:t> (interact, not internal form)</a:t>
            </a:r>
          </a:p>
        </p:txBody>
      </p:sp>
    </p:spTree>
    <p:extLst>
      <p:ext uri="{BB962C8B-B14F-4D97-AF65-F5344CB8AC3E}">
        <p14:creationId xmlns:p14="http://schemas.microsoft.com/office/powerpoint/2010/main" val="127283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02C8-4032-8C43-69BC-83FA6D665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32B5-E9B0-CA65-D903-B731BE03A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accent1"/>
                </a:solidFill>
              </a:rPr>
              <a:t>Binding</a:t>
            </a:r>
            <a:r>
              <a:rPr lang="en-US" sz="2800" i="1" dirty="0"/>
              <a:t> - </a:t>
            </a:r>
            <a:r>
              <a:rPr lang="en-US" sz="2800" dirty="0"/>
              <a:t>an association between two things, such as a name and the thing it names.</a:t>
            </a:r>
          </a:p>
          <a:p>
            <a:endParaRPr lang="en-US" sz="2800" dirty="0"/>
          </a:p>
          <a:p>
            <a:r>
              <a:rPr lang="en-US" sz="2800" b="1" i="1" dirty="0">
                <a:solidFill>
                  <a:schemeClr val="accent1"/>
                </a:solidFill>
              </a:rPr>
              <a:t>Binding time </a:t>
            </a:r>
            <a:r>
              <a:rPr lang="en-US" sz="2800" i="1" dirty="0"/>
              <a:t>- </a:t>
            </a:r>
            <a:r>
              <a:rPr lang="en-US" sz="2800" dirty="0"/>
              <a:t>the time at which a binding is created.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BCB80-91BE-8AB5-284F-865178D0E8B5}"/>
              </a:ext>
            </a:extLst>
          </p:cNvPr>
          <p:cNvSpPr txBox="1"/>
          <p:nvPr/>
        </p:nvSpPr>
        <p:spPr>
          <a:xfrm>
            <a:off x="959611" y="4961401"/>
            <a:ext cx="9849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When was your bind time as a human? What is the optimal time to bind a human? What about a ship?</a:t>
            </a:r>
          </a:p>
          <a:p>
            <a:pPr marL="285750" indent="-285750">
              <a:buFontTx/>
              <a:buChar char="-"/>
            </a:pPr>
            <a:r>
              <a:rPr lang="en-US" dirty="0"/>
              <a:t>Other interesting bind time examples?</a:t>
            </a:r>
          </a:p>
        </p:txBody>
      </p:sp>
    </p:spTree>
    <p:extLst>
      <p:ext uri="{BB962C8B-B14F-4D97-AF65-F5344CB8AC3E}">
        <p14:creationId xmlns:p14="http://schemas.microsoft.com/office/powerpoint/2010/main" val="1705885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2419-3111-740C-2303-F3C3374C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Seven Stages of Bind Time: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F59583-CF8A-D694-7537-A1BA3C1FF697}"/>
              </a:ext>
            </a:extLst>
          </p:cNvPr>
          <p:cNvSpPr txBox="1"/>
          <p:nvPr/>
        </p:nvSpPr>
        <p:spPr>
          <a:xfrm>
            <a:off x="1024128" y="2241474"/>
            <a:ext cx="1011582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Language Design Time</a:t>
            </a:r>
            <a:r>
              <a:rPr lang="en-US" sz="2400" b="0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 - Fundamental language features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Language Implementation Time</a:t>
            </a:r>
            <a:r>
              <a:rPr lang="en-US" sz="2400" b="0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 - Implementation-specific</a:t>
            </a:r>
            <a:r>
              <a:rPr lang="en-US" sz="2400" dirty="0">
                <a:solidFill>
                  <a:srgbClr val="2C3E50"/>
                </a:solidFill>
                <a:latin typeface="Segoe UI" panose="020B0502040204020203" pitchFamily="34" charset="0"/>
              </a:rPr>
              <a:t> </a:t>
            </a:r>
            <a:r>
              <a:rPr lang="en-US" sz="2400" b="0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decisions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Program Writing Time</a:t>
            </a:r>
            <a:r>
              <a:rPr lang="en-US" sz="2400" b="0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 - Programmer choices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Compile Time</a:t>
            </a:r>
            <a:r>
              <a:rPr lang="en-US" sz="2400" b="0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 - Translation to machine code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Link Time</a:t>
            </a:r>
            <a:r>
              <a:rPr lang="en-US" sz="2400" b="0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 - Module integration and resolution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Load Time</a:t>
            </a:r>
            <a:r>
              <a:rPr lang="en-US" sz="2400" b="0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 - Program loading into memory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Run Time</a:t>
            </a:r>
            <a:r>
              <a:rPr lang="en-US" sz="2400" b="0" i="0" dirty="0">
                <a:solidFill>
                  <a:srgbClr val="2C3E50"/>
                </a:solidFill>
                <a:effectLst/>
                <a:latin typeface="Segoe UI" panose="020B0502040204020203" pitchFamily="34" charset="0"/>
              </a:rPr>
              <a:t> - Dynamic execution decisions</a:t>
            </a:r>
          </a:p>
        </p:txBody>
      </p:sp>
    </p:spTree>
    <p:extLst>
      <p:ext uri="{BB962C8B-B14F-4D97-AF65-F5344CB8AC3E}">
        <p14:creationId xmlns:p14="http://schemas.microsoft.com/office/powerpoint/2010/main" val="288433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07C9A-0CFF-1179-961C-D64BDC3C1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039" y="640080"/>
            <a:ext cx="3429855" cy="561323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Language design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D94B-F55A-F193-A8B7-5300E4276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18" y="640080"/>
            <a:ext cx="7172138" cy="37451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Decisions baked into the </a:t>
            </a:r>
            <a:r>
              <a:rPr lang="en-US" sz="2400" b="1" dirty="0"/>
              <a:t>language spec</a:t>
            </a:r>
            <a:r>
              <a:rPr lang="en-US" sz="2400" dirty="0"/>
              <a:t>: control‐flow keywords, primitive types, </a:t>
            </a:r>
            <a:r>
              <a:rPr lang="en-US" sz="2400" dirty="0" err="1"/>
              <a:t>typeconstructors</a:t>
            </a:r>
            <a:r>
              <a:rPr lang="en-US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Fixed for all programs written in the language.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20D464-786F-CC99-BB9F-8A3033C90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777" y="2852286"/>
            <a:ext cx="7389370" cy="153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3596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6894</TotalTime>
  <Words>583</Words>
  <Application>Microsoft Office PowerPoint</Application>
  <PresentationFormat>Widescreen</PresentationFormat>
  <Paragraphs>77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Arial</vt:lpstr>
      <vt:lpstr>Segoe UI</vt:lpstr>
      <vt:lpstr>Tw Cen MT</vt:lpstr>
      <vt:lpstr>Tw Cen MT Condensed</vt:lpstr>
      <vt:lpstr>Wingdings</vt:lpstr>
      <vt:lpstr>Wingdings 3</vt:lpstr>
      <vt:lpstr>Integral</vt:lpstr>
      <vt:lpstr>Programming Paradigms</vt:lpstr>
      <vt:lpstr>Abstraction – driving a car example</vt:lpstr>
      <vt:lpstr>What are High-Level Languages?</vt:lpstr>
      <vt:lpstr>Early Design Goals</vt:lpstr>
      <vt:lpstr>Abstraction – definition #2?</vt:lpstr>
      <vt:lpstr>Subroutines vs. Classes</vt:lpstr>
      <vt:lpstr>Binding</vt:lpstr>
      <vt:lpstr>The Seven Stages of Bind Time:</vt:lpstr>
      <vt:lpstr>Language design time</vt:lpstr>
      <vt:lpstr>Language implementation time</vt:lpstr>
      <vt:lpstr>Program writing time</vt:lpstr>
      <vt:lpstr>Compile time</vt:lpstr>
      <vt:lpstr>Link Time</vt:lpstr>
      <vt:lpstr>Load time</vt:lpstr>
      <vt:lpstr>Run time</vt:lpstr>
      <vt:lpstr>Static vs. Dynamic Binding</vt:lpstr>
      <vt:lpstr>Bind time trade-off</vt:lpstr>
      <vt:lpstr>Speed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Thompson, Richard (CDR)</dc:creator>
  <cp:lastModifiedBy>Thompson, Richard (CDR)</cp:lastModifiedBy>
  <cp:revision>7</cp:revision>
  <dcterms:created xsi:type="dcterms:W3CDTF">2025-08-22T01:21:27Z</dcterms:created>
  <dcterms:modified xsi:type="dcterms:W3CDTF">2025-09-23T01:57:33Z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bbd4a6-dc2f-44d9-ad2c-c28d4679873f_Enabled">
    <vt:lpwstr>true</vt:lpwstr>
  </property>
  <property fmtid="{D5CDD505-2E9C-101B-9397-08002B2CF9AE}" pid="3" name="MSIP_Label_acbbd4a6-dc2f-44d9-ad2c-c28d4679873f_SetDate">
    <vt:lpwstr>2025-08-22T03:15:37Z</vt:lpwstr>
  </property>
  <property fmtid="{D5CDD505-2E9C-101B-9397-08002B2CF9AE}" pid="4" name="MSIP_Label_acbbd4a6-dc2f-44d9-ad2c-c28d4679873f_Method">
    <vt:lpwstr>Standard</vt:lpwstr>
  </property>
  <property fmtid="{D5CDD505-2E9C-101B-9397-08002B2CF9AE}" pid="5" name="MSIP_Label_acbbd4a6-dc2f-44d9-ad2c-c28d4679873f_Name">
    <vt:lpwstr>No Label</vt:lpwstr>
  </property>
  <property fmtid="{D5CDD505-2E9C-101B-9397-08002B2CF9AE}" pid="6" name="MSIP_Label_acbbd4a6-dc2f-44d9-ad2c-c28d4679873f_SiteId">
    <vt:lpwstr>6d936231-a517-40ea-9199-f7578963378e</vt:lpwstr>
  </property>
  <property fmtid="{D5CDD505-2E9C-101B-9397-08002B2CF9AE}" pid="7" name="MSIP_Label_acbbd4a6-dc2f-44d9-ad2c-c28d4679873f_ActionId">
    <vt:lpwstr>92cb28e0-1ded-40c6-b179-e71cfd714395</vt:lpwstr>
  </property>
  <property fmtid="{D5CDD505-2E9C-101B-9397-08002B2CF9AE}" pid="8" name="MSIP_Label_acbbd4a6-dc2f-44d9-ad2c-c28d4679873f_ContentBits">
    <vt:lpwstr>0</vt:lpwstr>
  </property>
  <property fmtid="{D5CDD505-2E9C-101B-9397-08002B2CF9AE}" pid="9" name="MSIP_Label_acbbd4a6-dc2f-44d9-ad2c-c28d4679873f_Tag">
    <vt:lpwstr>10, 3, 0, 1</vt:lpwstr>
  </property>
</Properties>
</file>