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11"/>
  </p:notesMasterIdLst>
  <p:sldIdLst>
    <p:sldId id="446" r:id="rId5"/>
    <p:sldId id="451" r:id="rId6"/>
    <p:sldId id="450" r:id="rId7"/>
    <p:sldId id="452" r:id="rId8"/>
    <p:sldId id="457" r:id="rId9"/>
    <p:sldId id="270" r:id="rId10"/>
  </p:sldIdLst>
  <p:sldSz cx="9144000" cy="5143500" type="screen16x9"/>
  <p:notesSz cx="6858000" cy="9144000"/>
  <p:embeddedFontLst>
    <p:embeddedFont>
      <p:font typeface="Arial Narrow" panose="020B0606020202030204" pitchFamily="34" charset="0"/>
      <p:regular r:id="rId12"/>
      <p:bold r:id="rId13"/>
      <p:italic r:id="rId14"/>
      <p:boldItalic r:id="rId15"/>
    </p:embeddedFont>
    <p:embeddedFont>
      <p:font typeface="Century Gothic" panose="020B0502020202020204" pitchFamily="3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05" roundtripDataSignature="AMtx7mgDeO90I8HBaw4//EzmFDUXWtYA0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2DD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56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893" y="7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109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10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font" Target="fonts/font5.fntdata"/><Relationship Id="rId107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font" Target="fonts/font4.fntdata"/><Relationship Id="rId10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font" Target="fonts/font8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font" Target="fonts/font3.fntdata"/><Relationship Id="rId105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64231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1a3cd0d61f_0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5" name="Google Shape;305;g11a3cd0d61f_0_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https://colab.research.google.com/drive/1zmeSTP3J5zu2d5fHgsQC06DyYEYJFXq1?usp=sharing</a:t>
            </a: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4EC5463-B062-47A7-BE31-A8E7E64D8430}" type="datetime1">
              <a:rPr lang="pt-BR" smtClean="0"/>
              <a:pPr/>
              <a:t>15/07/2024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gif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>
            <a:extLst>
              <a:ext uri="{FF2B5EF4-FFF2-40B4-BE49-F238E27FC236}">
                <a16:creationId xmlns:a16="http://schemas.microsoft.com/office/drawing/2014/main" id="{F26FE383-15BF-3792-C21D-B644B814F0BE}"/>
              </a:ext>
            </a:extLst>
          </p:cNvPr>
          <p:cNvSpPr/>
          <p:nvPr/>
        </p:nvSpPr>
        <p:spPr>
          <a:xfrm>
            <a:off x="0" y="0"/>
            <a:ext cx="9144000" cy="514345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7" name="Google Shape;57;p2"/>
          <p:cNvSpPr txBox="1"/>
          <p:nvPr/>
        </p:nvSpPr>
        <p:spPr>
          <a:xfrm>
            <a:off x="490382" y="2876867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Prof. Dr. Diego Renan Bruno</a:t>
            </a:r>
            <a:endParaRPr sz="1600" b="0" i="0" u="none" strike="noStrike" cap="none" dirty="0">
              <a:solidFill>
                <a:srgbClr val="00B0F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Education Tech Lead </a:t>
            </a:r>
            <a:r>
              <a:rPr lang="en-US" sz="1600" b="0" i="0" u="none" strike="noStrike" cap="none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na</a:t>
            </a:r>
            <a:r>
              <a:rPr lang="en-US" sz="1600" b="0" i="0" u="none" strike="noStrike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DIO</a:t>
            </a:r>
            <a:br>
              <a:rPr lang="en-US" sz="1600" b="0" i="0" u="none" strike="noStrike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600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Doutor</a:t>
            </a:r>
            <a:r>
              <a:rPr lang="en-US" sz="16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em</a:t>
            </a:r>
            <a:r>
              <a:rPr lang="en-US" sz="16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Robótica e </a:t>
            </a:r>
            <a:r>
              <a:rPr lang="en-US" sz="1600" i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Machine Learning </a:t>
            </a:r>
            <a:r>
              <a:rPr lang="en-US" sz="1600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pelo</a:t>
            </a:r>
            <a:r>
              <a:rPr lang="en-US" sz="1600" b="0" i="0" u="none" strike="noStrike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ICMC-USP</a:t>
            </a:r>
            <a:endParaRPr sz="1600" b="0" i="0" u="none" strike="noStrike" cap="none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2400" b="1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54127" y="395932"/>
            <a:ext cx="85011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dirty="0">
                <a:solidFill>
                  <a:srgbClr val="48F048"/>
                </a:solidFill>
                <a:latin typeface="Century Gothic" pitchFamily="34" charset="0"/>
                <a:ea typeface="Century Gothic"/>
                <a:cs typeface="Century Gothic"/>
                <a:sym typeface="Century Gothic"/>
              </a:rPr>
              <a:t>Redes de 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dirty="0" err="1">
                <a:solidFill>
                  <a:srgbClr val="48F048"/>
                </a:solidFill>
                <a:latin typeface="Century Gothic" pitchFamily="34" charset="0"/>
                <a:ea typeface="Century Gothic"/>
                <a:cs typeface="Century Gothic"/>
                <a:sym typeface="Century Gothic"/>
              </a:rPr>
              <a:t>Rastreamento</a:t>
            </a:r>
            <a:r>
              <a:rPr lang="en-US" sz="4000" b="1" dirty="0">
                <a:solidFill>
                  <a:srgbClr val="48F048"/>
                </a:solidFill>
                <a:latin typeface="Century Gothic" pitchFamily="34" charset="0"/>
                <a:ea typeface="Century Gothic"/>
                <a:cs typeface="Century Gothic"/>
                <a:sym typeface="Century Gothic"/>
              </a:rPr>
              <a:t> 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dirty="0" err="1">
                <a:solidFill>
                  <a:srgbClr val="48F048"/>
                </a:solidFill>
                <a:latin typeface="Century Gothic" pitchFamily="34" charset="0"/>
                <a:ea typeface="Century Gothic"/>
                <a:cs typeface="Century Gothic"/>
                <a:sym typeface="Century Gothic"/>
              </a:rPr>
              <a:t>na</a:t>
            </a:r>
            <a:r>
              <a:rPr lang="en-US" sz="4000" b="1" dirty="0">
                <a:solidFill>
                  <a:srgbClr val="48F048"/>
                </a:solidFill>
                <a:latin typeface="Century Gothic" pitchFamily="34" charset="0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4000" b="1" dirty="0" err="1">
                <a:solidFill>
                  <a:srgbClr val="48F048"/>
                </a:solidFill>
                <a:latin typeface="Century Gothic" pitchFamily="34" charset="0"/>
                <a:ea typeface="Century Gothic"/>
                <a:cs typeface="Century Gothic"/>
                <a:sym typeface="Century Gothic"/>
              </a:rPr>
              <a:t>Prática</a:t>
            </a:r>
            <a:endParaRPr lang="en-US" sz="4000" b="1" dirty="0">
              <a:solidFill>
                <a:srgbClr val="48F048"/>
              </a:solidFill>
              <a:latin typeface="Century Gothic" pitchFamily="34" charset="0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1</a:t>
            </a:fld>
            <a:r>
              <a:rPr lang="en-US"/>
              <a:t>]</a:t>
            </a:r>
            <a:endParaRPr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90D29B4-F624-C3E4-3771-5B9A0887BA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81896"/>
            <a:ext cx="9144000" cy="896006"/>
          </a:xfrm>
          <a:prstGeom prst="rect">
            <a:avLst/>
          </a:prstGeom>
        </p:spPr>
      </p:pic>
      <p:pic>
        <p:nvPicPr>
          <p:cNvPr id="16" name="Picture 2" descr="YOLO Darknet TXT Annotation Format">
            <a:extLst>
              <a:ext uri="{FF2B5EF4-FFF2-40B4-BE49-F238E27FC236}">
                <a16:creationId xmlns:a16="http://schemas.microsoft.com/office/drawing/2014/main" id="{5816BBA8-5B02-F357-C879-16F374AA3F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4470" y="4038114"/>
            <a:ext cx="2198595" cy="1099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OpenCV – Wikipédia, a enciclopédia livre">
            <a:extLst>
              <a:ext uri="{FF2B5EF4-FFF2-40B4-BE49-F238E27FC236}">
                <a16:creationId xmlns:a16="http://schemas.microsoft.com/office/drawing/2014/main" id="{F8DA768E-C788-0F15-556B-1197172AFB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392" y="4058785"/>
            <a:ext cx="901835" cy="1110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6" descr="TensorFlow Logo PNG Vector (SVG) Free Download">
            <a:extLst>
              <a:ext uri="{FF2B5EF4-FFF2-40B4-BE49-F238E27FC236}">
                <a16:creationId xmlns:a16="http://schemas.microsoft.com/office/drawing/2014/main" id="{54567830-385B-C6D6-0454-F9641D2732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4100" y="4107906"/>
            <a:ext cx="833302" cy="892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8" descr="Inception v3 - Thambi Chat Bots Platform">
            <a:extLst>
              <a:ext uri="{FF2B5EF4-FFF2-40B4-BE49-F238E27FC236}">
                <a16:creationId xmlns:a16="http://schemas.microsoft.com/office/drawing/2014/main" id="{539FDA08-8AEA-B8C6-6D78-1542F96B70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3200" y="4279775"/>
            <a:ext cx="828927" cy="828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2">
            <a:extLst>
              <a:ext uri="{FF2B5EF4-FFF2-40B4-BE49-F238E27FC236}">
                <a16:creationId xmlns:a16="http://schemas.microsoft.com/office/drawing/2014/main" id="{316198E6-4567-EA83-1EB6-A31B9219D16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2052" name="Picture 4" descr="google colab neural network for Sale OFF 60%">
            <a:extLst>
              <a:ext uri="{FF2B5EF4-FFF2-40B4-BE49-F238E27FC236}">
                <a16:creationId xmlns:a16="http://schemas.microsoft.com/office/drawing/2014/main" id="{6AAE8D76-4B9F-9E70-D00E-507C6659B9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245" y="4081744"/>
            <a:ext cx="1177095" cy="1177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>
            <a:extLst>
              <a:ext uri="{FF2B5EF4-FFF2-40B4-BE49-F238E27FC236}">
                <a16:creationId xmlns:a16="http://schemas.microsoft.com/office/drawing/2014/main" id="{EACFCF6E-EC17-27D8-8846-DD576FC150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4100" y="3520547"/>
            <a:ext cx="1195571" cy="463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Visão computacional — 1. Visão computacional é algo muito legal… | by  Henrique Peixoto Machado | Medium">
            <a:extLst>
              <a:ext uri="{FF2B5EF4-FFF2-40B4-BE49-F238E27FC236}">
                <a16:creationId xmlns:a16="http://schemas.microsoft.com/office/drawing/2014/main" id="{60AA6BB3-179B-0EDA-C06D-771E7D7764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0110" y="51751"/>
            <a:ext cx="3368720" cy="3368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5272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F43A69F0-8FC6-5800-ECC1-455DAB7BE105}"/>
              </a:ext>
            </a:extLst>
          </p:cNvPr>
          <p:cNvSpPr/>
          <p:nvPr/>
        </p:nvSpPr>
        <p:spPr>
          <a:xfrm>
            <a:off x="-14187" y="0"/>
            <a:ext cx="9119671" cy="514345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F42196E-3998-03B5-5978-DAC2A5419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 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7DF0EEF-E4C3-7780-A1E5-425076A91F2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r>
              <a:rPr lang="en-US"/>
              <a:t>]</a:t>
            </a:r>
            <a:endParaRPr/>
          </a:p>
        </p:txBody>
      </p:sp>
      <p:sp>
        <p:nvSpPr>
          <p:cNvPr id="6" name="Google Shape;58;p2">
            <a:extLst>
              <a:ext uri="{FF2B5EF4-FFF2-40B4-BE49-F238E27FC236}">
                <a16:creationId xmlns:a16="http://schemas.microsoft.com/office/drawing/2014/main" id="{C72145C4-98FA-7D92-A2E2-E3D71C725158}"/>
              </a:ext>
            </a:extLst>
          </p:cNvPr>
          <p:cNvSpPr txBox="1"/>
          <p:nvPr/>
        </p:nvSpPr>
        <p:spPr>
          <a:xfrm>
            <a:off x="685968" y="610241"/>
            <a:ext cx="8224009" cy="7214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600" b="1" i="0" u="none" strike="noStrike" cap="none" dirty="0">
                <a:solidFill>
                  <a:srgbClr val="48F04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Rede </a:t>
            </a:r>
            <a:r>
              <a:rPr lang="pt-BR" sz="3600" b="1" i="0" u="none" strike="noStrike" cap="none" dirty="0" err="1">
                <a:solidFill>
                  <a:srgbClr val="48F04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Yolo</a:t>
            </a:r>
            <a:r>
              <a:rPr lang="pt-BR" sz="3600" b="1" i="0" u="none" strike="noStrike" cap="none" dirty="0">
                <a:solidFill>
                  <a:srgbClr val="48F04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para 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600" b="1" dirty="0">
                <a:solidFill>
                  <a:srgbClr val="48F04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Rastreamento de 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600" b="1" dirty="0">
                <a:solidFill>
                  <a:srgbClr val="48F04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Objetos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lang="pt-BR" sz="2200" b="1" dirty="0">
              <a:solidFill>
                <a:srgbClr val="FFFF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2200" b="1" dirty="0">
                <a:solidFill>
                  <a:srgbClr val="FFFF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Visão Computacional</a:t>
            </a:r>
            <a:endParaRPr lang="pt-BR" sz="2200" b="1" u="none" strike="noStrike" cap="none" dirty="0">
              <a:solidFill>
                <a:srgbClr val="FFFF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7A9CD828-7828-05C1-5BA2-DDE9694C99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5671" y="103026"/>
            <a:ext cx="1057275" cy="40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Visão computacional — 1. Visão computacional é algo muito legal… | by  Henrique Peixoto Machado | Medium">
            <a:extLst>
              <a:ext uri="{FF2B5EF4-FFF2-40B4-BE49-F238E27FC236}">
                <a16:creationId xmlns:a16="http://schemas.microsoft.com/office/drawing/2014/main" id="{15FB5A1C-0E13-0DC9-7CD1-8B2D67C2F3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5127" y="637727"/>
            <a:ext cx="3368720" cy="3368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7214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br>
              <a:rPr lang="pt-BR" sz="2200" dirty="0">
                <a:latin typeface="Arial Narrow" pitchFamily="34" charset="0"/>
              </a:rPr>
            </a:br>
            <a:r>
              <a:rPr lang="pt-BR" sz="2200" dirty="0">
                <a:latin typeface="Arial Narrow" pitchFamily="34" charset="0"/>
              </a:rPr>
              <a:t> </a:t>
            </a:r>
            <a:br>
              <a:rPr lang="pt-BR" sz="2200" dirty="0">
                <a:latin typeface="Arial Narrow" pitchFamily="34" charset="0"/>
              </a:rPr>
            </a:br>
            <a:r>
              <a:rPr lang="pt-BR" sz="2200" dirty="0">
                <a:latin typeface="Arial Narrow" pitchFamily="34" charset="0"/>
                <a:sym typeface="Wingdings" pitchFamily="2" charset="2"/>
              </a:rPr>
              <a:t> Detecção de objetos: </a:t>
            </a:r>
            <a:r>
              <a:rPr lang="pt-BR" sz="2200" b="1" dirty="0">
                <a:latin typeface="Arial Narrow" pitchFamily="34" charset="0"/>
                <a:sym typeface="Wingdings" pitchFamily="2" charset="2"/>
              </a:rPr>
              <a:t>Detecção + Rastreamento em função do tempo</a:t>
            </a:r>
            <a:br>
              <a:rPr lang="pt-BR" sz="2200" dirty="0">
                <a:latin typeface="Arial Narrow" pitchFamily="34" charset="0"/>
              </a:rPr>
            </a:br>
            <a:br>
              <a:rPr lang="pt-BR" sz="2200" dirty="0">
                <a:latin typeface="Arial Narrow" pitchFamily="34" charset="0"/>
              </a:rPr>
            </a:br>
            <a:r>
              <a:rPr lang="pt-BR" sz="2200" dirty="0">
                <a:latin typeface="Arial Narrow" pitchFamily="34" charset="0"/>
              </a:rPr>
              <a:t>  </a:t>
            </a:r>
            <a:endParaRPr lang="pt-BR" sz="2200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3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224009" cy="662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6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YOLO </a:t>
            </a:r>
            <a:r>
              <a:rPr lang="pt-BR" sz="3600" b="1" i="1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Sort</a:t>
            </a:r>
            <a:endParaRPr lang="pt-BR" sz="3600" b="1" i="1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074" name="Picture 2" descr="node-moving-things-tracker - npm">
            <a:extLst>
              <a:ext uri="{FF2B5EF4-FFF2-40B4-BE49-F238E27FC236}">
                <a16:creationId xmlns:a16="http://schemas.microsoft.com/office/drawing/2014/main" id="{CB329612-12A2-A75F-2506-13D49ACE78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025" y="1560473"/>
            <a:ext cx="3553695" cy="3577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6" descr="Machine-Learning-Gif - Artificial Intelligence Centre | KTU">
            <a:extLst>
              <a:ext uri="{FF2B5EF4-FFF2-40B4-BE49-F238E27FC236}">
                <a16:creationId xmlns:a16="http://schemas.microsoft.com/office/drawing/2014/main" id="{7CD2AFB3-2249-C378-6AF8-78AB636BE808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09631" y="1136651"/>
            <a:ext cx="3810000" cy="3810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541130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br>
              <a:rPr lang="pt-BR" sz="2200" dirty="0">
                <a:latin typeface="Arial Narrow" pitchFamily="34" charset="0"/>
              </a:rPr>
            </a:br>
            <a:r>
              <a:rPr lang="pt-BR" sz="2200" dirty="0">
                <a:latin typeface="Arial Narrow" pitchFamily="34" charset="0"/>
              </a:rPr>
              <a:t> </a:t>
            </a:r>
            <a:br>
              <a:rPr lang="pt-BR" sz="2200" dirty="0">
                <a:latin typeface="Arial Narrow" pitchFamily="34" charset="0"/>
              </a:rPr>
            </a:br>
            <a:r>
              <a:rPr lang="pt-BR" sz="2200" dirty="0">
                <a:latin typeface="Arial Narrow" pitchFamily="34" charset="0"/>
                <a:sym typeface="Wingdings" pitchFamily="2" charset="2"/>
              </a:rPr>
              <a:t> Detecção de objetos: </a:t>
            </a:r>
            <a:r>
              <a:rPr lang="pt-BR" sz="2200" b="1" dirty="0">
                <a:latin typeface="Arial Narrow" pitchFamily="34" charset="0"/>
                <a:sym typeface="Wingdings" pitchFamily="2" charset="2"/>
              </a:rPr>
              <a:t>Detecção + Rastreamento em função do tempo</a:t>
            </a:r>
            <a:br>
              <a:rPr lang="pt-BR" sz="2200" dirty="0">
                <a:latin typeface="Arial Narrow" pitchFamily="34" charset="0"/>
              </a:rPr>
            </a:br>
            <a:br>
              <a:rPr lang="pt-BR" sz="2200" dirty="0">
                <a:latin typeface="Arial Narrow" pitchFamily="34" charset="0"/>
              </a:rPr>
            </a:br>
            <a:r>
              <a:rPr lang="pt-BR" sz="2200" dirty="0">
                <a:latin typeface="Arial Narrow" pitchFamily="34" charset="0"/>
              </a:rPr>
              <a:t>  </a:t>
            </a:r>
            <a:endParaRPr lang="pt-BR" sz="2200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4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224009" cy="662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6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YOLO </a:t>
            </a:r>
            <a:r>
              <a:rPr lang="pt-BR" sz="3600" b="1" i="1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Sort</a:t>
            </a:r>
            <a:endParaRPr lang="pt-BR" sz="3600" b="1" i="1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5" name="Picture 6" descr="Machine-Learning-Gif - Artificial Intelligence Centre | KTU">
            <a:extLst>
              <a:ext uri="{FF2B5EF4-FFF2-40B4-BE49-F238E27FC236}">
                <a16:creationId xmlns:a16="http://schemas.microsoft.com/office/drawing/2014/main" id="{7CD2AFB3-2249-C378-6AF8-78AB636BE808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15395" y="1766230"/>
            <a:ext cx="3087710" cy="3087710"/>
          </a:xfrm>
          <a:prstGeom prst="rect">
            <a:avLst/>
          </a:prstGeom>
          <a:noFill/>
        </p:spPr>
      </p:pic>
      <p:pic>
        <p:nvPicPr>
          <p:cNvPr id="2050" name="Picture 2" descr="SORT - Deep SORT : Một góc nhìn về Object Tracking (phần 1)">
            <a:extLst>
              <a:ext uri="{FF2B5EF4-FFF2-40B4-BE49-F238E27FC236}">
                <a16:creationId xmlns:a16="http://schemas.microsoft.com/office/drawing/2014/main" id="{F8DFD382-7621-FF47-006F-CFFB646540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68140"/>
            <a:ext cx="6356195" cy="3575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3815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5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224009" cy="662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6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YOLO </a:t>
            </a:r>
            <a:r>
              <a:rPr lang="pt-BR" sz="3600" b="1" i="1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Sort</a:t>
            </a:r>
            <a:r>
              <a:rPr lang="pt-BR" sz="3600" b="1" i="1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 </a:t>
            </a:r>
            <a:r>
              <a:rPr lang="pt-BR" sz="3600" b="1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Análise temporal </a:t>
            </a:r>
            <a:endParaRPr lang="pt-BR" sz="3600" b="1" i="1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5" name="Picture 6" descr="Machine-Learning-Gif - Artificial Intelligence Centre | KTU">
            <a:extLst>
              <a:ext uri="{FF2B5EF4-FFF2-40B4-BE49-F238E27FC236}">
                <a16:creationId xmlns:a16="http://schemas.microsoft.com/office/drawing/2014/main" id="{7CD2AFB3-2249-C378-6AF8-78AB636BE808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15395" y="1766230"/>
            <a:ext cx="3087710" cy="3087710"/>
          </a:xfrm>
          <a:prstGeom prst="rect">
            <a:avLst/>
          </a:prstGeom>
          <a:noFill/>
        </p:spPr>
      </p:pic>
      <p:sp>
        <p:nvSpPr>
          <p:cNvPr id="17" name="CaixaDeTexto 16">
            <a:extLst>
              <a:ext uri="{FF2B5EF4-FFF2-40B4-BE49-F238E27FC236}">
                <a16:creationId xmlns:a16="http://schemas.microsoft.com/office/drawing/2014/main" id="{6F3B31F0-D13E-9F9B-6DBE-DD57664231F3}"/>
              </a:ext>
            </a:extLst>
          </p:cNvPr>
          <p:cNvSpPr txBox="1"/>
          <p:nvPr/>
        </p:nvSpPr>
        <p:spPr>
          <a:xfrm>
            <a:off x="307974" y="577453"/>
            <a:ext cx="6694991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pt-BR" dirty="0">
              <a:latin typeface="Arial Narrow" pitchFamily="34" charset="0"/>
            </a:endParaRPr>
          </a:p>
          <a:p>
            <a:endParaRPr lang="pt-BR" sz="1400" dirty="0">
              <a:latin typeface="Arial Narrow" pitchFamily="34" charset="0"/>
            </a:endParaRPr>
          </a:p>
          <a:p>
            <a:r>
              <a:rPr lang="pt-BR" sz="1800" b="1" i="1" dirty="0" err="1">
                <a:latin typeface="Arial Narrow" pitchFamily="34" charset="0"/>
              </a:rPr>
              <a:t>Deep</a:t>
            </a:r>
            <a:r>
              <a:rPr lang="pt-BR" sz="1800" b="1" i="1" dirty="0">
                <a:latin typeface="Arial Narrow" pitchFamily="34" charset="0"/>
              </a:rPr>
              <a:t> Learning </a:t>
            </a:r>
            <a:r>
              <a:rPr lang="pt-BR" sz="1800" b="1" dirty="0">
                <a:latin typeface="Arial Narrow" pitchFamily="34" charset="0"/>
              </a:rPr>
              <a:t>+ LSTM</a:t>
            </a:r>
          </a:p>
        </p:txBody>
      </p:sp>
      <p:pic>
        <p:nvPicPr>
          <p:cNvPr id="5122" name="Picture 2" descr="Motion-compensated online object tracking for activity detection and crowd  behavior analysis | SpringerLink">
            <a:extLst>
              <a:ext uri="{FF2B5EF4-FFF2-40B4-BE49-F238E27FC236}">
                <a16:creationId xmlns:a16="http://schemas.microsoft.com/office/drawing/2014/main" id="{87C2F3C2-E4A3-9013-8C8B-8C5C0D14DD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26336"/>
            <a:ext cx="5783766" cy="3596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13695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1a3cd0d61f_0_227"/>
          <p:cNvSpPr txBox="1"/>
          <p:nvPr/>
        </p:nvSpPr>
        <p:spPr>
          <a:xfrm>
            <a:off x="1162075" y="234820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Prof. Dr. Diego Bruno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g11a3cd0d61f_0_227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Obrigado!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09" name="Google Shape;309;g11a3cd0d61f_0_2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g11a3cd0d61f_0_22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6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  <p:sp>
        <p:nvSpPr>
          <p:cNvPr id="312" name="Google Shape;312;g11a3cd0d61f_0_227"/>
          <p:cNvSpPr txBox="1"/>
          <p:nvPr/>
        </p:nvSpPr>
        <p:spPr>
          <a:xfrm>
            <a:off x="-272555" y="2104000"/>
            <a:ext cx="3997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1" dirty="0">
                <a:solidFill>
                  <a:srgbClr val="FFFF00"/>
                </a:solidFill>
              </a:rPr>
              <a:t>                        Machine Learning</a:t>
            </a:r>
            <a:endParaRPr sz="1800" b="1" i="1">
              <a:solidFill>
                <a:srgbClr val="FFFF00"/>
              </a:solidFill>
            </a:endParaRPr>
          </a:p>
        </p:txBody>
      </p:sp>
      <p:pic>
        <p:nvPicPr>
          <p:cNvPr id="11" name="Picture 2" descr="Lenna - Wikipedia">
            <a:extLst>
              <a:ext uri="{FF2B5EF4-FFF2-40B4-BE49-F238E27FC236}">
                <a16:creationId xmlns:a16="http://schemas.microsoft.com/office/drawing/2014/main" id="{18133670-36CC-8F79-58A8-97F8E215C5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5689" y="1819402"/>
            <a:ext cx="2187197" cy="2187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Media Kit - OpenCV">
            <a:extLst>
              <a:ext uri="{FF2B5EF4-FFF2-40B4-BE49-F238E27FC236}">
                <a16:creationId xmlns:a16="http://schemas.microsoft.com/office/drawing/2014/main" id="{CF8F7B42-B959-61BC-A01B-34929BFCC4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4798" y="2988625"/>
            <a:ext cx="1159095" cy="1530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1E48B58A68BE64E9120D347E3E06B3A" ma:contentTypeVersion="17" ma:contentTypeDescription="Crie um novo documento." ma:contentTypeScope="" ma:versionID="24b1a864f8a0a55a83119d37ebcecb88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1e5738b860885d393c380861e56a036b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Location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Marcações de imagem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3" nillable="true" ma:displayName="Location" ma:internalName="MediaServiceLocation" ma:readOnly="true">
      <xsd:simpleType>
        <xsd:restriction base="dms:Text"/>
      </xsd:simpleType>
    </xsd:element>
    <xsd:element name="MediaServiceObjectDetectorVersions" ma:index="2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EF386B8-84D0-4596-B99C-106C007BBB3D}">
  <ds:schemaRefs>
    <ds:schemaRef ds:uri="http://schemas.microsoft.com/office/2006/metadata/properties"/>
    <ds:schemaRef ds:uri="http://schemas.microsoft.com/office/infopath/2007/PartnerControls"/>
    <ds:schemaRef ds:uri="851b35d3-0456-4d6a-bc2f-da927e91d158"/>
    <ds:schemaRef ds:uri="19483571-f922-4e8e-9c1c-26f0a2252132"/>
  </ds:schemaRefs>
</ds:datastoreItem>
</file>

<file path=customXml/itemProps2.xml><?xml version="1.0" encoding="utf-8"?>
<ds:datastoreItem xmlns:ds="http://schemas.openxmlformats.org/officeDocument/2006/customXml" ds:itemID="{512B29E1-F00C-4979-8B90-B3E8424CDC9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9BC7DD2-0DFB-4ED0-8D30-C6D032D8C1C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1b35d3-0456-4d6a-bc2f-da927e91d158"/>
    <ds:schemaRef ds:uri="19483571-f922-4e8e-9c1c-26f0a22521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2308</TotalTime>
  <Words>124</Words>
  <Application>Microsoft Office PowerPoint</Application>
  <PresentationFormat>Apresentação na tela (16:9)</PresentationFormat>
  <Paragraphs>29</Paragraphs>
  <Slides>6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7" baseType="lpstr">
      <vt:lpstr>Simple Light</vt:lpstr>
      <vt:lpstr>Apresentação do PowerPoint</vt:lpstr>
      <vt:lpstr> </vt:lpstr>
      <vt:lpstr>    Detecção de objetos: Detecção + Rastreamento em função do tempo    </vt:lpstr>
      <vt:lpstr>    Detecção de objetos: Detecção + Rastreamento em função do tempo    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Larissa Mestieri</dc:creator>
  <cp:lastModifiedBy>DIEGO RENAN BRUNO</cp:lastModifiedBy>
  <cp:revision>72</cp:revision>
  <dcterms:modified xsi:type="dcterms:W3CDTF">2024-07-16T00:00:33Z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</Properties>
</file>