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4"/>
  </p:sldMasterIdLst>
  <p:notesMasterIdLst>
    <p:notesMasterId r:id="rId92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  <p:sldId id="338" r:id="rId87"/>
    <p:sldId id="339" r:id="rId88"/>
    <p:sldId id="340" r:id="rId89"/>
    <p:sldId id="341" r:id="rId90"/>
    <p:sldId id="342" r:id="rId91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93"/>
      <p:bold r:id="rId94"/>
      <p:italic r:id="rId95"/>
      <p:boldItalic r:id="rId9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8" d="100"/>
          <a:sy n="128" d="100"/>
        </p:scale>
        <p:origin x="126" y="3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font" Target="fonts/font3.fntdata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slide" Target="slides/slide87.xml"/><Relationship Id="rId96" Type="http://schemas.openxmlformats.org/officeDocument/2006/relationships/font" Target="fonts/font4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font" Target="fonts/font2.fntdata"/><Relationship Id="rId9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presProps" Target="presProp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font" Target="fonts/font1.fntdata"/><Relationship Id="rId98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e4949a6be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1e4949a6be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e4949a6be1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1e4949a6be1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b="1" i="1"/>
              <a:t>Adicione aqui links úteis como o Repositório no GitHub, Documentação Oficial, Referências e materiais complementares. 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e4949a6be1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g1e4949a6be1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e4949a6be1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e4949a6be1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e4949a6be1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1e4949a6be1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e4949a6be1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1e4949a6be1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e4949a6be1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g1e4949a6be1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b="1" i="1"/>
              <a:t>Adicione aqui links úteis como o Repositório no GitHub, Documentação Oficial, Referências e materiais complementares. 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e4949a6be1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g1e4949a6be1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e4949a6be1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e4949a6be1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e49944f76f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1e49944f76f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e4949a6be1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1e4949a6be1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e49944f76f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g1e49944f76f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b="1" i="1"/>
              <a:t>Adicione aqui links úteis como o Repositório no GitHub, Documentação Oficial, Referências e materiais complementares. 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e4949a6be1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g1e4949a6be1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e4949a6be1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e4949a6be1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Liste aqui os pré-requisitos para o tema, desde configurações do ambiente até as noções básicas necessárias para uma melhor assimilação do conteúdo.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e49944f76f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1e49944f76f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e4949a6be1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g1e4949a6be1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e49944f76f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1e49944f76f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e499641d2e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g1e499641d2e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e499641d2e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g1e499641d2e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b="1" i="1"/>
              <a:t>Adicione aqui links úteis como o Repositório no GitHub, Documentação Oficial, Referências e materiais complementares. 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e4949a6be1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g1e4949a6be1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e4949a6be1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g1e4949a6be1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e49e214ce3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g1e49e214ce3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Sumarize aqui os conteúdos/assuntos que serão abordados durante o curso. Caso o seu curso tenha poucas vídeoaulas, no máximo 06, pode listá-las e então comente tecnicamente o conteúdo que será abordado. Caso o seu curso possua mais de 6 vídeoaulas, sugerimos agrupá-las em assuntos maiores para comentar especialmente neste slide. </a:t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e49e214ce3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g1e49e214ce3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e49e214ce3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e49e214ce3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e49e214ce3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g1e49e214ce3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e49e214ce3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g1e49e214ce3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e49e214ce3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g1e49e214ce3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e49e214ce3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9" name="Google Shape;169;g1e49e214ce3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" name="Google Shape;177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b="1" i="1"/>
              <a:t>Adicione aqui links úteis como o Repositório no GitHub, Documentação Oficial, Referências e materiais complementares. 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e49e214ce3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g1e49e214ce3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e4949a6be1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e4949a6be1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55c3c102fd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255c3c102fd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Sumarize aqui os conteúdos/assuntos que serão abordados durante o curso. Caso o seu curso tenha poucas vídeoaulas, no máximo 06, pode listá-las e então comente tecnicamente o conteúdo que será abordado. Caso o seu curso possua mais de 6 vídeoaulas, sugerimos agrupá-las em assuntos maiores para comentar especialmente neste slide. </a:t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e49f0ca62f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1e49f0ca62f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e49f0ca62f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1e49f0ca62f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e49f0ca62f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g1e49f0ca62f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e49f0ca62f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1e49f0ca62f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e49e214ce3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1e49e214ce3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e49f0ca62f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g1e49f0ca62f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e49f0ca62f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g1e49f0ca62f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e49f0ca62f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g1e49f0ca62f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b="1" i="1"/>
              <a:t>Adicione aqui links úteis como o Repositório no GitHub, Documentação Oficial, Referências e materiais complementares. 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e4de75c83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g1e4de75c83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Sumarize aqui os conteúdos/assuntos que serão abordados durante o curso. Caso o seu curso tenha poucas vídeoaulas, no máximo 06, pode listá-las e então comente tecnicamente o conteúdo que será abordado. Caso o seu curso possua mais de 6 vídeoaulas, sugerimos agrupá-las em assuntos maiores para comentar especialmente neste slide. </a:t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e49e214ce3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g1e49e214ce3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e4949a6be1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e4949a6be1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e4a1ee7cd6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1e4a1ee7cd6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e4d551a596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1e4d551a596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e4d551a596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g1e4d551a596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e4d551a596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1e4d551a596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e4d7345ef0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1e4d7345ef0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e4d7345ef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g1e4d7345ef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5a406d603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g25a406d603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b="1" i="1"/>
              <a:t>Adicione aqui links úteis como o Repositório no GitHub, Documentação Oficial, Referências e materiais complementares. 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e49e214ce3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g1e49e214ce3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e4d734614d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e4d734614d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e4d734614d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1e4d734614d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e4d551a596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1e4d551a596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e4d734614d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g1e4d734614d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e4d551a596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1e4d551a596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e4d734614d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1e4d734614d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e4fac0560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g1e4fac0560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b="1" i="1"/>
              <a:t>Adicione aqui links úteis como o Repositório no GitHub, Documentação Oficial, Referências e materiais complementares. 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e49e214ce3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g1e49e214ce3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e4d734614d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e4d734614d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e4d734614d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1e4d734614d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e4d7f89631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1e4d7f89631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e4d7f89631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g1e4d7f89631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b="1" i="1"/>
              <a:t>Adicione aqui links úteis como o Repositório no GitHub, Documentação Oficial, Referências e materiais complementares. 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0a825d21ad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20a825d21ad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1_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89"/>
              <a:buFont typeface="Calibri"/>
              <a:buNone/>
              <a:defRPr sz="5689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11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89"/>
              <a:buNone/>
              <a:defRPr sz="2489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667"/>
              <a:buFont typeface="Calibri"/>
              <a:buNone/>
              <a:defRPr sz="10667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267"/>
              <a:buNone/>
              <a:defRPr sz="4267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56"/>
              <a:buNone/>
              <a:defRPr sz="3556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667"/>
              <a:buFont typeface="Calibri"/>
              <a:buNone/>
              <a:defRPr sz="10667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267"/>
              <a:buNone/>
              <a:defRPr sz="4267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3556"/>
              <a:buNone/>
              <a:defRPr sz="3556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844"/>
              <a:buNone/>
              <a:defRPr sz="2844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844"/>
              <a:buNone/>
              <a:defRPr sz="2844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844"/>
              <a:buNone/>
              <a:defRPr sz="2844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844"/>
              <a:buNone/>
              <a:defRPr sz="2844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844"/>
              <a:buNone/>
              <a:defRPr sz="2844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844"/>
              <a:buNone/>
              <a:defRPr sz="2844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267"/>
              <a:buNone/>
              <a:defRPr sz="4267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56"/>
              <a:buNone/>
              <a:defRPr sz="3556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 b="1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267"/>
              <a:buNone/>
              <a:defRPr sz="4267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56"/>
              <a:buNone/>
              <a:defRPr sz="3556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89"/>
              <a:buFont typeface="Calibri"/>
              <a:buNone/>
              <a:defRPr sz="5689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589851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89"/>
              <a:buChar char="•"/>
              <a:defRPr sz="5689"/>
            </a:lvl1pPr>
            <a:lvl2pPr marL="914400" lvl="1" indent="-54470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978"/>
              <a:buChar char="•"/>
              <a:defRPr sz="4978"/>
            </a:lvl2pPr>
            <a:lvl3pPr marL="1371600" lvl="2" indent="-49955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267"/>
              <a:buChar char="•"/>
              <a:defRPr sz="4267"/>
            </a:lvl3pPr>
            <a:lvl4pPr marL="1828800" lvl="3" indent="-4544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56"/>
              <a:buChar char="•"/>
              <a:defRPr sz="3556"/>
            </a:lvl4pPr>
            <a:lvl5pPr marL="2286000" lvl="4" indent="-4544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56"/>
              <a:buChar char="•"/>
              <a:defRPr sz="3556"/>
            </a:lvl5pPr>
            <a:lvl6pPr marL="2743200" lvl="5" indent="-4544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56"/>
              <a:buChar char="•"/>
              <a:defRPr sz="3556"/>
            </a:lvl6pPr>
            <a:lvl7pPr marL="3200400" lvl="6" indent="-4544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56"/>
              <a:buChar char="•"/>
              <a:defRPr sz="3556"/>
            </a:lvl7pPr>
            <a:lvl8pPr marL="3657600" lvl="7" indent="-4544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56"/>
              <a:buChar char="•"/>
              <a:defRPr sz="3556"/>
            </a:lvl8pPr>
            <a:lvl9pPr marL="4114800" lvl="8" indent="-45440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556"/>
              <a:buChar char="•"/>
              <a:defRPr sz="3556"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44"/>
              <a:buNone/>
              <a:defRPr sz="2844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89"/>
              <a:buNone/>
              <a:defRPr sz="2489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78"/>
              <a:buNone/>
              <a:defRPr sz="1778"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ngodb.com/docs/manual/reference/bson-types/" TargetMode="Externa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hyperlink" Target="https://www.mongodb.com/docs/manual/reference/geojson/#std-label-geojson-point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ngodb.com/docs/manual/reference/operator/update/" TargetMode="External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ngodb.com/docs/manual/reference/method/db.collection.find/" TargetMode="External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hyperlink" Target="https://www.mongodb.com/docs/manual/reference/method/db.collection.findOne/" TargetMode="External"/><Relationship Id="rId4" Type="http://schemas.openxmlformats.org/officeDocument/2006/relationships/hyperlink" Target="https://www.mongodb.com/docs/manual/reference/method/db.collection.findAndModify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dio.me/articles%E2%80%8B" TargetMode="External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Pâmela Apolinário Borges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Engenheira de Software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pamelaapborges - Linkedin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565525" y="636550"/>
            <a:ext cx="7980617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 a Banco de NoSQL</a:t>
            </a:r>
            <a:endParaRPr/>
          </a:p>
        </p:txBody>
      </p:sp>
      <p:pic>
        <p:nvPicPr>
          <p:cNvPr id="88" name="Google Shape;88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/>
        </p:nvSpPr>
        <p:spPr>
          <a:xfrm>
            <a:off x="565525" y="1992475"/>
            <a:ext cx="8016900" cy="16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Flexibilidade na modelagem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Alta escalabilidade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Melhor desempenho em cenário de consulta intensiva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Tolerância a falhas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7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Vantagens dos bancos de dados NoSQL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3" name="Google Shape;113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  <p:pic>
        <p:nvPicPr>
          <p:cNvPr id="114" name="Google Shape;114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53968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/>
        </p:nvSpPr>
        <p:spPr>
          <a:xfrm>
            <a:off x="565525" y="1992475"/>
            <a:ext cx="80169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Menor consistência de dados imediata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Menor suporte a consultas complexas ** depende do SGBD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Desvantagens dos bancos de dados NoSQL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1" name="Google Shape;121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  <p:pic>
        <p:nvPicPr>
          <p:cNvPr id="122" name="Google Shape;122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56351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Referências: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https://www.oracle.com/br/database/nosql/what-is-nosql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6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9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9" name="Google Shape;129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  <p:pic>
        <p:nvPicPr>
          <p:cNvPr id="130" name="Google Shape;130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9112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Introdução aos Bancos de Dados Não Relacionais</a:t>
            </a:r>
            <a:endParaRPr sz="2400" b="0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524525" y="10068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Visão geral dos tipos de NoSQL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  <p:pic>
        <p:nvPicPr>
          <p:cNvPr id="89" name="Google Shape;8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94292" y="161566"/>
            <a:ext cx="651673" cy="2714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631749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/>
        </p:nvSpPr>
        <p:spPr>
          <a:xfrm>
            <a:off x="565525" y="1992475"/>
            <a:ext cx="8016900" cy="20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Key-Value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Documento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Coluna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Grafos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entre outros…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Tipos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6" name="Google Shape;96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  <p:pic>
        <p:nvPicPr>
          <p:cNvPr id="97" name="Google Shape;9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627320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/>
        </p:nvSpPr>
        <p:spPr>
          <a:xfrm>
            <a:off x="616250" y="1247075"/>
            <a:ext cx="8016900" cy="26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Armazena dados como pares de chave e valor, onde cada chave é um identificador único para acessar o valor correspondente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Exemplo de SGBD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Redis, Riak, Amazon DynamoDB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Uso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Um site pode usar um banco de dados Redis para armazenar informações de sessão de usuário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Key-Value &gt; Chave Valor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68847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/>
        </p:nvSpPr>
        <p:spPr>
          <a:xfrm>
            <a:off x="616250" y="1247075"/>
            <a:ext cx="8016900" cy="30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Armazenam dados em documentos semiestruturados, geralmente em formato JSON ou BSON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Exemplo de SGBD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MongoDB, Couchbase, Apache CouchDB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Uso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Um catálogo de e-commerce pode usar o MongoDB para armazenar informações de produtos, como nome, descrição, preço e atributos adicionais.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7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Document &gt; Documento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374572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/>
        </p:nvSpPr>
        <p:spPr>
          <a:xfrm>
            <a:off x="616250" y="1247075"/>
            <a:ext cx="8016900" cy="26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Armazenam dados em formato de colunas, o que permite alta escalabilidade e eficiência em determinados tipos de consultas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Exemplo de SGBD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Apache Cassandra, ScyllaDB, HBase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Uso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Um sistema de registro de aplicativos pode usar o Apache Cassandra para armazenar registros de log.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Coluna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126425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/>
        </p:nvSpPr>
        <p:spPr>
          <a:xfrm>
            <a:off x="616250" y="1247075"/>
            <a:ext cx="8016900" cy="30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Armazenar e consultar dados interconectados, onde os relacionamentos entre os dados são tão importantes quanto os próprios dados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Exemplo de SGBD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 Neo4j, Amazon Neptune, JanusGraph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Uso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Uma rede social pode usar o Neo4j para armazenar os perfis dos usuários e suas conexões, permitindo consultas eficientes para encontrar amigos em comum.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9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Grafo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  <p:pic>
        <p:nvPicPr>
          <p:cNvPr id="129" name="Google Shape;129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61050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Referências: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https://www.oracle.com/br/database/nosql/what-is-nosql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6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0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Google Shape;136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  <p:pic>
        <p:nvPicPr>
          <p:cNvPr id="137" name="Google Shape;137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31505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/>
        </p:nvSpPr>
        <p:spPr>
          <a:xfrm>
            <a:off x="565525" y="1760678"/>
            <a:ext cx="7984500" cy="26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objetivo geral do curso é fornecer uma introdução aos Bancos de Dados não relacionais e desenvolver habilidades na criação, modelagem e consulta no MongoDB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6" name="Google Shape;96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  <p:pic>
        <p:nvPicPr>
          <p:cNvPr id="97" name="Google Shape;9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Introdução aos Bancos de Dados Não Relacionais</a:t>
            </a:r>
            <a:endParaRPr sz="2400" b="0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524525" y="10068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 ao MongoDB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  <p:pic>
        <p:nvPicPr>
          <p:cNvPr id="89" name="Google Shape;8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94292" y="161566"/>
            <a:ext cx="651673" cy="2714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104392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/>
        </p:nvSpPr>
        <p:spPr>
          <a:xfrm>
            <a:off x="565525" y="1414225"/>
            <a:ext cx="8016900" cy="27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Banco de dados NoSQL orientado a documentos.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Grandes volumes de dados, escalabilidade horizontal e modelagem flexível.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Não exige um esquema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Permite que os documentos sejam armazenados em formato BSON (Binary JSON), proporcionando uma estrutura semiestruturada.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o MongoDB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6" name="Google Shape;96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  <p:pic>
        <p:nvPicPr>
          <p:cNvPr id="97" name="Google Shape;9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606456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/>
        </p:nvSpPr>
        <p:spPr>
          <a:xfrm>
            <a:off x="616250" y="1247075"/>
            <a:ext cx="8016900" cy="24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Flexibilidade na modelagem de dados.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Escalabilidade horizontal para lidar com grandes volumes de dados.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Consultas ricas e suporte a consultas complexas.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Alta disponibilidade e tolerância a falhas.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Comunidade ativa e recursos de suporte.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Vantagens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89807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/>
        </p:nvSpPr>
        <p:spPr>
          <a:xfrm>
            <a:off x="616250" y="1247075"/>
            <a:ext cx="8016900" cy="27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Menor consistência imediata em comparação com bancos de dados relacionais.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Consultas complexas podem exigir um maior conhecimento e planejamento adequado.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Maior consumo de espaço de armazenamento em comparação com bancos de dados relacionais devido à flexibilidade dos documentos.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7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Desvantagens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770951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/>
        </p:nvSpPr>
        <p:spPr>
          <a:xfrm>
            <a:off x="616250" y="1247075"/>
            <a:ext cx="8016900" cy="31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Aplicações web: Onde a flexibilidade e a escalabilidade são cruciais para lidar com volumes variáveis de dados.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Análise de big data: Análise de grandes volumes de dados não estruturados ou semiestruturados, fornecendo uma plataforma para armazenar e processar esses dados.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Armazenamento de dados semiestruturados: Permite a inserção de documentos com estruturas diferentes em uma mesma coleção.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Onde o MongoDB é usado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</a:t>
            </a:fld>
            <a:r>
              <a:rPr lang="en-US"/>
              <a:t>]</a:t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75901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/>
        </p:nvSpPr>
        <p:spPr>
          <a:xfrm>
            <a:off x="616250" y="1247075"/>
            <a:ext cx="8016900" cy="21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Casos de uso de geolocalização: Com suas funcionalidades de consulta geoespacial, é adequado para casos de uso que envolvem dados baseados em localização, como aplicativos de mapeamento e rastreamento.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9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Onde o MongoDB é usado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</a:t>
            </a:fld>
            <a:r>
              <a:rPr lang="en-US"/>
              <a:t>]</a:t>
            </a:r>
            <a:endParaRPr/>
          </a:p>
        </p:txBody>
      </p:sp>
      <p:pic>
        <p:nvPicPr>
          <p:cNvPr id="129" name="Google Shape;129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127025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Referências: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https://www.mongodb.com/docs/manual/introduction/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6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0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Google Shape;136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26</a:t>
            </a:fld>
            <a:r>
              <a:rPr lang="en-US"/>
              <a:t>]</a:t>
            </a:r>
            <a:endParaRPr/>
          </a:p>
        </p:txBody>
      </p:sp>
      <p:pic>
        <p:nvPicPr>
          <p:cNvPr id="137" name="Google Shape;137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412403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Introdução aos Bancos de Dados Não Relacionais</a:t>
            </a:r>
            <a:endParaRPr sz="2400" b="0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524525" y="10068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Instalação e configuração do MongoDB (Atlas)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27</a:t>
            </a:fld>
            <a:r>
              <a:rPr lang="en-US"/>
              <a:t>]</a:t>
            </a:r>
            <a:endParaRPr/>
          </a:p>
        </p:txBody>
      </p:sp>
      <p:pic>
        <p:nvPicPr>
          <p:cNvPr id="89" name="Google Shape;8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94292" y="161566"/>
            <a:ext cx="651673" cy="2714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544798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/>
        </p:nvSpPr>
        <p:spPr>
          <a:xfrm>
            <a:off x="565525" y="1992475"/>
            <a:ext cx="8016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https://cloud.mongodb.com/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MongoDB Atlas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6" name="Google Shape;96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28</a:t>
            </a:fld>
            <a:r>
              <a:rPr lang="en-US"/>
              <a:t>]</a:t>
            </a:r>
            <a:endParaRPr/>
          </a:p>
        </p:txBody>
      </p:sp>
      <p:pic>
        <p:nvPicPr>
          <p:cNvPr id="97" name="Google Shape;9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020424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sua conta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3" name="Google Shape;103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29</a:t>
            </a:fld>
            <a:r>
              <a:rPr lang="en-US"/>
              <a:t>]</a:t>
            </a:r>
            <a:endParaRPr/>
          </a:p>
        </p:txBody>
      </p:sp>
      <p:pic>
        <p:nvPicPr>
          <p:cNvPr id="104" name="Google Shape;10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7475" y="1246500"/>
            <a:ext cx="5584857" cy="359220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6" name="Google Shape;106;p16"/>
          <p:cNvCxnSpPr/>
          <p:nvPr/>
        </p:nvCxnSpPr>
        <p:spPr>
          <a:xfrm>
            <a:off x="1270150" y="3057700"/>
            <a:ext cx="3398700" cy="131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184381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/>
        </p:nvSpPr>
        <p:spPr>
          <a:xfrm>
            <a:off x="565525" y="1599663"/>
            <a:ext cx="7984551" cy="2199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Noto Sans Symbols"/>
              <a:buChar char="✔"/>
            </a:pPr>
            <a:r>
              <a:rPr lang="en-US" sz="2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Computador com acesso a internet</a:t>
            </a:r>
            <a:endParaRPr sz="2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19100" marR="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800"/>
              <a:buFont typeface="Calibri"/>
              <a:buChar char="✔"/>
            </a:pPr>
            <a:r>
              <a:rPr lang="en-US" sz="2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Instalação do Compass</a:t>
            </a:r>
            <a:endParaRPr sz="2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1910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Noto Sans Symbols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30</a:t>
            </a:fld>
            <a:r>
              <a:rPr lang="en-US"/>
              <a:t>]</a:t>
            </a:r>
            <a:endParaRPr/>
          </a:p>
        </p:txBody>
      </p:sp>
      <p:pic>
        <p:nvPicPr>
          <p:cNvPr id="112" name="Google Shape;112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49525" y="91525"/>
            <a:ext cx="2641959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4" name="Google Shape;114;p17"/>
          <p:cNvCxnSpPr/>
          <p:nvPr/>
        </p:nvCxnSpPr>
        <p:spPr>
          <a:xfrm>
            <a:off x="2254200" y="541750"/>
            <a:ext cx="1805700" cy="35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5" name="Google Shape;115;p17"/>
          <p:cNvCxnSpPr/>
          <p:nvPr/>
        </p:nvCxnSpPr>
        <p:spPr>
          <a:xfrm rot="10800000" flipH="1">
            <a:off x="2091900" y="4447550"/>
            <a:ext cx="1947900" cy="11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9696839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31</a:t>
            </a:fld>
            <a:r>
              <a:rPr lang="en-US"/>
              <a:t>]</a:t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554391"/>
            <a:ext cx="8839198" cy="347436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3" name="Google Shape;123;p18"/>
          <p:cNvCxnSpPr/>
          <p:nvPr/>
        </p:nvCxnSpPr>
        <p:spPr>
          <a:xfrm flipH="1">
            <a:off x="935325" y="308400"/>
            <a:ext cx="1278300" cy="2566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4" name="Google Shape;124;p18"/>
          <p:cNvCxnSpPr/>
          <p:nvPr/>
        </p:nvCxnSpPr>
        <p:spPr>
          <a:xfrm rot="10800000">
            <a:off x="2923700" y="3483900"/>
            <a:ext cx="1450800" cy="119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578003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32</a:t>
            </a:fld>
            <a:r>
              <a:rPr lang="en-US"/>
              <a:t>]</a:t>
            </a:r>
            <a:endParaRPr/>
          </a:p>
        </p:txBody>
      </p:sp>
      <p:pic>
        <p:nvPicPr>
          <p:cNvPr id="130" name="Google Shape;130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43725" y="152400"/>
            <a:ext cx="4461595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9"/>
          <p:cNvSpPr txBox="1"/>
          <p:nvPr/>
        </p:nvSpPr>
        <p:spPr>
          <a:xfrm>
            <a:off x="184650" y="402000"/>
            <a:ext cx="36726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Configurando a conta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33" name="Google Shape;133;p19"/>
          <p:cNvCxnSpPr/>
          <p:nvPr/>
        </p:nvCxnSpPr>
        <p:spPr>
          <a:xfrm>
            <a:off x="2710725" y="4762050"/>
            <a:ext cx="5184000" cy="81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4" name="Google Shape;134;p19"/>
          <p:cNvCxnSpPr/>
          <p:nvPr/>
        </p:nvCxnSpPr>
        <p:spPr>
          <a:xfrm flipH="1">
            <a:off x="5744150" y="1160575"/>
            <a:ext cx="2698500" cy="64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5" name="Google Shape;135;p19"/>
          <p:cNvCxnSpPr/>
          <p:nvPr/>
        </p:nvCxnSpPr>
        <p:spPr>
          <a:xfrm rot="10800000">
            <a:off x="6717875" y="3179475"/>
            <a:ext cx="2069700" cy="10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5549559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33</a:t>
            </a:fld>
            <a:r>
              <a:rPr lang="en-US"/>
              <a:t>]</a:t>
            </a:r>
            <a:endParaRPr/>
          </a:p>
        </p:txBody>
      </p:sp>
      <p:pic>
        <p:nvPicPr>
          <p:cNvPr id="141" name="Google Shape;141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0"/>
          <p:cNvSpPr txBox="1"/>
          <p:nvPr/>
        </p:nvSpPr>
        <p:spPr>
          <a:xfrm>
            <a:off x="184650" y="402000"/>
            <a:ext cx="78420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o Database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3" name="Google Shape;14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40825" y="1246500"/>
            <a:ext cx="4544534" cy="35922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782442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34</a:t>
            </a:fld>
            <a:r>
              <a:rPr lang="en-US"/>
              <a:t>]</a:t>
            </a:r>
            <a:endParaRPr/>
          </a:p>
        </p:txBody>
      </p:sp>
      <p:pic>
        <p:nvPicPr>
          <p:cNvPr id="149" name="Google Shape;149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1"/>
          <p:cNvSpPr txBox="1"/>
          <p:nvPr/>
        </p:nvSpPr>
        <p:spPr>
          <a:xfrm>
            <a:off x="184650" y="402000"/>
            <a:ext cx="78420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o usuário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1" name="Google Shape;15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87200" y="1246500"/>
            <a:ext cx="5264146" cy="3592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2" name="Google Shape;152;p21"/>
          <p:cNvCxnSpPr/>
          <p:nvPr/>
        </p:nvCxnSpPr>
        <p:spPr>
          <a:xfrm>
            <a:off x="1239725" y="4122925"/>
            <a:ext cx="1917300" cy="9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3" name="Google Shape;153;p21"/>
          <p:cNvCxnSpPr/>
          <p:nvPr/>
        </p:nvCxnSpPr>
        <p:spPr>
          <a:xfrm>
            <a:off x="1138275" y="3727250"/>
            <a:ext cx="1978200" cy="142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4" name="Google Shape;154;p21"/>
          <p:cNvCxnSpPr/>
          <p:nvPr/>
        </p:nvCxnSpPr>
        <p:spPr>
          <a:xfrm rot="10800000" flipH="1">
            <a:off x="1158550" y="4518575"/>
            <a:ext cx="2059500" cy="385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4938473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Referências: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https://www.mongodb.com/docs/atlas/getting-started/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6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22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1" name="Google Shape;161;p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35</a:t>
            </a:fld>
            <a:r>
              <a:rPr lang="en-US"/>
              <a:t>]</a:t>
            </a:r>
            <a:endParaRPr/>
          </a:p>
        </p:txBody>
      </p:sp>
      <p:pic>
        <p:nvPicPr>
          <p:cNvPr id="162" name="Google Shape;162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370964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Introdução aos Bancos de Dados Não Relacionais</a:t>
            </a:r>
            <a:endParaRPr sz="2400" b="0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524525" y="10068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Modelagem de dados usando documentos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36</a:t>
            </a:fld>
            <a:r>
              <a:rPr lang="en-US"/>
              <a:t>]</a:t>
            </a:r>
            <a:endParaRPr/>
          </a:p>
        </p:txBody>
      </p:sp>
      <p:pic>
        <p:nvPicPr>
          <p:cNvPr id="89" name="Google Shape;8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94292" y="161566"/>
            <a:ext cx="651673" cy="2714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67556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/>
        </p:nvSpPr>
        <p:spPr>
          <a:xfrm>
            <a:off x="565525" y="2307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 do MongoDB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5" name="Google Shape;95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37</a:t>
            </a:fld>
            <a:r>
              <a:rPr lang="en-US"/>
              <a:t>]</a:t>
            </a:r>
            <a:endParaRPr/>
          </a:p>
        </p:txBody>
      </p:sp>
      <p:pic>
        <p:nvPicPr>
          <p:cNvPr id="96" name="Google Shape;96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5"/>
          <p:cNvSpPr/>
          <p:nvPr/>
        </p:nvSpPr>
        <p:spPr>
          <a:xfrm>
            <a:off x="1189000" y="1333050"/>
            <a:ext cx="6827700" cy="2790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5"/>
          <p:cNvSpPr txBox="1"/>
          <p:nvPr/>
        </p:nvSpPr>
        <p:spPr>
          <a:xfrm>
            <a:off x="1290450" y="4011325"/>
            <a:ext cx="5843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Database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5"/>
          <p:cNvSpPr/>
          <p:nvPr/>
        </p:nvSpPr>
        <p:spPr>
          <a:xfrm>
            <a:off x="1452750" y="1566375"/>
            <a:ext cx="1775400" cy="23232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5"/>
          <p:cNvSpPr txBox="1"/>
          <p:nvPr/>
        </p:nvSpPr>
        <p:spPr>
          <a:xfrm>
            <a:off x="1452750" y="3554800"/>
            <a:ext cx="903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Coleção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5"/>
          <p:cNvSpPr/>
          <p:nvPr/>
        </p:nvSpPr>
        <p:spPr>
          <a:xfrm>
            <a:off x="1604925" y="1860600"/>
            <a:ext cx="466800" cy="578400"/>
          </a:xfrm>
          <a:prstGeom prst="foldedCorner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5"/>
          <p:cNvSpPr/>
          <p:nvPr/>
        </p:nvSpPr>
        <p:spPr>
          <a:xfrm>
            <a:off x="2223975" y="1860600"/>
            <a:ext cx="466800" cy="578400"/>
          </a:xfrm>
          <a:prstGeom prst="foldedCorner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5"/>
          <p:cNvSpPr/>
          <p:nvPr/>
        </p:nvSpPr>
        <p:spPr>
          <a:xfrm>
            <a:off x="1940150" y="2707700"/>
            <a:ext cx="466800" cy="578400"/>
          </a:xfrm>
          <a:prstGeom prst="foldedCorner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5"/>
          <p:cNvSpPr/>
          <p:nvPr/>
        </p:nvSpPr>
        <p:spPr>
          <a:xfrm>
            <a:off x="3563125" y="1533738"/>
            <a:ext cx="1775400" cy="23232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5"/>
          <p:cNvSpPr txBox="1"/>
          <p:nvPr/>
        </p:nvSpPr>
        <p:spPr>
          <a:xfrm>
            <a:off x="3563125" y="3522163"/>
            <a:ext cx="903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Coleção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5"/>
          <p:cNvSpPr/>
          <p:nvPr/>
        </p:nvSpPr>
        <p:spPr>
          <a:xfrm>
            <a:off x="3715300" y="1827963"/>
            <a:ext cx="466800" cy="578400"/>
          </a:xfrm>
          <a:prstGeom prst="foldedCorner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5"/>
          <p:cNvSpPr/>
          <p:nvPr/>
        </p:nvSpPr>
        <p:spPr>
          <a:xfrm>
            <a:off x="4334350" y="1827963"/>
            <a:ext cx="466800" cy="578400"/>
          </a:xfrm>
          <a:prstGeom prst="foldedCorner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5"/>
          <p:cNvSpPr/>
          <p:nvPr/>
        </p:nvSpPr>
        <p:spPr>
          <a:xfrm>
            <a:off x="4050525" y="2675063"/>
            <a:ext cx="466800" cy="578400"/>
          </a:xfrm>
          <a:prstGeom prst="foldedCorner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5"/>
          <p:cNvSpPr txBox="1"/>
          <p:nvPr/>
        </p:nvSpPr>
        <p:spPr>
          <a:xfrm>
            <a:off x="82950" y="1566375"/>
            <a:ext cx="120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Documento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0" name="Google Shape;110;p15"/>
          <p:cNvCxnSpPr>
            <a:stCxn id="109" idx="2"/>
            <a:endCxn id="101" idx="1"/>
          </p:cNvCxnSpPr>
          <p:nvPr/>
        </p:nvCxnSpPr>
        <p:spPr>
          <a:xfrm>
            <a:off x="686700" y="1966575"/>
            <a:ext cx="918300" cy="18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7389112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/>
          <p:nvPr/>
        </p:nvSpPr>
        <p:spPr>
          <a:xfrm>
            <a:off x="616250" y="1247075"/>
            <a:ext cx="80169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Agrupamento lógico de documentos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Não exige esquema ou que os documentos tenham a mesma estrutura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6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Coleções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7" name="Google Shape;117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38</a:t>
            </a:fld>
            <a:r>
              <a:rPr lang="en-US"/>
              <a:t>]</a:t>
            </a:r>
            <a:endParaRPr/>
          </a:p>
        </p:txBody>
      </p:sp>
      <p:pic>
        <p:nvPicPr>
          <p:cNvPr id="118" name="Google Shape;11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866721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/>
          <p:nvPr/>
        </p:nvSpPr>
        <p:spPr>
          <a:xfrm>
            <a:off x="616250" y="1541300"/>
            <a:ext cx="8016900" cy="25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Os nomes das coleções devem seguir algumas regras: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Devem começar com uma letra ou um underscore (_).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Podem conter letras, números ou underscores.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Não podem ser vazios.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Não podem ter mais de 64 bytes de comprimento.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7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Características: 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39</a:t>
            </a:fld>
            <a:r>
              <a:rPr lang="en-US"/>
              <a:t>]</a:t>
            </a:r>
            <a:endParaRPr/>
          </a:p>
        </p:txBody>
      </p:sp>
      <p:pic>
        <p:nvPicPr>
          <p:cNvPr id="126" name="Google Shape;126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7673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Conteúdo Programático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1" name="Google Shape;111;p17"/>
          <p:cNvSpPr/>
          <p:nvPr/>
        </p:nvSpPr>
        <p:spPr>
          <a:xfrm>
            <a:off x="569818" y="1477555"/>
            <a:ext cx="7867233" cy="3297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❑"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Conceitos básicos dos bancos de dados não relacionais	</a:t>
            </a:r>
            <a:endParaRPr sz="2400" b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❑"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Visão geral dos tipos de NoSQL: Key-Value, Document, Column, Graph				</a:t>
            </a:r>
            <a:endParaRPr sz="2400" b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/>
          <p:nvPr/>
        </p:nvSpPr>
        <p:spPr>
          <a:xfrm>
            <a:off x="616250" y="1541300"/>
            <a:ext cx="8016900" cy="25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São armazenados em documentos BSON (Binary JSON), que são estruturas flexíveis e semiestruturadas.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Cada documento possui um identificador único chamado "_id" 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É composto por pares de chaves e valores.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8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Documentos: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3" name="Google Shape;133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40</a:t>
            </a:fld>
            <a:r>
              <a:rPr lang="en-US"/>
              <a:t>]</a:t>
            </a:r>
            <a:endParaRPr/>
          </a:p>
        </p:txBody>
      </p:sp>
      <p:pic>
        <p:nvPicPr>
          <p:cNvPr id="134" name="Google Shape;134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449721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/>
          <p:nvPr/>
        </p:nvSpPr>
        <p:spPr>
          <a:xfrm>
            <a:off x="616250" y="1541300"/>
            <a:ext cx="8016900" cy="21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Tamanho máximo: Cada documento no MongoDB pode ter um tamanho máximo de 16 MB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Aninhamento de documentos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Flexibilidade na evolução do esquema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9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Documentos: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Google Shape;141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41</a:t>
            </a:fld>
            <a:r>
              <a:rPr lang="en-US"/>
              <a:t>]</a:t>
            </a:r>
            <a:endParaRPr/>
          </a:p>
        </p:txBody>
      </p:sp>
      <p:pic>
        <p:nvPicPr>
          <p:cNvPr id="142" name="Google Shape;142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112919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/>
          <p:nvPr/>
        </p:nvSpPr>
        <p:spPr>
          <a:xfrm>
            <a:off x="616250" y="1541300"/>
            <a:ext cx="8016900" cy="28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String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Number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Boolean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Date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Null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ObjectId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20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Tipos de Dados Simples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9" name="Google Shape;149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42</a:t>
            </a:fld>
            <a:r>
              <a:rPr lang="en-US"/>
              <a:t>]</a:t>
            </a:r>
            <a:endParaRPr/>
          </a:p>
        </p:txBody>
      </p:sp>
      <p:pic>
        <p:nvPicPr>
          <p:cNvPr id="150" name="Google Shape;150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743173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/>
          <p:nvPr/>
        </p:nvSpPr>
        <p:spPr>
          <a:xfrm>
            <a:off x="616250" y="1541300"/>
            <a:ext cx="8016900" cy="16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Array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Documento Embutido (Embedded Document)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Referência (Reference)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GeoJSON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21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Tipos de Dados Complexas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7" name="Google Shape;157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43</a:t>
            </a:fld>
            <a:r>
              <a:rPr lang="en-US"/>
              <a:t>]</a:t>
            </a:r>
            <a:endParaRPr/>
          </a:p>
        </p:txBody>
      </p:sp>
      <p:pic>
        <p:nvPicPr>
          <p:cNvPr id="158" name="Google Shape;158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443299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2"/>
          <p:cNvSpPr txBox="1"/>
          <p:nvPr/>
        </p:nvSpPr>
        <p:spPr>
          <a:xfrm>
            <a:off x="616250" y="1541300"/>
            <a:ext cx="8016900" cy="30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137160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	_id: ObjectId(“”),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	“nome_campo”: “valor_campo”,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	…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2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 de um documento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5" name="Google Shape;165;p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44</a:t>
            </a:fld>
            <a:r>
              <a:rPr lang="en-US"/>
              <a:t>]</a:t>
            </a:r>
            <a:endParaRPr/>
          </a:p>
        </p:txBody>
      </p:sp>
      <p:pic>
        <p:nvPicPr>
          <p:cNvPr id="166" name="Google Shape;166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2726980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"/>
          <p:cNvSpPr txBox="1"/>
          <p:nvPr/>
        </p:nvSpPr>
        <p:spPr>
          <a:xfrm>
            <a:off x="616250" y="1541300"/>
            <a:ext cx="8016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91440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https://jsonformatter.curiousconcept.com/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23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Modelagem da estrutura do Usuário e Destinos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3" name="Google Shape;173;p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45</a:t>
            </a:fld>
            <a:r>
              <a:rPr lang="en-US"/>
              <a:t>]</a:t>
            </a:r>
            <a:endParaRPr/>
          </a:p>
        </p:txBody>
      </p:sp>
      <p:pic>
        <p:nvPicPr>
          <p:cNvPr id="174" name="Google Shape;174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282313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4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Referências: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https://www.mongodb.com/docs/manual/reference/bson-types/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https://www.mongodb.com/docs/manual/reference/geojson/#std-label-geojson-point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6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4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1" name="Google Shape;181;p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46</a:t>
            </a:fld>
            <a:r>
              <a:rPr lang="en-US"/>
              <a:t>]</a:t>
            </a:r>
            <a:endParaRPr/>
          </a:p>
        </p:txBody>
      </p:sp>
      <p:pic>
        <p:nvPicPr>
          <p:cNvPr id="182" name="Google Shape;182;p2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1907226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Introdução aos Bancos de Dados Não Relacionais</a:t>
            </a:r>
            <a:endParaRPr sz="2400" b="0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524525" y="10068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Estratégias de modelagem de dados eficientes e escaláveis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47</a:t>
            </a:fld>
            <a:r>
              <a:rPr lang="en-US"/>
              <a:t>]</a:t>
            </a:r>
            <a:endParaRPr/>
          </a:p>
        </p:txBody>
      </p:sp>
      <p:pic>
        <p:nvPicPr>
          <p:cNvPr id="89" name="Google Shape;8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94292" y="161566"/>
            <a:ext cx="651673" cy="2714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0440227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/>
        </p:nvSpPr>
        <p:spPr>
          <a:xfrm>
            <a:off x="616250" y="1541300"/>
            <a:ext cx="8016900" cy="14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modelagem de dados no MongoDB deve ser orientada pelas consultas que serão realizadas com mais frequência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Modelagem orientada por consultas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6" name="Google Shape;96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48</a:t>
            </a:fld>
            <a:r>
              <a:rPr lang="en-US"/>
              <a:t>]</a:t>
            </a:r>
            <a:endParaRPr/>
          </a:p>
        </p:txBody>
      </p:sp>
      <p:pic>
        <p:nvPicPr>
          <p:cNvPr id="97" name="Google Shape;9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2633557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/>
        </p:nvSpPr>
        <p:spPr>
          <a:xfrm>
            <a:off x="563550" y="1744775"/>
            <a:ext cx="8016900" cy="16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No MongoDB, é comum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denormalizar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os dados para evitar operações de junção (join) custosas. Isso significa que os dados relacionados podem ser armazenados juntos em um único documento, em vez de serem distribuídos em várias coleções.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Inner Documents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49</a:t>
            </a:fld>
            <a:r>
              <a:rPr lang="en-US"/>
              <a:t>]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4870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Conteúdo Programático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9" name="Google Shape;119;p18"/>
          <p:cNvSpPr/>
          <p:nvPr/>
        </p:nvSpPr>
        <p:spPr>
          <a:xfrm>
            <a:off x="569818" y="1477555"/>
            <a:ext cx="7867200" cy="32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❑"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Introdução ao MongoDB: Configuração no Atlas</a:t>
            </a:r>
            <a:endParaRPr sz="2400" b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❑"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	Modelagem de dados usando documentos</a:t>
            </a:r>
            <a:endParaRPr sz="2400" b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❑"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Operações CRUD</a:t>
            </a:r>
            <a:endParaRPr sz="2400" b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❑"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Operadores Lógicos e de comparação</a:t>
            </a:r>
            <a:endParaRPr sz="2400" b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❑"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	Projeção, ordenação, limitação e paginação</a:t>
            </a:r>
            <a:endParaRPr sz="2400" b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/>
        </p:nvSpPr>
        <p:spPr>
          <a:xfrm>
            <a:off x="563550" y="1744775"/>
            <a:ext cx="8016900" cy="16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No MongoDB, é comum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denormalizar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os dados para evitar operações de junção (join) custosas. Isso significa que os dados relacionados podem ser armazenados juntos em um único documento, em vez de serem distribuídos em várias coleções.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7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Inner Documents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50</a:t>
            </a:fld>
            <a:r>
              <a:rPr lang="en-US"/>
              <a:t>]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5963177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/>
        </p:nvSpPr>
        <p:spPr>
          <a:xfrm>
            <a:off x="563550" y="1744775"/>
            <a:ext cx="8016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https://jsonformatter.curiousconcept.com/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Modelar usuário com estratégia desnormalizada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51</a:t>
            </a:fld>
            <a:r>
              <a:rPr lang="en-US"/>
              <a:t>]</a:t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9655984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/>
        </p:nvSpPr>
        <p:spPr>
          <a:xfrm>
            <a:off x="563550" y="1311125"/>
            <a:ext cx="8016900" cy="25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Os dados aninhados são específicos para o documento pai.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Os dados aninhados são sempre acessados juntamente com o documento pai.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cardinalidade do relacionamento é um-para-muitos (um usuário pode ter várias reservas).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9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Quando usar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52</a:t>
            </a:fld>
            <a:r>
              <a:rPr lang="en-US"/>
              <a:t>]</a:t>
            </a:r>
            <a:endParaRPr/>
          </a:p>
        </p:txBody>
      </p:sp>
      <p:pic>
        <p:nvPicPr>
          <p:cNvPr id="129" name="Google Shape;129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8980764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/>
        </p:nvSpPr>
        <p:spPr>
          <a:xfrm>
            <a:off x="563550" y="1311125"/>
            <a:ext cx="80169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 os dados aninhados precisarem ser consultados e atualizados independentemente do documento pai, é mais adequado utilizar coleções separadas.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0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Quando NÃO usar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Google Shape;136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53</a:t>
            </a:fld>
            <a:r>
              <a:rPr lang="en-US"/>
              <a:t>]</a:t>
            </a:r>
            <a:endParaRPr/>
          </a:p>
        </p:txBody>
      </p:sp>
      <p:pic>
        <p:nvPicPr>
          <p:cNvPr id="137" name="Google Shape;137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5763568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/>
        </p:nvSpPr>
        <p:spPr>
          <a:xfrm>
            <a:off x="616250" y="1541300"/>
            <a:ext cx="8016900" cy="10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Forma de relacionar os documentos entre si.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1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Referências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4" name="Google Shape;144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54</a:t>
            </a:fld>
            <a:r>
              <a:rPr lang="en-US"/>
              <a:t>]</a:t>
            </a:r>
            <a:endParaRPr/>
          </a:p>
        </p:txBody>
      </p:sp>
      <p:pic>
        <p:nvPicPr>
          <p:cNvPr id="145" name="Google Shape;145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007853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/>
        </p:nvSpPr>
        <p:spPr>
          <a:xfrm>
            <a:off x="563550" y="1744775"/>
            <a:ext cx="8016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https://jsonformatter.curiousconcept.com/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2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Modelar usuário com estratégia de referência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2" name="Google Shape;152;p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55</a:t>
            </a:fld>
            <a:r>
              <a:rPr lang="en-US"/>
              <a:t>]</a:t>
            </a:r>
            <a:endParaRPr/>
          </a:p>
        </p:txBody>
      </p:sp>
      <p:pic>
        <p:nvPicPr>
          <p:cNvPr id="153" name="Google Shape;153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3066578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/>
        </p:nvSpPr>
        <p:spPr>
          <a:xfrm>
            <a:off x="563550" y="1311125"/>
            <a:ext cx="8016900" cy="21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Os dados têm seu próprio significado e podem ser acessados independentemente do documento pai.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Os dados têm uma cardinalidade mais alta (por exemplo, vários usuários podem ter reservas).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3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Quando usar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0" name="Google Shape;160;p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56</a:t>
            </a:fld>
            <a:r>
              <a:rPr lang="en-US"/>
              <a:t>]</a:t>
            </a:r>
            <a:endParaRPr/>
          </a:p>
        </p:txBody>
      </p:sp>
      <p:pic>
        <p:nvPicPr>
          <p:cNvPr id="161" name="Google Shape;161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2705216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/>
          <p:nvPr/>
        </p:nvSpPr>
        <p:spPr>
          <a:xfrm>
            <a:off x="563550" y="1311125"/>
            <a:ext cx="80169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 os dados aninhados precisarem ser consultados e atualizados independentemente do documento pai, é mais adequado utilizar coleções separadas.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4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Quando NÃO usar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8" name="Google Shape;168;p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57</a:t>
            </a:fld>
            <a:r>
              <a:rPr lang="en-US"/>
              <a:t>]</a:t>
            </a:r>
            <a:endParaRPr/>
          </a:p>
        </p:txBody>
      </p:sp>
      <p:pic>
        <p:nvPicPr>
          <p:cNvPr id="169" name="Google Shape;169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4625755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Referências: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https://www.luiztools.com.br/post/padroes-para-modelagem-de-dados-documentos-em-mongodb/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6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6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5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6" name="Google Shape;176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58</a:t>
            </a:fld>
            <a:r>
              <a:rPr lang="en-US"/>
              <a:t>]</a:t>
            </a:r>
            <a:endParaRPr/>
          </a:p>
        </p:txBody>
      </p:sp>
      <p:pic>
        <p:nvPicPr>
          <p:cNvPr id="177" name="Google Shape;177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9331367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Introdução aos Bancos de Dados Não Relacionais</a:t>
            </a:r>
            <a:endParaRPr sz="2400" b="0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524525" y="10068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Operações no MongoDB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59</a:t>
            </a:fld>
            <a:r>
              <a:rPr lang="en-US"/>
              <a:t>]</a:t>
            </a:r>
            <a:endParaRPr/>
          </a:p>
        </p:txBody>
      </p:sp>
      <p:pic>
        <p:nvPicPr>
          <p:cNvPr id="89" name="Google Shape;8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94292" y="161566"/>
            <a:ext cx="651673" cy="2714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54936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Conteúdo Programático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7" name="Google Shape;127;p19"/>
          <p:cNvSpPr/>
          <p:nvPr/>
        </p:nvSpPr>
        <p:spPr>
          <a:xfrm>
            <a:off x="569818" y="1477555"/>
            <a:ext cx="7867200" cy="32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❑"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Introdução ao Redis	</a:t>
            </a:r>
            <a:endParaRPr sz="2400" b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❑"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Operações Basicas no Redis</a:t>
            </a:r>
            <a:endParaRPr sz="2400" b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  <p:pic>
        <p:nvPicPr>
          <p:cNvPr id="129" name="Google Shape;129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/>
        </p:nvSpPr>
        <p:spPr>
          <a:xfrm>
            <a:off x="616250" y="1541300"/>
            <a:ext cx="8016900" cy="10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https://www.mongodb.com/docs/compass/master/install/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Instalação do Compass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6" name="Google Shape;96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60</a:t>
            </a:fld>
            <a:r>
              <a:rPr lang="en-US"/>
              <a:t>]</a:t>
            </a:r>
            <a:endParaRPr/>
          </a:p>
        </p:txBody>
      </p:sp>
      <p:pic>
        <p:nvPicPr>
          <p:cNvPr id="97" name="Google Shape;9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2174872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/>
        </p:nvSpPr>
        <p:spPr>
          <a:xfrm>
            <a:off x="563550" y="1744775"/>
            <a:ext cx="8016900" cy="24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use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{{nome_do_banco}}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Enquanto o database não tiver uma collection ele não será apresentado na lista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um DataBase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61</a:t>
            </a:fld>
            <a:r>
              <a:rPr lang="en-US"/>
              <a:t>]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1855435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/>
        </p:nvSpPr>
        <p:spPr>
          <a:xfrm>
            <a:off x="563550" y="1744775"/>
            <a:ext cx="8016900" cy="15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db.createCollection("usuarios")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db.createCollection("destinos")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7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uma collection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62</a:t>
            </a:fld>
            <a:r>
              <a:rPr lang="en-US"/>
              <a:t>]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7351541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/>
        </p:nvSpPr>
        <p:spPr>
          <a:xfrm>
            <a:off x="563550" y="1744775"/>
            <a:ext cx="8016900" cy="19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db.usuarios.insertOne({ });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db.usuarios.insertMany([{ }]);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Inserindo Documentos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63</a:t>
            </a:fld>
            <a:r>
              <a:rPr lang="en-US"/>
              <a:t>]</a:t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0870761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/>
        </p:nvSpPr>
        <p:spPr>
          <a:xfrm>
            <a:off x="563550" y="1744775"/>
            <a:ext cx="8016900" cy="16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db.usuarios.find({})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db.usuarios.findOne({});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db.usuarios.findOneAndUpdate({ }, {});</a:t>
            </a:r>
            <a:b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db.usuarios.findOneAndDelete({});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9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Consultando Documentos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64</a:t>
            </a:fld>
            <a:r>
              <a:rPr lang="en-US"/>
              <a:t>]</a:t>
            </a:r>
            <a:endParaRPr/>
          </a:p>
        </p:txBody>
      </p:sp>
      <p:pic>
        <p:nvPicPr>
          <p:cNvPr id="129" name="Google Shape;129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3973923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/>
        </p:nvSpPr>
        <p:spPr>
          <a:xfrm>
            <a:off x="563550" y="1744775"/>
            <a:ext cx="80169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db.usuarios.updateOne()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db.usuarios.updateMany()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db.usuarios.replaceOne()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0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Atualizando Documentos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Google Shape;136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65</a:t>
            </a:fld>
            <a:r>
              <a:rPr lang="en-US"/>
              <a:t>]</a:t>
            </a:r>
            <a:endParaRPr/>
          </a:p>
        </p:txBody>
      </p:sp>
      <p:pic>
        <p:nvPicPr>
          <p:cNvPr id="137" name="Google Shape;137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0637543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/>
        </p:nvSpPr>
        <p:spPr>
          <a:xfrm>
            <a:off x="563550" y="1470875"/>
            <a:ext cx="8016900" cy="28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$inc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$push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$set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$unset</a:t>
            </a:r>
            <a:b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$rename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https://www.mongodb.com/docs/manual/reference/operator/update/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1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Operadores de Update 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4" name="Google Shape;144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66</a:t>
            </a:fld>
            <a:r>
              <a:rPr lang="en-US"/>
              <a:t>]</a:t>
            </a:r>
            <a:endParaRPr/>
          </a:p>
        </p:txBody>
      </p:sp>
      <p:pic>
        <p:nvPicPr>
          <p:cNvPr id="145" name="Google Shape;145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2458286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/>
        </p:nvSpPr>
        <p:spPr>
          <a:xfrm>
            <a:off x="563550" y="1470875"/>
            <a:ext cx="8016900" cy="14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db.usuarios.deleteOne({ });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db.usuarios.deleteMany({ });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2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Excluindo Documentos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2" name="Google Shape;152;p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67</a:t>
            </a:fld>
            <a:r>
              <a:rPr lang="en-US"/>
              <a:t>]</a:t>
            </a:r>
            <a:endParaRPr/>
          </a:p>
        </p:txBody>
      </p:sp>
      <p:pic>
        <p:nvPicPr>
          <p:cNvPr id="153" name="Google Shape;153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9257404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/>
        </p:nvSpPr>
        <p:spPr>
          <a:xfrm>
            <a:off x="563550" y="1744775"/>
            <a:ext cx="8016900" cy="15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https://github.com/pamelaborges/dio-db-nosql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3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Código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0" name="Google Shape;160;p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68</a:t>
            </a:fld>
            <a:r>
              <a:rPr lang="en-US"/>
              <a:t>]</a:t>
            </a:r>
            <a:endParaRPr/>
          </a:p>
        </p:txBody>
      </p:sp>
      <p:pic>
        <p:nvPicPr>
          <p:cNvPr id="161" name="Google Shape;161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282686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/>
          <p:nvPr/>
        </p:nvSpPr>
        <p:spPr>
          <a:xfrm>
            <a:off x="565525" y="927250"/>
            <a:ext cx="8016900" cy="30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Referências: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○"/>
            </a:pPr>
            <a:r>
              <a:rPr lang="en-US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https://www.mongodb.com/docs/manual/reference/method/db.collection.find/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○"/>
            </a:pPr>
            <a:r>
              <a:rPr lang="en-US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https://www.mongodb.com/docs/manual/reference/method/db.collection.findAndModify/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○"/>
            </a:pPr>
            <a:r>
              <a:rPr lang="en-US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https://www.mongodb.com/docs/manual/reference/method/db.collection.findOne/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○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https://www.mongodb.com/docs/v6.0/tutorial/insert-documents/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0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4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8" name="Google Shape;168;p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69</a:t>
            </a:fld>
            <a:r>
              <a:rPr lang="en-US"/>
              <a:t>]</a:t>
            </a:r>
            <a:endParaRPr/>
          </a:p>
        </p:txBody>
      </p:sp>
      <p:pic>
        <p:nvPicPr>
          <p:cNvPr id="169" name="Google Shape;169;p2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28586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Introdução aos Bancos de Dados Não Relacionais</a:t>
            </a:r>
            <a:endParaRPr sz="2400" b="0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524525" y="10068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Conceitos básicos dos bancos de dados não relacionais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pic>
        <p:nvPicPr>
          <p:cNvPr id="89" name="Google Shape;8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94292" y="161566"/>
            <a:ext cx="651673" cy="2714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4016927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Introdução aos Bancos de Dados Não Relacionais</a:t>
            </a:r>
            <a:endParaRPr sz="2400" b="0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524525" y="10068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Consultas simples: Operadores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70</a:t>
            </a:fld>
            <a:r>
              <a:rPr lang="en-US"/>
              <a:t>]</a:t>
            </a:r>
            <a:endParaRPr/>
          </a:p>
        </p:txBody>
      </p:sp>
      <p:pic>
        <p:nvPicPr>
          <p:cNvPr id="89" name="Google Shape;8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94292" y="161566"/>
            <a:ext cx="651673" cy="2714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239111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/>
        </p:nvSpPr>
        <p:spPr>
          <a:xfrm>
            <a:off x="616250" y="1541300"/>
            <a:ext cx="8016900" cy="24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Realizar consultas baseadas em um valor específico para um campo.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db.usuarios.find({ “endereco.cidade”: "São Paulo" })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Igualdade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6" name="Google Shape;96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71</a:t>
            </a:fld>
            <a:r>
              <a:rPr lang="en-US"/>
              <a:t>]</a:t>
            </a:r>
            <a:endParaRPr/>
          </a:p>
        </p:txBody>
      </p:sp>
      <p:pic>
        <p:nvPicPr>
          <p:cNvPr id="97" name="Google Shape;9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9187408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/>
        </p:nvSpPr>
        <p:spPr>
          <a:xfrm>
            <a:off x="616250" y="1541300"/>
            <a:ext cx="8016900" cy="31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Realizar consultas baseadas em um valor específico para um campo.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$and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$or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$not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Operadores Lógicos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72</a:t>
            </a:fld>
            <a:r>
              <a:rPr lang="en-US"/>
              <a:t>]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0785577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/>
        </p:nvSpPr>
        <p:spPr>
          <a:xfrm>
            <a:off x="616250" y="1541300"/>
            <a:ext cx="8016900" cy="31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$eq: ==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$ne: !=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$gt: &gt;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$gte: &gt;=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$lt: &lt;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$lte: &lt;=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$in: []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$nin: []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7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Operadores Comparação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73</a:t>
            </a:fld>
            <a:r>
              <a:rPr lang="en-US"/>
              <a:t>]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8472677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/>
        </p:nvSpPr>
        <p:spPr>
          <a:xfrm>
            <a:off x="563550" y="1744775"/>
            <a:ext cx="80169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Definir quais campos devem ser retornados em uma consulta.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Projeções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74</a:t>
            </a:fld>
            <a:r>
              <a:rPr lang="en-US"/>
              <a:t>]</a:t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3447757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/>
        </p:nvSpPr>
        <p:spPr>
          <a:xfrm>
            <a:off x="563550" y="1744775"/>
            <a:ext cx="80169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Ordenar os resultados de uma consulta com base em um ou mais campos.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9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Ordenação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75</a:t>
            </a:fld>
            <a:r>
              <a:rPr lang="en-US"/>
              <a:t>]</a:t>
            </a:r>
            <a:endParaRPr/>
          </a:p>
        </p:txBody>
      </p:sp>
      <p:pic>
        <p:nvPicPr>
          <p:cNvPr id="129" name="Google Shape;129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5069604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/>
        </p:nvSpPr>
        <p:spPr>
          <a:xfrm>
            <a:off x="563550" y="1744775"/>
            <a:ext cx="8016900" cy="15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Limitar o número de documentos retornados em uma consulta.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0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Limitação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Google Shape;136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76</a:t>
            </a:fld>
            <a:r>
              <a:rPr lang="en-US"/>
              <a:t>]</a:t>
            </a:r>
            <a:endParaRPr/>
          </a:p>
        </p:txBody>
      </p:sp>
      <p:pic>
        <p:nvPicPr>
          <p:cNvPr id="137" name="Google Shape;137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0064305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/>
        </p:nvSpPr>
        <p:spPr>
          <a:xfrm>
            <a:off x="563550" y="1744775"/>
            <a:ext cx="8016900" cy="15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db.usuarios.find().skip(10).limit(5)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1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Paginação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4" name="Google Shape;144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77</a:t>
            </a:fld>
            <a:r>
              <a:rPr lang="en-US"/>
              <a:t>]</a:t>
            </a:r>
            <a:endParaRPr/>
          </a:p>
        </p:txBody>
      </p:sp>
      <p:pic>
        <p:nvPicPr>
          <p:cNvPr id="145" name="Google Shape;145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5880114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/>
        </p:nvSpPr>
        <p:spPr>
          <a:xfrm>
            <a:off x="563550" y="1744775"/>
            <a:ext cx="8016900" cy="15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https://github.com/pamelaborges/dio-db-nosql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2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Código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2" name="Google Shape;152;p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78</a:t>
            </a:fld>
            <a:r>
              <a:rPr lang="en-US"/>
              <a:t>]</a:t>
            </a:r>
            <a:endParaRPr/>
          </a:p>
        </p:txBody>
      </p:sp>
      <p:pic>
        <p:nvPicPr>
          <p:cNvPr id="153" name="Google Shape;153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5828566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/>
        </p:nvSpPr>
        <p:spPr>
          <a:xfrm>
            <a:off x="565525" y="927250"/>
            <a:ext cx="8016900" cy="22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Referências: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○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https://www.mongodb.com/docs/manual/reference/operator/query/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0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3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0" name="Google Shape;160;p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79</a:t>
            </a:fld>
            <a:r>
              <a:rPr lang="en-US"/>
              <a:t>]</a:t>
            </a:r>
            <a:endParaRPr/>
          </a:p>
        </p:txBody>
      </p:sp>
      <p:pic>
        <p:nvPicPr>
          <p:cNvPr id="161" name="Google Shape;161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03201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/>
        </p:nvSpPr>
        <p:spPr>
          <a:xfrm>
            <a:off x="565525" y="1657700"/>
            <a:ext cx="8016900" cy="27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Termo correto: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NOT Only SQL</a:t>
            </a:r>
            <a:endParaRPr sz="2400" b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Não seguem modelo de tabelas e relacionamentos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Projetados para lidar com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alto volume de dados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alta escalabilidade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Alta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flexibilidade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na estrutura de dados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Eles são amplamente utilizados em cenários onde a consistência imediata dos dados não é crítica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um Banco de Dados não relacional?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6" name="Google Shape;96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  <p:pic>
        <p:nvPicPr>
          <p:cNvPr id="97" name="Google Shape;9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0848892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Introdução aos Bancos de Dados Não Relacionais</a:t>
            </a:r>
            <a:endParaRPr sz="2400" b="0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524525" y="10068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Breve apresentação do Redis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80</a:t>
            </a:fld>
            <a:r>
              <a:rPr lang="en-US"/>
              <a:t>]</a:t>
            </a:r>
            <a:endParaRPr/>
          </a:p>
        </p:txBody>
      </p:sp>
      <p:pic>
        <p:nvPicPr>
          <p:cNvPr id="89" name="Google Shape;8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94292" y="161566"/>
            <a:ext cx="651673" cy="2714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5906118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/>
        </p:nvSpPr>
        <p:spPr>
          <a:xfrm>
            <a:off x="616250" y="1541300"/>
            <a:ext cx="80169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Redis é um sistema de armazenamento de dados em memória de alto desempenho.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o Redis?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6" name="Google Shape;96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81</a:t>
            </a:fld>
            <a:r>
              <a:rPr lang="en-US"/>
              <a:t>]</a:t>
            </a:r>
            <a:endParaRPr/>
          </a:p>
        </p:txBody>
      </p:sp>
      <p:pic>
        <p:nvPicPr>
          <p:cNvPr id="97" name="Google Shape;9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2543794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/>
        </p:nvSpPr>
        <p:spPr>
          <a:xfrm>
            <a:off x="616250" y="1541300"/>
            <a:ext cx="8016900" cy="30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Armazenamento em Memória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Estrutura de Dados Versátil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Operações Atômicas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Cache de Alto Desempenho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Pub/Sub (Publicação/Assinatura)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Principais Características do Redis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82</a:t>
            </a:fld>
            <a:r>
              <a:rPr lang="en-US"/>
              <a:t>]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6273039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/>
        </p:nvSpPr>
        <p:spPr>
          <a:xfrm>
            <a:off x="616250" y="1541300"/>
            <a:ext cx="8016900" cy="20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Cache de Dados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Filas de Mensagens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Contagem de Acessos e Estatísticas em Tempo Real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Gerenciamento de Sessões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Cache de Resultados de Consultas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7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Principais Utilizações do Redis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83</a:t>
            </a:fld>
            <a:r>
              <a:rPr lang="en-US"/>
              <a:t>]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0497882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/>
        </p:nvSpPr>
        <p:spPr>
          <a:xfrm>
            <a:off x="616250" y="1541300"/>
            <a:ext cx="8016900" cy="27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SET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GET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DEL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EXISTS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KEYS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INCR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DECR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Principais Comandos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84</a:t>
            </a:fld>
            <a:r>
              <a:rPr lang="en-US"/>
              <a:t>]</a:t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0855242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/>
        </p:nvSpPr>
        <p:spPr>
          <a:xfrm>
            <a:off x="616250" y="1541300"/>
            <a:ext cx="8016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https://try.redis.io/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9"/>
          <p:cNvSpPr txBox="1"/>
          <p:nvPr/>
        </p:nvSpPr>
        <p:spPr>
          <a:xfrm>
            <a:off x="616250" y="4020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85</a:t>
            </a:fld>
            <a:r>
              <a:rPr lang="en-US"/>
              <a:t>]</a:t>
            </a:r>
            <a:endParaRPr/>
          </a:p>
        </p:txBody>
      </p:sp>
      <p:pic>
        <p:nvPicPr>
          <p:cNvPr id="129" name="Google Shape;129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0706715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/>
        </p:nvSpPr>
        <p:spPr>
          <a:xfrm>
            <a:off x="565525" y="927250"/>
            <a:ext cx="8016900" cy="22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Referências: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○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https://redis.io/docs/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0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0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Google Shape;136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86</a:t>
            </a:fld>
            <a:r>
              <a:rPr lang="en-US"/>
              <a:t>]</a:t>
            </a:r>
            <a:endParaRPr/>
          </a:p>
        </p:txBody>
      </p:sp>
      <p:pic>
        <p:nvPicPr>
          <p:cNvPr id="137" name="Google Shape;137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3306908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/>
        </p:nvSpPr>
        <p:spPr>
          <a:xfrm>
            <a:off x="967981" y="2574161"/>
            <a:ext cx="6965926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Fórum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sz="24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Artigos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- </a:t>
            </a:r>
            <a:r>
              <a:rPr lang="en-US" sz="2400" b="0" i="0" u="sng" strike="noStrike" cap="none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https://web.dio.me/articles</a:t>
            </a:r>
            <a:endParaRPr sz="2400" b="0" i="0" u="sng" strike="noStrike" cap="none" dirty="0">
              <a:solidFill>
                <a:schemeClr val="hlink"/>
              </a:solidFill>
              <a:latin typeface="Arial"/>
              <a:ea typeface="Arial"/>
              <a:cs typeface="Arial"/>
              <a:sym typeface="Arial"/>
              <a:hlinkClick r:id="rId3"/>
            </a:endParaRPr>
          </a:p>
        </p:txBody>
      </p:sp>
      <p:sp>
        <p:nvSpPr>
          <p:cNvPr id="143" name="Google Shape;143;p21"/>
          <p:cNvSpPr txBox="1"/>
          <p:nvPr/>
        </p:nvSpPr>
        <p:spPr>
          <a:xfrm>
            <a:off x="1097377" y="1284651"/>
            <a:ext cx="6833892" cy="945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4" name="Google Shape;144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87</a:t>
            </a:fld>
            <a:r>
              <a:rPr lang="en-US"/>
              <a:t>]</a:t>
            </a:r>
            <a:endParaRPr/>
          </a:p>
        </p:txBody>
      </p:sp>
      <p:pic>
        <p:nvPicPr>
          <p:cNvPr id="145" name="Google Shape;145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94292" y="161566"/>
            <a:ext cx="651673" cy="2714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78945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Diferenças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7350" y="150783"/>
            <a:ext cx="597049" cy="25120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6" name="Google Shape;106;p16"/>
          <p:cNvGraphicFramePr/>
          <p:nvPr/>
        </p:nvGraphicFramePr>
        <p:xfrm>
          <a:off x="952500" y="1619250"/>
          <a:ext cx="7239000" cy="19810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SQL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NoSQL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Modelo de dados fixo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Modelo de dados flexivel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Escalabilidade vertical (hardware)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Escalabilidade horizontal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Transações ACID 100%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Transações ACID ausentes total ou parcial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LInguagem de consulta SQL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Cada SGBD tem sua própria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4556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E48B58A68BE64E9120D347E3E06B3A" ma:contentTypeVersion="17" ma:contentTypeDescription="Create a new document." ma:contentTypeScope="" ma:versionID="95cfa1b356ebc00e7ae0651ac289c61a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e4c6b8551cacebbb625ac86333d8910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18D6E7C-245F-4777-8B3C-F1A5900846F2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customXml/itemProps2.xml><?xml version="1.0" encoding="utf-8"?>
<ds:datastoreItem xmlns:ds="http://schemas.openxmlformats.org/officeDocument/2006/customXml" ds:itemID="{A453C835-45EA-49BA-AE40-52C7D72A135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E60DFEC-A791-450E-AAF5-8D164A1504D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2601</Words>
  <Application>Microsoft Office PowerPoint</Application>
  <PresentationFormat>Apresentação na tela (16:9)</PresentationFormat>
  <Paragraphs>403</Paragraphs>
  <Slides>87</Slides>
  <Notes>87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87</vt:i4>
      </vt:variant>
    </vt:vector>
  </HeadingPairs>
  <TitlesOfParts>
    <vt:vector size="88" baseType="lpstr"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renato.local</dc:creator>
  <cp:lastModifiedBy>Renato Seabra</cp:lastModifiedBy>
  <cp:revision>2</cp:revision>
  <dcterms:modified xsi:type="dcterms:W3CDTF">2024-07-06T15:50:53Z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