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ass2015\Documents\Stevens%20Semesters\2015\Spring%202015\Health%20Informatics\Final%20Project\figure%201%20log%20lo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Log Loss Values for All</a:t>
            </a:r>
            <a:r>
              <a:rPr lang="en-US" baseline="0"/>
              <a:t> Teams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8575">
              <a:noFill/>
            </a:ln>
          </c:spPr>
          <c:xVal>
            <c:numRef>
              <c:f>'figure 1'!$A:$A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</c:numCache>
            </c:numRef>
          </c:xVal>
          <c:yVal>
            <c:numRef>
              <c:f>'figure 1'!$B:$B</c:f>
              <c:numCache>
                <c:formatCode>General</c:formatCode>
                <c:ptCount val="1048576"/>
                <c:pt idx="0">
                  <c:v>0.31490000000000001</c:v>
                </c:pt>
                <c:pt idx="1">
                  <c:v>0.31778000000000001</c:v>
                </c:pt>
                <c:pt idx="2">
                  <c:v>0.32425999999999999</c:v>
                </c:pt>
                <c:pt idx="3">
                  <c:v>0.32457000000000003</c:v>
                </c:pt>
                <c:pt idx="4">
                  <c:v>0.32871</c:v>
                </c:pt>
                <c:pt idx="5">
                  <c:v>0.33273999999999998</c:v>
                </c:pt>
                <c:pt idx="6">
                  <c:v>0.33835999999999999</c:v>
                </c:pt>
                <c:pt idx="7">
                  <c:v>0.33928999999999998</c:v>
                </c:pt>
                <c:pt idx="8">
                  <c:v>0.33931</c:v>
                </c:pt>
                <c:pt idx="9">
                  <c:v>0.34076000000000001</c:v>
                </c:pt>
                <c:pt idx="10">
                  <c:v>0.34275</c:v>
                </c:pt>
                <c:pt idx="11">
                  <c:v>0.34575</c:v>
                </c:pt>
                <c:pt idx="12">
                  <c:v>0.34649000000000002</c:v>
                </c:pt>
                <c:pt idx="13">
                  <c:v>0.34673999999999999</c:v>
                </c:pt>
                <c:pt idx="14">
                  <c:v>0.34676000000000001</c:v>
                </c:pt>
                <c:pt idx="15">
                  <c:v>0.34773999999999999</c:v>
                </c:pt>
                <c:pt idx="16">
                  <c:v>0.34805000000000003</c:v>
                </c:pt>
                <c:pt idx="17">
                  <c:v>0.34814000000000001</c:v>
                </c:pt>
                <c:pt idx="18">
                  <c:v>0.34823999999999999</c:v>
                </c:pt>
                <c:pt idx="19">
                  <c:v>0.34849000000000002</c:v>
                </c:pt>
                <c:pt idx="20">
                  <c:v>0.35049999999999998</c:v>
                </c:pt>
                <c:pt idx="21">
                  <c:v>0.35224</c:v>
                </c:pt>
                <c:pt idx="22">
                  <c:v>0.35250999999999999</c:v>
                </c:pt>
                <c:pt idx="23">
                  <c:v>0.35471999999999998</c:v>
                </c:pt>
                <c:pt idx="24">
                  <c:v>0.35491</c:v>
                </c:pt>
                <c:pt idx="25">
                  <c:v>0.35536000000000001</c:v>
                </c:pt>
                <c:pt idx="26">
                  <c:v>0.35730000000000001</c:v>
                </c:pt>
                <c:pt idx="27">
                  <c:v>0.35804000000000002</c:v>
                </c:pt>
                <c:pt idx="28">
                  <c:v>0.35907</c:v>
                </c:pt>
                <c:pt idx="29">
                  <c:v>0.35933999999999999</c:v>
                </c:pt>
                <c:pt idx="30">
                  <c:v>0.35965999999999998</c:v>
                </c:pt>
                <c:pt idx="31">
                  <c:v>0.35981000000000002</c:v>
                </c:pt>
                <c:pt idx="32">
                  <c:v>0.36054999999999998</c:v>
                </c:pt>
                <c:pt idx="33">
                  <c:v>0.36181000000000002</c:v>
                </c:pt>
                <c:pt idx="34">
                  <c:v>0.36316999999999999</c:v>
                </c:pt>
                <c:pt idx="35">
                  <c:v>0.36332999999999999</c:v>
                </c:pt>
                <c:pt idx="36">
                  <c:v>0.36357</c:v>
                </c:pt>
                <c:pt idx="37">
                  <c:v>0.36365999999999998</c:v>
                </c:pt>
                <c:pt idx="38">
                  <c:v>0.36387999999999998</c:v>
                </c:pt>
                <c:pt idx="39">
                  <c:v>0.36408000000000001</c:v>
                </c:pt>
                <c:pt idx="40">
                  <c:v>0.36442000000000002</c:v>
                </c:pt>
                <c:pt idx="41">
                  <c:v>0.36485000000000001</c:v>
                </c:pt>
                <c:pt idx="42">
                  <c:v>0.36538999999999999</c:v>
                </c:pt>
                <c:pt idx="43">
                  <c:v>0.36596000000000001</c:v>
                </c:pt>
                <c:pt idx="44">
                  <c:v>0.36625999999999997</c:v>
                </c:pt>
                <c:pt idx="45">
                  <c:v>0.36647000000000002</c:v>
                </c:pt>
                <c:pt idx="46">
                  <c:v>0.36649999999999999</c:v>
                </c:pt>
                <c:pt idx="47">
                  <c:v>0.36681999999999998</c:v>
                </c:pt>
                <c:pt idx="48">
                  <c:v>0.36693999999999999</c:v>
                </c:pt>
                <c:pt idx="49">
                  <c:v>0.36749999999999999</c:v>
                </c:pt>
                <c:pt idx="50">
                  <c:v>0.36775999999999998</c:v>
                </c:pt>
                <c:pt idx="51">
                  <c:v>0.36826999999999999</c:v>
                </c:pt>
                <c:pt idx="52">
                  <c:v>0.36897000000000002</c:v>
                </c:pt>
                <c:pt idx="53">
                  <c:v>0.36923</c:v>
                </c:pt>
                <c:pt idx="54">
                  <c:v>0.37006</c:v>
                </c:pt>
                <c:pt idx="55">
                  <c:v>0.37080999999999997</c:v>
                </c:pt>
                <c:pt idx="56">
                  <c:v>0.37256</c:v>
                </c:pt>
                <c:pt idx="57">
                  <c:v>0.37270999999999999</c:v>
                </c:pt>
                <c:pt idx="58">
                  <c:v>0.37330999999999998</c:v>
                </c:pt>
                <c:pt idx="59">
                  <c:v>0.37358999999999998</c:v>
                </c:pt>
                <c:pt idx="60">
                  <c:v>0.37375000000000003</c:v>
                </c:pt>
                <c:pt idx="61">
                  <c:v>0.37392999999999998</c:v>
                </c:pt>
                <c:pt idx="62">
                  <c:v>0.37403999999999998</c:v>
                </c:pt>
                <c:pt idx="63">
                  <c:v>0.37490000000000001</c:v>
                </c:pt>
                <c:pt idx="64">
                  <c:v>0.37569999999999998</c:v>
                </c:pt>
                <c:pt idx="65">
                  <c:v>0.37598999999999999</c:v>
                </c:pt>
                <c:pt idx="66">
                  <c:v>0.37609999999999999</c:v>
                </c:pt>
                <c:pt idx="67">
                  <c:v>0.37736999999999998</c:v>
                </c:pt>
                <c:pt idx="68">
                  <c:v>0.38041999999999998</c:v>
                </c:pt>
                <c:pt idx="69">
                  <c:v>0.38081999999999999</c:v>
                </c:pt>
                <c:pt idx="70">
                  <c:v>0.38140000000000002</c:v>
                </c:pt>
                <c:pt idx="71">
                  <c:v>0.38202999999999998</c:v>
                </c:pt>
                <c:pt idx="72">
                  <c:v>0.38217000000000001</c:v>
                </c:pt>
                <c:pt idx="73">
                  <c:v>0.38230999999999998</c:v>
                </c:pt>
                <c:pt idx="74">
                  <c:v>0.38241000000000003</c:v>
                </c:pt>
                <c:pt idx="75">
                  <c:v>0.38285000000000002</c:v>
                </c:pt>
                <c:pt idx="76">
                  <c:v>0.38353999999999999</c:v>
                </c:pt>
                <c:pt idx="77">
                  <c:v>0.38364999999999999</c:v>
                </c:pt>
                <c:pt idx="78">
                  <c:v>0.38518999999999998</c:v>
                </c:pt>
                <c:pt idx="79">
                  <c:v>0.38523000000000002</c:v>
                </c:pt>
                <c:pt idx="80">
                  <c:v>0.38816000000000001</c:v>
                </c:pt>
                <c:pt idx="81">
                  <c:v>0.38883000000000001</c:v>
                </c:pt>
                <c:pt idx="82">
                  <c:v>0.38905000000000001</c:v>
                </c:pt>
                <c:pt idx="83">
                  <c:v>0.38932</c:v>
                </c:pt>
                <c:pt idx="84">
                  <c:v>0.39011000000000001</c:v>
                </c:pt>
                <c:pt idx="85">
                  <c:v>0.39047999999999999</c:v>
                </c:pt>
                <c:pt idx="86">
                  <c:v>0.39184000000000002</c:v>
                </c:pt>
                <c:pt idx="87">
                  <c:v>0.39193</c:v>
                </c:pt>
                <c:pt idx="88">
                  <c:v>0.39365</c:v>
                </c:pt>
                <c:pt idx="89">
                  <c:v>0.39523000000000003</c:v>
                </c:pt>
                <c:pt idx="90">
                  <c:v>0.39535999999999999</c:v>
                </c:pt>
                <c:pt idx="91">
                  <c:v>0.39648</c:v>
                </c:pt>
                <c:pt idx="92">
                  <c:v>0.39728999999999998</c:v>
                </c:pt>
                <c:pt idx="93">
                  <c:v>0.39783000000000002</c:v>
                </c:pt>
                <c:pt idx="94">
                  <c:v>0.40064</c:v>
                </c:pt>
                <c:pt idx="95">
                  <c:v>0.40221000000000001</c:v>
                </c:pt>
                <c:pt idx="96">
                  <c:v>0.40288000000000002</c:v>
                </c:pt>
                <c:pt idx="97">
                  <c:v>0.40290999999999999</c:v>
                </c:pt>
                <c:pt idx="98">
                  <c:v>0.40336</c:v>
                </c:pt>
                <c:pt idx="99">
                  <c:v>0.40339999999999998</c:v>
                </c:pt>
                <c:pt idx="100">
                  <c:v>0.40344000000000002</c:v>
                </c:pt>
                <c:pt idx="101">
                  <c:v>0.40344000000000002</c:v>
                </c:pt>
                <c:pt idx="102">
                  <c:v>0.40366999999999997</c:v>
                </c:pt>
                <c:pt idx="103">
                  <c:v>0.40429999999999999</c:v>
                </c:pt>
                <c:pt idx="104">
                  <c:v>0.40450000000000003</c:v>
                </c:pt>
                <c:pt idx="105">
                  <c:v>0.40499000000000002</c:v>
                </c:pt>
                <c:pt idx="106">
                  <c:v>0.40505999999999998</c:v>
                </c:pt>
                <c:pt idx="107">
                  <c:v>0.40555000000000002</c:v>
                </c:pt>
                <c:pt idx="108">
                  <c:v>0.40559000000000001</c:v>
                </c:pt>
                <c:pt idx="109">
                  <c:v>0.40559000000000001</c:v>
                </c:pt>
                <c:pt idx="110">
                  <c:v>0.40559000000000001</c:v>
                </c:pt>
                <c:pt idx="111">
                  <c:v>0.40559000000000001</c:v>
                </c:pt>
                <c:pt idx="112">
                  <c:v>0.40559000000000001</c:v>
                </c:pt>
                <c:pt idx="113">
                  <c:v>0.40559000000000001</c:v>
                </c:pt>
                <c:pt idx="114">
                  <c:v>0.40567999999999999</c:v>
                </c:pt>
                <c:pt idx="115">
                  <c:v>0.40573999999999999</c:v>
                </c:pt>
                <c:pt idx="116">
                  <c:v>0.40577999999999997</c:v>
                </c:pt>
                <c:pt idx="117">
                  <c:v>0.40583999999999998</c:v>
                </c:pt>
                <c:pt idx="118">
                  <c:v>0.40638000000000002</c:v>
                </c:pt>
                <c:pt idx="119">
                  <c:v>0.40662999999999999</c:v>
                </c:pt>
                <c:pt idx="120">
                  <c:v>0.40794000000000002</c:v>
                </c:pt>
                <c:pt idx="121">
                  <c:v>0.41200999999999999</c:v>
                </c:pt>
                <c:pt idx="122">
                  <c:v>0.41282999999999997</c:v>
                </c:pt>
                <c:pt idx="123">
                  <c:v>0.41416999999999998</c:v>
                </c:pt>
                <c:pt idx="124">
                  <c:v>0.41467999999999999</c:v>
                </c:pt>
                <c:pt idx="125">
                  <c:v>0.41615000000000002</c:v>
                </c:pt>
                <c:pt idx="126">
                  <c:v>0.42125000000000001</c:v>
                </c:pt>
                <c:pt idx="127">
                  <c:v>0.42193999999999998</c:v>
                </c:pt>
                <c:pt idx="128">
                  <c:v>0.42817</c:v>
                </c:pt>
                <c:pt idx="129">
                  <c:v>0.43346000000000001</c:v>
                </c:pt>
                <c:pt idx="130">
                  <c:v>0.43697000000000003</c:v>
                </c:pt>
                <c:pt idx="131">
                  <c:v>0.44066</c:v>
                </c:pt>
                <c:pt idx="132">
                  <c:v>0.44477</c:v>
                </c:pt>
                <c:pt idx="133">
                  <c:v>0.44579000000000002</c:v>
                </c:pt>
                <c:pt idx="134">
                  <c:v>0.44749</c:v>
                </c:pt>
                <c:pt idx="135">
                  <c:v>0.44774999999999998</c:v>
                </c:pt>
                <c:pt idx="136">
                  <c:v>0.45354</c:v>
                </c:pt>
                <c:pt idx="137">
                  <c:v>0.45946999999999999</c:v>
                </c:pt>
                <c:pt idx="138">
                  <c:v>0.47793000000000002</c:v>
                </c:pt>
                <c:pt idx="139">
                  <c:v>0.51471999999999996</c:v>
                </c:pt>
                <c:pt idx="140">
                  <c:v>0.56032000000000004</c:v>
                </c:pt>
                <c:pt idx="141">
                  <c:v>0.56032000000000004</c:v>
                </c:pt>
              </c:numCache>
            </c:numRef>
          </c:yVal>
          <c:smooth val="0"/>
        </c:ser>
        <c:ser>
          <c:idx val="1"/>
          <c:order val="1"/>
          <c:tx>
            <c:v>Model in this Paper</c:v>
          </c:tx>
          <c:spPr>
            <a:ln w="28575">
              <a:noFill/>
            </a:ln>
          </c:spPr>
          <c:dPt>
            <c:idx val="0"/>
            <c:marker>
              <c:symbol val="square"/>
              <c:size val="8"/>
            </c:marker>
            <c:bubble3D val="0"/>
          </c:dPt>
          <c:xVal>
            <c:numRef>
              <c:f>'figure 1'!$D$11</c:f>
              <c:numCache>
                <c:formatCode>General</c:formatCode>
                <c:ptCount val="1"/>
                <c:pt idx="0">
                  <c:v>77</c:v>
                </c:pt>
              </c:numCache>
            </c:numRef>
          </c:xVal>
          <c:yVal>
            <c:numRef>
              <c:f>'figure 1'!$E$11</c:f>
              <c:numCache>
                <c:formatCode>General</c:formatCode>
                <c:ptCount val="1"/>
                <c:pt idx="0">
                  <c:v>0.38294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02400"/>
        <c:axId val="95646464"/>
      </c:scatterChart>
      <c:valAx>
        <c:axId val="90102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Competition Ranking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5646464"/>
        <c:crosses val="autoZero"/>
        <c:crossBetween val="midCat"/>
      </c:valAx>
      <c:valAx>
        <c:axId val="95646464"/>
        <c:scaling>
          <c:orientation val="minMax"/>
          <c:min val="0.3000000000000000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Log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1024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7914B-7589-41FE-B115-9C3C669F7CC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8F0E-C7C3-46F8-B4A3-48B5E8E6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8F0E-C7C3-46F8-B4A3-48B5E8E66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Quick intro:</a:t>
            </a:r>
            <a:r>
              <a:rPr lang="en-US" baseline="0" dirty="0" smtClean="0"/>
              <a:t> diabetes is important because 29 million people in US have it and it costs $245 billion annually to 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8F0E-C7C3-46F8-B4A3-48B5E8E66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2009 to 2012.</a:t>
            </a:r>
            <a:r>
              <a:rPr lang="en-US" baseline="0" dirty="0" smtClean="0"/>
              <a:t> </a:t>
            </a:r>
            <a:r>
              <a:rPr lang="en-US" dirty="0" smtClean="0"/>
              <a:t>Some data just recorded</a:t>
            </a:r>
            <a:r>
              <a:rPr lang="en-US" baseline="0" dirty="0" smtClean="0"/>
              <a:t> once, some recorded at each doctor’s visit. REMOVED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8F0E-C7C3-46F8-B4A3-48B5E8E668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r>
              <a:rPr lang="en-US" baseline="0" dirty="0" smtClean="0"/>
              <a:t> = given once, used directly. BMI – median of all non-zero values. Medications – count of occurrences for each type. Lower than ten occurrences in whole dataset were removed.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8F0E-C7C3-46F8-B4A3-48B5E8E668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the most important features corresponded with literature</a:t>
            </a:r>
            <a:r>
              <a:rPr lang="en-US" baseline="0" dirty="0" smtClean="0"/>
              <a:t> risk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8F0E-C7C3-46F8-B4A3-48B5E8E668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579836B-71F1-48BC-A49C-4E47944C580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84206D-4D4D-47D3-8FA6-85AF07603F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058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Random Forest Approach to the Practice Fusion Diabetes Classification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772400" cy="1199704"/>
          </a:xfrm>
        </p:spPr>
        <p:txBody>
          <a:bodyPr/>
          <a:lstStyle/>
          <a:p>
            <a:pPr algn="ctr"/>
            <a:r>
              <a:rPr lang="en-US" dirty="0" smtClean="0"/>
              <a:t>Jeffrey DeVince</a:t>
            </a:r>
          </a:p>
          <a:p>
            <a:pPr algn="ctr"/>
            <a:r>
              <a:rPr lang="en-US" dirty="0" smtClean="0"/>
              <a:t>5/5/2015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2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/>
              <a:t>Pedregosa</a:t>
            </a:r>
            <a:r>
              <a:rPr lang="en-US" dirty="0"/>
              <a:t> et al. </a:t>
            </a:r>
            <a:r>
              <a:rPr lang="en-US" dirty="0" err="1"/>
              <a:t>Scikit</a:t>
            </a:r>
            <a:r>
              <a:rPr lang="en-US" dirty="0"/>
              <a:t>-learn: Machine Learning in Python. JMLR. 2011; </a:t>
            </a:r>
            <a:r>
              <a:rPr lang="en-US" dirty="0" smtClean="0"/>
              <a:t>12:2825-2830</a:t>
            </a:r>
          </a:p>
          <a:p>
            <a:r>
              <a:rPr lang="en-US" dirty="0" smtClean="0"/>
              <a:t>[2] </a:t>
            </a:r>
            <a:r>
              <a:rPr lang="en-US" dirty="0"/>
              <a:t>MedlinePlus: Trusted Health Information for You. United States’ National Library of Medicine. National Institute of Health.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9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10,000 de-identified electronic medical records</a:t>
            </a:r>
          </a:p>
          <a:p>
            <a:endParaRPr lang="en-US" dirty="0"/>
          </a:p>
          <a:p>
            <a:r>
              <a:rPr lang="en-US" dirty="0" smtClean="0"/>
              <a:t>Predict the probability that a patient has   type II diabetes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on: </a:t>
            </a:r>
          </a:p>
          <a:p>
            <a:pPr lvl="1"/>
            <a:r>
              <a:rPr lang="en-US" dirty="0" smtClean="0"/>
              <a:t>Allergies</a:t>
            </a:r>
          </a:p>
          <a:p>
            <a:pPr lvl="1"/>
            <a:r>
              <a:rPr lang="en-US" dirty="0" smtClean="0"/>
              <a:t>Diagnoses</a:t>
            </a:r>
          </a:p>
          <a:p>
            <a:pPr lvl="1"/>
            <a:r>
              <a:rPr lang="en-US" dirty="0" smtClean="0"/>
              <a:t>Immunizations</a:t>
            </a:r>
          </a:p>
          <a:p>
            <a:pPr lvl="1"/>
            <a:r>
              <a:rPr lang="en-US" dirty="0" smtClean="0"/>
              <a:t>Lab Tests</a:t>
            </a:r>
          </a:p>
          <a:p>
            <a:pPr lvl="1"/>
            <a:r>
              <a:rPr lang="en-US" dirty="0" smtClean="0"/>
              <a:t>Medications</a:t>
            </a:r>
          </a:p>
          <a:p>
            <a:pPr lvl="1"/>
            <a:r>
              <a:rPr lang="en-US" dirty="0" smtClean="0"/>
              <a:t>General patient parameters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5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 Model – “</a:t>
            </a:r>
            <a:r>
              <a:rPr lang="en-US" dirty="0" err="1" smtClean="0"/>
              <a:t>Scikit</a:t>
            </a:r>
            <a:r>
              <a:rPr lang="en-US" dirty="0" smtClean="0"/>
              <a:t> Learn” [1]</a:t>
            </a:r>
          </a:p>
          <a:p>
            <a:endParaRPr lang="en-US" dirty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Age, Gender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BMI, Height, Weight, Systolic Blood Pressure, Diastolic Blood Pressure, Respiratory Rate, Heart Rate, and Temperature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edications, Diagnoses, and Lab Tests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3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6500 patient records</a:t>
            </a:r>
          </a:p>
          <a:p>
            <a:r>
              <a:rPr lang="en-US" dirty="0" smtClean="0"/>
              <a:t>Testing: 3447 patient records</a:t>
            </a:r>
          </a:p>
          <a:p>
            <a:endParaRPr lang="en-US" dirty="0"/>
          </a:p>
          <a:p>
            <a:r>
              <a:rPr lang="en-US" dirty="0" smtClean="0"/>
              <a:t>Quantification: Log loss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45" y="3657600"/>
            <a:ext cx="7734174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39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loss = 0.38294</a:t>
            </a:r>
          </a:p>
          <a:p>
            <a:r>
              <a:rPr lang="en-US" dirty="0" smtClean="0"/>
              <a:t>77</a:t>
            </a:r>
            <a:r>
              <a:rPr lang="en-US" baseline="30000" dirty="0" smtClean="0"/>
              <a:t>th</a:t>
            </a:r>
            <a:r>
              <a:rPr lang="en-US" dirty="0" smtClean="0"/>
              <a:t> place out of 146 teams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42237292"/>
              </p:ext>
            </p:extLst>
          </p:nvPr>
        </p:nvGraphicFramePr>
        <p:xfrm>
          <a:off x="1828800" y="2590800"/>
          <a:ext cx="5867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474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005696"/>
              </p:ext>
            </p:extLst>
          </p:nvPr>
        </p:nvGraphicFramePr>
        <p:xfrm>
          <a:off x="685800" y="1447800"/>
          <a:ext cx="7924800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62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spc="25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spc="25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spc="25">
                          <a:effectLst/>
                        </a:rPr>
                        <a:t>Feature Importance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Patient Characteristic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 of Birth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0.03624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Patient Characteristic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Body-Mass Index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0.03152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Patient Characteristic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Weight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0.02706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Patient Characteristic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Systolic Blood Pressure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0.02516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Patient Characteristic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Diastolic Blood Pressure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0.02166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1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Diagnosis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Malignant melanoma of other specified sites of skin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0.02014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Patient Characteristic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0.01907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Patient Characteristic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Temperature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0.01734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Diagnosis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 or rectal pain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0.01601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Patient Characteristic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Respiratory Rate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0.01367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4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top 30 features, 5 were medications [2]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Medication Features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5326"/>
              </p:ext>
            </p:extLst>
          </p:nvPr>
        </p:nvGraphicFramePr>
        <p:xfrm>
          <a:off x="1371600" y="2209800"/>
          <a:ext cx="6553200" cy="3678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147"/>
                <a:gridCol w="2554105"/>
                <a:gridCol w="1792948"/>
              </a:tblGrid>
              <a:tr h="262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spc="25">
                          <a:effectLst/>
                        </a:rPr>
                        <a:t>Medication Name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spc="25">
                          <a:effectLst/>
                        </a:rPr>
                        <a:t>Reason for Prescription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spc="25">
                          <a:effectLst/>
                        </a:rPr>
                        <a:t>Medication Class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2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Lisinopril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Treat high blood pressure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Angiotensin-converting enzyme inhibitor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2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 dirty="0">
                          <a:effectLst/>
                        </a:rPr>
                        <a:t>Simvastatin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Reduce risk of heart attack and stroke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HMG-CoA reductase inhibitor (statin)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2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Lipitor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Reduce risk of heart attack and stroke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HMG-CoA reductase inhibitor (statin)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2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Zocor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Reduce risk of heart attack and stroke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HMG-CoA reductase inhibitor (statin)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5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Cozaar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>
                          <a:effectLst/>
                        </a:rPr>
                        <a:t>Treat high blood pressure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50" spc="25" dirty="0">
                          <a:effectLst/>
                        </a:rPr>
                        <a:t>Angiotensin II receptor antagonist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9138" y="2684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Competitive against other teams</a:t>
            </a:r>
          </a:p>
          <a:p>
            <a:endParaRPr lang="en-US" dirty="0"/>
          </a:p>
          <a:p>
            <a:r>
              <a:rPr lang="en-US" dirty="0" smtClean="0"/>
              <a:t>Feature importance values corresponded with literature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5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592</TotalTime>
  <Words>420</Words>
  <Application>Microsoft Office PowerPoint</Application>
  <PresentationFormat>On-screen Show (4:3)</PresentationFormat>
  <Paragraphs>106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Random Forest Approach to the Practice Fusion Diabetes Classification Challenge</vt:lpstr>
      <vt:lpstr>The Challenge </vt:lpstr>
      <vt:lpstr>The Dataset</vt:lpstr>
      <vt:lpstr>The Approach</vt:lpstr>
      <vt:lpstr>Evaluation</vt:lpstr>
      <vt:lpstr>Results</vt:lpstr>
      <vt:lpstr>Most Important Features</vt:lpstr>
      <vt:lpstr>Medication Features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Approach to the Practice Fusion Diabetes Classification Challenge</dc:title>
  <dc:creator>Class2015</dc:creator>
  <cp:lastModifiedBy>Class2015</cp:lastModifiedBy>
  <cp:revision>9</cp:revision>
  <cp:lastPrinted>2015-05-05T13:37:28Z</cp:lastPrinted>
  <dcterms:created xsi:type="dcterms:W3CDTF">2015-05-03T17:43:56Z</dcterms:created>
  <dcterms:modified xsi:type="dcterms:W3CDTF">2015-05-05T19:24:22Z</dcterms:modified>
</cp:coreProperties>
</file>