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81" r:id="rId2"/>
    <p:sldId id="496" r:id="rId3"/>
    <p:sldId id="462" r:id="rId4"/>
    <p:sldId id="463" r:id="rId5"/>
    <p:sldId id="464" r:id="rId6"/>
    <p:sldId id="459" r:id="rId7"/>
    <p:sldId id="458" r:id="rId8"/>
    <p:sldId id="460" r:id="rId9"/>
    <p:sldId id="465" r:id="rId10"/>
    <p:sldId id="468" r:id="rId11"/>
    <p:sldId id="469" r:id="rId12"/>
    <p:sldId id="489" r:id="rId13"/>
    <p:sldId id="467" r:id="rId14"/>
    <p:sldId id="399" r:id="rId15"/>
    <p:sldId id="491" r:id="rId16"/>
    <p:sldId id="508" r:id="rId17"/>
    <p:sldId id="497" r:id="rId18"/>
    <p:sldId id="470" r:id="rId19"/>
    <p:sldId id="461" r:id="rId20"/>
    <p:sldId id="480" r:id="rId21"/>
    <p:sldId id="471" r:id="rId22"/>
    <p:sldId id="492" r:id="rId23"/>
    <p:sldId id="472" r:id="rId24"/>
    <p:sldId id="478" r:id="rId25"/>
    <p:sldId id="474" r:id="rId26"/>
    <p:sldId id="498" r:id="rId27"/>
    <p:sldId id="503" r:id="rId28"/>
    <p:sldId id="502" r:id="rId29"/>
    <p:sldId id="499" r:id="rId30"/>
    <p:sldId id="505" r:id="rId31"/>
    <p:sldId id="475" r:id="rId32"/>
    <p:sldId id="504" r:id="rId33"/>
    <p:sldId id="477" r:id="rId34"/>
    <p:sldId id="507" r:id="rId35"/>
    <p:sldId id="501" r:id="rId36"/>
    <p:sldId id="500" r:id="rId37"/>
    <p:sldId id="506" r:id="rId38"/>
    <p:sldId id="483" r:id="rId39"/>
    <p:sldId id="487" r:id="rId40"/>
  </p:sldIdLst>
  <p:sldSz cx="9144000" cy="6858000" type="screen4x3"/>
  <p:notesSz cx="6858000" cy="9144000"/>
  <p:embeddedFontLst>
    <p:embeddedFont>
      <p:font typeface="Roboto Mono" panose="00000009000000000000" pitchFamily="49" charset="0"/>
      <p:regular r:id="rId42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291" autoAdjust="0"/>
  </p:normalViewPr>
  <p:slideViewPr>
    <p:cSldViewPr snapToGrid="0">
      <p:cViewPr varScale="1">
        <p:scale>
          <a:sx n="117" d="100"/>
          <a:sy n="117" d="100"/>
        </p:scale>
        <p:origin x="160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158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A4A7-0C56-4BCB-9E1E-BFECD3AC6AF8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E0A-9CA4-4536-A595-77D0629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4917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BDC-B1BA-4DDA-91C8-785D1E2E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5355-E4EC-43E5-9540-0E6630E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0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8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57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9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2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44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training/paths/build-apps-with-dotnet-maui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xaml/?view=net-maui-8.0" TargetMode="External"/><Relationship Id="rId2" Type="http://schemas.openxmlformats.org/officeDocument/2006/relationships/hyperlink" Target="https://learn.microsoft.com/en-us/dotnet/maui/xaml/fundamentals/get-started?view=net-maui-8.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maui/user-interface/controls/?view=net-maui-8.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ebsite-p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9615986/protected-access-modifiers-in-net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?view=net-8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335A-3572-7B21-428D-87865A4C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514868"/>
            <a:ext cx="5732417" cy="1255728"/>
          </a:xfrm>
          <a:noFill/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B137-61D5-2DC8-C52A-1F7F28CA3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DeVries</a:t>
            </a:r>
          </a:p>
        </p:txBody>
      </p:sp>
    </p:spTree>
    <p:extLst>
      <p:ext uri="{BB962C8B-B14F-4D97-AF65-F5344CB8AC3E}">
        <p14:creationId xmlns:p14="http://schemas.microsoft.com/office/powerpoint/2010/main" val="8722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50CB7-B7CD-471A-BA96-C4E2B1AC96E8}"/>
              </a:ext>
            </a:extLst>
          </p:cNvPr>
          <p:cNvSpPr txBox="1"/>
          <p:nvPr/>
        </p:nvSpPr>
        <p:spPr>
          <a:xfrm>
            <a:off x="2639634" y="2357443"/>
            <a:ext cx="2829621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Animal</a:t>
            </a:r>
          </a:p>
          <a:p>
            <a:r>
              <a:rPr lang="en-US" sz="1000" dirty="0"/>
              <a:t>{</a:t>
            </a:r>
          </a:p>
          <a:p>
            <a:r>
              <a:rPr lang="en-US" sz="1050" dirty="0"/>
              <a:t>	int </a:t>
            </a:r>
            <a:r>
              <a:rPr lang="en-US" sz="1050" dirty="0" err="1"/>
              <a:t>AnimalId</a:t>
            </a:r>
            <a:endParaRPr lang="en-US" sz="1050" dirty="0"/>
          </a:p>
          <a:p>
            <a:r>
              <a:rPr lang="en-US" sz="1050" dirty="0"/>
              <a:t>	int </a:t>
            </a:r>
            <a:r>
              <a:rPr lang="en-US" sz="1050" dirty="0" err="1"/>
              <a:t>OwnerId</a:t>
            </a:r>
            <a:endParaRPr lang="en-US" sz="1050" dirty="0"/>
          </a:p>
          <a:p>
            <a:r>
              <a:rPr lang="en-US" sz="1050" dirty="0"/>
              <a:t>	string </a:t>
            </a:r>
            <a:r>
              <a:rPr lang="en-US" sz="1050" dirty="0" err="1"/>
              <a:t>PetName</a:t>
            </a:r>
            <a:endParaRPr lang="en-US" sz="1050" dirty="0"/>
          </a:p>
          <a:p>
            <a:r>
              <a:rPr lang="en-US" sz="1050" dirty="0"/>
              <a:t>	char Gender</a:t>
            </a:r>
          </a:p>
          <a:p>
            <a:r>
              <a:rPr lang="en-US" sz="1050" dirty="0"/>
              <a:t>	datetime </a:t>
            </a:r>
            <a:r>
              <a:rPr lang="en-US" sz="1050" dirty="0" err="1"/>
              <a:t>DoB</a:t>
            </a:r>
            <a:endParaRPr lang="en-US" sz="1050" dirty="0"/>
          </a:p>
          <a:p>
            <a:r>
              <a:rPr lang="en-US" sz="1050" dirty="0"/>
              <a:t>	string </a:t>
            </a:r>
            <a:r>
              <a:rPr lang="en-US" sz="1050" dirty="0" err="1"/>
              <a:t>FoodType</a:t>
            </a:r>
            <a:endParaRPr lang="en-US" sz="1050" dirty="0"/>
          </a:p>
          <a:p>
            <a:r>
              <a:rPr lang="en-US" sz="1050" dirty="0"/>
              <a:t>	int </a:t>
            </a:r>
            <a:r>
              <a:rPr lang="en-US" sz="1050" dirty="0" err="1"/>
              <a:t>AmountOfFood</a:t>
            </a:r>
            <a:endParaRPr lang="en-US" sz="1050" dirty="0"/>
          </a:p>
          <a:p>
            <a:r>
              <a:rPr lang="en-US" sz="1050" dirty="0"/>
              <a:t>	string </a:t>
            </a:r>
            <a:r>
              <a:rPr lang="en-US" sz="1050" dirty="0" err="1"/>
              <a:t>BloodType</a:t>
            </a:r>
            <a:endParaRPr lang="en-US" sz="1050" dirty="0"/>
          </a:p>
          <a:p>
            <a:r>
              <a:rPr lang="en-US" sz="1050" dirty="0"/>
              <a:t>	list Medications[]</a:t>
            </a:r>
          </a:p>
          <a:p>
            <a:r>
              <a:rPr lang="en-US" sz="1050" dirty="0"/>
              <a:t>	string Species</a:t>
            </a:r>
          </a:p>
          <a:p>
            <a:r>
              <a:rPr lang="en-US" sz="1050" dirty="0"/>
              <a:t>	float Height</a:t>
            </a:r>
          </a:p>
          <a:p>
            <a:r>
              <a:rPr lang="en-US" sz="1050" dirty="0"/>
              <a:t>	float Weight</a:t>
            </a:r>
          </a:p>
          <a:p>
            <a:r>
              <a:rPr lang="en-US" sz="1050" dirty="0"/>
              <a:t>	bool Spayed/Neutered</a:t>
            </a:r>
          </a:p>
          <a:p>
            <a:r>
              <a:rPr lang="en-US" sz="1050" dirty="0"/>
              <a:t>}</a:t>
            </a:r>
          </a:p>
          <a:p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5822C-6A3B-4E4D-B26D-D9C393C6D98F}"/>
              </a:ext>
            </a:extLst>
          </p:cNvPr>
          <p:cNvSpPr txBox="1"/>
          <p:nvPr/>
        </p:nvSpPr>
        <p:spPr>
          <a:xfrm>
            <a:off x="2489208" y="148210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Class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E44DB-9388-478A-907C-127E98DF842F}"/>
              </a:ext>
            </a:extLst>
          </p:cNvPr>
          <p:cNvSpPr/>
          <p:nvPr/>
        </p:nvSpPr>
        <p:spPr>
          <a:xfrm>
            <a:off x="2611755" y="1845945"/>
            <a:ext cx="2857500" cy="36804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7D588-57D4-4588-81BA-B6E300345DB2}"/>
              </a:ext>
            </a:extLst>
          </p:cNvPr>
          <p:cNvSpPr txBox="1"/>
          <p:nvPr/>
        </p:nvSpPr>
        <p:spPr>
          <a:xfrm>
            <a:off x="5469256" y="1921908"/>
            <a:ext cx="1648208" cy="2539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Complex Data Type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7468BB-3E50-01F8-B64A-7951F7F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Class</a:t>
            </a:r>
          </a:p>
        </p:txBody>
      </p:sp>
    </p:spTree>
    <p:extLst>
      <p:ext uri="{BB962C8B-B14F-4D97-AF65-F5344CB8AC3E}">
        <p14:creationId xmlns:p14="http://schemas.microsoft.com/office/powerpoint/2010/main" val="228379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4B10E-6B63-4799-9424-02A1E1C0B02D}"/>
              </a:ext>
            </a:extLst>
          </p:cNvPr>
          <p:cNvSpPr txBox="1"/>
          <p:nvPr/>
        </p:nvSpPr>
        <p:spPr>
          <a:xfrm>
            <a:off x="1470309" y="2492086"/>
            <a:ext cx="6236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C</a:t>
            </a:r>
            <a:r>
              <a:rPr lang="en-US" sz="1600" dirty="0" err="1"/>
              <a:t>reditCourse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FF0000"/>
                </a:solidFill>
              </a:rPr>
              <a:t>c</a:t>
            </a:r>
            <a:r>
              <a:rPr lang="en-US" sz="1600" dirty="0" err="1"/>
              <a:t>reditCourse</a:t>
            </a:r>
            <a:r>
              <a:rPr lang="en-US" sz="1600" dirty="0"/>
              <a:t>  =  </a:t>
            </a:r>
            <a:r>
              <a:rPr lang="en-US" sz="1600" dirty="0">
                <a:solidFill>
                  <a:schemeClr val="accent1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CreditCourse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;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C040ED8-B06C-45F5-B056-736C8568B126}"/>
              </a:ext>
            </a:extLst>
          </p:cNvPr>
          <p:cNvSpPr/>
          <p:nvPr/>
        </p:nvSpPr>
        <p:spPr>
          <a:xfrm rot="16200000">
            <a:off x="2100259" y="1516636"/>
            <a:ext cx="434691" cy="1516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68F4A99-AE89-4AAC-B966-E6FA5ABF0786}"/>
              </a:ext>
            </a:extLst>
          </p:cNvPr>
          <p:cNvSpPr/>
          <p:nvPr/>
        </p:nvSpPr>
        <p:spPr>
          <a:xfrm rot="16200000">
            <a:off x="3806641" y="1516634"/>
            <a:ext cx="434691" cy="1516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8F0FB06-F253-45BD-8651-A52F2683D645}"/>
              </a:ext>
            </a:extLst>
          </p:cNvPr>
          <p:cNvSpPr/>
          <p:nvPr/>
        </p:nvSpPr>
        <p:spPr>
          <a:xfrm rot="16200000">
            <a:off x="6376122" y="1414461"/>
            <a:ext cx="434691" cy="1720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86419-1C0C-4387-9AAD-9E515A96D6E5}"/>
              </a:ext>
            </a:extLst>
          </p:cNvPr>
          <p:cNvSpPr txBox="1"/>
          <p:nvPr/>
        </p:nvSpPr>
        <p:spPr>
          <a:xfrm>
            <a:off x="6119179" y="1780394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constructor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E5E2A0-F179-491B-8DD3-2E45E6B33AF5}"/>
              </a:ext>
            </a:extLst>
          </p:cNvPr>
          <p:cNvSpPr/>
          <p:nvPr/>
        </p:nvSpPr>
        <p:spPr>
          <a:xfrm rot="5400000">
            <a:off x="6048156" y="2023412"/>
            <a:ext cx="434691" cy="23764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81430-24C6-4219-B2F9-791E7B63E962}"/>
              </a:ext>
            </a:extLst>
          </p:cNvPr>
          <p:cNvSpPr txBox="1"/>
          <p:nvPr/>
        </p:nvSpPr>
        <p:spPr>
          <a:xfrm>
            <a:off x="4817173" y="3492643"/>
            <a:ext cx="3062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Creates a new instance of class (object)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B20AC-5577-40A8-A636-4F10A31C2248}"/>
              </a:ext>
            </a:extLst>
          </p:cNvPr>
          <p:cNvSpPr txBox="1"/>
          <p:nvPr/>
        </p:nvSpPr>
        <p:spPr>
          <a:xfrm>
            <a:off x="3675285" y="176142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9C317-44EC-4751-ADA5-FC82342BF984}"/>
              </a:ext>
            </a:extLst>
          </p:cNvPr>
          <p:cNvSpPr txBox="1"/>
          <p:nvPr/>
        </p:nvSpPr>
        <p:spPr>
          <a:xfrm>
            <a:off x="1590265" y="178039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Complex data type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B1152E5-011B-40D9-8C80-9F49DDD620AC}"/>
              </a:ext>
            </a:extLst>
          </p:cNvPr>
          <p:cNvSpPr/>
          <p:nvPr/>
        </p:nvSpPr>
        <p:spPr>
          <a:xfrm rot="5400000">
            <a:off x="3806641" y="2453551"/>
            <a:ext cx="434691" cy="1516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36D4F-CFEF-4CBB-BE45-4143E2C2C86F}"/>
              </a:ext>
            </a:extLst>
          </p:cNvPr>
          <p:cNvSpPr txBox="1"/>
          <p:nvPr/>
        </p:nvSpPr>
        <p:spPr>
          <a:xfrm>
            <a:off x="3617745" y="3492643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Assign to </a:t>
            </a:r>
          </a:p>
          <a:p>
            <a:pPr algn="ctr"/>
            <a:r>
              <a:rPr lang="en-US" sz="1000" dirty="0"/>
              <a:t>variable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33B24D2-2241-4E36-8553-A22E2B5D75EE}"/>
              </a:ext>
            </a:extLst>
          </p:cNvPr>
          <p:cNvSpPr/>
          <p:nvPr/>
        </p:nvSpPr>
        <p:spPr>
          <a:xfrm rot="5400000">
            <a:off x="2142848" y="2453550"/>
            <a:ext cx="434691" cy="1516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44C56-2D03-418F-944C-526676CA4FF2}"/>
              </a:ext>
            </a:extLst>
          </p:cNvPr>
          <p:cNvSpPr txBox="1"/>
          <p:nvPr/>
        </p:nvSpPr>
        <p:spPr>
          <a:xfrm>
            <a:off x="1687630" y="3492643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Specify data type</a:t>
            </a:r>
          </a:p>
          <a:p>
            <a:pPr algn="ctr"/>
            <a:r>
              <a:rPr lang="en-US" sz="1000" dirty="0"/>
              <a:t>Of variable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62569DAD-FF30-4A00-B4B9-EB7FFB84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6426" y="3990976"/>
            <a:ext cx="2018150" cy="1705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CAD4E-A3D7-4A52-8BBD-6601133F5D10}"/>
              </a:ext>
            </a:extLst>
          </p:cNvPr>
          <p:cNvSpPr txBox="1"/>
          <p:nvPr/>
        </p:nvSpPr>
        <p:spPr>
          <a:xfrm>
            <a:off x="3442647" y="2751935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creditCourse1</a:t>
            </a:r>
          </a:p>
          <a:p>
            <a:r>
              <a:rPr lang="en-US" sz="1000" dirty="0"/>
              <a:t>or foo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C313F-8529-49C4-B4F9-191F2C8FCB95}"/>
              </a:ext>
            </a:extLst>
          </p:cNvPr>
          <p:cNvSpPr txBox="1"/>
          <p:nvPr/>
        </p:nvSpPr>
        <p:spPr>
          <a:xfrm>
            <a:off x="2086032" y="285580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var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3C18C97-A4D5-EC09-747E-01C9E5C8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Instantiating a Class</a:t>
            </a:r>
          </a:p>
        </p:txBody>
      </p:sp>
    </p:spTree>
    <p:extLst>
      <p:ext uri="{BB962C8B-B14F-4D97-AF65-F5344CB8AC3E}">
        <p14:creationId xmlns:p14="http://schemas.microsoft.com/office/powerpoint/2010/main" val="115484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0449-807C-AC23-F7CB-DE32A0A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Syntaxes to Instantiate a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90B8E-048E-B1F0-4DD2-6577D6FE9666}"/>
              </a:ext>
            </a:extLst>
          </p:cNvPr>
          <p:cNvGrpSpPr/>
          <p:nvPr/>
        </p:nvGrpSpPr>
        <p:grpSpPr>
          <a:xfrm>
            <a:off x="1027611" y="975360"/>
            <a:ext cx="6816067" cy="766708"/>
            <a:chOff x="1027611" y="975360"/>
            <a:chExt cx="6816067" cy="7667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15375B-8B23-9006-DED0-692A04835D58}"/>
                </a:ext>
              </a:extLst>
            </p:cNvPr>
            <p:cNvSpPr txBox="1"/>
            <p:nvPr/>
          </p:nvSpPr>
          <p:spPr>
            <a:xfrm>
              <a:off x="1229367" y="1403514"/>
              <a:ext cx="6614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highlight>
                    <a:srgbClr val="FFFF00"/>
                  </a:highlight>
                </a:rPr>
                <a:t>CreditCourse</a:t>
              </a:r>
              <a:r>
                <a:rPr lang="en-US" sz="1600" dirty="0"/>
                <a:t>    </a:t>
              </a:r>
              <a:r>
                <a:rPr lang="en-US" sz="1600" dirty="0" err="1"/>
                <a:t>myCreditCourse</a:t>
              </a:r>
              <a:r>
                <a:rPr lang="en-US" sz="1600" dirty="0"/>
                <a:t>  =  new </a:t>
              </a:r>
              <a:r>
                <a:rPr lang="en-US" sz="1600" dirty="0" err="1"/>
                <a:t>CreditCourse</a:t>
              </a:r>
              <a:r>
                <a:rPr lang="en-US" sz="1600" dirty="0"/>
                <a:t>();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ECC75-C760-6A24-C525-9877A34774C7}"/>
                </a:ext>
              </a:extLst>
            </p:cNvPr>
            <p:cNvSpPr txBox="1"/>
            <p:nvPr/>
          </p:nvSpPr>
          <p:spPr>
            <a:xfrm>
              <a:off x="1027611" y="97536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C0EC82-F44B-8C9C-3205-A4059602054F}"/>
              </a:ext>
            </a:extLst>
          </p:cNvPr>
          <p:cNvGrpSpPr/>
          <p:nvPr/>
        </p:nvGrpSpPr>
        <p:grpSpPr>
          <a:xfrm>
            <a:off x="1027611" y="2242457"/>
            <a:ext cx="5697171" cy="766708"/>
            <a:chOff x="1027611" y="975360"/>
            <a:chExt cx="5697171" cy="76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1A766B-0357-7EE6-97EC-8CEAF0E8251E}"/>
                </a:ext>
              </a:extLst>
            </p:cNvPr>
            <p:cNvSpPr txBox="1"/>
            <p:nvPr/>
          </p:nvSpPr>
          <p:spPr>
            <a:xfrm>
              <a:off x="1229367" y="1403514"/>
              <a:ext cx="5495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highlight>
                    <a:srgbClr val="FFFF00"/>
                  </a:highlight>
                </a:rPr>
                <a:t>var</a:t>
              </a:r>
              <a:r>
                <a:rPr lang="en-US" sz="1600" dirty="0"/>
                <a:t>    </a:t>
              </a:r>
              <a:r>
                <a:rPr lang="en-US" sz="1600" dirty="0" err="1"/>
                <a:t>myCreditCourse</a:t>
              </a:r>
              <a:r>
                <a:rPr lang="en-US" sz="1600" dirty="0"/>
                <a:t>  =  new </a:t>
              </a:r>
              <a:r>
                <a:rPr lang="en-US" sz="1600" dirty="0" err="1"/>
                <a:t>CreditCourse</a:t>
              </a:r>
              <a:r>
                <a:rPr lang="en-US" sz="1600" dirty="0"/>
                <a:t>();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976352-C54D-7E04-32DC-0EA8E7930F2C}"/>
                </a:ext>
              </a:extLst>
            </p:cNvPr>
            <p:cNvSpPr txBox="1"/>
            <p:nvPr/>
          </p:nvSpPr>
          <p:spPr>
            <a:xfrm>
              <a:off x="1027611" y="97536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57FF10-1BAD-AD26-0CEE-801FB899EACF}"/>
              </a:ext>
            </a:extLst>
          </p:cNvPr>
          <p:cNvGrpSpPr/>
          <p:nvPr/>
        </p:nvGrpSpPr>
        <p:grpSpPr>
          <a:xfrm>
            <a:off x="1027611" y="3509554"/>
            <a:ext cx="5323671" cy="766708"/>
            <a:chOff x="1027611" y="975360"/>
            <a:chExt cx="5323671" cy="7667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FD1DDD-C56D-BDE0-EED4-DEDB6A23B493}"/>
                </a:ext>
              </a:extLst>
            </p:cNvPr>
            <p:cNvSpPr txBox="1"/>
            <p:nvPr/>
          </p:nvSpPr>
          <p:spPr>
            <a:xfrm>
              <a:off x="1229367" y="1403514"/>
              <a:ext cx="5121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highlight>
                    <a:srgbClr val="FFFF00"/>
                  </a:highlight>
                </a:rPr>
                <a:t>CreditCourse</a:t>
              </a:r>
              <a:r>
                <a:rPr lang="en-US" sz="1600" dirty="0"/>
                <a:t>    </a:t>
              </a:r>
              <a:r>
                <a:rPr lang="en-US" sz="1600" dirty="0" err="1"/>
                <a:t>myCreditCourse</a:t>
              </a:r>
              <a:r>
                <a:rPr lang="en-US" sz="1600" dirty="0"/>
                <a:t>  =  new</a:t>
              </a:r>
              <a:r>
                <a:rPr lang="en-US" sz="1600" dirty="0">
                  <a:highlight>
                    <a:srgbClr val="FFFF00"/>
                  </a:highlight>
                </a:rPr>
                <a:t>()</a:t>
              </a:r>
              <a:r>
                <a:rPr lang="en-US" sz="1600" dirty="0"/>
                <a:t> 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451DD3-D04A-8D6E-60B2-1FAB850E527E}"/>
                </a:ext>
              </a:extLst>
            </p:cNvPr>
            <p:cNvSpPr txBox="1"/>
            <p:nvPr/>
          </p:nvSpPr>
          <p:spPr>
            <a:xfrm>
              <a:off x="1027611" y="97536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90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47D0-AB2B-4545-D5B9-D933E6AC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31FE-587A-C7A9-C24A-30EA960E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contain only Properties</a:t>
            </a:r>
          </a:p>
          <a:p>
            <a:pPr lvl="1"/>
            <a:r>
              <a:rPr lang="en-US" dirty="0"/>
              <a:t>Called a </a:t>
            </a:r>
            <a:r>
              <a:rPr lang="en-US" b="1" dirty="0">
                <a:solidFill>
                  <a:srgbClr val="0070C0"/>
                </a:solidFill>
              </a:rPr>
              <a:t>Model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Define our custom data types</a:t>
            </a:r>
          </a:p>
          <a:p>
            <a:pPr lvl="1"/>
            <a:r>
              <a:rPr lang="en-US" dirty="0"/>
              <a:t>Correspond to persisted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Classes that contain only methods</a:t>
            </a:r>
          </a:p>
          <a:p>
            <a:pPr lvl="1"/>
            <a:r>
              <a:rPr lang="en-US" dirty="0"/>
              <a:t>Usually called a </a:t>
            </a:r>
            <a:r>
              <a:rPr lang="en-US" b="1" dirty="0">
                <a:solidFill>
                  <a:srgbClr val="0070C0"/>
                </a:solidFill>
              </a:rPr>
              <a:t>Class Library</a:t>
            </a:r>
          </a:p>
          <a:p>
            <a:pPr lvl="1"/>
            <a:r>
              <a:rPr lang="en-US" dirty="0"/>
              <a:t>Purpose is reusable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Classes that contain a mix of both</a:t>
            </a:r>
          </a:p>
          <a:p>
            <a:pPr lvl="1"/>
            <a:r>
              <a:rPr lang="en-US" dirty="0"/>
              <a:t>Depends on the purpose of the properties in the class</a:t>
            </a:r>
          </a:p>
          <a:p>
            <a:r>
              <a:rPr lang="en-US" dirty="0"/>
              <a:t>Utility classes – for local, internal use in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94B1F-CD69-49E5-C634-14299824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ECAE-A1E8-0EA3-BFEF-2E7F3B68B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MAUI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ulti-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ser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81372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8979F-309F-CBAD-686C-E84592A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B6731-F596-33BF-F63D-E536C705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 can be written using 3 different frameworks: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Basic </a:t>
            </a:r>
            <a:r>
              <a:rPr lang="en-US" b="1" dirty="0" err="1">
                <a:solidFill>
                  <a:srgbClr val="FF0000"/>
                </a:solidFill>
              </a:rPr>
              <a:t>.Net</a:t>
            </a:r>
            <a:r>
              <a:rPr lang="en-US" b="1" dirty="0">
                <a:solidFill>
                  <a:srgbClr val="FF0000"/>
                </a:solidFill>
              </a:rPr>
              <a:t> MAUI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MAUI using MVVM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.Net</a:t>
            </a:r>
            <a:r>
              <a:rPr lang="en-US" dirty="0"/>
              <a:t> MAUI using the MVVM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11962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8979F-309F-CBAD-686C-E84592A9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B6731-F596-33BF-F63D-E536C705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 can be written using 3 different frameworks: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Basic </a:t>
            </a:r>
            <a:r>
              <a:rPr lang="en-US" b="1" dirty="0" err="1">
                <a:solidFill>
                  <a:srgbClr val="FF0000"/>
                </a:solidFill>
              </a:rPr>
              <a:t>.Net</a:t>
            </a:r>
            <a:r>
              <a:rPr lang="en-US" b="1" dirty="0">
                <a:solidFill>
                  <a:srgbClr val="FF0000"/>
                </a:solidFill>
              </a:rPr>
              <a:t> MAUI</a:t>
            </a:r>
            <a:br>
              <a:rPr lang="en-US" dirty="0"/>
            </a:br>
            <a:endParaRPr lang="en-US" dirty="0"/>
          </a:p>
          <a:p>
            <a:pPr lvl="1"/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.Net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MAUI using MVVM</a:t>
            </a:r>
            <a:b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</a:br>
            <a:endParaRPr lang="en-US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.Net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MAUI using the MVVM Community Toolkit</a:t>
            </a:r>
          </a:p>
        </p:txBody>
      </p:sp>
    </p:spTree>
    <p:extLst>
      <p:ext uri="{BB962C8B-B14F-4D97-AF65-F5344CB8AC3E}">
        <p14:creationId xmlns:p14="http://schemas.microsoft.com/office/powerpoint/2010/main" val="386955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CD98-8397-7353-3F6D-B9BDD4FE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B919-5B03-DD83-39C4-65FCF57C2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 to MVVM</a:t>
            </a:r>
          </a:p>
        </p:txBody>
      </p:sp>
    </p:spTree>
    <p:extLst>
      <p:ext uri="{BB962C8B-B14F-4D97-AF65-F5344CB8AC3E}">
        <p14:creationId xmlns:p14="http://schemas.microsoft.com/office/powerpoint/2010/main" val="122542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FCE1-8734-DC6D-C66B-A89D7B8D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Pattern – as usually shown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A9E6-F47A-1D7C-6661-0C076AF2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 correct, but misleading about implementation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9CAEF246-3355-28D7-CD0E-B603AABA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2324100"/>
            <a:ext cx="7343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50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83B11-65C5-A6F4-D625-7259366C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Classes in MVVM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59D1A-E6E6-932B-C01B-D26FB3C8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Blueprints for POCO (Plain Old CLR)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Packages of primarily properties </a:t>
            </a:r>
          </a:p>
          <a:p>
            <a:pPr lvl="1"/>
            <a:r>
              <a:rPr lang="en-US" dirty="0"/>
              <a:t>May include some methods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Definitions of custom 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EE71F-180F-EDDD-75EA-4D6CA8F208D8}"/>
              </a:ext>
            </a:extLst>
          </p:cNvPr>
          <p:cNvSpPr txBox="1"/>
          <p:nvPr/>
        </p:nvSpPr>
        <p:spPr>
          <a:xfrm>
            <a:off x="1460477" y="4012904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Model</a:t>
            </a:r>
            <a:r>
              <a:rPr lang="en-US" sz="3600" dirty="0"/>
              <a:t> </a:t>
            </a:r>
            <a:r>
              <a:rPr lang="en-US" sz="3600" b="0" dirty="0"/>
              <a:t>View </a:t>
            </a:r>
            <a:r>
              <a:rPr lang="en-US" sz="3600" b="0" dirty="0" err="1"/>
              <a:t>ViewModel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9015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0D0DD-8204-17B8-B600-8CB22387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B2204-28EA-8728-0DD4-64977A86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Review of C#</a:t>
            </a:r>
          </a:p>
        </p:txBody>
      </p:sp>
    </p:spTree>
    <p:extLst>
      <p:ext uri="{BB962C8B-B14F-4D97-AF65-F5344CB8AC3E}">
        <p14:creationId xmlns:p14="http://schemas.microsoft.com/office/powerpoint/2010/main" val="139386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FCE1-8734-DC6D-C66B-A89D7B8D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Pattern – as usually shown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A9E6-F47A-1D7C-6661-0C076AF2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 correct, but misleading about implementation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9CAEF246-3355-28D7-CD0E-B603AABA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2324100"/>
            <a:ext cx="73437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5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6678E6-E753-DAC1-1ECC-F5B999DEDA5D}"/>
              </a:ext>
            </a:extLst>
          </p:cNvPr>
          <p:cNvSpPr/>
          <p:nvPr/>
        </p:nvSpPr>
        <p:spPr bwMode="auto">
          <a:xfrm>
            <a:off x="3717944" y="2103234"/>
            <a:ext cx="4192535" cy="2651530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spc="50" normalizeH="0" baseline="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itchFamily="34" charset="0"/>
              </a:rPr>
              <a:t>ViewModel</a:t>
            </a:r>
            <a:endParaRPr kumimoji="0" lang="en-US" sz="1800" i="0" u="none" strike="noStrike" spc="50" normalizeH="0" baseline="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bg2"/>
              </a:solidFill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bg2"/>
              </a:solidFill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E5101-0C7E-3340-014E-E9E88F04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Accurate MVVM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93EEC7-4C5D-C1A6-41ED-EC9F3102854F}"/>
              </a:ext>
            </a:extLst>
          </p:cNvPr>
          <p:cNvSpPr/>
          <p:nvPr/>
        </p:nvSpPr>
        <p:spPr bwMode="auto">
          <a:xfrm>
            <a:off x="1043276" y="2720952"/>
            <a:ext cx="1466722" cy="141609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Verdana" pitchFamily="34" charset="0"/>
              </a:rPr>
              <a:t>View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ECC226-56B4-CDE1-00DC-64354DA38310}"/>
              </a:ext>
            </a:extLst>
          </p:cNvPr>
          <p:cNvGrpSpPr/>
          <p:nvPr/>
        </p:nvGrpSpPr>
        <p:grpSpPr>
          <a:xfrm>
            <a:off x="5902980" y="2720952"/>
            <a:ext cx="1714828" cy="1640027"/>
            <a:chOff x="5902980" y="2720952"/>
            <a:chExt cx="1714828" cy="164002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965CF5-EE64-2EA9-478E-37BC6ADE970E}"/>
                </a:ext>
              </a:extLst>
            </p:cNvPr>
            <p:cNvSpPr/>
            <p:nvPr/>
          </p:nvSpPr>
          <p:spPr bwMode="auto">
            <a:xfrm>
              <a:off x="5902980" y="2720952"/>
              <a:ext cx="1466722" cy="14160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spc="50" normalizeH="0" baseline="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Verdana" pitchFamily="34" charset="0"/>
                </a:rPr>
                <a:t>Models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FF176A-F3A1-CFF2-A506-EF903C0141B7}"/>
                </a:ext>
              </a:extLst>
            </p:cNvPr>
            <p:cNvSpPr/>
            <p:nvPr/>
          </p:nvSpPr>
          <p:spPr bwMode="auto">
            <a:xfrm>
              <a:off x="6027033" y="2832919"/>
              <a:ext cx="1466722" cy="14160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spc="50" normalizeH="0" baseline="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Verdana" pitchFamily="34" charset="0"/>
                </a:rPr>
                <a:t>Models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B83C5A0-345A-0A1B-07F3-8CE012C21041}"/>
                </a:ext>
              </a:extLst>
            </p:cNvPr>
            <p:cNvSpPr/>
            <p:nvPr/>
          </p:nvSpPr>
          <p:spPr bwMode="auto">
            <a:xfrm>
              <a:off x="6151086" y="2944886"/>
              <a:ext cx="1466722" cy="14160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spc="50" normalizeH="0" baseline="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Verdana" pitchFamily="34" charset="0"/>
                </a:rPr>
                <a:t>Models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47557-F825-3FDD-DD76-AE44A9A7985C}"/>
              </a:ext>
            </a:extLst>
          </p:cNvPr>
          <p:cNvCxnSpPr>
            <a:cxnSpLocks/>
          </p:cNvCxnSpPr>
          <p:nvPr/>
        </p:nvCxnSpPr>
        <p:spPr bwMode="auto">
          <a:xfrm>
            <a:off x="2592334" y="3428998"/>
            <a:ext cx="1043274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CB728-6D6D-178C-3E7B-97F176570FAB}"/>
              </a:ext>
            </a:extLst>
          </p:cNvPr>
          <p:cNvSpPr txBox="1"/>
          <p:nvPr/>
        </p:nvSpPr>
        <p:spPr>
          <a:xfrm>
            <a:off x="2465396" y="309914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Binding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688DAD-9D28-E017-12BD-E4A69104D2E4}"/>
              </a:ext>
            </a:extLst>
          </p:cNvPr>
          <p:cNvSpPr txBox="1"/>
          <p:nvPr/>
        </p:nvSpPr>
        <p:spPr>
          <a:xfrm>
            <a:off x="3960338" y="319966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Incorporates: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795E6-9634-41C7-8A87-4EF6304EFEAA}"/>
              </a:ext>
            </a:extLst>
          </p:cNvPr>
          <p:cNvSpPr txBox="1"/>
          <p:nvPr/>
        </p:nvSpPr>
        <p:spPr>
          <a:xfrm>
            <a:off x="3635608" y="4888961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is often referred to as a WRAPPER class</a:t>
            </a:r>
          </a:p>
        </p:txBody>
      </p:sp>
    </p:spTree>
    <p:extLst>
      <p:ext uri="{BB962C8B-B14F-4D97-AF65-F5344CB8AC3E}">
        <p14:creationId xmlns:p14="http://schemas.microsoft.com/office/powerpoint/2010/main" val="3654851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7883-F47C-6263-C519-F9AD5258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4BF7-08AE-5603-AA46-0B9FA953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classes often do not organize properties the way we ant to use them in a view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ViewModels</a:t>
            </a:r>
            <a:r>
              <a:rPr lang="en-US" dirty="0"/>
              <a:t> reorganize the same properties to match a view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 Parts Store Analogy</a:t>
            </a:r>
          </a:p>
        </p:txBody>
      </p:sp>
    </p:spTree>
    <p:extLst>
      <p:ext uri="{BB962C8B-B14F-4D97-AF65-F5344CB8AC3E}">
        <p14:creationId xmlns:p14="http://schemas.microsoft.com/office/powerpoint/2010/main" val="199722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9000-B974-AC53-2714-A4F5720D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</a:t>
            </a:r>
            <a:r>
              <a:rPr lang="en-US" dirty="0" err="1"/>
              <a:t>.Net</a:t>
            </a:r>
            <a:r>
              <a:rPr lang="en-US" dirty="0"/>
              <a:t> Maui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DACA-361A-ECB9-5262-07599F86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</a:t>
            </a:r>
            <a:r>
              <a:rPr lang="en-US" sz="2000" dirty="0" err="1"/>
              <a:t>.Net</a:t>
            </a:r>
            <a:r>
              <a:rPr lang="en-US" sz="2000" dirty="0"/>
              <a:t> MAUI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folders for:</a:t>
            </a:r>
          </a:p>
          <a:p>
            <a:pPr marL="627063" lvl="1" indent="-342900"/>
            <a:r>
              <a:rPr lang="en-US" sz="2000" dirty="0"/>
              <a:t>View</a:t>
            </a:r>
          </a:p>
          <a:p>
            <a:pPr marL="627063" lvl="1" indent="-342900"/>
            <a:r>
              <a:rPr lang="en-US" sz="2000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existing Views (e.g. </a:t>
            </a:r>
            <a:r>
              <a:rPr lang="en-US" sz="2000" dirty="0" err="1"/>
              <a:t>MainPage</a:t>
            </a:r>
            <a:r>
              <a:rPr lang="en-US" sz="2000" dirty="0"/>
              <a:t>) into Views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namespaces on View files, so that added files will be in same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Proceed by adding Models and Views (Pages) in appropriate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“using” directives for Model and </a:t>
            </a:r>
            <a:r>
              <a:rPr lang="en-US" sz="2000" dirty="0" err="1"/>
              <a:t>ViewModel</a:t>
            </a:r>
            <a:r>
              <a:rPr lang="en-US" sz="2000" dirty="0"/>
              <a:t> folders as needed</a:t>
            </a:r>
          </a:p>
        </p:txBody>
      </p:sp>
    </p:spTree>
    <p:extLst>
      <p:ext uri="{BB962C8B-B14F-4D97-AF65-F5344CB8AC3E}">
        <p14:creationId xmlns:p14="http://schemas.microsoft.com/office/powerpoint/2010/main" val="29539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85E-91CF-ABBA-BB08-93CAC027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Detail</a:t>
            </a:r>
          </a:p>
        </p:txBody>
      </p:sp>
      <p:pic>
        <p:nvPicPr>
          <p:cNvPr id="5" name="Content Placeholder 4" descr="A diagram of a computer generated object&#10;&#10;Description automatically generated with medium confidence">
            <a:extLst>
              <a:ext uri="{FF2B5EF4-FFF2-40B4-BE49-F238E27FC236}">
                <a16:creationId xmlns:a16="http://schemas.microsoft.com/office/drawing/2014/main" id="{9491B24B-C62A-87D1-E43A-4BDE7B580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" y="740662"/>
            <a:ext cx="8118475" cy="3277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B0AB3-D7A9-0A6A-8A19-4E76EA4B7A0A}"/>
              </a:ext>
            </a:extLst>
          </p:cNvPr>
          <p:cNvSpPr txBox="1"/>
          <p:nvPr/>
        </p:nvSpPr>
        <p:spPr>
          <a:xfrm>
            <a:off x="460375" y="4198358"/>
            <a:ext cx="817086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Target</a:t>
            </a:r>
            <a:r>
              <a:rPr lang="en-US" sz="1100" b="0" dirty="0">
                <a:latin typeface="+mn-lt"/>
              </a:rPr>
              <a:t> – This is the UI element involved and this UI element has to be a child of </a:t>
            </a:r>
            <a:r>
              <a:rPr lang="en-US" sz="1100" b="0" dirty="0" err="1">
                <a:latin typeface="+mn-lt"/>
              </a:rPr>
              <a:t>BindableObject</a:t>
            </a:r>
            <a:r>
              <a:rPr lang="en-US" sz="1100" b="0" dirty="0">
                <a:latin typeface="+mn-lt"/>
              </a:rPr>
              <a:t>. The UI element used in </a:t>
            </a:r>
            <a:r>
              <a:rPr lang="en-US" sz="1100" b="0" dirty="0" err="1">
                <a:latin typeface="+mn-lt"/>
              </a:rPr>
              <a:t>ItemDetailPage</a:t>
            </a:r>
            <a:r>
              <a:rPr lang="en-US" sz="1100" b="0" dirty="0">
                <a:latin typeface="+mn-lt"/>
              </a:rPr>
              <a:t> is Label.</a:t>
            </a:r>
          </a:p>
          <a:p>
            <a:endParaRPr lang="en-US" sz="1100" b="0" dirty="0">
              <a:latin typeface="+mn-lt"/>
            </a:endParaRPr>
          </a:p>
          <a:p>
            <a:r>
              <a:rPr lang="en-US" sz="1100" dirty="0">
                <a:latin typeface="+mn-lt"/>
              </a:rPr>
              <a:t>Target property</a:t>
            </a:r>
            <a:r>
              <a:rPr lang="en-US" sz="1100" b="0" dirty="0">
                <a:latin typeface="+mn-lt"/>
              </a:rPr>
              <a:t> – This is the property of the target object. It is a </a:t>
            </a:r>
            <a:r>
              <a:rPr lang="en-US" sz="1100" b="0" dirty="0" err="1">
                <a:latin typeface="+mn-lt"/>
              </a:rPr>
              <a:t>BindableProperty</a:t>
            </a:r>
            <a:r>
              <a:rPr lang="en-US" sz="1100" b="0" dirty="0">
                <a:latin typeface="+mn-lt"/>
              </a:rPr>
              <a:t>. If the target is Label, as we mentioned here, the target property can be the Text property of Label.</a:t>
            </a:r>
          </a:p>
          <a:p>
            <a:endParaRPr lang="en-US" sz="1100" b="0" dirty="0">
              <a:latin typeface="+mn-lt"/>
            </a:endParaRPr>
          </a:p>
          <a:p>
            <a:r>
              <a:rPr lang="en-US" sz="1100" dirty="0">
                <a:latin typeface="+mn-lt"/>
              </a:rPr>
              <a:t>Source</a:t>
            </a:r>
            <a:r>
              <a:rPr lang="en-US" sz="1100" b="0" dirty="0">
                <a:latin typeface="+mn-lt"/>
              </a:rPr>
              <a:t> – This is the source object referenced by data binding. It is </a:t>
            </a:r>
            <a:r>
              <a:rPr lang="en-US" sz="1100" b="0" dirty="0" err="1">
                <a:latin typeface="+mn-lt"/>
              </a:rPr>
              <a:t>ItemDetailViewModel</a:t>
            </a:r>
            <a:r>
              <a:rPr lang="en-US" sz="1100" b="0" dirty="0">
                <a:latin typeface="+mn-lt"/>
              </a:rPr>
              <a:t> here.</a:t>
            </a:r>
          </a:p>
          <a:p>
            <a:endParaRPr lang="en-US" sz="1100" b="0" dirty="0">
              <a:latin typeface="+mn-lt"/>
            </a:endParaRPr>
          </a:p>
          <a:p>
            <a:r>
              <a:rPr lang="en-US" sz="1100" dirty="0">
                <a:latin typeface="+mn-lt"/>
              </a:rPr>
              <a:t>Source object value path</a:t>
            </a:r>
            <a:r>
              <a:rPr lang="en-US" sz="1100" b="0" dirty="0">
                <a:latin typeface="+mn-lt"/>
              </a:rPr>
              <a:t> – This is the path to the value in the source object. Here, the path is a </a:t>
            </a:r>
            <a:r>
              <a:rPr lang="en-US" sz="1100" b="0" dirty="0" err="1">
                <a:latin typeface="+mn-lt"/>
              </a:rPr>
              <a:t>ViewModel</a:t>
            </a:r>
            <a:r>
              <a:rPr lang="en-US" sz="1100" b="0" dirty="0">
                <a:latin typeface="+mn-lt"/>
              </a:rPr>
              <a:t> property, such as Name or Description.</a:t>
            </a:r>
          </a:p>
          <a:p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91040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709A-ED27-2E95-0893-4B64488F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vs Code-Behind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DF0D-A69A-89EB-9691-F547B29F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I put my code?</a:t>
            </a:r>
          </a:p>
          <a:p>
            <a:r>
              <a:rPr lang="en-US" dirty="0"/>
              <a:t>Lots of options, no absolute right answer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“Initialize Component” call must be in Code-Behind</a:t>
            </a:r>
          </a:p>
          <a:p>
            <a:pPr lvl="1"/>
            <a:r>
              <a:rPr lang="en-US" dirty="0"/>
              <a:t>Set Binding Context in Code-Behind</a:t>
            </a:r>
          </a:p>
          <a:p>
            <a:pPr marL="2889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3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5EB62-BA2F-40F2-6ECF-44EE6E6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Build mobile and desktop apps with .NET MAUI - Training | Microsoft Learn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18366-635D-6C2F-A472-56F4E5493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 Basics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4457D-A79D-1B1C-0FA7-6A939DA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MAUI App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7BD745-AF28-FD10-6DEF-BA9EA3137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0" y="1020763"/>
            <a:ext cx="6952451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DB5E-D9B0-D59E-E00D-325B066D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is Cross Platform for Desktop and Mobile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E0EF3D-088B-4EB0-413D-8D446384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.NET MAUI supported platforms.">
            <a:extLst>
              <a:ext uri="{FF2B5EF4-FFF2-40B4-BE49-F238E27FC236}">
                <a16:creationId xmlns:a16="http://schemas.microsoft.com/office/drawing/2014/main" id="{7F65DEA3-0151-03AB-75D6-F2251F97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85913"/>
            <a:ext cx="41433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EC90F-6933-2F6C-6510-DB6D24C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err="1"/>
              <a:t>.Net</a:t>
            </a:r>
            <a:r>
              <a:rPr lang="en-US" dirty="0"/>
              <a:t> MAUI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002FC-8F67-71A5-BD0C-CD02436C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  <a:p>
            <a:pPr lvl="1"/>
            <a:r>
              <a:rPr lang="en-US" dirty="0"/>
              <a:t>Similar to WinForms Views</a:t>
            </a:r>
          </a:p>
          <a:p>
            <a:pPr lvl="1"/>
            <a:r>
              <a:rPr lang="en-US" dirty="0"/>
              <a:t>Written in </a:t>
            </a:r>
            <a:r>
              <a:rPr lang="en-US" b="1" dirty="0">
                <a:solidFill>
                  <a:srgbClr val="FF0000"/>
                </a:solidFill>
              </a:rPr>
              <a:t>XAML</a:t>
            </a:r>
          </a:p>
          <a:p>
            <a:pPr lvl="1"/>
            <a:r>
              <a:rPr lang="en-US" dirty="0"/>
              <a:t>No Visual Designer</a:t>
            </a:r>
          </a:p>
          <a:p>
            <a:pPr lvl="2"/>
            <a:r>
              <a:rPr lang="en-US" dirty="0"/>
              <a:t>Everything is built in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Code-Behind Pages</a:t>
            </a:r>
          </a:p>
          <a:p>
            <a:pPr lvl="1"/>
            <a:r>
              <a:rPr lang="en-US" dirty="0"/>
              <a:t>One attached to each View</a:t>
            </a:r>
          </a:p>
          <a:p>
            <a:pPr lvl="1"/>
            <a:r>
              <a:rPr lang="en-US" dirty="0"/>
              <a:t>Default location for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4629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22F6-1660-F963-E589-8ADB2A19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Language – Built-in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3329-9B94-6685-E203-6D2592CA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Branching</a:t>
            </a:r>
          </a:p>
          <a:p>
            <a:pPr lvl="1"/>
            <a:r>
              <a:rPr lang="en-US" sz="1600" dirty="0"/>
              <a:t>If, else if, else</a:t>
            </a:r>
          </a:p>
          <a:p>
            <a:pPr lvl="1"/>
            <a:r>
              <a:rPr lang="en-US" sz="1600" dirty="0"/>
              <a:t>Switch</a:t>
            </a:r>
          </a:p>
          <a:p>
            <a:r>
              <a:rPr lang="en-US" sz="1800" dirty="0"/>
              <a:t>Iteration</a:t>
            </a:r>
          </a:p>
          <a:p>
            <a:pPr lvl="1"/>
            <a:r>
              <a:rPr lang="en-US" sz="1600" dirty="0"/>
              <a:t>For </a:t>
            </a:r>
          </a:p>
          <a:p>
            <a:pPr lvl="1"/>
            <a:r>
              <a:rPr lang="en-US" sz="1600" dirty="0"/>
              <a:t>While</a:t>
            </a:r>
          </a:p>
          <a:p>
            <a:pPr lvl="1"/>
            <a:r>
              <a:rPr lang="en-US" sz="1600" strike="sngStrike" dirty="0"/>
              <a:t>For each</a:t>
            </a:r>
          </a:p>
          <a:p>
            <a:r>
              <a:rPr lang="en-US" sz="1800" dirty="0"/>
              <a:t>Actions</a:t>
            </a:r>
          </a:p>
          <a:p>
            <a:pPr lvl="1"/>
            <a:r>
              <a:rPr lang="en-US" sz="1600" dirty="0"/>
              <a:t>Methods</a:t>
            </a:r>
          </a:p>
          <a:p>
            <a:pPr lvl="2"/>
            <a:r>
              <a:rPr lang="en-US" sz="1400" dirty="0"/>
              <a:t>Access Modifiers</a:t>
            </a:r>
          </a:p>
          <a:p>
            <a:pPr lvl="3"/>
            <a:r>
              <a:rPr lang="en-US" sz="1200" dirty="0"/>
              <a:t>Public, private, internal</a:t>
            </a:r>
          </a:p>
          <a:p>
            <a:pPr lvl="2"/>
            <a:r>
              <a:rPr lang="en-US" sz="1400" dirty="0"/>
              <a:t>Data type</a:t>
            </a:r>
          </a:p>
          <a:p>
            <a:pPr lvl="3"/>
            <a:r>
              <a:rPr lang="en-US" sz="1200" dirty="0"/>
              <a:t>Void</a:t>
            </a:r>
          </a:p>
          <a:p>
            <a:pPr lvl="3"/>
            <a:r>
              <a:rPr lang="en-US" sz="1200" dirty="0"/>
              <a:t>Return</a:t>
            </a:r>
          </a:p>
          <a:p>
            <a:r>
              <a:rPr lang="en-US" sz="2200" dirty="0"/>
              <a:t>Classes</a:t>
            </a:r>
          </a:p>
          <a:p>
            <a:pPr lvl="1"/>
            <a:r>
              <a:rPr lang="en-US" sz="1400" dirty="0"/>
              <a:t>New</a:t>
            </a:r>
          </a:p>
          <a:p>
            <a:pPr lvl="1"/>
            <a:r>
              <a:rPr lang="en-US" sz="1400" dirty="0"/>
              <a:t>Static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32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982C-C532-6AEC-14DE-84452290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9A18-DFE3-CFEC-77D3-4BB4C9EE9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Views in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</p:spTree>
    <p:extLst>
      <p:ext uri="{BB962C8B-B14F-4D97-AF65-F5344CB8AC3E}">
        <p14:creationId xmlns:p14="http://schemas.microsoft.com/office/powerpoint/2010/main" val="144772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A302-19C9-6BF3-B084-C6D4AE6E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Controls (sometimes called 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E89A-92FB-35A9-07BB-5EC7EB7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 –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pPr lvl="1"/>
            <a:r>
              <a:rPr lang="en-US" dirty="0"/>
              <a:t>XML format</a:t>
            </a:r>
          </a:p>
          <a:p>
            <a:pPr lvl="1"/>
            <a:r>
              <a:rPr lang="en-US" dirty="0"/>
              <a:t>Was also used in </a:t>
            </a:r>
            <a:r>
              <a:rPr lang="en-US" dirty="0" err="1"/>
              <a:t>.Net</a:t>
            </a:r>
            <a:r>
              <a:rPr lang="en-US" dirty="0"/>
              <a:t> Window Presentation Foundation (WPF)</a:t>
            </a:r>
          </a:p>
          <a:p>
            <a:pPr lvl="1"/>
            <a:r>
              <a:rPr lang="en-US" sz="1200" dirty="0">
                <a:hlinkClick r:id="rId2"/>
              </a:rPr>
              <a:t>Get started with .NET MAUI XAML - .NET MAUI | Microsoft Learn</a:t>
            </a:r>
            <a:endParaRPr lang="en-US" sz="1200" dirty="0"/>
          </a:p>
          <a:p>
            <a:pPr lvl="1"/>
            <a:r>
              <a:rPr lang="en-US" dirty="0"/>
              <a:t>Typical elements:</a:t>
            </a:r>
          </a:p>
          <a:p>
            <a:pPr lvl="2"/>
            <a:r>
              <a:rPr lang="en-US" dirty="0"/>
              <a:t>Images</a:t>
            </a:r>
          </a:p>
          <a:p>
            <a:pPr lvl="2"/>
            <a:r>
              <a:rPr lang="en-US" dirty="0"/>
              <a:t>Labels</a:t>
            </a:r>
          </a:p>
          <a:p>
            <a:pPr lvl="2"/>
            <a:r>
              <a:rPr lang="en-US" dirty="0"/>
              <a:t>Buttons</a:t>
            </a:r>
          </a:p>
          <a:p>
            <a:pPr lvl="2"/>
            <a:r>
              <a:rPr lang="en-US" dirty="0" err="1"/>
              <a:t>ImageButtons</a:t>
            </a:r>
            <a:endParaRPr lang="en-US" dirty="0"/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Entry – single line</a:t>
            </a:r>
          </a:p>
          <a:p>
            <a:pPr lvl="3"/>
            <a:r>
              <a:rPr lang="en-US" dirty="0"/>
              <a:t>Editor – multiple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A8F5B-84F8-326C-F971-922E7502A032}"/>
              </a:ext>
            </a:extLst>
          </p:cNvPr>
          <p:cNvSpPr txBox="1"/>
          <p:nvPr/>
        </p:nvSpPr>
        <p:spPr>
          <a:xfrm>
            <a:off x="1365527" y="6168571"/>
            <a:ext cx="5963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hlinkClick r:id="rId3"/>
              </a:rPr>
              <a:t>https://learn.microsoft.com/en-us/dotnet/maui/xaml/?view=net-maui-8.0</a:t>
            </a:r>
            <a:endParaRPr lang="en-US" sz="1200" b="0" dirty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8477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1B72-4D32-8B70-C1B5-555B36F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Controls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E8D151-DC42-4D71-F8D5-F7E7F7FDC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381643"/>
            <a:ext cx="8118475" cy="442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91559-07CD-8E5D-E6A4-B6CADAE8601D}"/>
              </a:ext>
            </a:extLst>
          </p:cNvPr>
          <p:cNvSpPr txBox="1"/>
          <p:nvPr/>
        </p:nvSpPr>
        <p:spPr>
          <a:xfrm>
            <a:off x="842018" y="5987460"/>
            <a:ext cx="7352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hlinkClick r:id="rId3"/>
              </a:rPr>
              <a:t>https://learn.microsoft.com/en-us/dotnet/maui/user-interface/controls/?view=net-maui-8.0</a:t>
            </a:r>
            <a:endParaRPr lang="en-US" sz="1200" b="0" dirty="0"/>
          </a:p>
          <a:p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165540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0666-2216-E3CF-7F5E-9D38671D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Brushes – Styling in XAML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AAB3-B7B4-52CD-09DE-76D0B62A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Linear Gradient</a:t>
            </a:r>
          </a:p>
          <a:p>
            <a:r>
              <a:rPr lang="en-US" dirty="0"/>
              <a:t>Radial Gradient</a:t>
            </a:r>
          </a:p>
        </p:txBody>
      </p:sp>
    </p:spTree>
    <p:extLst>
      <p:ext uri="{BB962C8B-B14F-4D97-AF65-F5344CB8AC3E}">
        <p14:creationId xmlns:p14="http://schemas.microsoft.com/office/powerpoint/2010/main" val="1506913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503A8-6695-69D2-4379-70928CA7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25E26-9949-F8BE-3E84-98ABAFA0E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Handling in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</p:spTree>
    <p:extLst>
      <p:ext uri="{BB962C8B-B14F-4D97-AF65-F5344CB8AC3E}">
        <p14:creationId xmlns:p14="http://schemas.microsoft.com/office/powerpoint/2010/main" val="3899087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362F-3B3A-4E80-629B-52199CC3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B011-7597-99E7-B09E-4879060A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Event Generator</a:t>
            </a:r>
            <a:r>
              <a:rPr lang="en-US" dirty="0"/>
              <a:t> “fires” event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Event Listener</a:t>
            </a:r>
            <a:r>
              <a:rPr lang="en-US" dirty="0"/>
              <a:t> “catches” event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Event Handler</a:t>
            </a:r>
            <a:r>
              <a:rPr lang="en-US" dirty="0"/>
              <a:t> is launched to do something in response to event</a:t>
            </a:r>
          </a:p>
        </p:txBody>
      </p:sp>
    </p:spTree>
    <p:extLst>
      <p:ext uri="{BB962C8B-B14F-4D97-AF65-F5344CB8AC3E}">
        <p14:creationId xmlns:p14="http://schemas.microsoft.com/office/powerpoint/2010/main" val="3881197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D842-9288-61CE-8E9D-782FC6BC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Code-Behind Event Handler</a:t>
            </a:r>
          </a:p>
        </p:txBody>
      </p:sp>
      <p:pic>
        <p:nvPicPr>
          <p:cNvPr id="5" name="Content Placeholder 4" descr="A computer and tablet with a website on screen&#10;&#10;Description automatically generated with medium confidence">
            <a:extLst>
              <a:ext uri="{FF2B5EF4-FFF2-40B4-BE49-F238E27FC236}">
                <a16:creationId xmlns:a16="http://schemas.microsoft.com/office/drawing/2014/main" id="{CAF7BC7E-B924-10ED-5778-9643D2E49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375" y="1537124"/>
            <a:ext cx="1938417" cy="1480485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1A1CDE5-88C3-966D-3E59-0FC8B9C50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72000" y="3429000"/>
            <a:ext cx="3888702" cy="25363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1D1B3-D990-AA38-4E16-F298BEAF4931}"/>
              </a:ext>
            </a:extLst>
          </p:cNvPr>
          <p:cNvCxnSpPr/>
          <p:nvPr/>
        </p:nvCxnSpPr>
        <p:spPr bwMode="auto">
          <a:xfrm>
            <a:off x="808264" y="2008414"/>
            <a:ext cx="4261757" cy="203290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EBBFC8-2E90-1AF3-3111-948D96043AA5}"/>
              </a:ext>
            </a:extLst>
          </p:cNvPr>
          <p:cNvSpPr txBox="1"/>
          <p:nvPr/>
        </p:nvSpPr>
        <p:spPr>
          <a:xfrm>
            <a:off x="808264" y="32443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9AFF7-09A0-39D7-4C83-4F7DCCFE0C38}"/>
              </a:ext>
            </a:extLst>
          </p:cNvPr>
          <p:cNvSpPr txBox="1"/>
          <p:nvPr/>
        </p:nvSpPr>
        <p:spPr>
          <a:xfrm>
            <a:off x="4460889" y="3059668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Method on Code-Behind Page</a:t>
            </a:r>
          </a:p>
        </p:txBody>
      </p:sp>
    </p:spTree>
    <p:extLst>
      <p:ext uri="{BB962C8B-B14F-4D97-AF65-F5344CB8AC3E}">
        <p14:creationId xmlns:p14="http://schemas.microsoft.com/office/powerpoint/2010/main" val="1106190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BE8-5346-E2A7-236A-2F998F4B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CDC9-769C-979B-88A6-2CE5720A0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.Net</a:t>
            </a:r>
            <a:r>
              <a:rPr lang="en-US" dirty="0"/>
              <a:t> MAUI</a:t>
            </a:r>
          </a:p>
        </p:txBody>
      </p:sp>
    </p:spTree>
    <p:extLst>
      <p:ext uri="{BB962C8B-B14F-4D97-AF65-F5344CB8AC3E}">
        <p14:creationId xmlns:p14="http://schemas.microsoft.com/office/powerpoint/2010/main" val="1495472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B106-F4B6-5A14-DCB4-DAA31BF5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2C97-E527-9AA5-E76B-FDFE9111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</a:t>
            </a:r>
            <a:r>
              <a:rPr lang="en-US" dirty="0" err="1"/>
              <a:t>CollectionView</a:t>
            </a:r>
            <a:r>
              <a:rPr lang="en-US" dirty="0"/>
              <a:t>” XAML control</a:t>
            </a:r>
          </a:p>
          <a:p>
            <a:r>
              <a:rPr lang="en-US" dirty="0"/>
              <a:t>Create a Service to populate collection from source (DB or Mock)</a:t>
            </a:r>
          </a:p>
          <a:p>
            <a:r>
              <a:rPr lang="en-US" dirty="0"/>
              <a:t>In VM, declare a variable to hold instance of Service</a:t>
            </a:r>
          </a:p>
          <a:p>
            <a:r>
              <a:rPr lang="en-US" dirty="0"/>
              <a:t>Instantiate Service in VM Constructor</a:t>
            </a:r>
          </a:p>
          <a:p>
            <a:r>
              <a:rPr lang="en-US" dirty="0"/>
              <a:t>Use VM “Init()” method to run Service method that populates data</a:t>
            </a:r>
          </a:p>
        </p:txBody>
      </p:sp>
    </p:spTree>
    <p:extLst>
      <p:ext uri="{BB962C8B-B14F-4D97-AF65-F5344CB8AC3E}">
        <p14:creationId xmlns:p14="http://schemas.microsoft.com/office/powerpoint/2010/main" val="3324181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398E2-3B42-B105-50FA-CF715330006E}"/>
              </a:ext>
            </a:extLst>
          </p:cNvPr>
          <p:cNvSpPr/>
          <p:nvPr/>
        </p:nvSpPr>
        <p:spPr bwMode="auto">
          <a:xfrm>
            <a:off x="2449902" y="1794294"/>
            <a:ext cx="4563373" cy="3329797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E13FB-A9D1-6204-D5E9-895B9D1B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Collection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DF9EC-2A8F-06E4-5F23-9677BFB0CC66}"/>
              </a:ext>
            </a:extLst>
          </p:cNvPr>
          <p:cNvSpPr txBox="1"/>
          <p:nvPr/>
        </p:nvSpPr>
        <p:spPr>
          <a:xfrm>
            <a:off x="2023656" y="1147314"/>
            <a:ext cx="5112297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&lt;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ContentPage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...&gt;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&lt;Grid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RowDefinitions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="*,50"&gt;</a:t>
            </a:r>
          </a:p>
          <a:p>
            <a:endParaRPr lang="en-US" sz="1100" b="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&lt;</a:t>
            </a:r>
            <a:r>
              <a:rPr lang="en-US" sz="1100" b="0" dirty="0" err="1">
                <a:highlight>
                  <a:srgbClr val="FFFF00"/>
                </a:highlight>
                <a:latin typeface="Roboto Mono" panose="00000009000000000000" pitchFamily="49" charset="0"/>
                <a:ea typeface="Roboto Mono" panose="00000009000000000000" pitchFamily="49" charset="0"/>
              </a:rPr>
              <a:t>CollectionView</a:t>
            </a:r>
            <a:endParaRPr lang="en-US" sz="1100" b="0" dirty="0">
              <a:highlight>
                <a:srgbClr val="FFFF00"/>
              </a:highlight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Grid.Row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="0"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</a:t>
            </a:r>
            <a:r>
              <a:rPr lang="en-US" sz="1100" b="0" dirty="0" err="1">
                <a:highlight>
                  <a:srgbClr val="FFFF00"/>
                </a:highlight>
                <a:latin typeface="Roboto Mono" panose="00000009000000000000" pitchFamily="49" charset="0"/>
                <a:ea typeface="Roboto Mono" panose="00000009000000000000" pitchFamily="49" charset="0"/>
              </a:rPr>
              <a:t>ItemsSource</a:t>
            </a:r>
            <a:r>
              <a:rPr lang="en-US" sz="1100" b="0" dirty="0">
                <a:highlight>
                  <a:srgbClr val="FFFF00"/>
                </a:highlight>
                <a:latin typeface="Roboto Mono" panose="00000009000000000000" pitchFamily="49" charset="0"/>
                <a:ea typeface="Roboto Mono" panose="00000009000000000000" pitchFamily="49" charset="0"/>
              </a:rPr>
              <a:t>="{Binding Students}"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&lt;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CollectionView.ItemTemplate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&lt;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DataTemplate</a:t>
            </a:r>
            <a:endParaRPr lang="en-US" sz="1100" b="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x:DataType="model:Student"&gt;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&lt;Grid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ColumnDefinitions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="*,30"&gt;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&lt;Label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Grid.Column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="0"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   Text="{Binding Name}" /&gt;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&lt;Image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Grid.Column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="1"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   Source="checkmark.png"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IsVisible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="{Binding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IsRegistered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}" /&gt;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   &lt;/Grid&gt;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   &lt;/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DataTemplate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&lt;/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CollectionView.ItemTemplate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&lt;/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CollectionView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  <a:p>
            <a:endParaRPr lang="en-US" sz="1100" b="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&lt;Button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Grid.Row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="1"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Text="Update Data"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      Command="{Binding 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UpdateRegistrationsCommand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}" /&gt;</a:t>
            </a:r>
          </a:p>
          <a:p>
            <a:endParaRPr lang="en-US" sz="1100" b="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   &lt;/Grid&gt;</a:t>
            </a:r>
          </a:p>
          <a:p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&lt;/</a:t>
            </a:r>
            <a:r>
              <a:rPr lang="en-US" sz="1100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ContentPage</a:t>
            </a:r>
            <a:r>
              <a:rPr lang="en-US" sz="1100" b="0" dirty="0">
                <a:latin typeface="Roboto Mono" panose="00000009000000000000" pitchFamily="49" charset="0"/>
                <a:ea typeface="Roboto Mono" panose="00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788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FB7E-1031-AF66-0EB4-1FFC6797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4827-DA50-CA72-2555-268DF5D3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021215"/>
            <a:ext cx="8119156" cy="3028271"/>
          </a:xfrm>
        </p:spPr>
        <p:txBody>
          <a:bodyPr/>
          <a:lstStyle/>
          <a:p>
            <a:r>
              <a:rPr lang="en-US" dirty="0"/>
              <a:t>Built-in data types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Float, 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5996E-F353-E601-750F-243697BE884A}"/>
              </a:ext>
            </a:extLst>
          </p:cNvPr>
          <p:cNvSpPr txBox="1"/>
          <p:nvPr/>
        </p:nvSpPr>
        <p:spPr>
          <a:xfrm>
            <a:off x="1046177" y="4467498"/>
            <a:ext cx="718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Where do they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A74E2-0D56-1555-44B2-366BE73C2C53}"/>
              </a:ext>
            </a:extLst>
          </p:cNvPr>
          <p:cNvSpPr txBox="1"/>
          <p:nvPr/>
        </p:nvSpPr>
        <p:spPr>
          <a:xfrm>
            <a:off x="2633150" y="5277395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system class library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200" dirty="0">
                <a:hlinkClick r:id="rId2"/>
              </a:rPr>
              <a:t>.NET API browser | Microsoft Learn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C108-6037-E589-43E3-32566F25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Custom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CAB5-65CE-45C3-59D3-5EDA789C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021215"/>
            <a:ext cx="8119156" cy="1791654"/>
          </a:xfrm>
        </p:spPr>
        <p:txBody>
          <a:bodyPr/>
          <a:lstStyle/>
          <a:p>
            <a:r>
              <a:rPr lang="en-US" dirty="0"/>
              <a:t>Typically </a:t>
            </a:r>
            <a:r>
              <a:rPr lang="en-US" b="1" dirty="0">
                <a:solidFill>
                  <a:srgbClr val="FF0000"/>
                </a:solidFill>
              </a:rPr>
              <a:t>complex </a:t>
            </a:r>
            <a:r>
              <a:rPr lang="en-US" dirty="0"/>
              <a:t>data types are: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Defined by a Class (</a:t>
            </a:r>
            <a:r>
              <a:rPr lang="en-US" i="1" dirty="0"/>
              <a:t>pretend structs are same as a class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Package includes more than one piece of information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8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876F-9786-FFBC-C015-36C91D4B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Custom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A5A0-3B43-E82E-173A-D5E889BE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UserInfoType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    public int Id { </a:t>
            </a:r>
            <a:r>
              <a:rPr lang="en-US" sz="1400" dirty="0" err="1"/>
              <a:t>get;set</a:t>
            </a:r>
            <a:r>
              <a:rPr lang="en-US" sz="1400" dirty="0"/>
              <a:t>; } </a:t>
            </a:r>
          </a:p>
          <a:p>
            <a:pPr marL="0" indent="0">
              <a:buNone/>
            </a:pPr>
            <a:r>
              <a:rPr lang="en-US" sz="1400" dirty="0"/>
              <a:t>    public string Username { get; set; } </a:t>
            </a:r>
          </a:p>
          <a:p>
            <a:pPr marL="0" indent="0">
              <a:buNone/>
            </a:pPr>
            <a:r>
              <a:rPr lang="en-US" sz="1400" dirty="0"/>
              <a:t>    public string FirstName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LastName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AddressLine1 { get; set; } </a:t>
            </a:r>
          </a:p>
          <a:p>
            <a:pPr marL="0" indent="0">
              <a:buNone/>
            </a:pPr>
            <a:r>
              <a:rPr lang="en-US" sz="1400" dirty="0"/>
              <a:t>    public string AddressLine2 { get; set; } </a:t>
            </a:r>
          </a:p>
          <a:p>
            <a:pPr marL="0" indent="0">
              <a:buNone/>
            </a:pPr>
            <a:r>
              <a:rPr lang="en-US" sz="1400" dirty="0"/>
              <a:t>    public string AddressLine3 { get; set; } </a:t>
            </a:r>
          </a:p>
          <a:p>
            <a:pPr marL="0" indent="0">
              <a:buNone/>
            </a:pPr>
            <a:r>
              <a:rPr lang="en-US" sz="1400" dirty="0"/>
              <a:t>    public string AddressLine4 { get; set; } </a:t>
            </a:r>
          </a:p>
          <a:p>
            <a:pPr marL="0" indent="0">
              <a:buNone/>
            </a:pPr>
            <a:r>
              <a:rPr lang="en-US" sz="1400" dirty="0"/>
              <a:t>    public string City { get; set; } </a:t>
            </a:r>
          </a:p>
          <a:p>
            <a:pPr marL="0" indent="0">
              <a:buNone/>
            </a:pPr>
            <a:r>
              <a:rPr lang="en-US" sz="1400" dirty="0"/>
              <a:t>    public string Region { get; set; } </a:t>
            </a:r>
          </a:p>
          <a:p>
            <a:pPr marL="0" indent="0">
              <a:buNone/>
            </a:pPr>
            <a:r>
              <a:rPr lang="en-US" sz="1400" dirty="0"/>
              <a:t>    public string Country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HomePhone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WorkPhone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MobilePhone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PersonalEmail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</a:t>
            </a:r>
            <a:r>
              <a:rPr lang="en-US" sz="1400" dirty="0" err="1"/>
              <a:t>WorkEmail</a:t>
            </a:r>
            <a:r>
              <a:rPr lang="en-US" sz="1400" dirty="0"/>
              <a:t> { get; set; } </a:t>
            </a:r>
          </a:p>
          <a:p>
            <a:pPr marL="0" indent="0">
              <a:buNone/>
            </a:pPr>
            <a:r>
              <a:rPr lang="en-US" sz="1400" dirty="0"/>
              <a:t>    public string Notes { get; set; }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80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1633D-A3C7-DE8C-B782-288210D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to a method using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14D7-744C-8891-3509-00A698F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public void </a:t>
            </a:r>
            <a:r>
              <a:rPr lang="en-US" sz="20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UpdateUserInfo</a:t>
            </a: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int id, string username,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firstName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lastName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addressLine1, string addressLine2, string addressLine3, string addressLine3, string addressLine4, string city, string postcode, string region, string country,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homePhone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workPhone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mobilePhone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personalEmail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</a:t>
            </a:r>
            <a:r>
              <a:rPr lang="en-US" sz="20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workEmail</a:t>
            </a:r>
            <a:r>
              <a:rPr lang="en-US" sz="20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, string notes</a:t>
            </a: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    // ### implementation omitted ###</a:t>
            </a:r>
          </a:p>
          <a:p>
            <a:pPr marL="0" indent="0">
              <a:buNone/>
            </a:pPr>
            <a:r>
              <a:rPr lang="en-US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79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6B8B-061B-CA4D-456F-BCBCFBD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Data Types -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53AF-24BB-9189-D297-7E253A91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public void </a:t>
            </a:r>
            <a:r>
              <a:rPr lang="en-US" sz="2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UpdateUserInfo</a:t>
            </a: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UserInfoType</a:t>
            </a:r>
            <a:r>
              <a:rPr lang="en-US" sz="2400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userInfo</a:t>
            </a: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    // ### implementation omitted ###</a:t>
            </a:r>
          </a:p>
          <a:p>
            <a:pPr marL="0" indent="0">
              <a:buNone/>
            </a:pPr>
            <a:r>
              <a:rPr 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D2010-D471-F558-3F46-8C3A97DB0936}"/>
              </a:ext>
            </a:extLst>
          </p:cNvPr>
          <p:cNvSpPr txBox="1"/>
          <p:nvPr/>
        </p:nvSpPr>
        <p:spPr>
          <a:xfrm>
            <a:off x="681487" y="3648974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using dot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UserInfo.Id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UserInfo.UserName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598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4ABC43E-6FE8-4A3E-B976-5C74D3136F5C}"/>
              </a:ext>
            </a:extLst>
          </p:cNvPr>
          <p:cNvGrpSpPr/>
          <p:nvPr/>
        </p:nvGrpSpPr>
        <p:grpSpPr>
          <a:xfrm>
            <a:off x="427120" y="1777660"/>
            <a:ext cx="1443791" cy="1768643"/>
            <a:chOff x="1074821" y="529389"/>
            <a:chExt cx="1925054" cy="23581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2C9207-2EF4-40E9-AA3A-03DC3CE25589}"/>
                </a:ext>
              </a:extLst>
            </p:cNvPr>
            <p:cNvSpPr/>
            <p:nvPr/>
          </p:nvSpPr>
          <p:spPr>
            <a:xfrm>
              <a:off x="1074821" y="529389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Class Animal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275D04-877C-42EA-94C3-D046B761B811}"/>
                </a:ext>
              </a:extLst>
            </p:cNvPr>
            <p:cNvSpPr/>
            <p:nvPr/>
          </p:nvSpPr>
          <p:spPr>
            <a:xfrm>
              <a:off x="1676401" y="641684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properties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14EC30-CEA4-4E83-97E7-EBB33E2CE1B6}"/>
                </a:ext>
              </a:extLst>
            </p:cNvPr>
            <p:cNvSpPr/>
            <p:nvPr/>
          </p:nvSpPr>
          <p:spPr>
            <a:xfrm>
              <a:off x="1556085" y="1965158"/>
              <a:ext cx="1443790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Methods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/>
                <a:t>Constructor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RegisterPet</a:t>
              </a:r>
              <a:endParaRPr lang="en-US" sz="400" dirty="0"/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AssignVet</a:t>
              </a:r>
              <a:endParaRPr lang="en-US" sz="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F3F011-1034-4CF2-B0E3-E24415381374}"/>
              </a:ext>
            </a:extLst>
          </p:cNvPr>
          <p:cNvGrpSpPr/>
          <p:nvPr/>
        </p:nvGrpSpPr>
        <p:grpSpPr>
          <a:xfrm>
            <a:off x="2246903" y="1777660"/>
            <a:ext cx="1425738" cy="1768643"/>
            <a:chOff x="6505079" y="425115"/>
            <a:chExt cx="1900984" cy="2358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FAE32B-C640-4070-8F2D-87CD70967D35}"/>
                </a:ext>
              </a:extLst>
            </p:cNvPr>
            <p:cNvSpPr/>
            <p:nvPr/>
          </p:nvSpPr>
          <p:spPr>
            <a:xfrm>
              <a:off x="6697579" y="425115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Class Appointment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4FFD8-769C-4DEC-8B5E-42AC004B1CDF}"/>
                </a:ext>
              </a:extLst>
            </p:cNvPr>
            <p:cNvSpPr/>
            <p:nvPr/>
          </p:nvSpPr>
          <p:spPr>
            <a:xfrm>
              <a:off x="6513096" y="537410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properties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84BC61-3BE3-4FEF-91C4-F0AE861E69CB}"/>
                </a:ext>
              </a:extLst>
            </p:cNvPr>
            <p:cNvSpPr/>
            <p:nvPr/>
          </p:nvSpPr>
          <p:spPr>
            <a:xfrm>
              <a:off x="6505079" y="1860884"/>
              <a:ext cx="1331491" cy="922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Methods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/>
                <a:t>Constructor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CreateAppt</a:t>
              </a:r>
              <a:endParaRPr lang="en-US" sz="400" dirty="0"/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CancelAppt</a:t>
              </a:r>
              <a:endParaRPr lang="en-US" sz="400" dirty="0"/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ChangeAppt</a:t>
              </a:r>
              <a:endParaRPr lang="en-US" sz="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5A4F08-5498-4D49-BEF8-4B1D0C0D7DDE}"/>
              </a:ext>
            </a:extLst>
          </p:cNvPr>
          <p:cNvGrpSpPr/>
          <p:nvPr/>
        </p:nvGrpSpPr>
        <p:grpSpPr>
          <a:xfrm>
            <a:off x="2252916" y="3865139"/>
            <a:ext cx="1425738" cy="1768643"/>
            <a:chOff x="6505079" y="425115"/>
            <a:chExt cx="1900984" cy="2358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516336-51BF-4F95-9799-7DCBCE0374CD}"/>
                </a:ext>
              </a:extLst>
            </p:cNvPr>
            <p:cNvSpPr/>
            <p:nvPr/>
          </p:nvSpPr>
          <p:spPr>
            <a:xfrm>
              <a:off x="6697579" y="425115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Class</a:t>
              </a:r>
            </a:p>
            <a:p>
              <a:pPr algn="ctr"/>
              <a:r>
                <a:rPr lang="en-US" sz="1100" dirty="0"/>
                <a:t>Owner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231D0E-C602-40D1-B80C-C79D7C78ED43}"/>
                </a:ext>
              </a:extLst>
            </p:cNvPr>
            <p:cNvSpPr/>
            <p:nvPr/>
          </p:nvSpPr>
          <p:spPr>
            <a:xfrm>
              <a:off x="6505080" y="537410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properties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91A460-3B4C-44CB-AFAC-0DBAFF4CA572}"/>
                </a:ext>
              </a:extLst>
            </p:cNvPr>
            <p:cNvSpPr/>
            <p:nvPr/>
          </p:nvSpPr>
          <p:spPr>
            <a:xfrm>
              <a:off x="6505079" y="1860884"/>
              <a:ext cx="1447795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Methods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/>
                <a:t>Constructor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 err="1"/>
                <a:t>CreatNewOwner</a:t>
              </a:r>
              <a:endParaRPr lang="en-US" sz="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26CD85-B246-444E-9030-8E7727B0E78D}"/>
              </a:ext>
            </a:extLst>
          </p:cNvPr>
          <p:cNvGrpSpPr/>
          <p:nvPr/>
        </p:nvGrpSpPr>
        <p:grpSpPr>
          <a:xfrm>
            <a:off x="427120" y="3865139"/>
            <a:ext cx="1443791" cy="1768643"/>
            <a:chOff x="1074821" y="529389"/>
            <a:chExt cx="1925054" cy="23581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1ED67F-220D-4A3B-BFE0-4E5772DF6967}"/>
                </a:ext>
              </a:extLst>
            </p:cNvPr>
            <p:cNvSpPr/>
            <p:nvPr/>
          </p:nvSpPr>
          <p:spPr>
            <a:xfrm>
              <a:off x="1074821" y="529389"/>
              <a:ext cx="1708484" cy="235819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Class</a:t>
              </a:r>
            </a:p>
            <a:p>
              <a:pPr algn="ctr"/>
              <a:r>
                <a:rPr lang="en-US" sz="1100" dirty="0"/>
                <a:t>Vet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60CC7-D1E8-45D2-8221-5AB0173B42EE}"/>
                </a:ext>
              </a:extLst>
            </p:cNvPr>
            <p:cNvSpPr/>
            <p:nvPr/>
          </p:nvSpPr>
          <p:spPr>
            <a:xfrm>
              <a:off x="1676401" y="641684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properties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F5D4F4-DB5A-4D2A-B0C2-ED0F6E50F4C2}"/>
                </a:ext>
              </a:extLst>
            </p:cNvPr>
            <p:cNvSpPr/>
            <p:nvPr/>
          </p:nvSpPr>
          <p:spPr>
            <a:xfrm>
              <a:off x="1676401" y="1965158"/>
              <a:ext cx="1323474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Methods</a:t>
              </a:r>
            </a:p>
            <a:p>
              <a:pPr marL="214313" indent="-214313" algn="ctr">
                <a:buFont typeface="Arial" panose="020B0604020202020204" pitchFamily="34" charset="0"/>
                <a:buChar char="•"/>
              </a:pPr>
              <a:r>
                <a:rPr lang="en-US" sz="400" dirty="0"/>
                <a:t>Constructor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573BCBD-E594-484D-B39D-CC2B057E69C0}"/>
              </a:ext>
            </a:extLst>
          </p:cNvPr>
          <p:cNvSpPr txBox="1"/>
          <p:nvPr/>
        </p:nvSpPr>
        <p:spPr>
          <a:xfrm>
            <a:off x="3245523" y="1066408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Vet Practice App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397EF6A-B25B-4DD9-BA86-219CE4BD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31275"/>
              </p:ext>
            </p:extLst>
          </p:nvPr>
        </p:nvGraphicFramePr>
        <p:xfrm>
          <a:off x="3994485" y="1777660"/>
          <a:ext cx="4855075" cy="3105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22">
                  <a:extLst>
                    <a:ext uri="{9D8B030D-6E8A-4147-A177-3AD203B41FA5}">
                      <a16:colId xmlns:a16="http://schemas.microsoft.com/office/drawing/2014/main" val="1610945386"/>
                    </a:ext>
                  </a:extLst>
                </a:gridCol>
                <a:gridCol w="922690">
                  <a:extLst>
                    <a:ext uri="{9D8B030D-6E8A-4147-A177-3AD203B41FA5}">
                      <a16:colId xmlns:a16="http://schemas.microsoft.com/office/drawing/2014/main" val="1627933667"/>
                    </a:ext>
                  </a:extLst>
                </a:gridCol>
                <a:gridCol w="1847703">
                  <a:extLst>
                    <a:ext uri="{9D8B030D-6E8A-4147-A177-3AD203B41FA5}">
                      <a16:colId xmlns:a16="http://schemas.microsoft.com/office/drawing/2014/main" val="237185306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48549866"/>
                    </a:ext>
                  </a:extLst>
                </a:gridCol>
              </a:tblGrid>
              <a:tr h="34785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Class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Method</a:t>
                      </a:r>
                    </a:p>
                  </a:txBody>
                  <a:tcPr marL="68580" marR="68580" marT="34290" marB="34290"/>
                </a:tc>
                <a:tc rowSpan="8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255032"/>
                  </a:ext>
                </a:extLst>
              </a:tr>
              <a:tr h="4329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/>
                        <a:t>Register new owner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Owner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CreateNewOwner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2302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900" dirty="0"/>
                        <a:t>Assign a vet to a pet (optional)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AssignVet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59870"/>
                  </a:ext>
                </a:extLst>
              </a:tr>
              <a:tr h="409428">
                <a:tc>
                  <a:txBody>
                    <a:bodyPr/>
                    <a:lstStyle/>
                    <a:p>
                      <a:r>
                        <a:rPr lang="en-US" sz="900" dirty="0"/>
                        <a:t>Register pet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RegisterPet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0794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900" dirty="0"/>
                        <a:t>Make an 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CreateAppt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66333"/>
                  </a:ext>
                </a:extLst>
              </a:tr>
              <a:tr h="390531">
                <a:tc>
                  <a:txBody>
                    <a:bodyPr/>
                    <a:lstStyle/>
                    <a:p>
                      <a:r>
                        <a:rPr lang="en-US" sz="900" dirty="0"/>
                        <a:t>Cancel 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CancelAppt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325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900" dirty="0"/>
                        <a:t>Change 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Appointment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ChangeAppt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74990"/>
                  </a:ext>
                </a:extLst>
              </a:tr>
              <a:tr h="359322">
                <a:tc>
                  <a:txBody>
                    <a:bodyPr/>
                    <a:lstStyle/>
                    <a:p>
                      <a:r>
                        <a:rPr lang="en-US" sz="900" dirty="0"/>
                        <a:t>Make pet inactive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MakeInactive</a:t>
                      </a:r>
                      <a:endParaRPr lang="en-US" sz="9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8209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FFE3E3FA-AB3C-C485-F17A-EC5671C3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F3328C5-3C20-0C6D-07A0-A8FBC15D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1241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Custom 1">
      <a:dk1>
        <a:srgbClr val="000000"/>
      </a:dk1>
      <a:lt1>
        <a:srgbClr val="FFFFFF"/>
      </a:lt1>
      <a:dk2>
        <a:srgbClr val="5E5E5E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480C_01  -  Read-Only" id="{869E4B52-9B7F-4304-ADF9-F6E4495AD6A2}" vid="{D392099F-8576-4AD3-898F-778FD76BD0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template</Template>
  <TotalTime>68332</TotalTime>
  <Words>1503</Words>
  <Application>Microsoft Office PowerPoint</Application>
  <PresentationFormat>On-screen Show (4:3)</PresentationFormat>
  <Paragraphs>318</Paragraphs>
  <Slides>39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Wingdings</vt:lpstr>
      <vt:lpstr>Verdana</vt:lpstr>
      <vt:lpstr>Arial</vt:lpstr>
      <vt:lpstr>MS UI Gothic</vt:lpstr>
      <vt:lpstr>Calibri</vt:lpstr>
      <vt:lpstr>Segoe UI</vt:lpstr>
      <vt:lpstr>Roboto Mono</vt:lpstr>
      <vt:lpstr>NG_MOC_Core_ModuleNew2</vt:lpstr>
      <vt:lpstr>Introduction to .Net MAUI</vt:lpstr>
      <vt:lpstr>PowerPoint Presentation</vt:lpstr>
      <vt:lpstr>C# Language – Built-in keywords</vt:lpstr>
      <vt:lpstr>C# Primitive Data Types</vt:lpstr>
      <vt:lpstr>C# Custom Data Types</vt:lpstr>
      <vt:lpstr>Typical Custom Data Type</vt:lpstr>
      <vt:lpstr>Passing data to a method using variables</vt:lpstr>
      <vt:lpstr>Custom Data Types - Packages</vt:lpstr>
      <vt:lpstr>Class Design</vt:lpstr>
      <vt:lpstr>Typical Class</vt:lpstr>
      <vt:lpstr>Instantiating a Class</vt:lpstr>
      <vt:lpstr>3 Syntaxes to Instantiate a Class</vt:lpstr>
      <vt:lpstr>Varieties of Classes</vt:lpstr>
      <vt:lpstr>PowerPoint Presentation</vt:lpstr>
      <vt:lpstr>Three Levels of .Net MAUI</vt:lpstr>
      <vt:lpstr>Three Levels of .Net MAUI</vt:lpstr>
      <vt:lpstr>PowerPoint Presentation</vt:lpstr>
      <vt:lpstr>MVVM Pattern – as usually shown</vt:lpstr>
      <vt:lpstr>Model Classes in MVVM</vt:lpstr>
      <vt:lpstr>MVVM Pattern – as usually shown</vt:lpstr>
      <vt:lpstr>Accurate MVVM Diagram</vt:lpstr>
      <vt:lpstr>Why ViewModels</vt:lpstr>
      <vt:lpstr>Setting up a .Net Maui Project</vt:lpstr>
      <vt:lpstr>Data Binding Detail</vt:lpstr>
      <vt:lpstr>ViewModel vs Code-Behind</vt:lpstr>
      <vt:lpstr>Build mobile and desktop apps with .NET MAUI - Training | Microsoft Learn </vt:lpstr>
      <vt:lpstr>Typical MAUI App</vt:lpstr>
      <vt:lpstr>MAUI is Cross Platform for Desktop and Mobile</vt:lpstr>
      <vt:lpstr>Elements of .Net MAUI apps</vt:lpstr>
      <vt:lpstr>PowerPoint Presentation</vt:lpstr>
      <vt:lpstr>MAUI Controls (sometimes called Views)</vt:lpstr>
      <vt:lpstr>Typical Controls</vt:lpstr>
      <vt:lpstr>Brushes – Styling in XAML</vt:lpstr>
      <vt:lpstr>PowerPoint Presentation</vt:lpstr>
      <vt:lpstr>Event-Driven Programming</vt:lpstr>
      <vt:lpstr>Code-Behind Event Handler</vt:lpstr>
      <vt:lpstr>PowerPoint Presentation</vt:lpstr>
      <vt:lpstr>Binding to a Collection</vt:lpstr>
      <vt:lpstr>Example 1 Collection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John DeVries</dc:creator>
  <cp:lastModifiedBy>John Devries</cp:lastModifiedBy>
  <cp:revision>163</cp:revision>
  <dcterms:created xsi:type="dcterms:W3CDTF">2023-01-05T17:24:41Z</dcterms:created>
  <dcterms:modified xsi:type="dcterms:W3CDTF">2024-09-20T17:47:07Z</dcterms:modified>
</cp:coreProperties>
</file>