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2"/>
  </p:notesMasterIdLst>
  <p:sldIdLst>
    <p:sldId id="281" r:id="rId2"/>
    <p:sldId id="449" r:id="rId3"/>
    <p:sldId id="448" r:id="rId4"/>
    <p:sldId id="447" r:id="rId5"/>
    <p:sldId id="450" r:id="rId6"/>
    <p:sldId id="451" r:id="rId7"/>
    <p:sldId id="446" r:id="rId8"/>
    <p:sldId id="456" r:id="rId9"/>
    <p:sldId id="439" r:id="rId10"/>
    <p:sldId id="437" r:id="rId11"/>
    <p:sldId id="452" r:id="rId12"/>
    <p:sldId id="458" r:id="rId13"/>
    <p:sldId id="457" r:id="rId14"/>
    <p:sldId id="455" r:id="rId15"/>
    <p:sldId id="438" r:id="rId16"/>
    <p:sldId id="459" r:id="rId17"/>
    <p:sldId id="454" r:id="rId18"/>
    <p:sldId id="453" r:id="rId19"/>
    <p:sldId id="377" r:id="rId20"/>
    <p:sldId id="418" r:id="rId21"/>
    <p:sldId id="417" r:id="rId22"/>
    <p:sldId id="420" r:id="rId23"/>
    <p:sldId id="421" r:id="rId24"/>
    <p:sldId id="422" r:id="rId25"/>
    <p:sldId id="428" r:id="rId26"/>
    <p:sldId id="436" r:id="rId27"/>
    <p:sldId id="423" r:id="rId28"/>
    <p:sldId id="424" r:id="rId29"/>
    <p:sldId id="425" r:id="rId30"/>
    <p:sldId id="426" r:id="rId31"/>
    <p:sldId id="427" r:id="rId32"/>
    <p:sldId id="429" r:id="rId33"/>
    <p:sldId id="430" r:id="rId34"/>
    <p:sldId id="431" r:id="rId35"/>
    <p:sldId id="433" r:id="rId36"/>
    <p:sldId id="434" r:id="rId37"/>
    <p:sldId id="435" r:id="rId38"/>
    <p:sldId id="443" r:id="rId39"/>
    <p:sldId id="444" r:id="rId40"/>
    <p:sldId id="445" r:id="rId41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Segoe UI" panose="020B0502040204020203" pitchFamily="34" charset="0"/>
      <p:regular r:id="rId47"/>
      <p:bold r:id="rId48"/>
      <p:italic r:id="rId49"/>
      <p:boldItalic r:id="rId50"/>
    </p:embeddedFont>
    <p:embeddedFont>
      <p:font typeface="Verdana" panose="020B0604030504040204" pitchFamily="34" charset="0"/>
      <p:regular r:id="rId51"/>
      <p:bold r:id="rId52"/>
      <p:italic r:id="rId53"/>
      <p:boldItalic r:id="rId5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>
      <p:cViewPr varScale="1">
        <p:scale>
          <a:sx n="111" d="100"/>
          <a:sy n="111" d="100"/>
        </p:scale>
        <p:origin x="165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EA4A7-0C56-4BCB-9E1E-BFECD3AC6AF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A4E0A-9CA4-4536-A595-77D062908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94917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2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BBDC-B1BA-4DDA-91C8-785D1E2E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65355-E4EC-43E5-9540-0E6630E06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002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7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3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6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3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0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486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02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574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690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25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335A-3572-7B21-428D-87865A4CA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1828800"/>
            <a:ext cx="5732417" cy="627864"/>
          </a:xfrm>
          <a:noFill/>
        </p:spPr>
        <p:txBody>
          <a:bodyPr/>
          <a:lstStyle/>
          <a:p>
            <a:r>
              <a:rPr lang="en-US" dirty="0"/>
              <a:t>DSA Study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7B137-61D5-2DC8-C52A-1F7F28CA3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DeVries</a:t>
            </a:r>
          </a:p>
        </p:txBody>
      </p:sp>
    </p:spTree>
    <p:extLst>
      <p:ext uri="{BB962C8B-B14F-4D97-AF65-F5344CB8AC3E}">
        <p14:creationId xmlns:p14="http://schemas.microsoft.com/office/powerpoint/2010/main" val="87227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67E4-1D1B-A445-CD6D-7824A650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Entire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9C82D8-93EE-BD9D-AB50-939BCB863DCF}"/>
              </a:ext>
            </a:extLst>
          </p:cNvPr>
          <p:cNvSpPr/>
          <p:nvPr/>
        </p:nvSpPr>
        <p:spPr bwMode="auto">
          <a:xfrm>
            <a:off x="1354347" y="1546709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4FE82-79DE-5236-7F04-8F11E9CAFE8C}"/>
              </a:ext>
            </a:extLst>
          </p:cNvPr>
          <p:cNvSpPr/>
          <p:nvPr/>
        </p:nvSpPr>
        <p:spPr bwMode="auto">
          <a:xfrm>
            <a:off x="2337759" y="1539520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17D510-0721-6CB9-1AD5-A8C953E1FE7F}"/>
              </a:ext>
            </a:extLst>
          </p:cNvPr>
          <p:cNvSpPr/>
          <p:nvPr/>
        </p:nvSpPr>
        <p:spPr bwMode="auto">
          <a:xfrm>
            <a:off x="3321171" y="1532331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793FFF-076F-594F-2648-47D4D95D085E}"/>
              </a:ext>
            </a:extLst>
          </p:cNvPr>
          <p:cNvSpPr/>
          <p:nvPr/>
        </p:nvSpPr>
        <p:spPr bwMode="auto">
          <a:xfrm>
            <a:off x="4304583" y="152514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z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4496C2-B11C-5349-F340-6D5348E86FB2}"/>
              </a:ext>
            </a:extLst>
          </p:cNvPr>
          <p:cNvSpPr/>
          <p:nvPr/>
        </p:nvSpPr>
        <p:spPr bwMode="auto">
          <a:xfrm>
            <a:off x="5287995" y="1517953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2D704-6EF6-8A9D-3A87-AAEFA7922F5B}"/>
              </a:ext>
            </a:extLst>
          </p:cNvPr>
          <p:cNvSpPr/>
          <p:nvPr/>
        </p:nvSpPr>
        <p:spPr bwMode="auto">
          <a:xfrm>
            <a:off x="6271407" y="1510764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C3087C-0A8F-6BB7-3AF6-0D55DDC44F3F}"/>
              </a:ext>
            </a:extLst>
          </p:cNvPr>
          <p:cNvSpPr/>
          <p:nvPr/>
        </p:nvSpPr>
        <p:spPr bwMode="auto">
          <a:xfrm>
            <a:off x="6297291" y="22525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98DF7-1ED3-01B3-6721-FED61D75B9DA}"/>
              </a:ext>
            </a:extLst>
          </p:cNvPr>
          <p:cNvSpPr/>
          <p:nvPr/>
        </p:nvSpPr>
        <p:spPr bwMode="auto">
          <a:xfrm>
            <a:off x="5326816" y="22525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AD9C51-9E23-F730-1CCB-D81F5215376C}"/>
              </a:ext>
            </a:extLst>
          </p:cNvPr>
          <p:cNvSpPr/>
          <p:nvPr/>
        </p:nvSpPr>
        <p:spPr bwMode="auto">
          <a:xfrm>
            <a:off x="4321435" y="2294915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ED8396-53A8-24D6-D024-A08B7834A40A}"/>
              </a:ext>
            </a:extLst>
          </p:cNvPr>
          <p:cNvSpPr/>
          <p:nvPr/>
        </p:nvSpPr>
        <p:spPr bwMode="auto">
          <a:xfrm>
            <a:off x="3347845" y="2283841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C937C1-43A3-FD15-7D54-24913263996D}"/>
              </a:ext>
            </a:extLst>
          </p:cNvPr>
          <p:cNvSpPr/>
          <p:nvPr/>
        </p:nvSpPr>
        <p:spPr bwMode="auto">
          <a:xfrm>
            <a:off x="2372262" y="2298218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26567D-A774-ABC2-6906-B542136758C3}"/>
              </a:ext>
            </a:extLst>
          </p:cNvPr>
          <p:cNvSpPr/>
          <p:nvPr/>
        </p:nvSpPr>
        <p:spPr bwMode="auto">
          <a:xfrm>
            <a:off x="1359904" y="2298219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4AEC-08FA-454C-5C5F-6FD959055465}"/>
              </a:ext>
            </a:extLst>
          </p:cNvPr>
          <p:cNvSpPr/>
          <p:nvPr/>
        </p:nvSpPr>
        <p:spPr bwMode="auto">
          <a:xfrm>
            <a:off x="1820176" y="30554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317511-52B1-FDD9-FE88-0D49C1E1FA33}"/>
              </a:ext>
            </a:extLst>
          </p:cNvPr>
          <p:cNvSpPr txBox="1"/>
          <p:nvPr/>
        </p:nvSpPr>
        <p:spPr>
          <a:xfrm>
            <a:off x="560717" y="3030375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BADBA7-C46D-F1EE-C565-5C41601C67E0}"/>
              </a:ext>
            </a:extLst>
          </p:cNvPr>
          <p:cNvSpPr txBox="1"/>
          <p:nvPr/>
        </p:nvSpPr>
        <p:spPr>
          <a:xfrm>
            <a:off x="1646087" y="182994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077722-CBD7-C010-FC12-E8B8CCCD4279}"/>
              </a:ext>
            </a:extLst>
          </p:cNvPr>
          <p:cNvSpPr txBox="1"/>
          <p:nvPr/>
        </p:nvSpPr>
        <p:spPr>
          <a:xfrm>
            <a:off x="460375" y="4017940"/>
            <a:ext cx="5506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“Length” is number of elements in array </a:t>
            </a:r>
          </a:p>
          <a:p>
            <a:endParaRPr lang="en-US" dirty="0"/>
          </a:p>
          <a:p>
            <a:r>
              <a:rPr lang="en-US" dirty="0"/>
              <a:t>Loop will repeat Length/2 times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0775CC-3077-B0B4-D4F9-2610459C31BB}"/>
              </a:ext>
            </a:extLst>
          </p:cNvPr>
          <p:cNvSpPr txBox="1"/>
          <p:nvPr/>
        </p:nvSpPr>
        <p:spPr>
          <a:xfrm>
            <a:off x="2594684" y="181740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7218F9-34D5-E137-1370-3B5057131DD7}"/>
              </a:ext>
            </a:extLst>
          </p:cNvPr>
          <p:cNvSpPr txBox="1"/>
          <p:nvPr/>
        </p:nvSpPr>
        <p:spPr>
          <a:xfrm>
            <a:off x="3543281" y="180486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FB0721-441F-C0AE-E4FE-75B30E473D15}"/>
              </a:ext>
            </a:extLst>
          </p:cNvPr>
          <p:cNvSpPr txBox="1"/>
          <p:nvPr/>
        </p:nvSpPr>
        <p:spPr>
          <a:xfrm>
            <a:off x="4491878" y="179232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E38CD-EFA4-9917-AF79-9BF3370C3679}"/>
              </a:ext>
            </a:extLst>
          </p:cNvPr>
          <p:cNvSpPr txBox="1"/>
          <p:nvPr/>
        </p:nvSpPr>
        <p:spPr>
          <a:xfrm>
            <a:off x="5440475" y="177978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BECE7E-D2D7-7E86-DBC9-9EE5A436E3CC}"/>
              </a:ext>
            </a:extLst>
          </p:cNvPr>
          <p:cNvSpPr txBox="1"/>
          <p:nvPr/>
        </p:nvSpPr>
        <p:spPr>
          <a:xfrm>
            <a:off x="6389072" y="176724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896E52BD-5AD8-6BDA-E8C9-21C8BCD736D9}"/>
              </a:ext>
            </a:extLst>
          </p:cNvPr>
          <p:cNvSpPr/>
          <p:nvPr/>
        </p:nvSpPr>
        <p:spPr bwMode="auto">
          <a:xfrm rot="5400000">
            <a:off x="4121895" y="-1481662"/>
            <a:ext cx="326556" cy="5007647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9480DE24-06FC-2E53-CB3D-D55F6F0A2931}"/>
              </a:ext>
            </a:extLst>
          </p:cNvPr>
          <p:cNvSpPr/>
          <p:nvPr/>
        </p:nvSpPr>
        <p:spPr bwMode="auto">
          <a:xfrm rot="5400000">
            <a:off x="4097252" y="-336859"/>
            <a:ext cx="326556" cy="305623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B48513D0-5B35-1A43-B7C4-4DA725BAB17D}"/>
              </a:ext>
            </a:extLst>
          </p:cNvPr>
          <p:cNvSpPr/>
          <p:nvPr/>
        </p:nvSpPr>
        <p:spPr bwMode="auto">
          <a:xfrm rot="5400000">
            <a:off x="4141222" y="757105"/>
            <a:ext cx="326556" cy="1071100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5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FDCD-4905-664C-BF76-CB3580F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Compare</a:t>
            </a:r>
            <a:r>
              <a:rPr lang="en-US" dirty="0"/>
              <a:t> all values in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673E-A15E-5D52-BFEB-60A3C97FF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Choose a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Compare to all other values, one at a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Choose the next value and repeat step 2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Time complexity O(N2)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CF5ED-DB19-FB50-8FFF-C4719D06D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6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Enumerate</a:t>
            </a: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 array</a:t>
            </a:r>
          </a:p>
          <a:p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For each selected value, </a:t>
            </a:r>
            <a:r>
              <a:rPr lang="en-US" sz="1600" dirty="0">
                <a:solidFill>
                  <a:schemeClr val="accent6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enumerate</a:t>
            </a: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 all other elements</a:t>
            </a:r>
          </a:p>
          <a:p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Do comparison at each step</a:t>
            </a:r>
          </a:p>
          <a:p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en-US" sz="1800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Use nested loops</a:t>
            </a:r>
          </a:p>
          <a:p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for(</a:t>
            </a:r>
            <a:r>
              <a:rPr lang="en-US" sz="16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=0; </a:t>
            </a:r>
            <a:r>
              <a:rPr lang="en-US" sz="16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 &lt;= N-1; </a:t>
            </a:r>
            <a:r>
              <a:rPr lang="en-US" sz="16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++)</a:t>
            </a:r>
          </a:p>
          <a:p>
            <a:pPr lvl="1"/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For(j=i+1; j &lt;= N-1; </a:t>
            </a:r>
            <a:r>
              <a:rPr lang="en-US" sz="16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j++</a:t>
            </a: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</a:p>
          <a:p>
            <a:pPr lvl="1"/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539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67E4-1D1B-A445-CD6D-7824A650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all elements of array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B9F274-9782-3595-A27B-B14AAA65346A}"/>
              </a:ext>
            </a:extLst>
          </p:cNvPr>
          <p:cNvGrpSpPr/>
          <p:nvPr/>
        </p:nvGrpSpPr>
        <p:grpSpPr>
          <a:xfrm>
            <a:off x="1639016" y="2863091"/>
            <a:ext cx="5848713" cy="659592"/>
            <a:chOff x="1639016" y="2863091"/>
            <a:chExt cx="5848713" cy="6595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9C82D8-93EE-BD9D-AB50-939BCB863DCF}"/>
                </a:ext>
              </a:extLst>
            </p:cNvPr>
            <p:cNvSpPr/>
            <p:nvPr/>
          </p:nvSpPr>
          <p:spPr bwMode="auto">
            <a:xfrm>
              <a:off x="1639016" y="2863091"/>
              <a:ext cx="931653" cy="31917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Verdana" pitchFamily="34" charset="0"/>
                </a:rPr>
                <a:t>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84FE82-79DE-5236-7F04-8F11E9CAFE8C}"/>
                </a:ext>
              </a:extLst>
            </p:cNvPr>
            <p:cNvSpPr/>
            <p:nvPr/>
          </p:nvSpPr>
          <p:spPr bwMode="auto">
            <a:xfrm>
              <a:off x="2622428" y="2863091"/>
              <a:ext cx="931653" cy="31917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Verdana" pitchFamily="34" charset="0"/>
                </a:rPr>
                <a:t>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17D510-0721-6CB9-1AD5-A8C953E1FE7F}"/>
                </a:ext>
              </a:extLst>
            </p:cNvPr>
            <p:cNvSpPr/>
            <p:nvPr/>
          </p:nvSpPr>
          <p:spPr bwMode="auto">
            <a:xfrm>
              <a:off x="3605840" y="2863091"/>
              <a:ext cx="931653" cy="31917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Verdana" pitchFamily="34" charset="0"/>
                </a:rPr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793FFF-076F-594F-2648-47D4D95D085E}"/>
                </a:ext>
              </a:extLst>
            </p:cNvPr>
            <p:cNvSpPr/>
            <p:nvPr/>
          </p:nvSpPr>
          <p:spPr bwMode="auto">
            <a:xfrm>
              <a:off x="4589252" y="2863091"/>
              <a:ext cx="931653" cy="31917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Verdana" pitchFamily="34" charset="0"/>
                </a:rPr>
                <a:t>z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4496C2-B11C-5349-F340-6D5348E86FB2}"/>
                </a:ext>
              </a:extLst>
            </p:cNvPr>
            <p:cNvSpPr/>
            <p:nvPr/>
          </p:nvSpPr>
          <p:spPr bwMode="auto">
            <a:xfrm>
              <a:off x="5572664" y="2863091"/>
              <a:ext cx="931653" cy="31917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Verdana" pitchFamily="34" charset="0"/>
                </a:rPr>
                <a:t>o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52D704-6EF6-8A9D-3A87-AAEFA7922F5B}"/>
                </a:ext>
              </a:extLst>
            </p:cNvPr>
            <p:cNvSpPr/>
            <p:nvPr/>
          </p:nvSpPr>
          <p:spPr bwMode="auto">
            <a:xfrm>
              <a:off x="6556076" y="2863091"/>
              <a:ext cx="931653" cy="31917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Verdana" pitchFamily="34" charset="0"/>
                </a:rPr>
                <a:t>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BADBA7-C46D-F1EE-C565-5C41601C67E0}"/>
                </a:ext>
              </a:extLst>
            </p:cNvPr>
            <p:cNvSpPr txBox="1"/>
            <p:nvPr/>
          </p:nvSpPr>
          <p:spPr>
            <a:xfrm>
              <a:off x="1930756" y="3153351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0775CC-3077-B0B4-D4F9-2610459C31BB}"/>
                </a:ext>
              </a:extLst>
            </p:cNvPr>
            <p:cNvSpPr txBox="1"/>
            <p:nvPr/>
          </p:nvSpPr>
          <p:spPr>
            <a:xfrm>
              <a:off x="2879353" y="3153351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7218F9-34D5-E137-1370-3B5057131DD7}"/>
                </a:ext>
              </a:extLst>
            </p:cNvPr>
            <p:cNvSpPr txBox="1"/>
            <p:nvPr/>
          </p:nvSpPr>
          <p:spPr>
            <a:xfrm>
              <a:off x="3827950" y="3153351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FB0721-441F-C0AE-E4FE-75B30E473D15}"/>
                </a:ext>
              </a:extLst>
            </p:cNvPr>
            <p:cNvSpPr txBox="1"/>
            <p:nvPr/>
          </p:nvSpPr>
          <p:spPr>
            <a:xfrm>
              <a:off x="4776547" y="3153351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AE38CD-EFA4-9917-AF79-9BF3370C3679}"/>
                </a:ext>
              </a:extLst>
            </p:cNvPr>
            <p:cNvSpPr txBox="1"/>
            <p:nvPr/>
          </p:nvSpPr>
          <p:spPr>
            <a:xfrm>
              <a:off x="5725144" y="3153351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9BECE7E-D2D7-7E86-DBC9-9EE5A436E3CC}"/>
                </a:ext>
              </a:extLst>
            </p:cNvPr>
            <p:cNvSpPr txBox="1"/>
            <p:nvPr/>
          </p:nvSpPr>
          <p:spPr>
            <a:xfrm>
              <a:off x="6673741" y="3153351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91B264-FBEB-80A6-DC06-2692413C77D1}"/>
              </a:ext>
            </a:extLst>
          </p:cNvPr>
          <p:cNvSpPr txBox="1"/>
          <p:nvPr/>
        </p:nvSpPr>
        <p:spPr>
          <a:xfrm>
            <a:off x="1611659" y="4394022"/>
            <a:ext cx="4823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Outer Loop: </a:t>
            </a:r>
            <a:r>
              <a:rPr lang="en-US" dirty="0"/>
              <a:t> 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&lt;=N-1;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Inner Loop:</a:t>
            </a:r>
            <a:r>
              <a:rPr lang="en-US" dirty="0"/>
              <a:t> for(j=0; j&lt;=N-1;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38138F3-195E-E13F-F71C-721BAD447B4B}"/>
              </a:ext>
            </a:extLst>
          </p:cNvPr>
          <p:cNvSpPr/>
          <p:nvPr/>
        </p:nvSpPr>
        <p:spPr bwMode="auto">
          <a:xfrm>
            <a:off x="1866222" y="1811872"/>
            <a:ext cx="598016" cy="940280"/>
          </a:xfrm>
          <a:prstGeom prst="down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BF26B05-124A-B663-AF38-357E6032188F}"/>
              </a:ext>
            </a:extLst>
          </p:cNvPr>
          <p:cNvSpPr/>
          <p:nvPr/>
        </p:nvSpPr>
        <p:spPr bwMode="auto">
          <a:xfrm>
            <a:off x="2754431" y="1823345"/>
            <a:ext cx="598016" cy="940280"/>
          </a:xfrm>
          <a:prstGeom prst="down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01957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FDCD-4905-664C-BF76-CB3580F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values at specified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673E-A15E-5D52-BFEB-60A3C97FF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Example: Reverse only vowels in a string</a:t>
            </a:r>
          </a:p>
          <a:p>
            <a:endParaRPr lang="en-US" sz="2400" dirty="0"/>
          </a:p>
          <a:p>
            <a:r>
              <a:rPr lang="en-US" sz="2400" dirty="0"/>
              <a:t>Find indexes of first and last vowels</a:t>
            </a:r>
          </a:p>
          <a:p>
            <a:r>
              <a:rPr lang="en-US" sz="2400" dirty="0"/>
              <a:t>Swap the elements at those indexes</a:t>
            </a:r>
          </a:p>
          <a:p>
            <a:r>
              <a:rPr lang="en-US" sz="2400" dirty="0"/>
              <a:t>Iterate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CF5ED-DB19-FB50-8FFF-C4719D06D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7560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FDCD-4905-664C-BF76-CB3580F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index that meets a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673E-A15E-5D52-BFEB-60A3C97FF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Define pointer (separate from index of loop)</a:t>
            </a:r>
          </a:p>
          <a:p>
            <a:r>
              <a:rPr lang="en-US" sz="2800" dirty="0"/>
              <a:t>Use “if” inside loop to control movement of pointer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CF5ED-DB19-FB50-8FFF-C4719D06D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768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67E4-1D1B-A445-CD6D-7824A650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Vowels Only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9C82D8-93EE-BD9D-AB50-939BCB863DCF}"/>
              </a:ext>
            </a:extLst>
          </p:cNvPr>
          <p:cNvSpPr/>
          <p:nvPr/>
        </p:nvSpPr>
        <p:spPr bwMode="auto">
          <a:xfrm>
            <a:off x="1354347" y="1510764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4FE82-79DE-5236-7F04-8F11E9CAFE8C}"/>
              </a:ext>
            </a:extLst>
          </p:cNvPr>
          <p:cNvSpPr/>
          <p:nvPr/>
        </p:nvSpPr>
        <p:spPr bwMode="auto">
          <a:xfrm>
            <a:off x="2337759" y="1510764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17D510-0721-6CB9-1AD5-A8C953E1FE7F}"/>
              </a:ext>
            </a:extLst>
          </p:cNvPr>
          <p:cNvSpPr/>
          <p:nvPr/>
        </p:nvSpPr>
        <p:spPr bwMode="auto">
          <a:xfrm>
            <a:off x="3321171" y="1510764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793FFF-076F-594F-2648-47D4D95D085E}"/>
              </a:ext>
            </a:extLst>
          </p:cNvPr>
          <p:cNvSpPr/>
          <p:nvPr/>
        </p:nvSpPr>
        <p:spPr bwMode="auto">
          <a:xfrm>
            <a:off x="4304583" y="1510764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z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4496C2-B11C-5349-F340-6D5348E86FB2}"/>
              </a:ext>
            </a:extLst>
          </p:cNvPr>
          <p:cNvSpPr/>
          <p:nvPr/>
        </p:nvSpPr>
        <p:spPr bwMode="auto">
          <a:xfrm>
            <a:off x="5287995" y="1510764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2D704-6EF6-8A9D-3A87-AAEFA7922F5B}"/>
              </a:ext>
            </a:extLst>
          </p:cNvPr>
          <p:cNvSpPr/>
          <p:nvPr/>
        </p:nvSpPr>
        <p:spPr bwMode="auto">
          <a:xfrm>
            <a:off x="6271407" y="1510764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C3087C-0A8F-6BB7-3AF6-0D55DDC44F3F}"/>
              </a:ext>
            </a:extLst>
          </p:cNvPr>
          <p:cNvSpPr/>
          <p:nvPr/>
        </p:nvSpPr>
        <p:spPr bwMode="auto">
          <a:xfrm>
            <a:off x="6297291" y="3339475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98DF7-1ED3-01B3-6721-FED61D75B9DA}"/>
              </a:ext>
            </a:extLst>
          </p:cNvPr>
          <p:cNvSpPr/>
          <p:nvPr/>
        </p:nvSpPr>
        <p:spPr bwMode="auto">
          <a:xfrm>
            <a:off x="5326816" y="3339475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AD9C51-9E23-F730-1CCB-D81F5215376C}"/>
              </a:ext>
            </a:extLst>
          </p:cNvPr>
          <p:cNvSpPr/>
          <p:nvPr/>
        </p:nvSpPr>
        <p:spPr bwMode="auto">
          <a:xfrm>
            <a:off x="4321435" y="3339475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z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ED8396-53A8-24D6-D024-A08B7834A40A}"/>
              </a:ext>
            </a:extLst>
          </p:cNvPr>
          <p:cNvSpPr/>
          <p:nvPr/>
        </p:nvSpPr>
        <p:spPr bwMode="auto">
          <a:xfrm>
            <a:off x="3347845" y="3339475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C937C1-43A3-FD15-7D54-24913263996D}"/>
              </a:ext>
            </a:extLst>
          </p:cNvPr>
          <p:cNvSpPr/>
          <p:nvPr/>
        </p:nvSpPr>
        <p:spPr bwMode="auto">
          <a:xfrm>
            <a:off x="2372262" y="3339475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26567D-A774-ABC2-6906-B542136758C3}"/>
              </a:ext>
            </a:extLst>
          </p:cNvPr>
          <p:cNvSpPr/>
          <p:nvPr/>
        </p:nvSpPr>
        <p:spPr bwMode="auto">
          <a:xfrm>
            <a:off x="1359904" y="3339475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4AEC-08FA-454C-5C5F-6FD959055465}"/>
              </a:ext>
            </a:extLst>
          </p:cNvPr>
          <p:cNvSpPr/>
          <p:nvPr/>
        </p:nvSpPr>
        <p:spPr bwMode="auto">
          <a:xfrm>
            <a:off x="1820176" y="4142375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317511-52B1-FDD9-FE88-0D49C1E1FA33}"/>
              </a:ext>
            </a:extLst>
          </p:cNvPr>
          <p:cNvSpPr txBox="1"/>
          <p:nvPr/>
        </p:nvSpPr>
        <p:spPr>
          <a:xfrm>
            <a:off x="560717" y="411729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BADBA7-C46D-F1EE-C565-5C41601C67E0}"/>
              </a:ext>
            </a:extLst>
          </p:cNvPr>
          <p:cNvSpPr txBox="1"/>
          <p:nvPr/>
        </p:nvSpPr>
        <p:spPr>
          <a:xfrm>
            <a:off x="1646087" y="182994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077722-CBD7-C010-FC12-E8B8CCCD4279}"/>
              </a:ext>
            </a:extLst>
          </p:cNvPr>
          <p:cNvSpPr txBox="1"/>
          <p:nvPr/>
        </p:nvSpPr>
        <p:spPr>
          <a:xfrm>
            <a:off x="460375" y="5104863"/>
            <a:ext cx="4499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is number of elements in array </a:t>
            </a:r>
          </a:p>
          <a:p>
            <a:endParaRPr lang="en-US" dirty="0"/>
          </a:p>
          <a:p>
            <a:r>
              <a:rPr lang="en-US" dirty="0"/>
              <a:t>Loop will repeat n/2 times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0775CC-3077-B0B4-D4F9-2610459C31BB}"/>
              </a:ext>
            </a:extLst>
          </p:cNvPr>
          <p:cNvSpPr txBox="1"/>
          <p:nvPr/>
        </p:nvSpPr>
        <p:spPr>
          <a:xfrm>
            <a:off x="2594684" y="181740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7218F9-34D5-E137-1370-3B5057131DD7}"/>
              </a:ext>
            </a:extLst>
          </p:cNvPr>
          <p:cNvSpPr txBox="1"/>
          <p:nvPr/>
        </p:nvSpPr>
        <p:spPr>
          <a:xfrm>
            <a:off x="3543281" y="180486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FB0721-441F-C0AE-E4FE-75B30E473D15}"/>
              </a:ext>
            </a:extLst>
          </p:cNvPr>
          <p:cNvSpPr txBox="1"/>
          <p:nvPr/>
        </p:nvSpPr>
        <p:spPr>
          <a:xfrm>
            <a:off x="4491878" y="179232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E38CD-EFA4-9917-AF79-9BF3370C3679}"/>
              </a:ext>
            </a:extLst>
          </p:cNvPr>
          <p:cNvSpPr txBox="1"/>
          <p:nvPr/>
        </p:nvSpPr>
        <p:spPr>
          <a:xfrm>
            <a:off x="5440475" y="177978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BECE7E-D2D7-7E86-DBC9-9EE5A436E3CC}"/>
              </a:ext>
            </a:extLst>
          </p:cNvPr>
          <p:cNvSpPr txBox="1"/>
          <p:nvPr/>
        </p:nvSpPr>
        <p:spPr>
          <a:xfrm>
            <a:off x="6389072" y="176724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4CEF3C0B-45DB-69DB-80AB-0BC7831D3FE4}"/>
              </a:ext>
            </a:extLst>
          </p:cNvPr>
          <p:cNvSpPr/>
          <p:nvPr/>
        </p:nvSpPr>
        <p:spPr bwMode="auto">
          <a:xfrm>
            <a:off x="1646087" y="962661"/>
            <a:ext cx="430443" cy="448656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CB85C23-C857-F23E-50FD-0025915A01D7}"/>
              </a:ext>
            </a:extLst>
          </p:cNvPr>
          <p:cNvSpPr/>
          <p:nvPr/>
        </p:nvSpPr>
        <p:spPr bwMode="auto">
          <a:xfrm>
            <a:off x="5656629" y="918036"/>
            <a:ext cx="2212976" cy="45821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solidFill>
                  <a:schemeClr val="tx1"/>
                </a:solidFill>
                <a:latin typeface="Verdana" pitchFamily="34" charset="0"/>
              </a:rPr>
              <a:t>j = n-1-i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19" name="Graphic 18" descr="Pin with solid fill">
            <a:extLst>
              <a:ext uri="{FF2B5EF4-FFF2-40B4-BE49-F238E27FC236}">
                <a16:creationId xmlns:a16="http://schemas.microsoft.com/office/drawing/2014/main" id="{7B21A403-1772-1B4B-C723-6F2E0A5F8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311686">
            <a:off x="1508387" y="2252562"/>
            <a:ext cx="629944" cy="629944"/>
          </a:xfrm>
          <a:prstGeom prst="rect">
            <a:avLst/>
          </a:prstGeom>
        </p:spPr>
      </p:pic>
      <p:pic>
        <p:nvPicPr>
          <p:cNvPr id="31" name="Graphic 30" descr="Pin with solid fill">
            <a:extLst>
              <a:ext uri="{FF2B5EF4-FFF2-40B4-BE49-F238E27FC236}">
                <a16:creationId xmlns:a16="http://schemas.microsoft.com/office/drawing/2014/main" id="{39D49EDE-B738-9D5E-21A8-716B60990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311686">
            <a:off x="6349446" y="2273102"/>
            <a:ext cx="629944" cy="6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63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9995-81D6-1DB2-7475-1302421F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vowels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C914A6A-52DE-F6F7-1B0B-07582982A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275" y="1176490"/>
            <a:ext cx="4063042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isVowel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c)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c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c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'e'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c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c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c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'I'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c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c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c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'u'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c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3E7FFBF-0216-0F49-D8C2-576F4E420D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0375" y="1366271"/>
            <a:ext cx="8119156" cy="514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Function to reverse order of vowels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reverseVowel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str)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Start two indexes from two corners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and move toward each other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= str.Length-1;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str1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str.ToCharArray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j)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isVowel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(str1[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isVowel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(str1[j]))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j--;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swapping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= str1[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str1[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 str1[j];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str1[j]= t;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j--;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str2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String.Join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,str1);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str2;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08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FDCD-4905-664C-BF76-CB3580F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673E-A15E-5D52-BFEB-60A3C97FF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Swaps position of elements in a linear DS</a:t>
            </a:r>
          </a:p>
          <a:p>
            <a:r>
              <a:rPr lang="en-US" dirty="0"/>
              <a:t>Part of many (most?)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CF5ED-DB19-FB50-8FFF-C4719D06D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element1</a:t>
            </a:r>
          </a:p>
          <a:p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element2</a:t>
            </a:r>
          </a:p>
          <a:p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temp = element1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element1  = element2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element2 = temp</a:t>
            </a:r>
          </a:p>
        </p:txBody>
      </p:sp>
    </p:spTree>
    <p:extLst>
      <p:ext uri="{BB962C8B-B14F-4D97-AF65-F5344CB8AC3E}">
        <p14:creationId xmlns:p14="http://schemas.microsoft.com/office/powerpoint/2010/main" val="402289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FDCD-4905-664C-BF76-CB3580F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673E-A15E-5D52-BFEB-60A3C97FF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Swaps position of elements in a linear DS</a:t>
            </a:r>
          </a:p>
          <a:p>
            <a:r>
              <a:rPr lang="en-US" dirty="0"/>
              <a:t>Part of many (most?)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CF5ED-DB19-FB50-8FFF-C4719D06D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element1</a:t>
            </a:r>
          </a:p>
          <a:p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element2</a:t>
            </a:r>
          </a:p>
          <a:p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temp = element1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element1  = element2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element2 = temp</a:t>
            </a:r>
          </a:p>
        </p:txBody>
      </p:sp>
    </p:spTree>
    <p:extLst>
      <p:ext uri="{BB962C8B-B14F-4D97-AF65-F5344CB8AC3E}">
        <p14:creationId xmlns:p14="http://schemas.microsoft.com/office/powerpoint/2010/main" val="1662334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92D1-6A8C-0041-418F-2EFC2F84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an external service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4067E8-607E-4B7B-A029-3487C2AA738F}"/>
              </a:ext>
            </a:extLst>
          </p:cNvPr>
          <p:cNvSpPr/>
          <p:nvPr/>
        </p:nvSpPr>
        <p:spPr>
          <a:xfrm>
            <a:off x="2057400" y="2347307"/>
            <a:ext cx="4700847" cy="486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 Service</a:t>
            </a:r>
          </a:p>
          <a:p>
            <a:pPr algn="ctr"/>
            <a:r>
              <a:rPr lang="en-US" sz="1400" dirty="0"/>
              <a:t>(File or DB or Network or …)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CEEC3A-8222-2E11-E614-8D4C3ADE4B0E}"/>
              </a:ext>
            </a:extLst>
          </p:cNvPr>
          <p:cNvSpPr/>
          <p:nvPr/>
        </p:nvSpPr>
        <p:spPr>
          <a:xfrm>
            <a:off x="2057400" y="3596294"/>
            <a:ext cx="4700847" cy="486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In-Memory Proxy for External Service</a:t>
            </a:r>
          </a:p>
          <a:p>
            <a:pPr algn="ctr"/>
            <a:r>
              <a:rPr lang="en-US" sz="1400" dirty="0"/>
              <a:t>(Client or Context Object)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229976-909A-A406-5457-D1A4A711D8DA}"/>
              </a:ext>
            </a:extLst>
          </p:cNvPr>
          <p:cNvCxnSpPr/>
          <p:nvPr/>
        </p:nvCxnSpPr>
        <p:spPr>
          <a:xfrm>
            <a:off x="4407824" y="2945823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35516B-9A5E-D13D-B316-8EDECA5551B8}"/>
              </a:ext>
            </a:extLst>
          </p:cNvPr>
          <p:cNvSpPr/>
          <p:nvPr/>
        </p:nvSpPr>
        <p:spPr>
          <a:xfrm>
            <a:off x="1321723" y="3217025"/>
            <a:ext cx="6303125" cy="250988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923DA4-FF02-1F39-6672-DFF374560317}"/>
              </a:ext>
            </a:extLst>
          </p:cNvPr>
          <p:cNvSpPr/>
          <p:nvPr/>
        </p:nvSpPr>
        <p:spPr>
          <a:xfrm>
            <a:off x="2384714" y="4720589"/>
            <a:ext cx="4046220" cy="76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Your 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1B1B69-9C51-8D46-BB8A-67643A0E6104}"/>
              </a:ext>
            </a:extLst>
          </p:cNvPr>
          <p:cNvCxnSpPr/>
          <p:nvPr/>
        </p:nvCxnSpPr>
        <p:spPr>
          <a:xfrm>
            <a:off x="2861657" y="4128307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5E265D-2BCA-D01E-3123-7B1E234AF001}"/>
              </a:ext>
            </a:extLst>
          </p:cNvPr>
          <p:cNvCxnSpPr/>
          <p:nvPr/>
        </p:nvCxnSpPr>
        <p:spPr>
          <a:xfrm>
            <a:off x="3150524" y="4128307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2F54C4-817A-48DE-A17E-B136BC3A98CF}"/>
              </a:ext>
            </a:extLst>
          </p:cNvPr>
          <p:cNvCxnSpPr/>
          <p:nvPr/>
        </p:nvCxnSpPr>
        <p:spPr>
          <a:xfrm>
            <a:off x="3439391" y="4128307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139DD4-7F86-F4E5-CFA5-F4B7B1265A5D}"/>
              </a:ext>
            </a:extLst>
          </p:cNvPr>
          <p:cNvCxnSpPr/>
          <p:nvPr/>
        </p:nvCxnSpPr>
        <p:spPr>
          <a:xfrm>
            <a:off x="3728258" y="4128307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94ECFB-F957-0BDE-9663-5BCBAF4107CB}"/>
              </a:ext>
            </a:extLst>
          </p:cNvPr>
          <p:cNvCxnSpPr/>
          <p:nvPr/>
        </p:nvCxnSpPr>
        <p:spPr>
          <a:xfrm>
            <a:off x="4017125" y="4128307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0DB289-AD61-C02A-A556-11665DF8116C}"/>
              </a:ext>
            </a:extLst>
          </p:cNvPr>
          <p:cNvCxnSpPr/>
          <p:nvPr/>
        </p:nvCxnSpPr>
        <p:spPr>
          <a:xfrm>
            <a:off x="4305992" y="4128307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AE5B2A-226B-5851-4A49-C755C8B06B7A}"/>
              </a:ext>
            </a:extLst>
          </p:cNvPr>
          <p:cNvCxnSpPr/>
          <p:nvPr/>
        </p:nvCxnSpPr>
        <p:spPr>
          <a:xfrm>
            <a:off x="4594859" y="4128307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9C74B1-6CC0-9E19-5756-41B4B11B43A1}"/>
              </a:ext>
            </a:extLst>
          </p:cNvPr>
          <p:cNvCxnSpPr/>
          <p:nvPr/>
        </p:nvCxnSpPr>
        <p:spPr>
          <a:xfrm>
            <a:off x="4883726" y="4128307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F6A521-1172-50F8-6DB1-0F3FE26BF0B1}"/>
              </a:ext>
            </a:extLst>
          </p:cNvPr>
          <p:cNvCxnSpPr/>
          <p:nvPr/>
        </p:nvCxnSpPr>
        <p:spPr>
          <a:xfrm>
            <a:off x="5172593" y="4128307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77636-9842-EF8C-52CA-26EDEFD4383A}"/>
              </a:ext>
            </a:extLst>
          </p:cNvPr>
          <p:cNvCxnSpPr/>
          <p:nvPr/>
        </p:nvCxnSpPr>
        <p:spPr>
          <a:xfrm>
            <a:off x="5461460" y="4128307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9FCE56-164F-978F-709F-15BA6D679B79}"/>
              </a:ext>
            </a:extLst>
          </p:cNvPr>
          <p:cNvCxnSpPr/>
          <p:nvPr/>
        </p:nvCxnSpPr>
        <p:spPr>
          <a:xfrm>
            <a:off x="5750327" y="4128307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A1EC03-5420-CB47-D1D0-6BB0C8F0EB89}"/>
              </a:ext>
            </a:extLst>
          </p:cNvPr>
          <p:cNvCxnSpPr/>
          <p:nvPr/>
        </p:nvCxnSpPr>
        <p:spPr>
          <a:xfrm>
            <a:off x="6039194" y="4128307"/>
            <a:ext cx="0" cy="5424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43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0820-4650-E0F8-8FA3-40BD9269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192D-530B-2D7B-25F8-789B9C7B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a Console App</a:t>
            </a:r>
          </a:p>
          <a:p>
            <a:pPr lvl="1"/>
            <a:r>
              <a:rPr lang="en-US" dirty="0"/>
              <a:t>Look at problem statement for clues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Look for clues about required classes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Look for clues about required Methods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Method is not specified, use them to simplify understanding of code</a:t>
            </a:r>
          </a:p>
          <a:p>
            <a:pPr lvl="1"/>
            <a:r>
              <a:rPr lang="en-US" dirty="0"/>
              <a:t>Use meaningful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50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38E6-78F6-C408-7DA8-94BD3F37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 Structures</a:t>
            </a:r>
          </a:p>
        </p:txBody>
      </p:sp>
      <p:pic>
        <p:nvPicPr>
          <p:cNvPr id="2050" name="Picture 2" descr="Introduction to Data Structure - Enjoy Learning CS | Data structures, Data, Computer science">
            <a:extLst>
              <a:ext uri="{FF2B5EF4-FFF2-40B4-BE49-F238E27FC236}">
                <a16:creationId xmlns:a16="http://schemas.microsoft.com/office/drawing/2014/main" id="{FB4203A4-C68F-883A-5AA3-6C54DDAA1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0" y="783100"/>
            <a:ext cx="8039400" cy="60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718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094C-41E1-3321-3F3E-10EC052B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 Structures</a:t>
            </a:r>
          </a:p>
        </p:txBody>
      </p:sp>
      <p:pic>
        <p:nvPicPr>
          <p:cNvPr id="1026" name="Picture 2" descr="About different data structures and algorithms">
            <a:extLst>
              <a:ext uri="{FF2B5EF4-FFF2-40B4-BE49-F238E27FC236}">
                <a16:creationId xmlns:a16="http://schemas.microsoft.com/office/drawing/2014/main" id="{651818AC-1D50-590B-8F89-805FD661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9850"/>
            <a:ext cx="9144000" cy="417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6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5744-4075-35B1-2CFD-773589F2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3DE4A-5CBF-6DE1-0E03-6F8126D11017}"/>
              </a:ext>
            </a:extLst>
          </p:cNvPr>
          <p:cNvSpPr txBox="1"/>
          <p:nvPr/>
        </p:nvSpPr>
        <p:spPr>
          <a:xfrm>
            <a:off x="3569407" y="1996735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MyFunction</a:t>
            </a:r>
            <a:r>
              <a:rPr lang="en-US" dirty="0"/>
              <a:t>()</a:t>
            </a:r>
          </a:p>
          <a:p>
            <a:r>
              <a:rPr lang="en-US" dirty="0"/>
              <a:t>{}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07F7484-99E9-90BB-9223-34F899D0D7AC}"/>
              </a:ext>
            </a:extLst>
          </p:cNvPr>
          <p:cNvSpPr/>
          <p:nvPr/>
        </p:nvSpPr>
        <p:spPr bwMode="auto">
          <a:xfrm>
            <a:off x="4644534" y="1306622"/>
            <a:ext cx="414068" cy="603849"/>
          </a:xfrm>
          <a:prstGeom prst="down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wordArtVert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6D618-506C-1C71-C40B-819B6CA209C3}"/>
              </a:ext>
            </a:extLst>
          </p:cNvPr>
          <p:cNvSpPr/>
          <p:nvPr/>
        </p:nvSpPr>
        <p:spPr bwMode="auto">
          <a:xfrm>
            <a:off x="621102" y="2242867"/>
            <a:ext cx="2415396" cy="3407434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State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4887D-B369-04CF-612C-0B7A88A4CE32}"/>
              </a:ext>
            </a:extLst>
          </p:cNvPr>
          <p:cNvSpPr txBox="1"/>
          <p:nvPr/>
        </p:nvSpPr>
        <p:spPr>
          <a:xfrm>
            <a:off x="1378997" y="579695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EA8282-5F5F-DF35-8D88-71702C62EDC1}"/>
              </a:ext>
            </a:extLst>
          </p:cNvPr>
          <p:cNvSpPr/>
          <p:nvPr/>
        </p:nvSpPr>
        <p:spPr bwMode="auto">
          <a:xfrm>
            <a:off x="6952891" y="2242867"/>
            <a:ext cx="2027207" cy="1362975"/>
          </a:xfrm>
          <a:prstGeom prst="ellips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MyFunction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B6E5E94-C448-9628-00AC-AC0157E3E4D4}"/>
              </a:ext>
            </a:extLst>
          </p:cNvPr>
          <p:cNvSpPr/>
          <p:nvPr/>
        </p:nvSpPr>
        <p:spPr bwMode="auto">
          <a:xfrm>
            <a:off x="4847962" y="2476431"/>
            <a:ext cx="1863306" cy="353683"/>
          </a:xfrm>
          <a:prstGeom prst="right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EA9072-2B4C-3FF7-D7F0-40A3D2031C2C}"/>
              </a:ext>
            </a:extLst>
          </p:cNvPr>
          <p:cNvSpPr/>
          <p:nvPr/>
        </p:nvSpPr>
        <p:spPr bwMode="auto">
          <a:xfrm rot="10800000">
            <a:off x="4847962" y="3075317"/>
            <a:ext cx="1863306" cy="353683"/>
          </a:xfrm>
          <a:prstGeom prst="right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C01DF-A96E-116D-366D-5BA207F6FD0C}"/>
              </a:ext>
            </a:extLst>
          </p:cNvPr>
          <p:cNvSpPr txBox="1"/>
          <p:nvPr/>
        </p:nvSpPr>
        <p:spPr>
          <a:xfrm>
            <a:off x="3355675" y="2848145"/>
            <a:ext cx="156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Restores</a:t>
            </a:r>
          </a:p>
          <a:p>
            <a:r>
              <a:rPr lang="en-US" dirty="0"/>
              <a:t>State from</a:t>
            </a:r>
          </a:p>
          <a:p>
            <a:r>
              <a:rPr lang="en-US" dirty="0"/>
              <a:t>Stack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F7734AB-0D33-E204-1009-1862F758B2AA}"/>
              </a:ext>
            </a:extLst>
          </p:cNvPr>
          <p:cNvSpPr/>
          <p:nvPr/>
        </p:nvSpPr>
        <p:spPr bwMode="auto">
          <a:xfrm>
            <a:off x="3946328" y="3946584"/>
            <a:ext cx="530781" cy="1272397"/>
          </a:xfrm>
          <a:prstGeom prst="down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644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5744-4075-35B1-2CFD-773589F2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3DE4A-5CBF-6DE1-0E03-6F8126D11017}"/>
              </a:ext>
            </a:extLst>
          </p:cNvPr>
          <p:cNvSpPr txBox="1"/>
          <p:nvPr/>
        </p:nvSpPr>
        <p:spPr>
          <a:xfrm>
            <a:off x="3569407" y="1996735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MyFunction</a:t>
            </a:r>
            <a:r>
              <a:rPr lang="en-US" dirty="0"/>
              <a:t>()</a:t>
            </a:r>
          </a:p>
          <a:p>
            <a:r>
              <a:rPr lang="en-US" dirty="0"/>
              <a:t>{}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07F7484-99E9-90BB-9223-34F899D0D7AC}"/>
              </a:ext>
            </a:extLst>
          </p:cNvPr>
          <p:cNvSpPr/>
          <p:nvPr/>
        </p:nvSpPr>
        <p:spPr bwMode="auto">
          <a:xfrm>
            <a:off x="4644534" y="1306622"/>
            <a:ext cx="414068" cy="603849"/>
          </a:xfrm>
          <a:prstGeom prst="down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wordArtVert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6D618-506C-1C71-C40B-819B6CA209C3}"/>
              </a:ext>
            </a:extLst>
          </p:cNvPr>
          <p:cNvSpPr/>
          <p:nvPr/>
        </p:nvSpPr>
        <p:spPr bwMode="auto">
          <a:xfrm>
            <a:off x="585591" y="2229927"/>
            <a:ext cx="2415396" cy="3407434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u="sng" dirty="0"/>
              <a:t>State Function 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u="sng" dirty="0"/>
              <a:t>State Function 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u="sng" dirty="0"/>
              <a:t>State Main</a:t>
            </a:r>
            <a:endParaRPr kumimoji="0" lang="en-US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4887D-B369-04CF-612C-0B7A88A4CE32}"/>
              </a:ext>
            </a:extLst>
          </p:cNvPr>
          <p:cNvSpPr txBox="1"/>
          <p:nvPr/>
        </p:nvSpPr>
        <p:spPr>
          <a:xfrm>
            <a:off x="1378997" y="579695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EA8282-5F5F-DF35-8D88-71702C62EDC1}"/>
              </a:ext>
            </a:extLst>
          </p:cNvPr>
          <p:cNvSpPr/>
          <p:nvPr/>
        </p:nvSpPr>
        <p:spPr bwMode="auto">
          <a:xfrm>
            <a:off x="6952891" y="2242867"/>
            <a:ext cx="2027207" cy="1362975"/>
          </a:xfrm>
          <a:prstGeom prst="ellips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MyFunction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B6E5E94-C448-9628-00AC-AC0157E3E4D4}"/>
              </a:ext>
            </a:extLst>
          </p:cNvPr>
          <p:cNvSpPr/>
          <p:nvPr/>
        </p:nvSpPr>
        <p:spPr bwMode="auto">
          <a:xfrm>
            <a:off x="4847962" y="2476431"/>
            <a:ext cx="1863306" cy="353683"/>
          </a:xfrm>
          <a:prstGeom prst="right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1C0AE4-5F34-A335-4D40-E86222AF8C06}"/>
              </a:ext>
            </a:extLst>
          </p:cNvPr>
          <p:cNvSpPr/>
          <p:nvPr/>
        </p:nvSpPr>
        <p:spPr bwMode="auto">
          <a:xfrm>
            <a:off x="6937922" y="3942270"/>
            <a:ext cx="2027207" cy="1362975"/>
          </a:xfrm>
          <a:prstGeom prst="ellips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MyFunction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2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F7734AB-0D33-E204-1009-1862F758B2AA}"/>
              </a:ext>
            </a:extLst>
          </p:cNvPr>
          <p:cNvSpPr/>
          <p:nvPr/>
        </p:nvSpPr>
        <p:spPr bwMode="auto">
          <a:xfrm>
            <a:off x="7701103" y="3213340"/>
            <a:ext cx="530781" cy="974788"/>
          </a:xfrm>
          <a:prstGeom prst="down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6AC7CD-6699-42BF-7291-5289C5F6FC21}"/>
              </a:ext>
            </a:extLst>
          </p:cNvPr>
          <p:cNvSpPr/>
          <p:nvPr/>
        </p:nvSpPr>
        <p:spPr bwMode="auto">
          <a:xfrm>
            <a:off x="6952891" y="5444475"/>
            <a:ext cx="2027207" cy="1362975"/>
          </a:xfrm>
          <a:prstGeom prst="ellips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MyFunction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3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09D770D-490C-3350-7F8E-0C1FFA75A209}"/>
              </a:ext>
            </a:extLst>
          </p:cNvPr>
          <p:cNvSpPr/>
          <p:nvPr/>
        </p:nvSpPr>
        <p:spPr bwMode="auto">
          <a:xfrm>
            <a:off x="7701103" y="4822164"/>
            <a:ext cx="530781" cy="974787"/>
          </a:xfrm>
          <a:prstGeom prst="down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536FFAA-7261-211E-FB8B-82567FC3D0F6}"/>
              </a:ext>
            </a:extLst>
          </p:cNvPr>
          <p:cNvSpPr/>
          <p:nvPr/>
        </p:nvSpPr>
        <p:spPr bwMode="auto">
          <a:xfrm rot="10800000">
            <a:off x="7361855" y="4822164"/>
            <a:ext cx="419172" cy="88513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35F0C44-F812-BBAA-96CD-75872816DFBE}"/>
              </a:ext>
            </a:extLst>
          </p:cNvPr>
          <p:cNvSpPr/>
          <p:nvPr/>
        </p:nvSpPr>
        <p:spPr bwMode="auto">
          <a:xfrm rot="10800000">
            <a:off x="7359621" y="3197453"/>
            <a:ext cx="419172" cy="88513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3CE7BFA-E184-C4D5-8DFF-98AB06D266A9}"/>
              </a:ext>
            </a:extLst>
          </p:cNvPr>
          <p:cNvSpPr/>
          <p:nvPr/>
        </p:nvSpPr>
        <p:spPr bwMode="auto">
          <a:xfrm rot="5400000">
            <a:off x="5483537" y="2368179"/>
            <a:ext cx="419172" cy="16903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966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6034-1161-2502-46E4-8E3DCEC2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Plot Problem – </a:t>
            </a:r>
            <a:r>
              <a:rPr lang="en-US" dirty="0" err="1"/>
              <a:t>LeetCode</a:t>
            </a:r>
            <a:r>
              <a:rPr lang="en-US" dirty="0"/>
              <a:t> 605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2C7C47-FEC9-AF4D-5C2A-2B1E6AC4D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97159"/>
              </p:ext>
            </p:extLst>
          </p:nvPr>
        </p:nvGraphicFramePr>
        <p:xfrm>
          <a:off x="1524000" y="208710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352023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910444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472867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206883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2441267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6099251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020317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025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01679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7C91D34-5B72-D189-8E5F-34C66C6614BF}"/>
              </a:ext>
            </a:extLst>
          </p:cNvPr>
          <p:cNvSpPr txBox="1"/>
          <p:nvPr/>
        </p:nvSpPr>
        <p:spPr>
          <a:xfrm>
            <a:off x="2596940" y="706809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</a:t>
            </a:r>
            <a:r>
              <a:rPr lang="en-US" dirty="0" err="1"/>
              <a:t>flowerPlots</a:t>
            </a:r>
            <a:r>
              <a:rPr lang="en-US" dirty="0"/>
              <a:t>  Length = 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64D22-3181-57BD-A14B-7C0D603A0BB2}"/>
              </a:ext>
            </a:extLst>
          </p:cNvPr>
          <p:cNvSpPr txBox="1"/>
          <p:nvPr/>
        </p:nvSpPr>
        <p:spPr>
          <a:xfrm>
            <a:off x="1406106" y="2617859"/>
            <a:ext cx="5905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Flowers cannot be in adjacent plots</a:t>
            </a:r>
          </a:p>
          <a:p>
            <a:endParaRPr lang="en-US" dirty="0"/>
          </a:p>
          <a:p>
            <a:r>
              <a:rPr lang="en-US" dirty="0"/>
              <a:t>For number n, can you plant n new flowers?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AB7FAE-A2E9-88B6-52EA-66318F7ADF3B}"/>
              </a:ext>
            </a:extLst>
          </p:cNvPr>
          <p:cNvGrpSpPr/>
          <p:nvPr/>
        </p:nvGrpSpPr>
        <p:grpSpPr>
          <a:xfrm>
            <a:off x="742950" y="1564312"/>
            <a:ext cx="2282122" cy="1045592"/>
            <a:chOff x="738996" y="867757"/>
            <a:chExt cx="2282122" cy="104559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74C60E2-FFBA-F5FA-8868-147F01FAE313}"/>
                </a:ext>
              </a:extLst>
            </p:cNvPr>
            <p:cNvGrpSpPr/>
            <p:nvPr/>
          </p:nvGrpSpPr>
          <p:grpSpPr>
            <a:xfrm>
              <a:off x="738996" y="1222050"/>
              <a:ext cx="2282122" cy="691299"/>
              <a:chOff x="1524000" y="1234849"/>
              <a:chExt cx="2282122" cy="69129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BB36DA-E52D-2A13-6E01-18CDE379FCCD}"/>
                  </a:ext>
                </a:extLst>
              </p:cNvPr>
              <p:cNvSpPr/>
              <p:nvPr/>
            </p:nvSpPr>
            <p:spPr bwMode="auto">
              <a:xfrm>
                <a:off x="1524000" y="1234849"/>
                <a:ext cx="2282122" cy="681093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182880" tIns="45720" rIns="18288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811F8E-1DB0-C174-F7D4-78AAFACCFC72}"/>
                  </a:ext>
                </a:extLst>
              </p:cNvPr>
              <p:cNvSpPr/>
              <p:nvPr/>
            </p:nvSpPr>
            <p:spPr bwMode="auto">
              <a:xfrm>
                <a:off x="2291750" y="1245055"/>
                <a:ext cx="779254" cy="681093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182880" tIns="45720" rIns="18288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FFFF00"/>
                  </a:highlight>
                  <a:latin typeface="Verdana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CAC1F7-00D2-FD97-98F6-DA1F5054BAF0}"/>
                </a:ext>
              </a:extLst>
            </p:cNvPr>
            <p:cNvSpPr txBox="1"/>
            <p:nvPr/>
          </p:nvSpPr>
          <p:spPr>
            <a:xfrm>
              <a:off x="1764766" y="867757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9A7E22-5C3E-E77D-449A-B07B8E2C04B1}"/>
                </a:ext>
              </a:extLst>
            </p:cNvPr>
            <p:cNvSpPr txBox="1"/>
            <p:nvPr/>
          </p:nvSpPr>
          <p:spPr>
            <a:xfrm>
              <a:off x="2373007" y="875087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i+1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7FEC71-486F-EB31-9FA1-96F7AC7C315A}"/>
                </a:ext>
              </a:extLst>
            </p:cNvPr>
            <p:cNvSpPr txBox="1"/>
            <p:nvPr/>
          </p:nvSpPr>
          <p:spPr>
            <a:xfrm>
              <a:off x="862664" y="875087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2980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8C41-4557-2A42-6EC4-821686CB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5973E-2B27-6D34-398A-40088B1A1886}"/>
              </a:ext>
            </a:extLst>
          </p:cNvPr>
          <p:cNvSpPr txBox="1"/>
          <p:nvPr/>
        </p:nvSpPr>
        <p:spPr>
          <a:xfrm>
            <a:off x="3714029" y="587970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051C680-F550-7DDF-D46E-21518797851E}"/>
              </a:ext>
            </a:extLst>
          </p:cNvPr>
          <p:cNvSpPr/>
          <p:nvPr/>
        </p:nvSpPr>
        <p:spPr bwMode="auto">
          <a:xfrm flipH="1">
            <a:off x="5408388" y="3794399"/>
            <a:ext cx="595222" cy="582283"/>
          </a:xfrm>
          <a:prstGeom prst="right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push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748109-F0B9-F5B5-EB55-C734CF8F6E81}"/>
              </a:ext>
            </a:extLst>
          </p:cNvPr>
          <p:cNvSpPr/>
          <p:nvPr/>
        </p:nvSpPr>
        <p:spPr bwMode="auto">
          <a:xfrm>
            <a:off x="7578296" y="3763573"/>
            <a:ext cx="595222" cy="582283"/>
          </a:xfrm>
          <a:prstGeom prst="right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pop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D1C8C0D-633D-C8B1-B825-63F465536EA9}"/>
              </a:ext>
            </a:extLst>
          </p:cNvPr>
          <p:cNvSpPr/>
          <p:nvPr/>
        </p:nvSpPr>
        <p:spPr bwMode="auto">
          <a:xfrm>
            <a:off x="1500213" y="4366081"/>
            <a:ext cx="1121434" cy="74066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Top =1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61F36A-1E85-47F0-87C5-EA76013E45CD}"/>
              </a:ext>
            </a:extLst>
          </p:cNvPr>
          <p:cNvGrpSpPr/>
          <p:nvPr/>
        </p:nvGrpSpPr>
        <p:grpSpPr>
          <a:xfrm>
            <a:off x="3169063" y="1041134"/>
            <a:ext cx="1989533" cy="4740218"/>
            <a:chOff x="3169063" y="1041134"/>
            <a:chExt cx="1989533" cy="47402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3AC5556-38A2-FC11-B5F3-1AF86BBB6E87}"/>
                </a:ext>
              </a:extLst>
            </p:cNvPr>
            <p:cNvSpPr/>
            <p:nvPr/>
          </p:nvSpPr>
          <p:spPr bwMode="auto">
            <a:xfrm>
              <a:off x="3169069" y="1041135"/>
              <a:ext cx="1989527" cy="4738564"/>
            </a:xfrm>
            <a:prstGeom prst="rect">
              <a:avLst/>
            </a:prstGeom>
            <a:gradFill rotWithShape="1">
              <a:gsLst>
                <a:gs pos="0">
                  <a:srgbClr val="E4CD9A"/>
                </a:gs>
                <a:gs pos="100000">
                  <a:srgbClr val="EEEFD7"/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33C91B-A4DA-5A70-96C7-776E276BF280}"/>
                </a:ext>
              </a:extLst>
            </p:cNvPr>
            <p:cNvSpPr/>
            <p:nvPr/>
          </p:nvSpPr>
          <p:spPr bwMode="auto">
            <a:xfrm>
              <a:off x="3169069" y="5104178"/>
              <a:ext cx="1989527" cy="677174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2277BC-5FB3-F067-572C-4B35AC617CEA}"/>
                </a:ext>
              </a:extLst>
            </p:cNvPr>
            <p:cNvSpPr/>
            <p:nvPr/>
          </p:nvSpPr>
          <p:spPr bwMode="auto">
            <a:xfrm>
              <a:off x="3169068" y="4427004"/>
              <a:ext cx="1989527" cy="677174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297C44-5374-5786-0E83-57E4FAD447E6}"/>
                </a:ext>
              </a:extLst>
            </p:cNvPr>
            <p:cNvSpPr/>
            <p:nvPr/>
          </p:nvSpPr>
          <p:spPr bwMode="auto">
            <a:xfrm>
              <a:off x="3169067" y="3749830"/>
              <a:ext cx="1989527" cy="677174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4E3737-6BFC-8097-B04C-940CF1DD7700}"/>
                </a:ext>
              </a:extLst>
            </p:cNvPr>
            <p:cNvSpPr/>
            <p:nvPr/>
          </p:nvSpPr>
          <p:spPr bwMode="auto">
            <a:xfrm>
              <a:off x="3169066" y="3072656"/>
              <a:ext cx="1989527" cy="677174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CCD81A-FAB0-3FD1-59E9-1C7ED66E859E}"/>
                </a:ext>
              </a:extLst>
            </p:cNvPr>
            <p:cNvSpPr/>
            <p:nvPr/>
          </p:nvSpPr>
          <p:spPr bwMode="auto">
            <a:xfrm>
              <a:off x="3169065" y="2395482"/>
              <a:ext cx="1989527" cy="677174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73AB088-5A93-A8C4-A127-CA504FB35F4B}"/>
                </a:ext>
              </a:extLst>
            </p:cNvPr>
            <p:cNvSpPr/>
            <p:nvPr/>
          </p:nvSpPr>
          <p:spPr bwMode="auto">
            <a:xfrm>
              <a:off x="3169064" y="1718308"/>
              <a:ext cx="1989527" cy="677174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2FDE649-D9EA-35B4-D501-42E2788EA906}"/>
                </a:ext>
              </a:extLst>
            </p:cNvPr>
            <p:cNvSpPr/>
            <p:nvPr/>
          </p:nvSpPr>
          <p:spPr bwMode="auto">
            <a:xfrm>
              <a:off x="3169063" y="1041134"/>
              <a:ext cx="1989527" cy="677174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A355713-8F07-A21A-8CE4-751244A11655}"/>
              </a:ext>
            </a:extLst>
          </p:cNvPr>
          <p:cNvSpPr txBox="1"/>
          <p:nvPr/>
        </p:nvSpPr>
        <p:spPr>
          <a:xfrm>
            <a:off x="2621652" y="527487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B8E4CB-E797-F02D-C749-1C0C36ECF6F3}"/>
              </a:ext>
            </a:extLst>
          </p:cNvPr>
          <p:cNvSpPr txBox="1"/>
          <p:nvPr/>
        </p:nvSpPr>
        <p:spPr>
          <a:xfrm>
            <a:off x="2621651" y="460650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F541ED-C4D8-20ED-6DCE-A0AF56DDDBDE}"/>
              </a:ext>
            </a:extLst>
          </p:cNvPr>
          <p:cNvSpPr txBox="1"/>
          <p:nvPr/>
        </p:nvSpPr>
        <p:spPr>
          <a:xfrm>
            <a:off x="2621650" y="39381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7E66A-DA9E-11C4-0202-C9C48CC32CF8}"/>
              </a:ext>
            </a:extLst>
          </p:cNvPr>
          <p:cNvSpPr txBox="1"/>
          <p:nvPr/>
        </p:nvSpPr>
        <p:spPr>
          <a:xfrm>
            <a:off x="2621649" y="32697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0DE4E0-F32A-2226-0E02-D2204657EED2}"/>
              </a:ext>
            </a:extLst>
          </p:cNvPr>
          <p:cNvSpPr txBox="1"/>
          <p:nvPr/>
        </p:nvSpPr>
        <p:spPr>
          <a:xfrm>
            <a:off x="2621648" y="260137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35478A-8A64-0A75-2146-A5D152434F8F}"/>
              </a:ext>
            </a:extLst>
          </p:cNvPr>
          <p:cNvSpPr txBox="1"/>
          <p:nvPr/>
        </p:nvSpPr>
        <p:spPr>
          <a:xfrm>
            <a:off x="2621647" y="193300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C0DBA6-F483-EF01-4616-2301CC62621B}"/>
              </a:ext>
            </a:extLst>
          </p:cNvPr>
          <p:cNvSpPr txBox="1"/>
          <p:nvPr/>
        </p:nvSpPr>
        <p:spPr>
          <a:xfrm>
            <a:off x="2581995" y="126285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[…]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8D46A-B60D-AB96-55BE-B2E3424A8315}"/>
              </a:ext>
            </a:extLst>
          </p:cNvPr>
          <p:cNvSpPr/>
          <p:nvPr/>
        </p:nvSpPr>
        <p:spPr bwMode="auto">
          <a:xfrm>
            <a:off x="3169062" y="5109931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Value1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1019AF-08EE-26F8-D50A-BEF2F92880AD}"/>
              </a:ext>
            </a:extLst>
          </p:cNvPr>
          <p:cNvSpPr/>
          <p:nvPr/>
        </p:nvSpPr>
        <p:spPr bwMode="auto">
          <a:xfrm>
            <a:off x="3169062" y="4421251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Value2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C6DAA7-249F-C473-B1A2-D6572AAD8DE9}"/>
              </a:ext>
            </a:extLst>
          </p:cNvPr>
          <p:cNvSpPr/>
          <p:nvPr/>
        </p:nvSpPr>
        <p:spPr bwMode="auto">
          <a:xfrm>
            <a:off x="3169061" y="3746954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Value3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6FF98-D308-84F5-339B-64B312C73733}"/>
              </a:ext>
            </a:extLst>
          </p:cNvPr>
          <p:cNvSpPr/>
          <p:nvPr/>
        </p:nvSpPr>
        <p:spPr bwMode="auto">
          <a:xfrm>
            <a:off x="3169061" y="3068342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Value4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68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8C41-4557-2A42-6EC4-821686CB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5973E-2B27-6D34-398A-40088B1A1886}"/>
              </a:ext>
            </a:extLst>
          </p:cNvPr>
          <p:cNvSpPr txBox="1"/>
          <p:nvPr/>
        </p:nvSpPr>
        <p:spPr>
          <a:xfrm>
            <a:off x="3436319" y="6252312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dictionary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AC5556-38A2-FC11-B5F3-1AF86BBB6E87}"/>
              </a:ext>
            </a:extLst>
          </p:cNvPr>
          <p:cNvSpPr/>
          <p:nvPr/>
        </p:nvSpPr>
        <p:spPr bwMode="auto">
          <a:xfrm>
            <a:off x="3186322" y="1131573"/>
            <a:ext cx="1989527" cy="4738564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33C91B-A4DA-5A70-96C7-776E276BF280}"/>
              </a:ext>
            </a:extLst>
          </p:cNvPr>
          <p:cNvSpPr/>
          <p:nvPr/>
        </p:nvSpPr>
        <p:spPr bwMode="auto">
          <a:xfrm>
            <a:off x="3186322" y="5194616"/>
            <a:ext cx="1989527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2277BC-5FB3-F067-572C-4B35AC617CEA}"/>
              </a:ext>
            </a:extLst>
          </p:cNvPr>
          <p:cNvSpPr/>
          <p:nvPr/>
        </p:nvSpPr>
        <p:spPr bwMode="auto">
          <a:xfrm>
            <a:off x="3186321" y="4517442"/>
            <a:ext cx="1989527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97C44-5374-5786-0E83-57E4FAD447E6}"/>
              </a:ext>
            </a:extLst>
          </p:cNvPr>
          <p:cNvSpPr/>
          <p:nvPr/>
        </p:nvSpPr>
        <p:spPr bwMode="auto">
          <a:xfrm>
            <a:off x="3186320" y="3840268"/>
            <a:ext cx="1989527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4E3737-6BFC-8097-B04C-940CF1DD7700}"/>
              </a:ext>
            </a:extLst>
          </p:cNvPr>
          <p:cNvSpPr/>
          <p:nvPr/>
        </p:nvSpPr>
        <p:spPr bwMode="auto">
          <a:xfrm>
            <a:off x="3186319" y="3163094"/>
            <a:ext cx="1989527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CCD81A-FAB0-3FD1-59E9-1C7ED66E859E}"/>
              </a:ext>
            </a:extLst>
          </p:cNvPr>
          <p:cNvSpPr/>
          <p:nvPr/>
        </p:nvSpPr>
        <p:spPr bwMode="auto">
          <a:xfrm>
            <a:off x="3186318" y="2485920"/>
            <a:ext cx="1989527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AB088-5A93-A8C4-A127-CA504FB35F4B}"/>
              </a:ext>
            </a:extLst>
          </p:cNvPr>
          <p:cNvSpPr/>
          <p:nvPr/>
        </p:nvSpPr>
        <p:spPr bwMode="auto">
          <a:xfrm>
            <a:off x="3186317" y="1808746"/>
            <a:ext cx="1989527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FDE649-D9EA-35B4-D501-42E2788EA906}"/>
              </a:ext>
            </a:extLst>
          </p:cNvPr>
          <p:cNvSpPr/>
          <p:nvPr/>
        </p:nvSpPr>
        <p:spPr bwMode="auto">
          <a:xfrm>
            <a:off x="3186316" y="1131572"/>
            <a:ext cx="997495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355713-8F07-A21A-8CE4-751244A11655}"/>
              </a:ext>
            </a:extLst>
          </p:cNvPr>
          <p:cNvSpPr txBox="1"/>
          <p:nvPr/>
        </p:nvSpPr>
        <p:spPr>
          <a:xfrm>
            <a:off x="5244071" y="536531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B8E4CB-E797-F02D-C749-1C0C36ECF6F3}"/>
              </a:ext>
            </a:extLst>
          </p:cNvPr>
          <p:cNvSpPr txBox="1"/>
          <p:nvPr/>
        </p:nvSpPr>
        <p:spPr>
          <a:xfrm>
            <a:off x="5244070" y="46969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F541ED-C4D8-20ED-6DCE-A0AF56DDDBDE}"/>
              </a:ext>
            </a:extLst>
          </p:cNvPr>
          <p:cNvSpPr txBox="1"/>
          <p:nvPr/>
        </p:nvSpPr>
        <p:spPr>
          <a:xfrm>
            <a:off x="5244069" y="402856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7E66A-DA9E-11C4-0202-C9C48CC32CF8}"/>
              </a:ext>
            </a:extLst>
          </p:cNvPr>
          <p:cNvSpPr txBox="1"/>
          <p:nvPr/>
        </p:nvSpPr>
        <p:spPr>
          <a:xfrm>
            <a:off x="5244068" y="33601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0DE4E0-F32A-2226-0E02-D2204657EED2}"/>
              </a:ext>
            </a:extLst>
          </p:cNvPr>
          <p:cNvSpPr txBox="1"/>
          <p:nvPr/>
        </p:nvSpPr>
        <p:spPr>
          <a:xfrm>
            <a:off x="5244067" y="269181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35478A-8A64-0A75-2146-A5D152434F8F}"/>
              </a:ext>
            </a:extLst>
          </p:cNvPr>
          <p:cNvSpPr txBox="1"/>
          <p:nvPr/>
        </p:nvSpPr>
        <p:spPr>
          <a:xfrm>
            <a:off x="5244066" y="20234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C0DBA6-F483-EF01-4616-2301CC62621B}"/>
              </a:ext>
            </a:extLst>
          </p:cNvPr>
          <p:cNvSpPr txBox="1"/>
          <p:nvPr/>
        </p:nvSpPr>
        <p:spPr>
          <a:xfrm>
            <a:off x="5204414" y="135329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[…]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658854-3747-93BE-8017-838B44831EE2}"/>
              </a:ext>
            </a:extLst>
          </p:cNvPr>
          <p:cNvSpPr/>
          <p:nvPr/>
        </p:nvSpPr>
        <p:spPr bwMode="auto">
          <a:xfrm>
            <a:off x="3183584" y="1816666"/>
            <a:ext cx="997495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3593A4-E975-632A-616D-EC0B22FEBDF1}"/>
              </a:ext>
            </a:extLst>
          </p:cNvPr>
          <p:cNvSpPr/>
          <p:nvPr/>
        </p:nvSpPr>
        <p:spPr bwMode="auto">
          <a:xfrm>
            <a:off x="3183583" y="2485920"/>
            <a:ext cx="997495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C24F1D-88E2-99E9-D0F9-2969941138F9}"/>
              </a:ext>
            </a:extLst>
          </p:cNvPr>
          <p:cNvSpPr/>
          <p:nvPr/>
        </p:nvSpPr>
        <p:spPr bwMode="auto">
          <a:xfrm>
            <a:off x="3183582" y="3155174"/>
            <a:ext cx="997495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986E60-4E54-67A7-687D-BF793FEEE3EC}"/>
              </a:ext>
            </a:extLst>
          </p:cNvPr>
          <p:cNvSpPr/>
          <p:nvPr/>
        </p:nvSpPr>
        <p:spPr bwMode="auto">
          <a:xfrm>
            <a:off x="3183581" y="3841680"/>
            <a:ext cx="997495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40E578-CA19-C714-3671-1F411152B56C}"/>
              </a:ext>
            </a:extLst>
          </p:cNvPr>
          <p:cNvSpPr/>
          <p:nvPr/>
        </p:nvSpPr>
        <p:spPr bwMode="auto">
          <a:xfrm>
            <a:off x="3183580" y="4519560"/>
            <a:ext cx="997495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5E75BC-F4FE-6689-8C30-3147A2DECECE}"/>
              </a:ext>
            </a:extLst>
          </p:cNvPr>
          <p:cNvSpPr/>
          <p:nvPr/>
        </p:nvSpPr>
        <p:spPr bwMode="auto">
          <a:xfrm>
            <a:off x="3183579" y="5197440"/>
            <a:ext cx="997495" cy="6771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AED6C0-5EA7-25C7-AF1F-82E6D64D38BC}"/>
              </a:ext>
            </a:extLst>
          </p:cNvPr>
          <p:cNvSpPr txBox="1"/>
          <p:nvPr/>
        </p:nvSpPr>
        <p:spPr>
          <a:xfrm>
            <a:off x="3359962" y="589353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D001EC-109C-2BDC-6541-0EA4F5A09946}"/>
              </a:ext>
            </a:extLst>
          </p:cNvPr>
          <p:cNvSpPr txBox="1"/>
          <p:nvPr/>
        </p:nvSpPr>
        <p:spPr>
          <a:xfrm>
            <a:off x="4289063" y="589353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8D46A-B60D-AB96-55BE-B2E3424A8315}"/>
              </a:ext>
            </a:extLst>
          </p:cNvPr>
          <p:cNvSpPr/>
          <p:nvPr/>
        </p:nvSpPr>
        <p:spPr bwMode="auto">
          <a:xfrm>
            <a:off x="4181075" y="5180188"/>
            <a:ext cx="994770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User1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Info about this user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D2E180-3342-D0A6-B2E2-D09D903A0667}"/>
              </a:ext>
            </a:extLst>
          </p:cNvPr>
          <p:cNvSpPr/>
          <p:nvPr/>
        </p:nvSpPr>
        <p:spPr bwMode="auto">
          <a:xfrm>
            <a:off x="4181074" y="4498519"/>
            <a:ext cx="994770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User2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Info about this user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A297A4-0BE2-C789-0A9A-7E36CA427004}"/>
              </a:ext>
            </a:extLst>
          </p:cNvPr>
          <p:cNvSpPr/>
          <p:nvPr/>
        </p:nvSpPr>
        <p:spPr bwMode="auto">
          <a:xfrm>
            <a:off x="4181074" y="3822757"/>
            <a:ext cx="994770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User3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Info about this user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2C7A1A-7D49-390E-968A-BB9A998C03CA}"/>
              </a:ext>
            </a:extLst>
          </p:cNvPr>
          <p:cNvSpPr/>
          <p:nvPr/>
        </p:nvSpPr>
        <p:spPr bwMode="auto">
          <a:xfrm>
            <a:off x="3183575" y="5183502"/>
            <a:ext cx="994770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Verdana" pitchFamily="34" charset="0"/>
              </a:rPr>
              <a:t>Key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>
                <a:solidFill>
                  <a:schemeClr val="tx1"/>
                </a:solidFill>
                <a:latin typeface="Verdana" pitchFamily="34" charset="0"/>
              </a:rPr>
              <a:t>LastName</a:t>
            </a: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 + FirstName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006C12-676C-75F7-DE42-DCB1D6C12BA6}"/>
              </a:ext>
            </a:extLst>
          </p:cNvPr>
          <p:cNvSpPr/>
          <p:nvPr/>
        </p:nvSpPr>
        <p:spPr bwMode="auto">
          <a:xfrm>
            <a:off x="3180845" y="4499373"/>
            <a:ext cx="994770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Verdana" pitchFamily="34" charset="0"/>
              </a:rPr>
              <a:t>Key2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>
                <a:solidFill>
                  <a:schemeClr val="tx1"/>
                </a:solidFill>
                <a:latin typeface="Verdana" pitchFamily="34" charset="0"/>
              </a:rPr>
              <a:t>LastName</a:t>
            </a: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 + FirstName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E6B6E6-215B-002B-00BA-87A8F5B50D21}"/>
              </a:ext>
            </a:extLst>
          </p:cNvPr>
          <p:cNvSpPr/>
          <p:nvPr/>
        </p:nvSpPr>
        <p:spPr bwMode="auto">
          <a:xfrm>
            <a:off x="3178115" y="3823870"/>
            <a:ext cx="994770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Verdana" pitchFamily="34" charset="0"/>
              </a:rPr>
              <a:t>Key3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>
                <a:solidFill>
                  <a:schemeClr val="tx1"/>
                </a:solidFill>
                <a:latin typeface="Verdana" pitchFamily="34" charset="0"/>
              </a:rPr>
              <a:t>LastName</a:t>
            </a: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 + FirstName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00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6896-460F-DBDF-2AC2-1EA9D954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Method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16550C-823B-0516-A49A-936DA64CB4C6}"/>
              </a:ext>
            </a:extLst>
          </p:cNvPr>
          <p:cNvSpPr/>
          <p:nvPr/>
        </p:nvSpPr>
        <p:spPr bwMode="auto">
          <a:xfrm>
            <a:off x="460375" y="1604513"/>
            <a:ext cx="1989527" cy="4390845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D0D72-B7CC-00C0-6994-D8BEEBE0FDE6}"/>
              </a:ext>
            </a:extLst>
          </p:cNvPr>
          <p:cNvSpPr txBox="1"/>
          <p:nvPr/>
        </p:nvSpPr>
        <p:spPr>
          <a:xfrm>
            <a:off x="1005335" y="6095363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9535B5-B451-F026-D117-5B50394D0E67}"/>
              </a:ext>
            </a:extLst>
          </p:cNvPr>
          <p:cNvSpPr/>
          <p:nvPr/>
        </p:nvSpPr>
        <p:spPr bwMode="auto">
          <a:xfrm>
            <a:off x="2970318" y="801047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Context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637EBB0-C99A-5CB2-48B0-676C1379E622}"/>
              </a:ext>
            </a:extLst>
          </p:cNvPr>
          <p:cNvSpPr/>
          <p:nvPr/>
        </p:nvSpPr>
        <p:spPr bwMode="auto">
          <a:xfrm>
            <a:off x="4959845" y="847716"/>
            <a:ext cx="1854680" cy="67717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Thread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4FE5272-0229-D555-2E28-FDF7357C6FBA}"/>
              </a:ext>
            </a:extLst>
          </p:cNvPr>
          <p:cNvSpPr/>
          <p:nvPr/>
        </p:nvSpPr>
        <p:spPr bwMode="auto">
          <a:xfrm>
            <a:off x="4959845" y="1524890"/>
            <a:ext cx="1854680" cy="67717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786C6A-2F89-2E9C-7A56-0052CD09A81B}"/>
              </a:ext>
            </a:extLst>
          </p:cNvPr>
          <p:cNvSpPr/>
          <p:nvPr/>
        </p:nvSpPr>
        <p:spPr bwMode="auto">
          <a:xfrm>
            <a:off x="2829571" y="2804920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Context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C866A0-A5FA-BC1B-2CB7-8BD6382471EB}"/>
              </a:ext>
            </a:extLst>
          </p:cNvPr>
          <p:cNvSpPr/>
          <p:nvPr/>
        </p:nvSpPr>
        <p:spPr bwMode="auto">
          <a:xfrm>
            <a:off x="7297947" y="2790213"/>
            <a:ext cx="1587261" cy="8453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Method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A7DD8F-B8F8-A230-837E-7F43EF59D9D1}"/>
              </a:ext>
            </a:extLst>
          </p:cNvPr>
          <p:cNvCxnSpPr/>
          <p:nvPr/>
        </p:nvCxnSpPr>
        <p:spPr bwMode="auto">
          <a:xfrm>
            <a:off x="5947570" y="2281254"/>
            <a:ext cx="1350377" cy="5979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5D86F-5250-46F3-DCFE-2EC130FD2EEF}"/>
              </a:ext>
            </a:extLst>
          </p:cNvPr>
          <p:cNvSpPr/>
          <p:nvPr/>
        </p:nvSpPr>
        <p:spPr bwMode="auto">
          <a:xfrm>
            <a:off x="7096813" y="3467387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Context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7CA944-724F-E3C6-5598-A2D0B9740FB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78210" y="2958428"/>
            <a:ext cx="885232" cy="3701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DBFE914-EB3E-FC0F-76C2-38AA5C0F7A46}"/>
              </a:ext>
            </a:extLst>
          </p:cNvPr>
          <p:cNvSpPr/>
          <p:nvPr/>
        </p:nvSpPr>
        <p:spPr bwMode="auto">
          <a:xfrm>
            <a:off x="4919665" y="2834726"/>
            <a:ext cx="1854680" cy="67717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1358781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6896-460F-DBDF-2AC2-1EA9D954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Recursive Method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16550C-823B-0516-A49A-936DA64CB4C6}"/>
              </a:ext>
            </a:extLst>
          </p:cNvPr>
          <p:cNvSpPr/>
          <p:nvPr/>
        </p:nvSpPr>
        <p:spPr bwMode="auto">
          <a:xfrm>
            <a:off x="460375" y="1604513"/>
            <a:ext cx="1989527" cy="4390845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D0D72-B7CC-00C0-6994-D8BEEBE0FDE6}"/>
              </a:ext>
            </a:extLst>
          </p:cNvPr>
          <p:cNvSpPr txBox="1"/>
          <p:nvPr/>
        </p:nvSpPr>
        <p:spPr>
          <a:xfrm>
            <a:off x="1005335" y="6095363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9535B5-B451-F026-D117-5B50394D0E67}"/>
              </a:ext>
            </a:extLst>
          </p:cNvPr>
          <p:cNvSpPr/>
          <p:nvPr/>
        </p:nvSpPr>
        <p:spPr bwMode="auto">
          <a:xfrm>
            <a:off x="2970318" y="801047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Context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637EBB0-C99A-5CB2-48B0-676C1379E622}"/>
              </a:ext>
            </a:extLst>
          </p:cNvPr>
          <p:cNvSpPr/>
          <p:nvPr/>
        </p:nvSpPr>
        <p:spPr bwMode="auto">
          <a:xfrm>
            <a:off x="4959845" y="847716"/>
            <a:ext cx="1854680" cy="67717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Thread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4FE5272-0229-D555-2E28-FDF7357C6FBA}"/>
              </a:ext>
            </a:extLst>
          </p:cNvPr>
          <p:cNvSpPr/>
          <p:nvPr/>
        </p:nvSpPr>
        <p:spPr bwMode="auto">
          <a:xfrm>
            <a:off x="4959845" y="1524890"/>
            <a:ext cx="1854680" cy="67717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786C6A-2F89-2E9C-7A56-0052CD09A81B}"/>
              </a:ext>
            </a:extLst>
          </p:cNvPr>
          <p:cNvSpPr/>
          <p:nvPr/>
        </p:nvSpPr>
        <p:spPr bwMode="auto">
          <a:xfrm>
            <a:off x="471726" y="4588045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Context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C866A0-A5FA-BC1B-2CB7-8BD6382471EB}"/>
              </a:ext>
            </a:extLst>
          </p:cNvPr>
          <p:cNvSpPr/>
          <p:nvPr/>
        </p:nvSpPr>
        <p:spPr bwMode="auto">
          <a:xfrm>
            <a:off x="7300674" y="2281254"/>
            <a:ext cx="1587261" cy="8453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Method R1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A7DD8F-B8F8-A230-837E-7F43EF59D9D1}"/>
              </a:ext>
            </a:extLst>
          </p:cNvPr>
          <p:cNvCxnSpPr>
            <a:cxnSpLocks/>
          </p:cNvCxnSpPr>
          <p:nvPr/>
        </p:nvCxnSpPr>
        <p:spPr bwMode="auto">
          <a:xfrm>
            <a:off x="5947570" y="2281254"/>
            <a:ext cx="1341749" cy="4038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5D86F-5250-46F3-DCFE-2EC130FD2EEF}"/>
              </a:ext>
            </a:extLst>
          </p:cNvPr>
          <p:cNvSpPr/>
          <p:nvPr/>
        </p:nvSpPr>
        <p:spPr bwMode="auto">
          <a:xfrm>
            <a:off x="471726" y="3857906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Context R1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7CA944-724F-E3C6-5598-A2D0B9740FB0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>
            <a:off x="8094305" y="3126643"/>
            <a:ext cx="0" cy="3327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DBFE914-EB3E-FC0F-76C2-38AA5C0F7A46}"/>
              </a:ext>
            </a:extLst>
          </p:cNvPr>
          <p:cNvSpPr/>
          <p:nvPr/>
        </p:nvSpPr>
        <p:spPr bwMode="auto">
          <a:xfrm>
            <a:off x="4959845" y="2549237"/>
            <a:ext cx="1854680" cy="67717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Thread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C11CE9-21D9-BF67-93F7-F39295B26333}"/>
              </a:ext>
            </a:extLst>
          </p:cNvPr>
          <p:cNvSpPr/>
          <p:nvPr/>
        </p:nvSpPr>
        <p:spPr bwMode="auto">
          <a:xfrm>
            <a:off x="7300674" y="3482873"/>
            <a:ext cx="1587261" cy="8453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Method R2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C1FECF-3C2B-576F-1DCB-48C18CE144AA}"/>
              </a:ext>
            </a:extLst>
          </p:cNvPr>
          <p:cNvSpPr/>
          <p:nvPr/>
        </p:nvSpPr>
        <p:spPr bwMode="auto">
          <a:xfrm>
            <a:off x="449024" y="3154250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Context R2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93894A-1911-ADF1-0636-24EBB2CCA6A4}"/>
              </a:ext>
            </a:extLst>
          </p:cNvPr>
          <p:cNvSpPr/>
          <p:nvPr/>
        </p:nvSpPr>
        <p:spPr bwMode="auto">
          <a:xfrm>
            <a:off x="460373" y="2445675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Context R3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BE7035-6D36-6A4A-F2FF-F411CFAE50B7}"/>
              </a:ext>
            </a:extLst>
          </p:cNvPr>
          <p:cNvSpPr/>
          <p:nvPr/>
        </p:nvSpPr>
        <p:spPr bwMode="auto">
          <a:xfrm>
            <a:off x="5484120" y="5970218"/>
            <a:ext cx="1989527" cy="677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Context R4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Everything going on at this point in thread of execution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E5DF1B-AF2B-DA62-C433-AFA0770999D9}"/>
              </a:ext>
            </a:extLst>
          </p:cNvPr>
          <p:cNvCxnSpPr>
            <a:cxnSpLocks/>
          </p:cNvCxnSpPr>
          <p:nvPr/>
        </p:nvCxnSpPr>
        <p:spPr bwMode="auto">
          <a:xfrm>
            <a:off x="8094305" y="4328262"/>
            <a:ext cx="0" cy="3327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BEAA11A-C4ED-5397-6215-B2DF1DC6AA47}"/>
              </a:ext>
            </a:extLst>
          </p:cNvPr>
          <p:cNvSpPr/>
          <p:nvPr/>
        </p:nvSpPr>
        <p:spPr bwMode="auto">
          <a:xfrm>
            <a:off x="7300674" y="4684492"/>
            <a:ext cx="1587261" cy="8453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Method R3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B58882-60F8-EA69-BB57-5322046CE9B9}"/>
              </a:ext>
            </a:extLst>
          </p:cNvPr>
          <p:cNvCxnSpPr>
            <a:cxnSpLocks/>
          </p:cNvCxnSpPr>
          <p:nvPr/>
        </p:nvCxnSpPr>
        <p:spPr bwMode="auto">
          <a:xfrm>
            <a:off x="8094305" y="5529881"/>
            <a:ext cx="0" cy="3327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B69A15-4E32-5DC8-CB04-0C345A351973}"/>
              </a:ext>
            </a:extLst>
          </p:cNvPr>
          <p:cNvSpPr/>
          <p:nvPr/>
        </p:nvSpPr>
        <p:spPr bwMode="auto">
          <a:xfrm>
            <a:off x="7300674" y="5886111"/>
            <a:ext cx="1587261" cy="8453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Method R4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54CE03-E97C-AC14-7F45-20DC9B356F8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14536" y="2784262"/>
            <a:ext cx="994763" cy="2370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32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311EDC-04ED-7F28-0284-7AB9E281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 complex conditional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27354-0DA1-BA0B-EA04-B73946D7F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021215"/>
            <a:ext cx="8119156" cy="29469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element of the condition, create a separate variable that stores the Boolean result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Give the variable a name that reminds you what the Boolean represents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the element with the new variable in the complex condition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E0A1B-D883-E86B-EE71-96775FA0D704}"/>
              </a:ext>
            </a:extLst>
          </p:cNvPr>
          <p:cNvSpPr txBox="1"/>
          <p:nvPr/>
        </p:nvSpPr>
        <p:spPr>
          <a:xfrm>
            <a:off x="2907101" y="4064038"/>
            <a:ext cx="3464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i</a:t>
            </a:r>
            <a:r>
              <a:rPr lang="en-US" dirty="0"/>
              <a:t>==0 &amp;&amp; i-1 ….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bool </a:t>
            </a:r>
            <a:r>
              <a:rPr lang="en-US" dirty="0" err="1"/>
              <a:t>isFirstPlot</a:t>
            </a:r>
            <a:r>
              <a:rPr lang="en-US" dirty="0"/>
              <a:t> = (</a:t>
            </a:r>
            <a:r>
              <a:rPr lang="en-US" dirty="0" err="1"/>
              <a:t>i</a:t>
            </a:r>
            <a:r>
              <a:rPr lang="en-US" dirty="0"/>
              <a:t>== 0)</a:t>
            </a:r>
          </a:p>
          <a:p>
            <a:r>
              <a:rPr lang="en-US" dirty="0"/>
              <a:t>If (</a:t>
            </a:r>
            <a:r>
              <a:rPr lang="en-US" dirty="0" err="1"/>
              <a:t>isFirstPlot</a:t>
            </a:r>
            <a:r>
              <a:rPr lang="en-US" dirty="0"/>
              <a:t> &amp;&amp; …</a:t>
            </a:r>
          </a:p>
        </p:txBody>
      </p:sp>
    </p:spTree>
    <p:extLst>
      <p:ext uri="{BB962C8B-B14F-4D97-AF65-F5344CB8AC3E}">
        <p14:creationId xmlns:p14="http://schemas.microsoft.com/office/powerpoint/2010/main" val="391232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0820-4650-E0F8-8FA3-40BD9269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192D-530B-2D7B-25F8-789B9C7B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not a part of solution</a:t>
            </a:r>
          </a:p>
          <a:p>
            <a:pPr lvl="1"/>
            <a:r>
              <a:rPr lang="en-US" dirty="0"/>
              <a:t>Hard-coded input in Main method is usually acceptable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Look at problem statement for clues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91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BE53-BC39-D610-F05B-41136B1E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3A7D53-7299-DB89-A590-EF5775AA9CA5}"/>
              </a:ext>
            </a:extLst>
          </p:cNvPr>
          <p:cNvSpPr/>
          <p:nvPr/>
        </p:nvSpPr>
        <p:spPr bwMode="auto">
          <a:xfrm>
            <a:off x="460375" y="2216989"/>
            <a:ext cx="1471942" cy="740664"/>
          </a:xfrm>
          <a:prstGeom prst="round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Verdana" pitchFamily="34" charset="0"/>
              </a:rPr>
              <a:t>Class Node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/>
              <a:t>T Data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/>
              <a:t>Node Next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3B2A8F-CDD8-5BD3-8AEF-DF12683FF0A4}"/>
              </a:ext>
            </a:extLst>
          </p:cNvPr>
          <p:cNvSpPr/>
          <p:nvPr/>
        </p:nvSpPr>
        <p:spPr bwMode="auto">
          <a:xfrm>
            <a:off x="241989" y="1214283"/>
            <a:ext cx="1471942" cy="740664"/>
          </a:xfrm>
          <a:prstGeom prst="round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Class LinkedList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E981544-C91C-4D4E-4B77-1DE2E8967D07}"/>
              </a:ext>
            </a:extLst>
          </p:cNvPr>
          <p:cNvSpPr/>
          <p:nvPr/>
        </p:nvSpPr>
        <p:spPr bwMode="auto">
          <a:xfrm>
            <a:off x="1843327" y="1302589"/>
            <a:ext cx="994764" cy="56405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3468C4-8388-147E-012C-001A091268A1}"/>
              </a:ext>
            </a:extLst>
          </p:cNvPr>
          <p:cNvSpPr/>
          <p:nvPr/>
        </p:nvSpPr>
        <p:spPr bwMode="auto">
          <a:xfrm>
            <a:off x="2967487" y="1140585"/>
            <a:ext cx="2380890" cy="19217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Verdana" pitchFamily="34" charset="0"/>
              </a:rPr>
              <a:t>new LinkedList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Verdana" pitchFamily="34" charset="0"/>
              </a:rPr>
              <a:t>new Node (head)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solidFill>
                  <a:schemeClr val="tx1"/>
                </a:solidFill>
                <a:latin typeface="Verdana" pitchFamily="34" charset="0"/>
              </a:rPr>
              <a:t>Data&lt;T&gt;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solidFill>
                  <a:schemeClr val="tx1"/>
                </a:solidFill>
                <a:latin typeface="Verdana" pitchFamily="34" charset="0"/>
              </a:rPr>
              <a:t>Next  == 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E04BD6B-0B8C-7104-81F1-5AAEBFEE7510}"/>
              </a:ext>
            </a:extLst>
          </p:cNvPr>
          <p:cNvSpPr/>
          <p:nvPr/>
        </p:nvSpPr>
        <p:spPr bwMode="auto">
          <a:xfrm>
            <a:off x="2061713" y="2305294"/>
            <a:ext cx="776378" cy="56405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49F122E-28C1-BB7D-7BD9-BEF7CACC6238}"/>
              </a:ext>
            </a:extLst>
          </p:cNvPr>
          <p:cNvSpPr/>
          <p:nvPr/>
        </p:nvSpPr>
        <p:spPr bwMode="auto">
          <a:xfrm>
            <a:off x="2061713" y="3706627"/>
            <a:ext cx="776378" cy="56405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89214-872A-CDA6-4973-65DE21DB8663}"/>
              </a:ext>
            </a:extLst>
          </p:cNvPr>
          <p:cNvSpPr/>
          <p:nvPr/>
        </p:nvSpPr>
        <p:spPr bwMode="auto">
          <a:xfrm>
            <a:off x="2967487" y="3462299"/>
            <a:ext cx="2380890" cy="11645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new Node(Next)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solidFill>
                  <a:schemeClr val="tx1"/>
                </a:solidFill>
                <a:latin typeface="Verdana" pitchFamily="34" charset="0"/>
              </a:rPr>
              <a:t>Data&lt;T&gt;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Next == null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FC85E8-02ED-C860-448D-CFA79E565D26}"/>
              </a:ext>
            </a:extLst>
          </p:cNvPr>
          <p:cNvCxnSpPr/>
          <p:nvPr/>
        </p:nvCxnSpPr>
        <p:spPr bwMode="auto">
          <a:xfrm>
            <a:off x="5227608" y="2656936"/>
            <a:ext cx="0" cy="10496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986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10DC-E14B-E124-B7DE-00CA0754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31010A-8BFE-C9B5-BB86-6A8912A7A5F5}"/>
              </a:ext>
            </a:extLst>
          </p:cNvPr>
          <p:cNvSpPr txBox="1"/>
          <p:nvPr/>
        </p:nvSpPr>
        <p:spPr>
          <a:xfrm>
            <a:off x="2601538" y="3013501"/>
            <a:ext cx="3491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[2,4,0,3,0,5]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686605-4D2A-A13C-941D-A4EA84B56FE9}"/>
              </a:ext>
            </a:extLst>
          </p:cNvPr>
          <p:cNvCxnSpPr/>
          <p:nvPr/>
        </p:nvCxnSpPr>
        <p:spPr bwMode="auto">
          <a:xfrm>
            <a:off x="3085234" y="2717321"/>
            <a:ext cx="0" cy="3996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20B082-882A-BAD1-4FBD-BD45984C9E59}"/>
              </a:ext>
            </a:extLst>
          </p:cNvPr>
          <p:cNvSpPr txBox="1"/>
          <p:nvPr/>
        </p:nvSpPr>
        <p:spPr>
          <a:xfrm>
            <a:off x="2948023" y="2259655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6FAF03-326F-F186-B3F2-2A75DB2E1A78}"/>
              </a:ext>
            </a:extLst>
          </p:cNvPr>
          <p:cNvCxnSpPr>
            <a:cxnSpLocks/>
          </p:cNvCxnSpPr>
          <p:nvPr/>
        </p:nvCxnSpPr>
        <p:spPr bwMode="auto">
          <a:xfrm flipV="1">
            <a:off x="3085234" y="3794971"/>
            <a:ext cx="0" cy="6038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83FB35-AF58-8CA6-FDFA-F51B9C575AB7}"/>
              </a:ext>
            </a:extLst>
          </p:cNvPr>
          <p:cNvSpPr txBox="1"/>
          <p:nvPr/>
        </p:nvSpPr>
        <p:spPr>
          <a:xfrm>
            <a:off x="2601538" y="439882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D7B54F-A916-6FA9-D1D2-3D6E36D7DF5E}"/>
              </a:ext>
            </a:extLst>
          </p:cNvPr>
          <p:cNvSpPr txBox="1"/>
          <p:nvPr/>
        </p:nvSpPr>
        <p:spPr>
          <a:xfrm>
            <a:off x="2835880" y="826749"/>
            <a:ext cx="3631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= 0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r>
              <a:rPr lang="en-US" dirty="0"/>
              <a:t>If (array[</a:t>
            </a:r>
            <a:r>
              <a:rPr lang="en-US" dirty="0" err="1"/>
              <a:t>i</a:t>
            </a:r>
            <a:r>
              <a:rPr lang="en-US" dirty="0"/>
              <a:t>] != 0</a:t>
            </a:r>
          </a:p>
          <a:p>
            <a:r>
              <a:rPr lang="en-US" dirty="0"/>
              <a:t>array[count++] = array[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52398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A5B6-EC5B-8F7F-DD9C-89F06884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A274CB-265D-00F3-E939-C8C0DCC72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08238"/>
              </p:ext>
            </p:extLst>
          </p:nvPr>
        </p:nvGraphicFramePr>
        <p:xfrm>
          <a:off x="1534065" y="2770287"/>
          <a:ext cx="6075870" cy="84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645">
                  <a:extLst>
                    <a:ext uri="{9D8B030D-6E8A-4147-A177-3AD203B41FA5}">
                      <a16:colId xmlns:a16="http://schemas.microsoft.com/office/drawing/2014/main" val="718849502"/>
                    </a:ext>
                  </a:extLst>
                </a:gridCol>
                <a:gridCol w="1012645">
                  <a:extLst>
                    <a:ext uri="{9D8B030D-6E8A-4147-A177-3AD203B41FA5}">
                      <a16:colId xmlns:a16="http://schemas.microsoft.com/office/drawing/2014/main" val="806939041"/>
                    </a:ext>
                  </a:extLst>
                </a:gridCol>
                <a:gridCol w="1012645">
                  <a:extLst>
                    <a:ext uri="{9D8B030D-6E8A-4147-A177-3AD203B41FA5}">
                      <a16:colId xmlns:a16="http://schemas.microsoft.com/office/drawing/2014/main" val="2707285218"/>
                    </a:ext>
                  </a:extLst>
                </a:gridCol>
                <a:gridCol w="1012645">
                  <a:extLst>
                    <a:ext uri="{9D8B030D-6E8A-4147-A177-3AD203B41FA5}">
                      <a16:colId xmlns:a16="http://schemas.microsoft.com/office/drawing/2014/main" val="98764421"/>
                    </a:ext>
                  </a:extLst>
                </a:gridCol>
                <a:gridCol w="1012645">
                  <a:extLst>
                    <a:ext uri="{9D8B030D-6E8A-4147-A177-3AD203B41FA5}">
                      <a16:colId xmlns:a16="http://schemas.microsoft.com/office/drawing/2014/main" val="2437193241"/>
                    </a:ext>
                  </a:extLst>
                </a:gridCol>
                <a:gridCol w="1012645">
                  <a:extLst>
                    <a:ext uri="{9D8B030D-6E8A-4147-A177-3AD203B41FA5}">
                      <a16:colId xmlns:a16="http://schemas.microsoft.com/office/drawing/2014/main" val="3418864479"/>
                    </a:ext>
                  </a:extLst>
                </a:gridCol>
              </a:tblGrid>
              <a:tr h="845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441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BE166D8-C149-A624-7834-3CA69FFCFCF3}"/>
              </a:ext>
            </a:extLst>
          </p:cNvPr>
          <p:cNvSpPr/>
          <p:nvPr/>
        </p:nvSpPr>
        <p:spPr bwMode="auto">
          <a:xfrm>
            <a:off x="231474" y="3041415"/>
            <a:ext cx="993475" cy="3036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Message1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55269-498C-B286-7D8A-1794890D702F}"/>
              </a:ext>
            </a:extLst>
          </p:cNvPr>
          <p:cNvSpPr/>
          <p:nvPr/>
        </p:nvSpPr>
        <p:spPr bwMode="auto">
          <a:xfrm>
            <a:off x="231474" y="3616155"/>
            <a:ext cx="993475" cy="3036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message2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BE8B43A-5EDC-746C-A91E-23C93C788EF3}"/>
              </a:ext>
            </a:extLst>
          </p:cNvPr>
          <p:cNvSpPr/>
          <p:nvPr/>
        </p:nvSpPr>
        <p:spPr bwMode="auto">
          <a:xfrm>
            <a:off x="4844448" y="1787626"/>
            <a:ext cx="448573" cy="90842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D6AD1A-12F8-FB36-3314-093698580958}"/>
              </a:ext>
            </a:extLst>
          </p:cNvPr>
          <p:cNvSpPr/>
          <p:nvPr/>
        </p:nvSpPr>
        <p:spPr bwMode="auto">
          <a:xfrm>
            <a:off x="3578523" y="3272037"/>
            <a:ext cx="993475" cy="3036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message3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4C569B6-6517-934A-8C10-289CA71F0D1B}"/>
              </a:ext>
            </a:extLst>
          </p:cNvPr>
          <p:cNvSpPr/>
          <p:nvPr/>
        </p:nvSpPr>
        <p:spPr bwMode="auto">
          <a:xfrm>
            <a:off x="3850973" y="1787625"/>
            <a:ext cx="448573" cy="90842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7DD94A-AC94-5F65-1079-A7EEB2664E00}"/>
              </a:ext>
            </a:extLst>
          </p:cNvPr>
          <p:cNvSpPr/>
          <p:nvPr/>
        </p:nvSpPr>
        <p:spPr bwMode="auto">
          <a:xfrm>
            <a:off x="4571998" y="3277194"/>
            <a:ext cx="993475" cy="3036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message4</a:t>
            </a:r>
          </a:p>
        </p:txBody>
      </p:sp>
    </p:spTree>
    <p:extLst>
      <p:ext uri="{BB962C8B-B14F-4D97-AF65-F5344CB8AC3E}">
        <p14:creationId xmlns:p14="http://schemas.microsoft.com/office/powerpoint/2010/main" val="2907209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689E-D9E7-5884-5663-70066D0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833F5-6463-EEB6-7206-02B4052926EA}"/>
              </a:ext>
            </a:extLst>
          </p:cNvPr>
          <p:cNvSpPr txBox="1"/>
          <p:nvPr/>
        </p:nvSpPr>
        <p:spPr>
          <a:xfrm>
            <a:off x="957869" y="1742537"/>
            <a:ext cx="7228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IncomingCall</a:t>
            </a:r>
            <a:r>
              <a:rPr lang="en-US" sz="2400" dirty="0"/>
              <a:t> call = new </a:t>
            </a:r>
            <a:r>
              <a:rPr lang="en-US" sz="2400" dirty="0" err="1"/>
              <a:t>IncomingCall</a:t>
            </a:r>
            <a:r>
              <a:rPr lang="en-US" sz="2400" dirty="0"/>
              <a:t>();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A16F7-94EB-83BF-925A-EF787BE8C568}"/>
              </a:ext>
            </a:extLst>
          </p:cNvPr>
          <p:cNvSpPr txBox="1"/>
          <p:nvPr/>
        </p:nvSpPr>
        <p:spPr>
          <a:xfrm>
            <a:off x="957868" y="2744412"/>
            <a:ext cx="550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 call = new </a:t>
            </a:r>
            <a:r>
              <a:rPr lang="en-US" sz="2400" dirty="0" err="1"/>
              <a:t>IncomingCall</a:t>
            </a:r>
            <a:r>
              <a:rPr lang="en-US" sz="2400" dirty="0"/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9D9B9-7F41-92A5-2D9D-146E23DB3317}"/>
              </a:ext>
            </a:extLst>
          </p:cNvPr>
          <p:cNvSpPr txBox="1"/>
          <p:nvPr/>
        </p:nvSpPr>
        <p:spPr>
          <a:xfrm>
            <a:off x="957868" y="3746287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IncomingCall</a:t>
            </a:r>
            <a:r>
              <a:rPr lang="en-US" sz="2400" dirty="0"/>
              <a:t> call = new();</a:t>
            </a:r>
          </a:p>
        </p:txBody>
      </p:sp>
    </p:spTree>
    <p:extLst>
      <p:ext uri="{BB962C8B-B14F-4D97-AF65-F5344CB8AC3E}">
        <p14:creationId xmlns:p14="http://schemas.microsoft.com/office/powerpoint/2010/main" val="1249004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B75E-4F8A-6C2E-7C1D-97BAB87A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Matrix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DDDACE-CAF2-52B1-FA46-98683A35C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92074"/>
              </p:ext>
            </p:extLst>
          </p:nvPr>
        </p:nvGraphicFramePr>
        <p:xfrm>
          <a:off x="1360098" y="2622190"/>
          <a:ext cx="2651184" cy="2450379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883728">
                  <a:extLst>
                    <a:ext uri="{9D8B030D-6E8A-4147-A177-3AD203B41FA5}">
                      <a16:colId xmlns:a16="http://schemas.microsoft.com/office/drawing/2014/main" val="426376835"/>
                    </a:ext>
                  </a:extLst>
                </a:gridCol>
                <a:gridCol w="883728">
                  <a:extLst>
                    <a:ext uri="{9D8B030D-6E8A-4147-A177-3AD203B41FA5}">
                      <a16:colId xmlns:a16="http://schemas.microsoft.com/office/drawing/2014/main" val="1385317455"/>
                    </a:ext>
                  </a:extLst>
                </a:gridCol>
                <a:gridCol w="883728">
                  <a:extLst>
                    <a:ext uri="{9D8B030D-6E8A-4147-A177-3AD203B41FA5}">
                      <a16:colId xmlns:a16="http://schemas.microsoft.com/office/drawing/2014/main" val="2116219567"/>
                    </a:ext>
                  </a:extLst>
                </a:gridCol>
              </a:tblGrid>
              <a:tr h="816793">
                <a:tc>
                  <a:txBody>
                    <a:bodyPr/>
                    <a:lstStyle/>
                    <a:p>
                      <a:pPr lvl="1" algn="l"/>
                      <a:r>
                        <a:rPr lang="en-US" sz="1000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000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000" dirty="0"/>
                        <a:t>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018236"/>
                  </a:ext>
                </a:extLst>
              </a:tr>
              <a:tr h="816793"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13104"/>
                  </a:ext>
                </a:extLst>
              </a:tr>
              <a:tr h="816793"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2,2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376882"/>
                  </a:ext>
                </a:extLst>
              </a:tr>
            </a:tbl>
          </a:graphicData>
        </a:graphic>
      </p:graphicFrame>
      <p:sp>
        <p:nvSpPr>
          <p:cNvPr id="6" name="Arrow: Circular 5">
            <a:extLst>
              <a:ext uri="{FF2B5EF4-FFF2-40B4-BE49-F238E27FC236}">
                <a16:creationId xmlns:a16="http://schemas.microsoft.com/office/drawing/2014/main" id="{AD5EA516-866F-2A64-A6E3-213B40EC9A38}"/>
              </a:ext>
            </a:extLst>
          </p:cNvPr>
          <p:cNvSpPr/>
          <p:nvPr/>
        </p:nvSpPr>
        <p:spPr bwMode="auto">
          <a:xfrm>
            <a:off x="3131044" y="1099868"/>
            <a:ext cx="2432649" cy="2251494"/>
          </a:xfrm>
          <a:prstGeom prst="circular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B9B15-A37B-2705-A403-EA1A23354EA8}"/>
              </a:ext>
            </a:extLst>
          </p:cNvPr>
          <p:cNvSpPr txBox="1"/>
          <p:nvPr/>
        </p:nvSpPr>
        <p:spPr>
          <a:xfrm>
            <a:off x="4114454" y="18562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90°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EFFC58-C3C9-C524-C01A-A71AA56F4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733879"/>
              </p:ext>
            </p:extLst>
          </p:nvPr>
        </p:nvGraphicFramePr>
        <p:xfrm>
          <a:off x="4799166" y="2622189"/>
          <a:ext cx="2651184" cy="2450379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883728">
                  <a:extLst>
                    <a:ext uri="{9D8B030D-6E8A-4147-A177-3AD203B41FA5}">
                      <a16:colId xmlns:a16="http://schemas.microsoft.com/office/drawing/2014/main" val="426376835"/>
                    </a:ext>
                  </a:extLst>
                </a:gridCol>
                <a:gridCol w="883728">
                  <a:extLst>
                    <a:ext uri="{9D8B030D-6E8A-4147-A177-3AD203B41FA5}">
                      <a16:colId xmlns:a16="http://schemas.microsoft.com/office/drawing/2014/main" val="1385317455"/>
                    </a:ext>
                  </a:extLst>
                </a:gridCol>
                <a:gridCol w="883728">
                  <a:extLst>
                    <a:ext uri="{9D8B030D-6E8A-4147-A177-3AD203B41FA5}">
                      <a16:colId xmlns:a16="http://schemas.microsoft.com/office/drawing/2014/main" val="2116219567"/>
                    </a:ext>
                  </a:extLst>
                </a:gridCol>
              </a:tblGrid>
              <a:tr h="816793">
                <a:tc>
                  <a:txBody>
                    <a:bodyPr/>
                    <a:lstStyle/>
                    <a:p>
                      <a:pPr lvl="1" algn="l"/>
                      <a:r>
                        <a:rPr lang="en-US" sz="1000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000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000" dirty="0"/>
                        <a:t>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018236"/>
                  </a:ext>
                </a:extLst>
              </a:tr>
              <a:tr h="816793"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13104"/>
                  </a:ext>
                </a:extLst>
              </a:tr>
              <a:tr h="816793"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2,2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3768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1E80BE2-9AEF-9810-808E-5209AFEFFDB1}"/>
              </a:ext>
            </a:extLst>
          </p:cNvPr>
          <p:cNvSpPr txBox="1"/>
          <p:nvPr/>
        </p:nvSpPr>
        <p:spPr>
          <a:xfrm>
            <a:off x="4968658" y="28828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F7600-472F-C084-7026-16C0A880EA66}"/>
              </a:ext>
            </a:extLst>
          </p:cNvPr>
          <p:cNvSpPr txBox="1"/>
          <p:nvPr/>
        </p:nvSpPr>
        <p:spPr>
          <a:xfrm>
            <a:off x="5827240" y="28828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D97D8F-A513-94AC-9FBA-C81A6DCDC54A}"/>
              </a:ext>
            </a:extLst>
          </p:cNvPr>
          <p:cNvSpPr txBox="1"/>
          <p:nvPr/>
        </p:nvSpPr>
        <p:spPr>
          <a:xfrm>
            <a:off x="6685822" y="28828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7E298-5526-3C2B-AA57-9387D9502CB5}"/>
              </a:ext>
            </a:extLst>
          </p:cNvPr>
          <p:cNvSpPr txBox="1"/>
          <p:nvPr/>
        </p:nvSpPr>
        <p:spPr>
          <a:xfrm>
            <a:off x="4968657" y="370196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EEEE3-A023-2CDD-7184-D70F963A52BE}"/>
              </a:ext>
            </a:extLst>
          </p:cNvPr>
          <p:cNvSpPr txBox="1"/>
          <p:nvPr/>
        </p:nvSpPr>
        <p:spPr>
          <a:xfrm>
            <a:off x="5827239" y="370196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FE7CB-A7B4-AA0F-05DC-9D6AEBDB328D}"/>
              </a:ext>
            </a:extLst>
          </p:cNvPr>
          <p:cNvSpPr txBox="1"/>
          <p:nvPr/>
        </p:nvSpPr>
        <p:spPr>
          <a:xfrm>
            <a:off x="6685821" y="370196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FA96A3-CCC0-96DD-41C7-427D8701D0AB}"/>
              </a:ext>
            </a:extLst>
          </p:cNvPr>
          <p:cNvSpPr txBox="1"/>
          <p:nvPr/>
        </p:nvSpPr>
        <p:spPr>
          <a:xfrm>
            <a:off x="4968656" y="450435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40B989-0D80-C45F-D661-519A0F2C1C0D}"/>
              </a:ext>
            </a:extLst>
          </p:cNvPr>
          <p:cNvSpPr txBox="1"/>
          <p:nvPr/>
        </p:nvSpPr>
        <p:spPr>
          <a:xfrm>
            <a:off x="5827239" y="452108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26B8F-CB57-1A45-3001-9010CD4B9014}"/>
              </a:ext>
            </a:extLst>
          </p:cNvPr>
          <p:cNvSpPr txBox="1"/>
          <p:nvPr/>
        </p:nvSpPr>
        <p:spPr>
          <a:xfrm>
            <a:off x="6685822" y="45378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E26A5-48B4-EFA0-8051-D18F38B27A1B}"/>
              </a:ext>
            </a:extLst>
          </p:cNvPr>
          <p:cNvSpPr txBox="1"/>
          <p:nvPr/>
        </p:nvSpPr>
        <p:spPr>
          <a:xfrm>
            <a:off x="3683564" y="5238507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</a:t>
            </a:r>
            <a:r>
              <a:rPr lang="en-US" dirty="0" err="1"/>
              <a:t>i,j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03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B75E-4F8A-6C2E-7C1D-97BAB87A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Matrix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DDDACE-CAF2-52B1-FA46-98683A35C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96431"/>
              </p:ext>
            </p:extLst>
          </p:nvPr>
        </p:nvGraphicFramePr>
        <p:xfrm>
          <a:off x="1360098" y="2622190"/>
          <a:ext cx="2651184" cy="2450379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883728">
                  <a:extLst>
                    <a:ext uri="{9D8B030D-6E8A-4147-A177-3AD203B41FA5}">
                      <a16:colId xmlns:a16="http://schemas.microsoft.com/office/drawing/2014/main" val="426376835"/>
                    </a:ext>
                  </a:extLst>
                </a:gridCol>
                <a:gridCol w="883728">
                  <a:extLst>
                    <a:ext uri="{9D8B030D-6E8A-4147-A177-3AD203B41FA5}">
                      <a16:colId xmlns:a16="http://schemas.microsoft.com/office/drawing/2014/main" val="1385317455"/>
                    </a:ext>
                  </a:extLst>
                </a:gridCol>
                <a:gridCol w="883728">
                  <a:extLst>
                    <a:ext uri="{9D8B030D-6E8A-4147-A177-3AD203B41FA5}">
                      <a16:colId xmlns:a16="http://schemas.microsoft.com/office/drawing/2014/main" val="2116219567"/>
                    </a:ext>
                  </a:extLst>
                </a:gridCol>
              </a:tblGrid>
              <a:tr h="816793">
                <a:tc>
                  <a:txBody>
                    <a:bodyPr/>
                    <a:lstStyle/>
                    <a:p>
                      <a:pPr lvl="1" algn="l"/>
                      <a:r>
                        <a:rPr lang="en-US" sz="1000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000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000" dirty="0"/>
                        <a:t>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018236"/>
                  </a:ext>
                </a:extLst>
              </a:tr>
              <a:tr h="816793"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13104"/>
                  </a:ext>
                </a:extLst>
              </a:tr>
              <a:tr h="816793"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2,2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376882"/>
                  </a:ext>
                </a:extLst>
              </a:tr>
            </a:tbl>
          </a:graphicData>
        </a:graphic>
      </p:graphicFrame>
      <p:sp>
        <p:nvSpPr>
          <p:cNvPr id="6" name="Arrow: Circular 5">
            <a:extLst>
              <a:ext uri="{FF2B5EF4-FFF2-40B4-BE49-F238E27FC236}">
                <a16:creationId xmlns:a16="http://schemas.microsoft.com/office/drawing/2014/main" id="{AD5EA516-866F-2A64-A6E3-213B40EC9A38}"/>
              </a:ext>
            </a:extLst>
          </p:cNvPr>
          <p:cNvSpPr/>
          <p:nvPr/>
        </p:nvSpPr>
        <p:spPr bwMode="auto">
          <a:xfrm>
            <a:off x="3131044" y="1099868"/>
            <a:ext cx="2432649" cy="2251494"/>
          </a:xfrm>
          <a:prstGeom prst="circular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B9B15-A37B-2705-A403-EA1A23354EA8}"/>
              </a:ext>
            </a:extLst>
          </p:cNvPr>
          <p:cNvSpPr txBox="1"/>
          <p:nvPr/>
        </p:nvSpPr>
        <p:spPr>
          <a:xfrm>
            <a:off x="4114454" y="18562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90°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EFFC58-C3C9-C524-C01A-A71AA56F4AF0}"/>
              </a:ext>
            </a:extLst>
          </p:cNvPr>
          <p:cNvGraphicFramePr>
            <a:graphicFrameLocks noGrp="1"/>
          </p:cNvGraphicFramePr>
          <p:nvPr/>
        </p:nvGraphicFramePr>
        <p:xfrm>
          <a:off x="4799166" y="2622189"/>
          <a:ext cx="2651184" cy="2450379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883728">
                  <a:extLst>
                    <a:ext uri="{9D8B030D-6E8A-4147-A177-3AD203B41FA5}">
                      <a16:colId xmlns:a16="http://schemas.microsoft.com/office/drawing/2014/main" val="426376835"/>
                    </a:ext>
                  </a:extLst>
                </a:gridCol>
                <a:gridCol w="883728">
                  <a:extLst>
                    <a:ext uri="{9D8B030D-6E8A-4147-A177-3AD203B41FA5}">
                      <a16:colId xmlns:a16="http://schemas.microsoft.com/office/drawing/2014/main" val="1385317455"/>
                    </a:ext>
                  </a:extLst>
                </a:gridCol>
                <a:gridCol w="883728">
                  <a:extLst>
                    <a:ext uri="{9D8B030D-6E8A-4147-A177-3AD203B41FA5}">
                      <a16:colId xmlns:a16="http://schemas.microsoft.com/office/drawing/2014/main" val="2116219567"/>
                    </a:ext>
                  </a:extLst>
                </a:gridCol>
              </a:tblGrid>
              <a:tr h="816793">
                <a:tc>
                  <a:txBody>
                    <a:bodyPr/>
                    <a:lstStyle/>
                    <a:p>
                      <a:pPr lvl="1" algn="l"/>
                      <a:r>
                        <a:rPr lang="en-US" sz="1000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000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000" dirty="0"/>
                        <a:t>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018236"/>
                  </a:ext>
                </a:extLst>
              </a:tr>
              <a:tr h="816793"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13104"/>
                  </a:ext>
                </a:extLst>
              </a:tr>
              <a:tr h="816793"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000" dirty="0"/>
                        <a:t>2,2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3768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1E80BE2-9AEF-9810-808E-5209AFEFFDB1}"/>
              </a:ext>
            </a:extLst>
          </p:cNvPr>
          <p:cNvSpPr txBox="1"/>
          <p:nvPr/>
        </p:nvSpPr>
        <p:spPr>
          <a:xfrm>
            <a:off x="4968658" y="28828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F7600-472F-C084-7026-16C0A880EA66}"/>
              </a:ext>
            </a:extLst>
          </p:cNvPr>
          <p:cNvSpPr txBox="1"/>
          <p:nvPr/>
        </p:nvSpPr>
        <p:spPr>
          <a:xfrm>
            <a:off x="5827240" y="28828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D97D8F-A513-94AC-9FBA-C81A6DCDC54A}"/>
              </a:ext>
            </a:extLst>
          </p:cNvPr>
          <p:cNvSpPr txBox="1"/>
          <p:nvPr/>
        </p:nvSpPr>
        <p:spPr>
          <a:xfrm>
            <a:off x="6685822" y="28828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7E298-5526-3C2B-AA57-9387D9502CB5}"/>
              </a:ext>
            </a:extLst>
          </p:cNvPr>
          <p:cNvSpPr txBox="1"/>
          <p:nvPr/>
        </p:nvSpPr>
        <p:spPr>
          <a:xfrm>
            <a:off x="4968657" y="370196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EEEE3-A023-2CDD-7184-D70F963A52BE}"/>
              </a:ext>
            </a:extLst>
          </p:cNvPr>
          <p:cNvSpPr txBox="1"/>
          <p:nvPr/>
        </p:nvSpPr>
        <p:spPr>
          <a:xfrm>
            <a:off x="5827239" y="370196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FE7CB-A7B4-AA0F-05DC-9D6AEBDB328D}"/>
              </a:ext>
            </a:extLst>
          </p:cNvPr>
          <p:cNvSpPr txBox="1"/>
          <p:nvPr/>
        </p:nvSpPr>
        <p:spPr>
          <a:xfrm>
            <a:off x="6685821" y="370196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FA96A3-CCC0-96DD-41C7-427D8701D0AB}"/>
              </a:ext>
            </a:extLst>
          </p:cNvPr>
          <p:cNvSpPr txBox="1"/>
          <p:nvPr/>
        </p:nvSpPr>
        <p:spPr>
          <a:xfrm>
            <a:off x="4968656" y="450435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40B989-0D80-C45F-D661-519A0F2C1C0D}"/>
              </a:ext>
            </a:extLst>
          </p:cNvPr>
          <p:cNvSpPr txBox="1"/>
          <p:nvPr/>
        </p:nvSpPr>
        <p:spPr>
          <a:xfrm>
            <a:off x="5827239" y="452108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26B8F-CB57-1A45-3001-9010CD4B9014}"/>
              </a:ext>
            </a:extLst>
          </p:cNvPr>
          <p:cNvSpPr txBox="1"/>
          <p:nvPr/>
        </p:nvSpPr>
        <p:spPr>
          <a:xfrm>
            <a:off x="6685822" y="45378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E26A5-48B4-EFA0-8051-D18F38B27A1B}"/>
              </a:ext>
            </a:extLst>
          </p:cNvPr>
          <p:cNvSpPr txBox="1"/>
          <p:nvPr/>
        </p:nvSpPr>
        <p:spPr>
          <a:xfrm>
            <a:off x="3683564" y="5333231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</a:t>
            </a:r>
            <a:r>
              <a:rPr lang="en-US" dirty="0" err="1"/>
              <a:t>i,j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7DC8B7-96CC-817A-9F99-A98B0C136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5301"/>
              </p:ext>
            </p:extLst>
          </p:nvPr>
        </p:nvGraphicFramePr>
        <p:xfrm>
          <a:off x="1140373" y="2622187"/>
          <a:ext cx="3048000" cy="261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5608093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153041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739944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08919743"/>
                    </a:ext>
                  </a:extLst>
                </a:gridCol>
              </a:tblGrid>
              <a:tr h="654080">
                <a:tc>
                  <a:txBody>
                    <a:bodyPr/>
                    <a:lstStyle/>
                    <a:p>
                      <a:r>
                        <a:rPr lang="en-US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94987"/>
                  </a:ext>
                </a:extLst>
              </a:tr>
              <a:tr h="654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439179"/>
                  </a:ext>
                </a:extLst>
              </a:tr>
              <a:tr h="654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11927"/>
                  </a:ext>
                </a:extLst>
              </a:tr>
              <a:tr h="654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363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AE54C8-CFEB-4F30-B6FD-6D6C35F17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72389"/>
              </p:ext>
            </p:extLst>
          </p:nvPr>
        </p:nvGraphicFramePr>
        <p:xfrm>
          <a:off x="4780221" y="2622187"/>
          <a:ext cx="3048000" cy="261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5608093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153041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739944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08919743"/>
                    </a:ext>
                  </a:extLst>
                </a:gridCol>
              </a:tblGrid>
              <a:tr h="654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94987"/>
                  </a:ext>
                </a:extLst>
              </a:tr>
              <a:tr h="654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439179"/>
                  </a:ext>
                </a:extLst>
              </a:tr>
              <a:tr h="654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11927"/>
                  </a:ext>
                </a:extLst>
              </a:tr>
              <a:tr h="654080">
                <a:tc>
                  <a:txBody>
                    <a:bodyPr/>
                    <a:lstStyle/>
                    <a:p>
                      <a:r>
                        <a:rPr lang="en-US" dirty="0"/>
                        <a:t>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36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204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32F4-99C8-4D29-B44E-1FE0F7B2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Except Self – </a:t>
            </a:r>
            <a:r>
              <a:rPr lang="en-US" dirty="0" err="1"/>
              <a:t>LeetCode</a:t>
            </a:r>
            <a:r>
              <a:rPr lang="en-US" dirty="0"/>
              <a:t> 238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CF5F8E-91E9-5524-21E3-5B35E5B2A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05874"/>
              </p:ext>
            </p:extLst>
          </p:nvPr>
        </p:nvGraphicFramePr>
        <p:xfrm>
          <a:off x="1524000" y="3148309"/>
          <a:ext cx="609600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8347045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5863208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290035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69792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9660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96F771FE-9C11-32BA-A5EE-ADD4B6EAAA8F}"/>
              </a:ext>
            </a:extLst>
          </p:cNvPr>
          <p:cNvSpPr/>
          <p:nvPr/>
        </p:nvSpPr>
        <p:spPr bwMode="auto">
          <a:xfrm>
            <a:off x="3192651" y="2368848"/>
            <a:ext cx="1239863" cy="74066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73E840-EEDD-6696-A7E4-4F5FBE360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85690"/>
              </p:ext>
            </p:extLst>
          </p:nvPr>
        </p:nvGraphicFramePr>
        <p:xfrm>
          <a:off x="1524000" y="3519149"/>
          <a:ext cx="6096000" cy="370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14448161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224571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311924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88656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363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32A716-3DD4-1576-F122-D3DC96F6846D}"/>
              </a:ext>
            </a:extLst>
          </p:cNvPr>
          <p:cNvSpPr txBox="1"/>
          <p:nvPr/>
        </p:nvSpPr>
        <p:spPr>
          <a:xfrm>
            <a:off x="625997" y="351914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8" name="Callout: Left-Right Arrow 7">
            <a:extLst>
              <a:ext uri="{FF2B5EF4-FFF2-40B4-BE49-F238E27FC236}">
                <a16:creationId xmlns:a16="http://schemas.microsoft.com/office/drawing/2014/main" id="{98BEE475-A3E6-F407-BCEA-67F38D5EDA44}"/>
              </a:ext>
            </a:extLst>
          </p:cNvPr>
          <p:cNvSpPr/>
          <p:nvPr/>
        </p:nvSpPr>
        <p:spPr bwMode="auto">
          <a:xfrm>
            <a:off x="1410347" y="2449828"/>
            <a:ext cx="1697064" cy="452722"/>
          </a:xfrm>
          <a:prstGeom prst="leftRightArrowCallou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Prefix</a:t>
            </a:r>
          </a:p>
        </p:txBody>
      </p:sp>
      <p:sp>
        <p:nvSpPr>
          <p:cNvPr id="9" name="Callout: Left-Right Arrow 8">
            <a:extLst>
              <a:ext uri="{FF2B5EF4-FFF2-40B4-BE49-F238E27FC236}">
                <a16:creationId xmlns:a16="http://schemas.microsoft.com/office/drawing/2014/main" id="{6C7FF760-3249-DDC2-43B4-B250D07A9AAC}"/>
              </a:ext>
            </a:extLst>
          </p:cNvPr>
          <p:cNvSpPr/>
          <p:nvPr/>
        </p:nvSpPr>
        <p:spPr bwMode="auto">
          <a:xfrm>
            <a:off x="4572000" y="2456459"/>
            <a:ext cx="3048000" cy="452722"/>
          </a:xfrm>
          <a:prstGeom prst="leftRightArrowCallou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Suffix</a:t>
            </a:r>
          </a:p>
        </p:txBody>
      </p:sp>
    </p:spTree>
    <p:extLst>
      <p:ext uri="{BB962C8B-B14F-4D97-AF65-F5344CB8AC3E}">
        <p14:creationId xmlns:p14="http://schemas.microsoft.com/office/powerpoint/2010/main" val="1913713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32F4-99C8-4D29-B44E-1FE0F7B2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Except Self – </a:t>
            </a:r>
            <a:r>
              <a:rPr lang="en-US" dirty="0" err="1"/>
              <a:t>LeetCode</a:t>
            </a:r>
            <a:r>
              <a:rPr lang="en-US" dirty="0"/>
              <a:t> 238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CF5F8E-91E9-5524-21E3-5B35E5B2A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55998"/>
              </p:ext>
            </p:extLst>
          </p:nvPr>
        </p:nvGraphicFramePr>
        <p:xfrm>
          <a:off x="1694481" y="2239653"/>
          <a:ext cx="609600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8347045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5863208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290035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69792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9660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96F771FE-9C11-32BA-A5EE-ADD4B6EAAA8F}"/>
              </a:ext>
            </a:extLst>
          </p:cNvPr>
          <p:cNvSpPr/>
          <p:nvPr/>
        </p:nvSpPr>
        <p:spPr bwMode="auto">
          <a:xfrm>
            <a:off x="3363132" y="1376109"/>
            <a:ext cx="1239863" cy="74066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73E840-EEDD-6696-A7E4-4F5FBE360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920314"/>
              </p:ext>
            </p:extLst>
          </p:nvPr>
        </p:nvGraphicFramePr>
        <p:xfrm>
          <a:off x="1694481" y="2610493"/>
          <a:ext cx="6096000" cy="370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14448161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224571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311924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88656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363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32A716-3DD4-1576-F122-D3DC96F6846D}"/>
              </a:ext>
            </a:extLst>
          </p:cNvPr>
          <p:cNvSpPr txBox="1"/>
          <p:nvPr/>
        </p:nvSpPr>
        <p:spPr>
          <a:xfrm>
            <a:off x="796478" y="261049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8" name="Callout: Left-Right Arrow 7">
            <a:extLst>
              <a:ext uri="{FF2B5EF4-FFF2-40B4-BE49-F238E27FC236}">
                <a16:creationId xmlns:a16="http://schemas.microsoft.com/office/drawing/2014/main" id="{98BEE475-A3E6-F407-BCEA-67F38D5EDA44}"/>
              </a:ext>
            </a:extLst>
          </p:cNvPr>
          <p:cNvSpPr/>
          <p:nvPr/>
        </p:nvSpPr>
        <p:spPr bwMode="auto">
          <a:xfrm>
            <a:off x="1526582" y="1543451"/>
            <a:ext cx="1697064" cy="452722"/>
          </a:xfrm>
          <a:prstGeom prst="leftRightArrowCallou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Prefix</a:t>
            </a:r>
          </a:p>
        </p:txBody>
      </p:sp>
      <p:sp>
        <p:nvSpPr>
          <p:cNvPr id="9" name="Callout: Left-Right Arrow 8">
            <a:extLst>
              <a:ext uri="{FF2B5EF4-FFF2-40B4-BE49-F238E27FC236}">
                <a16:creationId xmlns:a16="http://schemas.microsoft.com/office/drawing/2014/main" id="{6C7FF760-3249-DDC2-43B4-B250D07A9AAC}"/>
              </a:ext>
            </a:extLst>
          </p:cNvPr>
          <p:cNvSpPr/>
          <p:nvPr/>
        </p:nvSpPr>
        <p:spPr bwMode="auto">
          <a:xfrm>
            <a:off x="4742481" y="1547803"/>
            <a:ext cx="3048000" cy="452722"/>
          </a:xfrm>
          <a:prstGeom prst="leftRightArrowCallou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Suffix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F8AA80-198D-9BB9-BC7C-7636B814F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517908"/>
              </p:ext>
            </p:extLst>
          </p:nvPr>
        </p:nvGraphicFramePr>
        <p:xfrm>
          <a:off x="1524000" y="4939357"/>
          <a:ext cx="609600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8347045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5863208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290035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69792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96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739346-65FC-ABD5-F74F-CD259B57E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84646"/>
              </p:ext>
            </p:extLst>
          </p:nvPr>
        </p:nvGraphicFramePr>
        <p:xfrm>
          <a:off x="1524000" y="5310197"/>
          <a:ext cx="6096000" cy="370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14448161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224571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311924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88656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3636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2CF952D-8E4F-0786-0900-993EED107476}"/>
              </a:ext>
            </a:extLst>
          </p:cNvPr>
          <p:cNvSpPr txBox="1"/>
          <p:nvPr/>
        </p:nvSpPr>
        <p:spPr>
          <a:xfrm>
            <a:off x="625997" y="531019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D0CE4-D927-388D-8A7E-47AF23559FFF}"/>
              </a:ext>
            </a:extLst>
          </p:cNvPr>
          <p:cNvSpPr txBox="1"/>
          <p:nvPr/>
        </p:nvSpPr>
        <p:spPr>
          <a:xfrm>
            <a:off x="4102159" y="567952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6DAA2C-2614-CBBD-832C-0E3655FE1E57}"/>
              </a:ext>
            </a:extLst>
          </p:cNvPr>
          <p:cNvSpPr txBox="1"/>
          <p:nvPr/>
        </p:nvSpPr>
        <p:spPr>
          <a:xfrm>
            <a:off x="583197" y="4077813"/>
            <a:ext cx="37641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result[0] = 1;</a:t>
            </a:r>
          </a:p>
          <a:p>
            <a:r>
              <a:rPr lang="en-US" sz="1400" b="0" dirty="0"/>
              <a:t>for (int </a:t>
            </a:r>
            <a:r>
              <a:rPr lang="en-US" sz="1400" b="0" dirty="0" err="1"/>
              <a:t>i</a:t>
            </a:r>
            <a:r>
              <a:rPr lang="en-US" sz="1400" b="0" dirty="0"/>
              <a:t> = 1; </a:t>
            </a:r>
            <a:r>
              <a:rPr lang="en-US" sz="1400" b="0" dirty="0" err="1"/>
              <a:t>i</a:t>
            </a:r>
            <a:r>
              <a:rPr lang="en-US" sz="1400" b="0" dirty="0"/>
              <a:t> &lt; </a:t>
            </a:r>
            <a:r>
              <a:rPr lang="en-US" sz="1400" b="0" dirty="0" err="1"/>
              <a:t>nums.Length</a:t>
            </a:r>
            <a:r>
              <a:rPr lang="en-US" sz="1400" b="0" dirty="0"/>
              <a:t>; </a:t>
            </a:r>
            <a:r>
              <a:rPr lang="en-US" sz="1400" b="0" dirty="0" err="1"/>
              <a:t>i</a:t>
            </a:r>
            <a:r>
              <a:rPr lang="en-US" sz="1400" b="0" dirty="0"/>
              <a:t>++)</a:t>
            </a:r>
          </a:p>
          <a:p>
            <a:r>
              <a:rPr lang="en-US" sz="1400" b="0" dirty="0"/>
              <a:t>   result[</a:t>
            </a:r>
            <a:r>
              <a:rPr lang="en-US" sz="1400" b="0" dirty="0" err="1"/>
              <a:t>i</a:t>
            </a:r>
            <a:r>
              <a:rPr lang="en-US" sz="1400" b="0" dirty="0"/>
              <a:t>] = result[</a:t>
            </a:r>
            <a:r>
              <a:rPr lang="en-US" sz="1400" b="0" dirty="0" err="1"/>
              <a:t>i</a:t>
            </a:r>
            <a:r>
              <a:rPr lang="en-US" sz="1400" b="0" dirty="0"/>
              <a:t> - 1] * </a:t>
            </a:r>
            <a:r>
              <a:rPr lang="en-US" sz="1400" b="0" dirty="0" err="1"/>
              <a:t>nums</a:t>
            </a:r>
            <a:r>
              <a:rPr lang="en-US" sz="1400" b="0" dirty="0"/>
              <a:t>[</a:t>
            </a:r>
            <a:r>
              <a:rPr lang="en-US" sz="1400" b="0" dirty="0" err="1"/>
              <a:t>i</a:t>
            </a:r>
            <a:r>
              <a:rPr lang="en-US" sz="1400" b="0" dirty="0"/>
              <a:t> - 1];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8FC0F8-C1B2-0F03-D74B-D4F1C44C44E1}"/>
              </a:ext>
            </a:extLst>
          </p:cNvPr>
          <p:cNvSpPr txBox="1"/>
          <p:nvPr/>
        </p:nvSpPr>
        <p:spPr>
          <a:xfrm>
            <a:off x="4640531" y="3515489"/>
            <a:ext cx="40430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int </a:t>
            </a:r>
            <a:r>
              <a:rPr lang="en-US" sz="1400" b="0" dirty="0" err="1"/>
              <a:t>rightSide</a:t>
            </a:r>
            <a:r>
              <a:rPr lang="en-US" sz="1400" b="0" dirty="0"/>
              <a:t> = 1;</a:t>
            </a:r>
          </a:p>
          <a:p>
            <a:r>
              <a:rPr lang="en-US" sz="1400" b="0" dirty="0"/>
              <a:t>for (int </a:t>
            </a:r>
            <a:r>
              <a:rPr lang="en-US" sz="1400" b="0" dirty="0" err="1"/>
              <a:t>i</a:t>
            </a:r>
            <a:r>
              <a:rPr lang="en-US" sz="1400" b="0" dirty="0"/>
              <a:t> = </a:t>
            </a:r>
            <a:r>
              <a:rPr lang="en-US" sz="1400" b="0" dirty="0" err="1"/>
              <a:t>nums.Length</a:t>
            </a:r>
            <a:r>
              <a:rPr lang="en-US" sz="1400" b="0" dirty="0"/>
              <a:t> - 1; </a:t>
            </a:r>
            <a:r>
              <a:rPr lang="en-US" sz="1400" b="0" dirty="0" err="1"/>
              <a:t>i</a:t>
            </a:r>
            <a:r>
              <a:rPr lang="en-US" sz="1400" b="0" dirty="0"/>
              <a:t> &gt;= 0; </a:t>
            </a:r>
            <a:r>
              <a:rPr lang="en-US" sz="1400" b="0" dirty="0" err="1"/>
              <a:t>i</a:t>
            </a:r>
            <a:r>
              <a:rPr lang="en-US" sz="1400" b="0" dirty="0"/>
              <a:t>--)</a:t>
            </a:r>
          </a:p>
          <a:p>
            <a:r>
              <a:rPr lang="en-US" sz="1400" b="0" dirty="0"/>
              <a:t>            {</a:t>
            </a:r>
          </a:p>
          <a:p>
            <a:r>
              <a:rPr lang="en-US" sz="1400" b="0" dirty="0"/>
              <a:t>                result[</a:t>
            </a:r>
            <a:r>
              <a:rPr lang="en-US" sz="1400" b="0" dirty="0" err="1"/>
              <a:t>i</a:t>
            </a:r>
            <a:r>
              <a:rPr lang="en-US" sz="1400" b="0" dirty="0"/>
              <a:t>] = result[</a:t>
            </a:r>
            <a:r>
              <a:rPr lang="en-US" sz="1400" b="0" dirty="0" err="1"/>
              <a:t>i</a:t>
            </a:r>
            <a:r>
              <a:rPr lang="en-US" sz="1400" b="0" dirty="0"/>
              <a:t>] * </a:t>
            </a:r>
            <a:r>
              <a:rPr lang="en-US" sz="1400" b="0" dirty="0" err="1"/>
              <a:t>rightSide</a:t>
            </a:r>
            <a:r>
              <a:rPr lang="en-US" sz="1400" b="0" dirty="0"/>
              <a:t>;</a:t>
            </a:r>
          </a:p>
          <a:p>
            <a:r>
              <a:rPr lang="en-US" sz="1400" b="0" dirty="0"/>
              <a:t>                </a:t>
            </a:r>
            <a:r>
              <a:rPr lang="en-US" sz="1400" b="0" dirty="0" err="1"/>
              <a:t>rightSide</a:t>
            </a:r>
            <a:r>
              <a:rPr lang="en-US" sz="1400" b="0" dirty="0"/>
              <a:t> </a:t>
            </a:r>
            <a:r>
              <a:rPr lang="en-US" sz="1400" dirty="0"/>
              <a:t>*=</a:t>
            </a:r>
            <a:r>
              <a:rPr lang="en-US" sz="1400" b="0" dirty="0"/>
              <a:t> </a:t>
            </a:r>
            <a:r>
              <a:rPr lang="en-US" sz="1400" b="0" dirty="0" err="1"/>
              <a:t>nums</a:t>
            </a:r>
            <a:r>
              <a:rPr lang="en-US" sz="1400" b="0" dirty="0"/>
              <a:t>[</a:t>
            </a:r>
            <a:r>
              <a:rPr lang="en-US" sz="1400" b="0" dirty="0" err="1"/>
              <a:t>i</a:t>
            </a:r>
            <a:r>
              <a:rPr lang="en-US" sz="1400" b="0" dirty="0"/>
              <a:t>];</a:t>
            </a:r>
          </a:p>
          <a:p>
            <a:r>
              <a:rPr lang="en-US" sz="1400" b="0" dirty="0"/>
              <a:t>           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021A71-D405-7188-73AB-4ED65F7D6026}"/>
              </a:ext>
            </a:extLst>
          </p:cNvPr>
          <p:cNvSpPr txBox="1"/>
          <p:nvPr/>
        </p:nvSpPr>
        <p:spPr>
          <a:xfrm>
            <a:off x="4295081" y="279487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38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4670AC3-F643-3611-5385-3A70F932997C}"/>
              </a:ext>
            </a:extLst>
          </p:cNvPr>
          <p:cNvSpPr/>
          <p:nvPr/>
        </p:nvSpPr>
        <p:spPr>
          <a:xfrm>
            <a:off x="4571998" y="4527413"/>
            <a:ext cx="3188369" cy="8455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12600A-2071-9C80-1B92-A2327254E753}"/>
              </a:ext>
            </a:extLst>
          </p:cNvPr>
          <p:cNvSpPr/>
          <p:nvPr/>
        </p:nvSpPr>
        <p:spPr>
          <a:xfrm>
            <a:off x="4571999" y="3640349"/>
            <a:ext cx="3188369" cy="8455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F65B2F-393D-4BDF-A7FE-97FE2731F840}"/>
              </a:ext>
            </a:extLst>
          </p:cNvPr>
          <p:cNvSpPr/>
          <p:nvPr/>
        </p:nvSpPr>
        <p:spPr>
          <a:xfrm>
            <a:off x="1118935" y="3693591"/>
            <a:ext cx="1287380" cy="73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0E4EA9-B998-44C2-A4B6-59AECB27C12B}"/>
              </a:ext>
            </a:extLst>
          </p:cNvPr>
          <p:cNvSpPr/>
          <p:nvPr/>
        </p:nvSpPr>
        <p:spPr>
          <a:xfrm>
            <a:off x="1118935" y="4556297"/>
            <a:ext cx="1287380" cy="73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177A41-36FD-426C-95CC-2F1114BA0152}"/>
              </a:ext>
            </a:extLst>
          </p:cNvPr>
          <p:cNvSpPr/>
          <p:nvPr/>
        </p:nvSpPr>
        <p:spPr>
          <a:xfrm>
            <a:off x="1118935" y="2794790"/>
            <a:ext cx="1287380" cy="73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A6E676-6281-4354-BC83-C36AF7B3D8AA}"/>
              </a:ext>
            </a:extLst>
          </p:cNvPr>
          <p:cNvSpPr/>
          <p:nvPr/>
        </p:nvSpPr>
        <p:spPr>
          <a:xfrm>
            <a:off x="4572000" y="2746935"/>
            <a:ext cx="3188369" cy="8455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B1A46-14DC-42CC-A73D-0A2D217A8D0F}"/>
              </a:ext>
            </a:extLst>
          </p:cNvPr>
          <p:cNvSpPr txBox="1"/>
          <p:nvPr/>
        </p:nvSpPr>
        <p:spPr>
          <a:xfrm>
            <a:off x="1588168" y="2470836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List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926C5C-0E4B-4D90-8C3F-D7279B5CF801}"/>
              </a:ext>
            </a:extLst>
          </p:cNvPr>
          <p:cNvSpPr/>
          <p:nvPr/>
        </p:nvSpPr>
        <p:spPr>
          <a:xfrm>
            <a:off x="4704347" y="3693591"/>
            <a:ext cx="1389647" cy="73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Monday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E52402-5683-48A9-81A7-D708633CDABD}"/>
              </a:ext>
            </a:extLst>
          </p:cNvPr>
          <p:cNvSpPr/>
          <p:nvPr/>
        </p:nvSpPr>
        <p:spPr>
          <a:xfrm>
            <a:off x="4704347" y="4575347"/>
            <a:ext cx="1389647" cy="73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Tuesday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9A97E1-F156-417C-84F0-CA19E15DE722}"/>
              </a:ext>
            </a:extLst>
          </p:cNvPr>
          <p:cNvSpPr/>
          <p:nvPr/>
        </p:nvSpPr>
        <p:spPr>
          <a:xfrm>
            <a:off x="4704347" y="2794790"/>
            <a:ext cx="1389647" cy="73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92E8B2-DD36-47AD-B048-F3B10FFDF34C}"/>
              </a:ext>
            </a:extLst>
          </p:cNvPr>
          <p:cNvSpPr/>
          <p:nvPr/>
        </p:nvSpPr>
        <p:spPr>
          <a:xfrm>
            <a:off x="6388765" y="3693591"/>
            <a:ext cx="1287380" cy="73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4A382C-D0FA-46DE-8207-7442927D8A82}"/>
              </a:ext>
            </a:extLst>
          </p:cNvPr>
          <p:cNvSpPr/>
          <p:nvPr/>
        </p:nvSpPr>
        <p:spPr>
          <a:xfrm>
            <a:off x="6388765" y="4575347"/>
            <a:ext cx="1287380" cy="73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251C85-3EE7-4A23-9CD3-F180D980BD1D}"/>
              </a:ext>
            </a:extLst>
          </p:cNvPr>
          <p:cNvSpPr/>
          <p:nvPr/>
        </p:nvSpPr>
        <p:spPr>
          <a:xfrm>
            <a:off x="6388765" y="2794790"/>
            <a:ext cx="1287380" cy="73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CD00E5-D45E-4CFA-AC91-E2E9FFD26C7E}"/>
              </a:ext>
            </a:extLst>
          </p:cNvPr>
          <p:cNvSpPr txBox="1"/>
          <p:nvPr/>
        </p:nvSpPr>
        <p:spPr>
          <a:xfrm>
            <a:off x="5811022" y="2470836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Dictionary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F8ACB3-47AE-3468-4A3A-3FC054C3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D0BFA-42FB-0999-3E82-B7E23B7F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hold groups of data items of the same type</a:t>
            </a:r>
          </a:p>
        </p:txBody>
      </p:sp>
    </p:spTree>
    <p:extLst>
      <p:ext uri="{BB962C8B-B14F-4D97-AF65-F5344CB8AC3E}">
        <p14:creationId xmlns:p14="http://schemas.microsoft.com/office/powerpoint/2010/main" val="2395138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67E4-1D1B-A445-CD6D-7824A650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9C82D8-93EE-BD9D-AB50-939BCB863DCF}"/>
              </a:ext>
            </a:extLst>
          </p:cNvPr>
          <p:cNvSpPr/>
          <p:nvPr/>
        </p:nvSpPr>
        <p:spPr bwMode="auto">
          <a:xfrm>
            <a:off x="1354347" y="1546709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25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4FE82-79DE-5236-7F04-8F11E9CAFE8C}"/>
              </a:ext>
            </a:extLst>
          </p:cNvPr>
          <p:cNvSpPr/>
          <p:nvPr/>
        </p:nvSpPr>
        <p:spPr bwMode="auto">
          <a:xfrm>
            <a:off x="2337759" y="1539520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17D510-0721-6CB9-1AD5-A8C953E1FE7F}"/>
              </a:ext>
            </a:extLst>
          </p:cNvPr>
          <p:cNvSpPr/>
          <p:nvPr/>
        </p:nvSpPr>
        <p:spPr bwMode="auto">
          <a:xfrm>
            <a:off x="3321171" y="1532331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56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793FFF-076F-594F-2648-47D4D95D085E}"/>
              </a:ext>
            </a:extLst>
          </p:cNvPr>
          <p:cNvSpPr/>
          <p:nvPr/>
        </p:nvSpPr>
        <p:spPr bwMode="auto">
          <a:xfrm>
            <a:off x="4304583" y="152514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4496C2-B11C-5349-F340-6D5348E86FB2}"/>
              </a:ext>
            </a:extLst>
          </p:cNvPr>
          <p:cNvSpPr/>
          <p:nvPr/>
        </p:nvSpPr>
        <p:spPr bwMode="auto">
          <a:xfrm>
            <a:off x="5287995" y="1517953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47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2D704-6EF6-8A9D-3A87-AAEFA7922F5B}"/>
              </a:ext>
            </a:extLst>
          </p:cNvPr>
          <p:cNvSpPr/>
          <p:nvPr/>
        </p:nvSpPr>
        <p:spPr bwMode="auto">
          <a:xfrm>
            <a:off x="6271407" y="1510764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C3087C-0A8F-6BB7-3AF6-0D55DDC44F3F}"/>
              </a:ext>
            </a:extLst>
          </p:cNvPr>
          <p:cNvSpPr/>
          <p:nvPr/>
        </p:nvSpPr>
        <p:spPr bwMode="auto">
          <a:xfrm>
            <a:off x="6297291" y="22525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98DF7-1ED3-01B3-6721-FED61D75B9DA}"/>
              </a:ext>
            </a:extLst>
          </p:cNvPr>
          <p:cNvSpPr/>
          <p:nvPr/>
        </p:nvSpPr>
        <p:spPr bwMode="auto">
          <a:xfrm>
            <a:off x="5326816" y="22525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AD9C51-9E23-F730-1CCB-D81F5215376C}"/>
              </a:ext>
            </a:extLst>
          </p:cNvPr>
          <p:cNvSpPr/>
          <p:nvPr/>
        </p:nvSpPr>
        <p:spPr bwMode="auto">
          <a:xfrm>
            <a:off x="4321435" y="22525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ED8396-53A8-24D6-D024-A08B7834A40A}"/>
              </a:ext>
            </a:extLst>
          </p:cNvPr>
          <p:cNvSpPr/>
          <p:nvPr/>
        </p:nvSpPr>
        <p:spPr bwMode="auto">
          <a:xfrm>
            <a:off x="3347845" y="22525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C937C1-43A3-FD15-7D54-24913263996D}"/>
              </a:ext>
            </a:extLst>
          </p:cNvPr>
          <p:cNvSpPr/>
          <p:nvPr/>
        </p:nvSpPr>
        <p:spPr bwMode="auto">
          <a:xfrm>
            <a:off x="2372262" y="22525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26567D-A774-ABC2-6906-B542136758C3}"/>
              </a:ext>
            </a:extLst>
          </p:cNvPr>
          <p:cNvSpPr/>
          <p:nvPr/>
        </p:nvSpPr>
        <p:spPr bwMode="auto">
          <a:xfrm>
            <a:off x="1359904" y="22525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4AEC-08FA-454C-5C5F-6FD959055465}"/>
              </a:ext>
            </a:extLst>
          </p:cNvPr>
          <p:cNvSpPr/>
          <p:nvPr/>
        </p:nvSpPr>
        <p:spPr bwMode="auto">
          <a:xfrm>
            <a:off x="1820176" y="30554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317511-52B1-FDD9-FE88-0D49C1E1FA33}"/>
              </a:ext>
            </a:extLst>
          </p:cNvPr>
          <p:cNvSpPr txBox="1"/>
          <p:nvPr/>
        </p:nvSpPr>
        <p:spPr>
          <a:xfrm>
            <a:off x="560717" y="3030375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BADBA7-C46D-F1EE-C565-5C41601C67E0}"/>
              </a:ext>
            </a:extLst>
          </p:cNvPr>
          <p:cNvSpPr txBox="1"/>
          <p:nvPr/>
        </p:nvSpPr>
        <p:spPr>
          <a:xfrm>
            <a:off x="1646087" y="182994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077722-CBD7-C010-FC12-E8B8CCCD4279}"/>
              </a:ext>
            </a:extLst>
          </p:cNvPr>
          <p:cNvSpPr txBox="1"/>
          <p:nvPr/>
        </p:nvSpPr>
        <p:spPr>
          <a:xfrm>
            <a:off x="460375" y="4017940"/>
            <a:ext cx="5506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“Length” is number of elements in array </a:t>
            </a:r>
          </a:p>
          <a:p>
            <a:endParaRPr lang="en-US" dirty="0"/>
          </a:p>
          <a:p>
            <a:r>
              <a:rPr lang="en-US" dirty="0"/>
              <a:t>Loop will repeat Length/2 times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0775CC-3077-B0B4-D4F9-2610459C31BB}"/>
              </a:ext>
            </a:extLst>
          </p:cNvPr>
          <p:cNvSpPr txBox="1"/>
          <p:nvPr/>
        </p:nvSpPr>
        <p:spPr>
          <a:xfrm>
            <a:off x="2594684" y="181740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7218F9-34D5-E137-1370-3B5057131DD7}"/>
              </a:ext>
            </a:extLst>
          </p:cNvPr>
          <p:cNvSpPr txBox="1"/>
          <p:nvPr/>
        </p:nvSpPr>
        <p:spPr>
          <a:xfrm>
            <a:off x="3543281" y="180486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FB0721-441F-C0AE-E4FE-75B30E473D15}"/>
              </a:ext>
            </a:extLst>
          </p:cNvPr>
          <p:cNvSpPr txBox="1"/>
          <p:nvPr/>
        </p:nvSpPr>
        <p:spPr>
          <a:xfrm>
            <a:off x="4491878" y="179232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E38CD-EFA4-9917-AF79-9BF3370C3679}"/>
              </a:ext>
            </a:extLst>
          </p:cNvPr>
          <p:cNvSpPr txBox="1"/>
          <p:nvPr/>
        </p:nvSpPr>
        <p:spPr>
          <a:xfrm>
            <a:off x="5440475" y="177978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BECE7E-D2D7-7E86-DBC9-9EE5A436E3CC}"/>
              </a:ext>
            </a:extLst>
          </p:cNvPr>
          <p:cNvSpPr txBox="1"/>
          <p:nvPr/>
        </p:nvSpPr>
        <p:spPr>
          <a:xfrm>
            <a:off x="6389072" y="176724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B48513D0-5B35-1A43-B7C4-4DA725BAB17D}"/>
              </a:ext>
            </a:extLst>
          </p:cNvPr>
          <p:cNvSpPr/>
          <p:nvPr/>
        </p:nvSpPr>
        <p:spPr bwMode="auto">
          <a:xfrm rot="5400000">
            <a:off x="2078570" y="748075"/>
            <a:ext cx="326556" cy="1071100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2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0820-4650-E0F8-8FA3-40BD9269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192D-530B-2D7B-25F8-789B9C7B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problem specifies a data structure, use that structure</a:t>
            </a:r>
          </a:p>
          <a:p>
            <a:pPr lvl="1"/>
            <a:r>
              <a:rPr lang="en-US" dirty="0"/>
              <a:t>Look for keywords such as “given”, “return”, “ordered”, “array”, “Keep track of count” – implies Dictionary, “list”, “tree”</a:t>
            </a:r>
          </a:p>
          <a:p>
            <a:r>
              <a:rPr lang="en-US" dirty="0"/>
              <a:t>If no keywords:</a:t>
            </a:r>
          </a:p>
          <a:p>
            <a:pPr lvl="1"/>
            <a:r>
              <a:rPr lang="en-US" dirty="0"/>
              <a:t>Array is most common default choice</a:t>
            </a:r>
          </a:p>
          <a:p>
            <a:pPr lvl="1"/>
            <a:r>
              <a:rPr lang="en-US" dirty="0"/>
              <a:t>Use an array unless you believe another DS (e.g. Dictionary) has specific advantages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 aware of Space Complexity</a:t>
            </a:r>
          </a:p>
          <a:p>
            <a:pPr lvl="1"/>
            <a:r>
              <a:rPr lang="en-US" dirty="0"/>
              <a:t>Smaller is better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62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67E4-1D1B-A445-CD6D-7824A650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C3087C-0A8F-6BB7-3AF6-0D55DDC44F3F}"/>
              </a:ext>
            </a:extLst>
          </p:cNvPr>
          <p:cNvSpPr/>
          <p:nvPr/>
        </p:nvSpPr>
        <p:spPr bwMode="auto">
          <a:xfrm>
            <a:off x="6297291" y="22525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98DF7-1ED3-01B3-6721-FED61D75B9DA}"/>
              </a:ext>
            </a:extLst>
          </p:cNvPr>
          <p:cNvSpPr/>
          <p:nvPr/>
        </p:nvSpPr>
        <p:spPr bwMode="auto">
          <a:xfrm>
            <a:off x="5326816" y="22525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AD9C51-9E23-F730-1CCB-D81F5215376C}"/>
              </a:ext>
            </a:extLst>
          </p:cNvPr>
          <p:cNvSpPr/>
          <p:nvPr/>
        </p:nvSpPr>
        <p:spPr bwMode="auto">
          <a:xfrm>
            <a:off x="4321435" y="2294915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ED8396-53A8-24D6-D024-A08B7834A40A}"/>
              </a:ext>
            </a:extLst>
          </p:cNvPr>
          <p:cNvSpPr/>
          <p:nvPr/>
        </p:nvSpPr>
        <p:spPr bwMode="auto">
          <a:xfrm>
            <a:off x="3347845" y="2283841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C937C1-43A3-FD15-7D54-24913263996D}"/>
              </a:ext>
            </a:extLst>
          </p:cNvPr>
          <p:cNvSpPr/>
          <p:nvPr/>
        </p:nvSpPr>
        <p:spPr bwMode="auto">
          <a:xfrm>
            <a:off x="2372262" y="2298218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26567D-A774-ABC2-6906-B542136758C3}"/>
              </a:ext>
            </a:extLst>
          </p:cNvPr>
          <p:cNvSpPr/>
          <p:nvPr/>
        </p:nvSpPr>
        <p:spPr bwMode="auto">
          <a:xfrm>
            <a:off x="1359904" y="2298219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4AEC-08FA-454C-5C5F-6FD959055465}"/>
              </a:ext>
            </a:extLst>
          </p:cNvPr>
          <p:cNvSpPr/>
          <p:nvPr/>
        </p:nvSpPr>
        <p:spPr bwMode="auto">
          <a:xfrm>
            <a:off x="1820176" y="305545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317511-52B1-FDD9-FE88-0D49C1E1FA33}"/>
              </a:ext>
            </a:extLst>
          </p:cNvPr>
          <p:cNvSpPr txBox="1"/>
          <p:nvPr/>
        </p:nvSpPr>
        <p:spPr>
          <a:xfrm>
            <a:off x="560717" y="3030375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077722-CBD7-C010-FC12-E8B8CCCD4279}"/>
              </a:ext>
            </a:extLst>
          </p:cNvPr>
          <p:cNvSpPr txBox="1"/>
          <p:nvPr/>
        </p:nvSpPr>
        <p:spPr>
          <a:xfrm>
            <a:off x="460375" y="4017940"/>
            <a:ext cx="5506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“Length” is number of elements in array </a:t>
            </a:r>
          </a:p>
          <a:p>
            <a:endParaRPr lang="en-US" dirty="0"/>
          </a:p>
          <a:p>
            <a:r>
              <a:rPr lang="en-US" dirty="0"/>
              <a:t>Loop will repeat Length/2 times</a:t>
            </a:r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896E52BD-5AD8-6BDA-E8C9-21C8BCD736D9}"/>
              </a:ext>
            </a:extLst>
          </p:cNvPr>
          <p:cNvSpPr/>
          <p:nvPr/>
        </p:nvSpPr>
        <p:spPr bwMode="auto">
          <a:xfrm rot="5400000">
            <a:off x="3066467" y="-381710"/>
            <a:ext cx="445498" cy="3096736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9480DE24-06FC-2E53-CB3D-D55F6F0A2931}"/>
              </a:ext>
            </a:extLst>
          </p:cNvPr>
          <p:cNvSpPr/>
          <p:nvPr/>
        </p:nvSpPr>
        <p:spPr bwMode="auto">
          <a:xfrm rot="5400000">
            <a:off x="2635994" y="256451"/>
            <a:ext cx="326556" cy="1939355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B48513D0-5B35-1A43-B7C4-4DA725BAB17D}"/>
              </a:ext>
            </a:extLst>
          </p:cNvPr>
          <p:cNvSpPr/>
          <p:nvPr/>
        </p:nvSpPr>
        <p:spPr bwMode="auto">
          <a:xfrm rot="5400000">
            <a:off x="2346059" y="792611"/>
            <a:ext cx="244998" cy="948597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3C0566-1601-577C-162A-4D6DDFCDBFCD}"/>
              </a:ext>
            </a:extLst>
          </p:cNvPr>
          <p:cNvSpPr/>
          <p:nvPr/>
        </p:nvSpPr>
        <p:spPr bwMode="auto">
          <a:xfrm>
            <a:off x="1354347" y="1546709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25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F4A29B-8D95-DEE2-2F91-C38E62383EE1}"/>
              </a:ext>
            </a:extLst>
          </p:cNvPr>
          <p:cNvSpPr/>
          <p:nvPr/>
        </p:nvSpPr>
        <p:spPr bwMode="auto">
          <a:xfrm>
            <a:off x="2337759" y="1539520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09E278-D094-4BBD-FB64-3D59E6D48BD1}"/>
              </a:ext>
            </a:extLst>
          </p:cNvPr>
          <p:cNvSpPr/>
          <p:nvPr/>
        </p:nvSpPr>
        <p:spPr bwMode="auto">
          <a:xfrm>
            <a:off x="3321171" y="1532331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56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6B261D-F579-E742-2D57-2E6B53C9BDA1}"/>
              </a:ext>
            </a:extLst>
          </p:cNvPr>
          <p:cNvSpPr/>
          <p:nvPr/>
        </p:nvSpPr>
        <p:spPr bwMode="auto">
          <a:xfrm>
            <a:off x="4304583" y="1525142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17DC2-FFB7-2C51-79CA-61459B719620}"/>
              </a:ext>
            </a:extLst>
          </p:cNvPr>
          <p:cNvSpPr/>
          <p:nvPr/>
        </p:nvSpPr>
        <p:spPr bwMode="auto">
          <a:xfrm>
            <a:off x="5287995" y="1517953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47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015FA2-C098-DE2B-81A1-8635B74B8A38}"/>
              </a:ext>
            </a:extLst>
          </p:cNvPr>
          <p:cNvSpPr/>
          <p:nvPr/>
        </p:nvSpPr>
        <p:spPr bwMode="auto">
          <a:xfrm>
            <a:off x="6271407" y="1510764"/>
            <a:ext cx="931653" cy="319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CB1374-8C1F-8CB3-510D-062C3B1ED08D}"/>
              </a:ext>
            </a:extLst>
          </p:cNvPr>
          <p:cNvSpPr txBox="1"/>
          <p:nvPr/>
        </p:nvSpPr>
        <p:spPr>
          <a:xfrm>
            <a:off x="1646087" y="182994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F53CB6-6F58-3631-96D8-61A2B42D33C3}"/>
              </a:ext>
            </a:extLst>
          </p:cNvPr>
          <p:cNvSpPr txBox="1"/>
          <p:nvPr/>
        </p:nvSpPr>
        <p:spPr>
          <a:xfrm>
            <a:off x="2594684" y="181740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E2AD48-8D53-F7B5-FA3F-FD37F4F6C896}"/>
              </a:ext>
            </a:extLst>
          </p:cNvPr>
          <p:cNvSpPr txBox="1"/>
          <p:nvPr/>
        </p:nvSpPr>
        <p:spPr>
          <a:xfrm>
            <a:off x="3543281" y="180486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E005CB-CB03-78CF-918C-C4DEC0BE4001}"/>
              </a:ext>
            </a:extLst>
          </p:cNvPr>
          <p:cNvSpPr txBox="1"/>
          <p:nvPr/>
        </p:nvSpPr>
        <p:spPr>
          <a:xfrm>
            <a:off x="4491878" y="179232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C899AC-D20D-2BB0-47BD-DEC46770A55A}"/>
              </a:ext>
            </a:extLst>
          </p:cNvPr>
          <p:cNvSpPr txBox="1"/>
          <p:nvPr/>
        </p:nvSpPr>
        <p:spPr>
          <a:xfrm>
            <a:off x="5440475" y="177978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501339-6F18-FC42-CF44-45404BE87DC6}"/>
              </a:ext>
            </a:extLst>
          </p:cNvPr>
          <p:cNvSpPr txBox="1"/>
          <p:nvPr/>
        </p:nvSpPr>
        <p:spPr>
          <a:xfrm>
            <a:off x="6389072" y="176724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292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B319-3028-9EE4-4418-9BC86E25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27134-7195-BB8B-4EE8-CE2E8377C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Fundamental Operations</a:t>
            </a:r>
          </a:p>
        </p:txBody>
      </p:sp>
    </p:spTree>
    <p:extLst>
      <p:ext uri="{BB962C8B-B14F-4D97-AF65-F5344CB8AC3E}">
        <p14:creationId xmlns:p14="http://schemas.microsoft.com/office/powerpoint/2010/main" val="214144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FDCD-4905-664C-BF76-CB3580F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Enumerate</a:t>
            </a:r>
            <a:r>
              <a:rPr lang="en-US" dirty="0"/>
              <a:t>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673E-A15E-5D52-BFEB-60A3C97FF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Selects each element in linear order</a:t>
            </a:r>
          </a:p>
          <a:p>
            <a:pPr lvl="1"/>
            <a:r>
              <a:rPr lang="en-US" sz="2000" dirty="0"/>
              <a:t>Selected element is determined by “index”</a:t>
            </a:r>
          </a:p>
          <a:p>
            <a:pPr lvl="1"/>
            <a:r>
              <a:rPr lang="en-US" sz="2000" dirty="0"/>
              <a:t>O(time) is 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Time complexity O(N)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CF5ED-DB19-FB50-8FFF-C4719D06D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Use a single loop</a:t>
            </a:r>
          </a:p>
          <a:p>
            <a:pPr lvl="1"/>
            <a:r>
              <a:rPr lang="en-US" sz="1800" dirty="0">
                <a:latin typeface="MS PGothic" panose="020B0600070205080204" pitchFamily="34" charset="-128"/>
                <a:ea typeface="MS PGothic" panose="020B0600070205080204" pitchFamily="34" charset="-128"/>
              </a:rPr>
              <a:t>Use foreach for simple enumeration (all elements, one at a time, from start to end)</a:t>
            </a:r>
          </a:p>
          <a:p>
            <a:pPr lvl="2"/>
            <a:endParaRPr lang="en-US" sz="1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lang="en-US" sz="1800" dirty="0">
                <a:latin typeface="MS PGothic" panose="020B0600070205080204" pitchFamily="34" charset="-128"/>
                <a:ea typeface="MS PGothic" panose="020B0600070205080204" pitchFamily="34" charset="-128"/>
              </a:rPr>
              <a:t>for (</a:t>
            </a:r>
            <a:r>
              <a:rPr lang="en-US" sz="18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en-US" sz="1800" dirty="0">
                <a:latin typeface="MS PGothic" panose="020B0600070205080204" pitchFamily="34" charset="-128"/>
                <a:ea typeface="MS PGothic" panose="020B0600070205080204" pitchFamily="34" charset="-128"/>
              </a:rPr>
              <a:t>=</a:t>
            </a:r>
            <a:r>
              <a:rPr lang="en-US" sz="18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startValue;condition;change</a:t>
            </a:r>
            <a:r>
              <a:rPr lang="en-US" sz="18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</a:p>
          <a:p>
            <a:pPr lvl="2"/>
            <a:r>
              <a:rPr lang="en-US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Can specify counter start value</a:t>
            </a:r>
          </a:p>
          <a:p>
            <a:pPr lvl="2"/>
            <a:r>
              <a:rPr lang="en-US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Can specify a Boolean condition for iteration</a:t>
            </a:r>
          </a:p>
          <a:p>
            <a:pPr lvl="2"/>
            <a:r>
              <a:rPr lang="en-US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Can specify what happens to counter for each iteration(increment, divide, other)</a:t>
            </a:r>
          </a:p>
          <a:p>
            <a:pPr lvl="1"/>
            <a:r>
              <a:rPr lang="en-US" sz="1800" dirty="0">
                <a:latin typeface="MS PGothic" panose="020B0600070205080204" pitchFamily="34" charset="-128"/>
                <a:ea typeface="MS PGothic" panose="020B0600070205080204" pitchFamily="34" charset="-128"/>
              </a:rPr>
              <a:t>while</a:t>
            </a:r>
          </a:p>
          <a:p>
            <a:pPr lvl="2"/>
            <a:r>
              <a:rPr lang="en-US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Loop only specifies condition</a:t>
            </a:r>
          </a:p>
          <a:p>
            <a:pPr lvl="2"/>
            <a:r>
              <a:rPr lang="en-US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Everything else is up to you</a:t>
            </a:r>
          </a:p>
        </p:txBody>
      </p:sp>
    </p:spTree>
    <p:extLst>
      <p:ext uri="{BB962C8B-B14F-4D97-AF65-F5344CB8AC3E}">
        <p14:creationId xmlns:p14="http://schemas.microsoft.com/office/powerpoint/2010/main" val="105875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FDCD-4905-664C-BF76-CB3580F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Swap</a:t>
            </a:r>
            <a:r>
              <a:rPr lang="en-US" dirty="0"/>
              <a:t>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673E-A15E-5D52-BFEB-60A3C97FF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Swaps position of elements in a linear DS</a:t>
            </a:r>
          </a:p>
          <a:p>
            <a:r>
              <a:rPr lang="en-US" dirty="0"/>
              <a:t>Part of many (most?)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CF5ED-DB19-FB50-8FFF-C4719D06D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element1</a:t>
            </a:r>
          </a:p>
          <a:p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element2</a:t>
            </a:r>
          </a:p>
          <a:p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temp = element1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element1  = element2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element2 = temp</a:t>
            </a:r>
          </a:p>
        </p:txBody>
      </p:sp>
    </p:spTree>
    <p:extLst>
      <p:ext uri="{BB962C8B-B14F-4D97-AF65-F5344CB8AC3E}">
        <p14:creationId xmlns:p14="http://schemas.microsoft.com/office/powerpoint/2010/main" val="271406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FDCD-4905-664C-BF76-CB3580F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Reverse</a:t>
            </a:r>
            <a:r>
              <a:rPr lang="en-US" dirty="0"/>
              <a:t> all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673E-A15E-5D52-BFEB-60A3C97FF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Swaps position of elements equally distant from center of array</a:t>
            </a:r>
          </a:p>
          <a:p>
            <a:endParaRPr lang="en-US" sz="2400" dirty="0"/>
          </a:p>
          <a:p>
            <a:r>
              <a:rPr lang="en-US" sz="2400" dirty="0"/>
              <a:t>Time complexity O(N)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CF5ED-DB19-FB50-8FFF-C4719D06D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For an array of N elements</a:t>
            </a:r>
          </a:p>
          <a:p>
            <a:pPr lvl="1"/>
            <a:r>
              <a:rPr lang="en-US" sz="16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firstElement</a:t>
            </a: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 = </a:t>
            </a:r>
            <a:r>
              <a:rPr lang="en-US" sz="16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endParaRPr lang="en-US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lang="en-US" sz="16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LastElement</a:t>
            </a: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 = N-1</a:t>
            </a:r>
          </a:p>
          <a:p>
            <a:endParaRPr lang="en-US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Enumerate</a:t>
            </a:r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N/2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For each cycle, </a:t>
            </a:r>
            <a:r>
              <a:rPr lang="en-US" sz="20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Swap</a:t>
            </a:r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element[</a:t>
            </a:r>
            <a:r>
              <a:rPr lang="en-US" sz="2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] with element[N-1-i]</a:t>
            </a:r>
          </a:p>
          <a:p>
            <a:pPr marL="798513" lvl="1" indent="-514350">
              <a:buFont typeface="+mj-lt"/>
              <a:buAutoNum type="arabicPeriod"/>
            </a:pP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temp = element[</a:t>
            </a:r>
            <a:r>
              <a:rPr lang="en-US" sz="16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]</a:t>
            </a:r>
          </a:p>
          <a:p>
            <a:pPr marL="798513" lvl="1" indent="-514350">
              <a:buFont typeface="+mj-lt"/>
              <a:buAutoNum type="arabicPeriod"/>
            </a:pPr>
            <a:r>
              <a:rPr lang="en-US" sz="16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elementi</a:t>
            </a: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  = element[N-1-i]</a:t>
            </a:r>
          </a:p>
          <a:p>
            <a:pPr marL="798513" lvl="1" indent="-514350">
              <a:buFont typeface="+mj-lt"/>
              <a:buAutoNum type="arabicPeriod"/>
            </a:pPr>
            <a:r>
              <a:rPr 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Element[N-1-i] = temp</a:t>
            </a:r>
          </a:p>
        </p:txBody>
      </p:sp>
    </p:spTree>
    <p:extLst>
      <p:ext uri="{BB962C8B-B14F-4D97-AF65-F5344CB8AC3E}">
        <p14:creationId xmlns:p14="http://schemas.microsoft.com/office/powerpoint/2010/main" val="242331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E3D9-A915-412E-F2D2-1C7749A5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56EF66-872F-A3BC-2A34-ABACC38B1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50539"/>
              </p:ext>
            </p:extLst>
          </p:nvPr>
        </p:nvGraphicFramePr>
        <p:xfrm>
          <a:off x="845389" y="2932499"/>
          <a:ext cx="7388970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8897">
                  <a:extLst>
                    <a:ext uri="{9D8B030D-6E8A-4147-A177-3AD203B41FA5}">
                      <a16:colId xmlns:a16="http://schemas.microsoft.com/office/drawing/2014/main" val="45260692"/>
                    </a:ext>
                  </a:extLst>
                </a:gridCol>
                <a:gridCol w="738897">
                  <a:extLst>
                    <a:ext uri="{9D8B030D-6E8A-4147-A177-3AD203B41FA5}">
                      <a16:colId xmlns:a16="http://schemas.microsoft.com/office/drawing/2014/main" val="1950529842"/>
                    </a:ext>
                  </a:extLst>
                </a:gridCol>
                <a:gridCol w="738897">
                  <a:extLst>
                    <a:ext uri="{9D8B030D-6E8A-4147-A177-3AD203B41FA5}">
                      <a16:colId xmlns:a16="http://schemas.microsoft.com/office/drawing/2014/main" val="3153649840"/>
                    </a:ext>
                  </a:extLst>
                </a:gridCol>
                <a:gridCol w="738897">
                  <a:extLst>
                    <a:ext uri="{9D8B030D-6E8A-4147-A177-3AD203B41FA5}">
                      <a16:colId xmlns:a16="http://schemas.microsoft.com/office/drawing/2014/main" val="1946386381"/>
                    </a:ext>
                  </a:extLst>
                </a:gridCol>
                <a:gridCol w="738897">
                  <a:extLst>
                    <a:ext uri="{9D8B030D-6E8A-4147-A177-3AD203B41FA5}">
                      <a16:colId xmlns:a16="http://schemas.microsoft.com/office/drawing/2014/main" val="2022927573"/>
                    </a:ext>
                  </a:extLst>
                </a:gridCol>
                <a:gridCol w="738897">
                  <a:extLst>
                    <a:ext uri="{9D8B030D-6E8A-4147-A177-3AD203B41FA5}">
                      <a16:colId xmlns:a16="http://schemas.microsoft.com/office/drawing/2014/main" val="1295620184"/>
                    </a:ext>
                  </a:extLst>
                </a:gridCol>
                <a:gridCol w="738897">
                  <a:extLst>
                    <a:ext uri="{9D8B030D-6E8A-4147-A177-3AD203B41FA5}">
                      <a16:colId xmlns:a16="http://schemas.microsoft.com/office/drawing/2014/main" val="2037823624"/>
                    </a:ext>
                  </a:extLst>
                </a:gridCol>
                <a:gridCol w="738897">
                  <a:extLst>
                    <a:ext uri="{9D8B030D-6E8A-4147-A177-3AD203B41FA5}">
                      <a16:colId xmlns:a16="http://schemas.microsoft.com/office/drawing/2014/main" val="446106516"/>
                    </a:ext>
                  </a:extLst>
                </a:gridCol>
                <a:gridCol w="738897">
                  <a:extLst>
                    <a:ext uri="{9D8B030D-6E8A-4147-A177-3AD203B41FA5}">
                      <a16:colId xmlns:a16="http://schemas.microsoft.com/office/drawing/2014/main" val="3040060890"/>
                    </a:ext>
                  </a:extLst>
                </a:gridCol>
                <a:gridCol w="738897">
                  <a:extLst>
                    <a:ext uri="{9D8B030D-6E8A-4147-A177-3AD203B41FA5}">
                      <a16:colId xmlns:a16="http://schemas.microsoft.com/office/drawing/2014/main" val="2952796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N-1-I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21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Val1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Val2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Val3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val4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/>
                        <a:t>ValLast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978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462EDC0-B71A-3C97-271E-0A053D44DADF}"/>
              </a:ext>
            </a:extLst>
          </p:cNvPr>
          <p:cNvSpPr txBox="1"/>
          <p:nvPr/>
        </p:nvSpPr>
        <p:spPr>
          <a:xfrm>
            <a:off x="1595887" y="3974102"/>
            <a:ext cx="60241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Contiguous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performance compared to more advanced collections (e.g. List, Dictionary)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Statically allocated – fixed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Zero-based indexes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Strongly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may be any data type, including custom types defined by a Class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EBEC776E-D8A0-1D4E-C54C-F8C28177F628}"/>
              </a:ext>
            </a:extLst>
          </p:cNvPr>
          <p:cNvSpPr/>
          <p:nvPr/>
        </p:nvSpPr>
        <p:spPr bwMode="auto">
          <a:xfrm rot="5400000">
            <a:off x="4408723" y="-523789"/>
            <a:ext cx="326556" cy="6096001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E9C8-CEBD-4907-4059-700F48206B87}"/>
              </a:ext>
            </a:extLst>
          </p:cNvPr>
          <p:cNvSpPr txBox="1"/>
          <p:nvPr/>
        </p:nvSpPr>
        <p:spPr>
          <a:xfrm>
            <a:off x="1595887" y="2360933"/>
            <a:ext cx="609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chunk of memory – items are contiguous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C81AAD-1DC2-3970-9383-13BFE7235E0C}"/>
              </a:ext>
            </a:extLst>
          </p:cNvPr>
          <p:cNvSpPr txBox="1"/>
          <p:nvPr/>
        </p:nvSpPr>
        <p:spPr>
          <a:xfrm>
            <a:off x="1524000" y="1467248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 err="1"/>
              <a:t>array.length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8118148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Custom 1">
      <a:dk1>
        <a:srgbClr val="000000"/>
      </a:dk1>
      <a:lt1>
        <a:srgbClr val="FFFFFF"/>
      </a:lt1>
      <a:dk2>
        <a:srgbClr val="5E5E5E"/>
      </a:dk2>
      <a:lt2>
        <a:srgbClr val="FFFFFF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480C_01  -  Read-Only" id="{869E4B52-9B7F-4304-ADF9-F6E4495AD6A2}" vid="{D392099F-8576-4AD3-898F-778FD76BD0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template</Template>
  <TotalTime>48723</TotalTime>
  <Words>1777</Words>
  <Application>Microsoft Office PowerPoint</Application>
  <PresentationFormat>On-screen Show (4:3)</PresentationFormat>
  <Paragraphs>550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Aptos</vt:lpstr>
      <vt:lpstr>MS PGothic</vt:lpstr>
      <vt:lpstr>Verdana</vt:lpstr>
      <vt:lpstr>Wingdings</vt:lpstr>
      <vt:lpstr>Consolas</vt:lpstr>
      <vt:lpstr>Arial</vt:lpstr>
      <vt:lpstr>Calibri</vt:lpstr>
      <vt:lpstr>Segoe UI</vt:lpstr>
      <vt:lpstr>NG_MOC_Core_ModuleNew2</vt:lpstr>
      <vt:lpstr>DSA Study Guide</vt:lpstr>
      <vt:lpstr>Program Structure</vt:lpstr>
      <vt:lpstr>User Interface</vt:lpstr>
      <vt:lpstr>How to represent data</vt:lpstr>
      <vt:lpstr>PowerPoint Presentation</vt:lpstr>
      <vt:lpstr>Enumerate elements</vt:lpstr>
      <vt:lpstr>Swap elements</vt:lpstr>
      <vt:lpstr>Reverse all elements</vt:lpstr>
      <vt:lpstr>Array</vt:lpstr>
      <vt:lpstr>Reverse Entire Array</vt:lpstr>
      <vt:lpstr>Compare all values in array</vt:lpstr>
      <vt:lpstr>Compare all elements of array</vt:lpstr>
      <vt:lpstr>Compare values at specified indexes</vt:lpstr>
      <vt:lpstr>Find index that meets a condition</vt:lpstr>
      <vt:lpstr>Reverse Vowels Only</vt:lpstr>
      <vt:lpstr>Reverse vowels</vt:lpstr>
      <vt:lpstr>Partition elements</vt:lpstr>
      <vt:lpstr>Node</vt:lpstr>
      <vt:lpstr>Working with an external service</vt:lpstr>
      <vt:lpstr>Common Data Structures</vt:lpstr>
      <vt:lpstr>Common Data Structures</vt:lpstr>
      <vt:lpstr>Normal Function</vt:lpstr>
      <vt:lpstr>Recursive Function</vt:lpstr>
      <vt:lpstr>Lower Plot Problem – LeetCode 605</vt:lpstr>
      <vt:lpstr>Stack</vt:lpstr>
      <vt:lpstr>Dictionary</vt:lpstr>
      <vt:lpstr>Implementing a Method</vt:lpstr>
      <vt:lpstr>Implementing a Recursive Method</vt:lpstr>
      <vt:lpstr>Understanding a complex conditional</vt:lpstr>
      <vt:lpstr>PowerPoint Presentation</vt:lpstr>
      <vt:lpstr>PowerPoint Presentation</vt:lpstr>
      <vt:lpstr>Queue</vt:lpstr>
      <vt:lpstr>PowerPoint Presentation</vt:lpstr>
      <vt:lpstr>Rotate Matrix</vt:lpstr>
      <vt:lpstr>Rotate Matrix</vt:lpstr>
      <vt:lpstr>Product Except Self – LeetCode 238</vt:lpstr>
      <vt:lpstr>Product Except Self – LeetCode 238</vt:lpstr>
      <vt:lpstr>Collections</vt:lpstr>
      <vt:lpstr>Insertion Sort Sort</vt:lpstr>
      <vt:lpstr>Shell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John DeVries</dc:creator>
  <cp:lastModifiedBy>John Devries</cp:lastModifiedBy>
  <cp:revision>106</cp:revision>
  <dcterms:created xsi:type="dcterms:W3CDTF">2023-01-05T17:24:41Z</dcterms:created>
  <dcterms:modified xsi:type="dcterms:W3CDTF">2024-06-25T17:31:35Z</dcterms:modified>
</cp:coreProperties>
</file>