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7"/>
  </p:notesMasterIdLst>
  <p:sldIdLst>
    <p:sldId id="256" r:id="rId2"/>
    <p:sldId id="349" r:id="rId3"/>
    <p:sldId id="348" r:id="rId4"/>
    <p:sldId id="346" r:id="rId5"/>
    <p:sldId id="347" r:id="rId6"/>
    <p:sldId id="264" r:id="rId7"/>
    <p:sldId id="261" r:id="rId8"/>
    <p:sldId id="276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79" r:id="rId24"/>
    <p:sldId id="280" r:id="rId25"/>
    <p:sldId id="281" r:id="rId26"/>
    <p:sldId id="341" r:id="rId27"/>
    <p:sldId id="284" r:id="rId28"/>
    <p:sldId id="282" r:id="rId29"/>
    <p:sldId id="283" r:id="rId30"/>
    <p:sldId id="343" r:id="rId31"/>
    <p:sldId id="285" r:id="rId32"/>
    <p:sldId id="293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6" r:id="rId42"/>
    <p:sldId id="297" r:id="rId43"/>
    <p:sldId id="298" r:id="rId44"/>
    <p:sldId id="342" r:id="rId45"/>
    <p:sldId id="300" r:id="rId46"/>
    <p:sldId id="301" r:id="rId47"/>
    <p:sldId id="302" r:id="rId48"/>
    <p:sldId id="304" r:id="rId49"/>
    <p:sldId id="303" r:id="rId50"/>
    <p:sldId id="306" r:id="rId51"/>
    <p:sldId id="307" r:id="rId52"/>
    <p:sldId id="308" r:id="rId53"/>
    <p:sldId id="345" r:id="rId54"/>
    <p:sldId id="334" r:id="rId55"/>
    <p:sldId id="335" r:id="rId56"/>
    <p:sldId id="336" r:id="rId57"/>
    <p:sldId id="309" r:id="rId58"/>
    <p:sldId id="344" r:id="rId59"/>
    <p:sldId id="337" r:id="rId60"/>
    <p:sldId id="338" r:id="rId61"/>
    <p:sldId id="339" r:id="rId62"/>
    <p:sldId id="340" r:id="rId63"/>
    <p:sldId id="310" r:id="rId64"/>
    <p:sldId id="311" r:id="rId65"/>
    <p:sldId id="312" r:id="rId66"/>
    <p:sldId id="351" r:id="rId67"/>
    <p:sldId id="352" r:id="rId68"/>
    <p:sldId id="316" r:id="rId69"/>
    <p:sldId id="317" r:id="rId70"/>
    <p:sldId id="318" r:id="rId71"/>
    <p:sldId id="324" r:id="rId72"/>
    <p:sldId id="319" r:id="rId73"/>
    <p:sldId id="320" r:id="rId74"/>
    <p:sldId id="325" r:id="rId75"/>
    <p:sldId id="321" r:id="rId76"/>
    <p:sldId id="322" r:id="rId77"/>
    <p:sldId id="326" r:id="rId78"/>
    <p:sldId id="323" r:id="rId79"/>
    <p:sldId id="327" r:id="rId80"/>
    <p:sldId id="328" r:id="rId81"/>
    <p:sldId id="350" r:id="rId82"/>
    <p:sldId id="330" r:id="rId83"/>
    <p:sldId id="329" r:id="rId84"/>
    <p:sldId id="332" r:id="rId85"/>
    <p:sldId id="333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9C594C-D61C-4D0B-842F-2468B6D0EB95}">
          <p14:sldIdLst>
            <p14:sldId id="256"/>
            <p14:sldId id="349"/>
            <p14:sldId id="348"/>
            <p14:sldId id="346"/>
            <p14:sldId id="347"/>
            <p14:sldId id="264"/>
            <p14:sldId id="261"/>
            <p14:sldId id="276"/>
            <p14:sldId id="263"/>
            <p14:sldId id="265"/>
            <p14:sldId id="266"/>
          </p14:sldIdLst>
        </p14:section>
        <p14:section name="Obstacle Avoidance" id="{9671B787-5161-40C3-B635-5DFCF948862E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alability Issue Demo" id="{AF34D449-5104-4BD2-9589-364CAE0BF090}">
          <p14:sldIdLst>
            <p14:sldId id="278"/>
            <p14:sldId id="277"/>
            <p14:sldId id="279"/>
          </p14:sldIdLst>
        </p14:section>
        <p14:section name="Segmentation" id="{DB7B245D-BD75-4642-B07D-D638BD576A42}">
          <p14:sldIdLst>
            <p14:sldId id="280"/>
            <p14:sldId id="281"/>
            <p14:sldId id="341"/>
            <p14:sldId id="284"/>
            <p14:sldId id="282"/>
          </p14:sldIdLst>
        </p14:section>
        <p14:section name="Theta*" id="{D8667EB4-80F3-4699-AFCB-264E5F9E359F}">
          <p14:sldIdLst>
            <p14:sldId id="283"/>
            <p14:sldId id="343"/>
            <p14:sldId id="285"/>
            <p14:sldId id="293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Turn Events" id="{68A450AC-E6F1-4A58-854C-FA5F2743C5A1}">
          <p14:sldIdLst>
            <p14:sldId id="294"/>
            <p14:sldId id="296"/>
            <p14:sldId id="297"/>
            <p14:sldId id="298"/>
            <p14:sldId id="342"/>
            <p14:sldId id="300"/>
            <p14:sldId id="301"/>
            <p14:sldId id="302"/>
            <p14:sldId id="304"/>
            <p14:sldId id="303"/>
            <p14:sldId id="306"/>
            <p14:sldId id="307"/>
          </p14:sldIdLst>
        </p14:section>
        <p14:section name="Generating Segments" id="{2EADEC17-9AB9-4DC6-8E9C-1F9FBEC348EB}">
          <p14:sldIdLst>
            <p14:sldId id="308"/>
            <p14:sldId id="345"/>
            <p14:sldId id="334"/>
            <p14:sldId id="335"/>
            <p14:sldId id="336"/>
          </p14:sldIdLst>
        </p14:section>
        <p14:section name="Genetic Algorithm" id="{AE097DFE-EF83-4B2F-A4E6-DB6DB0D5846A}">
          <p14:sldIdLst>
            <p14:sldId id="309"/>
            <p14:sldId id="344"/>
            <p14:sldId id="337"/>
            <p14:sldId id="338"/>
            <p14:sldId id="339"/>
            <p14:sldId id="340"/>
          </p14:sldIdLst>
        </p14:section>
        <p14:section name="Analysis" id="{B98452DD-2B43-4410-A0E2-D75A59BF766B}">
          <p14:sldIdLst>
            <p14:sldId id="310"/>
            <p14:sldId id="311"/>
            <p14:sldId id="312"/>
            <p14:sldId id="351"/>
            <p14:sldId id="352"/>
            <p14:sldId id="316"/>
            <p14:sldId id="317"/>
            <p14:sldId id="318"/>
            <p14:sldId id="324"/>
            <p14:sldId id="319"/>
            <p14:sldId id="320"/>
            <p14:sldId id="325"/>
            <p14:sldId id="321"/>
            <p14:sldId id="322"/>
            <p14:sldId id="326"/>
            <p14:sldId id="323"/>
            <p14:sldId id="327"/>
            <p14:sldId id="328"/>
          </p14:sldIdLst>
        </p14:section>
        <p14:section name="Conclusion" id="{0368ABB1-6004-49A0-9AF4-5131A0A0C57C}">
          <p14:sldIdLst>
            <p14:sldId id="350"/>
            <p14:sldId id="330"/>
            <p14:sldId id="329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7015" autoAdjust="0"/>
  </p:normalViewPr>
  <p:slideViewPr>
    <p:cSldViewPr snapToGrid="0">
      <p:cViewPr varScale="1">
        <p:scale>
          <a:sx n="99" d="100"/>
          <a:sy n="99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52D59-A304-49C3-8BF8-7D3E0913531C}" type="doc">
      <dgm:prSet loTypeId="urn:microsoft.com/office/officeart/2005/8/layout/default" loCatId="Inbox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AF44796-68B6-4993-8549-1E900C7F1178}">
      <dgm:prSet/>
      <dgm:spPr/>
      <dgm:t>
        <a:bodyPr/>
        <a:lstStyle/>
        <a:p>
          <a:r>
            <a:rPr lang="en-US"/>
            <a:t>Modified Path Planning algorithms</a:t>
          </a:r>
        </a:p>
      </dgm:t>
    </dgm:pt>
    <dgm:pt modelId="{F9899C58-1BD1-4263-A1F7-75200124095F}" type="parTrans" cxnId="{9DD1DB05-B3C3-4FB9-822D-E3A2D7DAA74D}">
      <dgm:prSet/>
      <dgm:spPr/>
      <dgm:t>
        <a:bodyPr/>
        <a:lstStyle/>
        <a:p>
          <a:endParaRPr lang="en-US"/>
        </a:p>
      </dgm:t>
    </dgm:pt>
    <dgm:pt modelId="{9B052C25-6BC8-4BEE-B7CF-0D729E6B3C3A}" type="sibTrans" cxnId="{9DD1DB05-B3C3-4FB9-822D-E3A2D7DAA74D}">
      <dgm:prSet/>
      <dgm:spPr/>
      <dgm:t>
        <a:bodyPr/>
        <a:lstStyle/>
        <a:p>
          <a:endParaRPr lang="en-US"/>
        </a:p>
      </dgm:t>
    </dgm:pt>
    <dgm:pt modelId="{32535C9E-481C-4B16-A4BB-2A2AA8453F97}">
      <dgm:prSet/>
      <dgm:spPr/>
      <dgm:t>
        <a:bodyPr/>
        <a:lstStyle/>
        <a:p>
          <a:r>
            <a:rPr lang="en-US"/>
            <a:t>extended with kinematic constraints, post-smoothing, etc.</a:t>
          </a:r>
        </a:p>
      </dgm:t>
    </dgm:pt>
    <dgm:pt modelId="{4336D94B-8E86-4E0C-849A-38CE71950815}" type="parTrans" cxnId="{3DA8FFB6-409D-41C8-9F71-A236BE0DEE09}">
      <dgm:prSet/>
      <dgm:spPr/>
      <dgm:t>
        <a:bodyPr/>
        <a:lstStyle/>
        <a:p>
          <a:endParaRPr lang="en-US"/>
        </a:p>
      </dgm:t>
    </dgm:pt>
    <dgm:pt modelId="{B78AA5C6-75E9-4EFC-9336-C6D3D95EB486}" type="sibTrans" cxnId="{3DA8FFB6-409D-41C8-9F71-A236BE0DEE09}">
      <dgm:prSet/>
      <dgm:spPr/>
      <dgm:t>
        <a:bodyPr/>
        <a:lstStyle/>
        <a:p>
          <a:endParaRPr lang="en-US"/>
        </a:p>
      </dgm:t>
    </dgm:pt>
    <dgm:pt modelId="{AC985A0B-1718-4E24-BD75-0749CBE1349D}">
      <dgm:prSet/>
      <dgm:spPr/>
      <dgm:t>
        <a:bodyPr/>
        <a:lstStyle/>
        <a:p>
          <a:r>
            <a:rPr lang="en-US"/>
            <a:t>No (or limited) use of UAV constraints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conservative and slow trajectory</a:t>
          </a:r>
        </a:p>
      </dgm:t>
    </dgm:pt>
    <dgm:pt modelId="{17651032-F10E-46B9-981D-96044A8871C2}" type="parTrans" cxnId="{A1A46048-C85A-4248-AA86-C0E8EDC8A7B0}">
      <dgm:prSet/>
      <dgm:spPr/>
      <dgm:t>
        <a:bodyPr/>
        <a:lstStyle/>
        <a:p>
          <a:endParaRPr lang="en-US"/>
        </a:p>
      </dgm:t>
    </dgm:pt>
    <dgm:pt modelId="{4C733360-6120-4FA7-9A47-C00737AEBFC2}" type="sibTrans" cxnId="{A1A46048-C85A-4248-AA86-C0E8EDC8A7B0}">
      <dgm:prSet/>
      <dgm:spPr/>
      <dgm:t>
        <a:bodyPr/>
        <a:lstStyle/>
        <a:p>
          <a:endParaRPr lang="en-US"/>
        </a:p>
      </dgm:t>
    </dgm:pt>
    <dgm:pt modelId="{B947B6FC-E16A-491A-91F9-C7869BAAB9C2}">
      <dgm:prSet/>
      <dgm:spPr/>
      <dgm:t>
        <a:bodyPr/>
        <a:lstStyle/>
        <a:p>
          <a:r>
            <a:rPr lang="en-US"/>
            <a:t>No flexibility</a:t>
          </a:r>
        </a:p>
      </dgm:t>
    </dgm:pt>
    <dgm:pt modelId="{A3049E91-B0F5-4D42-98BB-02D7FBA1E7E4}" type="parTrans" cxnId="{DF30B2D1-540F-4394-A1E0-00CB8E03F110}">
      <dgm:prSet/>
      <dgm:spPr/>
      <dgm:t>
        <a:bodyPr/>
        <a:lstStyle/>
        <a:p>
          <a:endParaRPr lang="en-US"/>
        </a:p>
      </dgm:t>
    </dgm:pt>
    <dgm:pt modelId="{D4099ED3-339F-4D2D-B074-9C56A7FC83F0}" type="sibTrans" cxnId="{DF30B2D1-540F-4394-A1E0-00CB8E03F110}">
      <dgm:prSet/>
      <dgm:spPr/>
      <dgm:t>
        <a:bodyPr/>
        <a:lstStyle/>
        <a:p>
          <a:endParaRPr lang="en-US"/>
        </a:p>
      </dgm:t>
    </dgm:pt>
    <dgm:pt modelId="{9CCF47DA-FEC8-4B27-91A7-F614BB66BC76}">
      <dgm:prSet/>
      <dgm:spPr/>
      <dgm:t>
        <a:bodyPr/>
        <a:lstStyle/>
        <a:p>
          <a:r>
            <a:rPr lang="en-US"/>
            <a:t>Very fast</a:t>
          </a:r>
        </a:p>
      </dgm:t>
    </dgm:pt>
    <dgm:pt modelId="{6E28E523-1A9C-49DC-9A64-7C1A3AB82479}" type="parTrans" cxnId="{4761A4BB-4789-480E-8DA4-7E7AD7EE83B4}">
      <dgm:prSet/>
      <dgm:spPr/>
      <dgm:t>
        <a:bodyPr/>
        <a:lstStyle/>
        <a:p>
          <a:endParaRPr lang="en-US"/>
        </a:p>
      </dgm:t>
    </dgm:pt>
    <dgm:pt modelId="{2456BA49-9D29-45E0-8C62-C7EB6BF9BE82}" type="sibTrans" cxnId="{4761A4BB-4789-480E-8DA4-7E7AD7EE83B4}">
      <dgm:prSet/>
      <dgm:spPr/>
      <dgm:t>
        <a:bodyPr/>
        <a:lstStyle/>
        <a:p>
          <a:endParaRPr lang="en-US"/>
        </a:p>
      </dgm:t>
    </dgm:pt>
    <dgm:pt modelId="{F42E30BC-19A8-48BC-92BE-0F3473835D2F}">
      <dgm:prSet/>
      <dgm:spPr/>
      <dgm:t>
        <a:bodyPr/>
        <a:lstStyle/>
        <a:p>
          <a:r>
            <a:rPr lang="en-US"/>
            <a:t>Randomized approaches</a:t>
          </a:r>
        </a:p>
      </dgm:t>
    </dgm:pt>
    <dgm:pt modelId="{2BD1A1F3-498A-49AE-B158-826E30AC91EA}" type="parTrans" cxnId="{84DE7BBB-81D9-4A17-9A75-DC111BF83CEC}">
      <dgm:prSet/>
      <dgm:spPr/>
      <dgm:t>
        <a:bodyPr/>
        <a:lstStyle/>
        <a:p>
          <a:endParaRPr lang="en-US"/>
        </a:p>
      </dgm:t>
    </dgm:pt>
    <dgm:pt modelId="{E8DB2158-6BC8-47F5-B284-C301009F390E}" type="sibTrans" cxnId="{84DE7BBB-81D9-4A17-9A75-DC111BF83CEC}">
      <dgm:prSet/>
      <dgm:spPr/>
      <dgm:t>
        <a:bodyPr/>
        <a:lstStyle/>
        <a:p>
          <a:endParaRPr lang="en-US"/>
        </a:p>
      </dgm:t>
    </dgm:pt>
    <dgm:pt modelId="{A25CAC81-04AA-4A3F-9D0E-96EA944FDA78}">
      <dgm:prSet/>
      <dgm:spPr/>
      <dgm:t>
        <a:bodyPr/>
        <a:lstStyle/>
        <a:p>
          <a:r>
            <a:rPr lang="en-US"/>
            <a:t>Rapidly-Exploring Random Trees, Probabilistic Roadmaps</a:t>
          </a:r>
        </a:p>
      </dgm:t>
    </dgm:pt>
    <dgm:pt modelId="{49466877-0F70-46D0-ADF9-9A3E6E882B54}" type="parTrans" cxnId="{C4464CDE-0D0C-42FE-820C-032882C25899}">
      <dgm:prSet/>
      <dgm:spPr/>
      <dgm:t>
        <a:bodyPr/>
        <a:lstStyle/>
        <a:p>
          <a:endParaRPr lang="en-US"/>
        </a:p>
      </dgm:t>
    </dgm:pt>
    <dgm:pt modelId="{C91A12A2-D4F0-46F1-A480-5213CD84AFC5}" type="sibTrans" cxnId="{C4464CDE-0D0C-42FE-820C-032882C25899}">
      <dgm:prSet/>
      <dgm:spPr/>
      <dgm:t>
        <a:bodyPr/>
        <a:lstStyle/>
        <a:p>
          <a:endParaRPr lang="en-US"/>
        </a:p>
      </dgm:t>
    </dgm:pt>
    <dgm:pt modelId="{9D93B8EA-A464-4F75-A0A3-390A8924D1B4}">
      <dgm:prSet/>
      <dgm:spPr/>
      <dgm:t>
        <a:bodyPr/>
        <a:lstStyle/>
        <a:p>
          <a:r>
            <a:rPr lang="en-US"/>
            <a:t>Take UAV dynamics into account </a:t>
          </a:r>
        </a:p>
      </dgm:t>
    </dgm:pt>
    <dgm:pt modelId="{AE95657D-E07F-486C-8133-7F45462F4AA5}" type="parTrans" cxnId="{23C827B4-8C5C-496F-A9C3-A47F6C4335DD}">
      <dgm:prSet/>
      <dgm:spPr/>
      <dgm:t>
        <a:bodyPr/>
        <a:lstStyle/>
        <a:p>
          <a:endParaRPr lang="en-US"/>
        </a:p>
      </dgm:t>
    </dgm:pt>
    <dgm:pt modelId="{62FE48E2-1ED1-4883-866A-AB38DC0AC5A3}" type="sibTrans" cxnId="{23C827B4-8C5C-496F-A9C3-A47F6C4335DD}">
      <dgm:prSet/>
      <dgm:spPr/>
      <dgm:t>
        <a:bodyPr/>
        <a:lstStyle/>
        <a:p>
          <a:endParaRPr lang="en-US"/>
        </a:p>
      </dgm:t>
    </dgm:pt>
    <dgm:pt modelId="{D593AD44-431B-4D6A-AF50-3917494C0114}">
      <dgm:prSet/>
      <dgm:spPr/>
      <dgm:t>
        <a:bodyPr/>
        <a:lstStyle/>
        <a:p>
          <a:r>
            <a:rPr lang="en-US"/>
            <a:t>Random factor adds artifacts</a:t>
          </a:r>
        </a:p>
      </dgm:t>
    </dgm:pt>
    <dgm:pt modelId="{9A211477-47D0-46F3-B576-E996B97ADA2E}" type="parTrans" cxnId="{9E1F456F-A312-497E-8037-84C89FB6D7F1}">
      <dgm:prSet/>
      <dgm:spPr/>
      <dgm:t>
        <a:bodyPr/>
        <a:lstStyle/>
        <a:p>
          <a:endParaRPr lang="en-US"/>
        </a:p>
      </dgm:t>
    </dgm:pt>
    <dgm:pt modelId="{C9DF84FD-E2AA-4249-9FE2-4324DF2F4967}" type="sibTrans" cxnId="{9E1F456F-A312-497E-8037-84C89FB6D7F1}">
      <dgm:prSet/>
      <dgm:spPr/>
      <dgm:t>
        <a:bodyPr/>
        <a:lstStyle/>
        <a:p>
          <a:endParaRPr lang="en-US"/>
        </a:p>
      </dgm:t>
    </dgm:pt>
    <dgm:pt modelId="{24ABE20A-CE56-4F29-8E75-7AA3F2300574}">
      <dgm:prSet/>
      <dgm:spPr/>
      <dgm:t>
        <a:bodyPr/>
        <a:lstStyle/>
        <a:p>
          <a:r>
            <a:rPr lang="en-US"/>
            <a:t>Performance challenges due to many degrees of freedom of UAV</a:t>
          </a:r>
        </a:p>
      </dgm:t>
    </dgm:pt>
    <dgm:pt modelId="{0DF9D142-E065-4009-A89C-4E29239FCA8A}" type="parTrans" cxnId="{5950805F-1C5F-4658-9217-70F516CBB7EB}">
      <dgm:prSet/>
      <dgm:spPr/>
      <dgm:t>
        <a:bodyPr/>
        <a:lstStyle/>
        <a:p>
          <a:endParaRPr lang="en-US"/>
        </a:p>
      </dgm:t>
    </dgm:pt>
    <dgm:pt modelId="{9E3BD679-803E-447C-B725-DF8379EEC0BB}" type="sibTrans" cxnId="{5950805F-1C5F-4658-9217-70F516CBB7EB}">
      <dgm:prSet/>
      <dgm:spPr/>
      <dgm:t>
        <a:bodyPr/>
        <a:lstStyle/>
        <a:p>
          <a:endParaRPr lang="en-US"/>
        </a:p>
      </dgm:t>
    </dgm:pt>
    <dgm:pt modelId="{90E76CA1-4BC3-40F6-9126-A194F3734999}" type="pres">
      <dgm:prSet presAssocID="{E4E52D59-A304-49C3-8BF8-7D3E0913531C}" presName="diagram" presStyleCnt="0">
        <dgm:presLayoutVars>
          <dgm:dir/>
          <dgm:resizeHandles val="exact"/>
        </dgm:presLayoutVars>
      </dgm:prSet>
      <dgm:spPr/>
    </dgm:pt>
    <dgm:pt modelId="{6551C0CB-55CB-4A0C-967B-F4820D7079A0}" type="pres">
      <dgm:prSet presAssocID="{DAF44796-68B6-4993-8549-1E900C7F1178}" presName="node" presStyleLbl="node1" presStyleIdx="0" presStyleCnt="2">
        <dgm:presLayoutVars>
          <dgm:bulletEnabled val="1"/>
        </dgm:presLayoutVars>
      </dgm:prSet>
      <dgm:spPr/>
    </dgm:pt>
    <dgm:pt modelId="{CCDDB8A5-50F0-4039-BD93-A1CAEF3E6D67}" type="pres">
      <dgm:prSet presAssocID="{9B052C25-6BC8-4BEE-B7CF-0D729E6B3C3A}" presName="sibTrans" presStyleCnt="0"/>
      <dgm:spPr/>
    </dgm:pt>
    <dgm:pt modelId="{AF6D750E-0ADD-4D71-90ED-7CC8D9C04D15}" type="pres">
      <dgm:prSet presAssocID="{F42E30BC-19A8-48BC-92BE-0F3473835D2F}" presName="node" presStyleLbl="node1" presStyleIdx="1" presStyleCnt="2">
        <dgm:presLayoutVars>
          <dgm:bulletEnabled val="1"/>
        </dgm:presLayoutVars>
      </dgm:prSet>
      <dgm:spPr/>
    </dgm:pt>
  </dgm:ptLst>
  <dgm:cxnLst>
    <dgm:cxn modelId="{9DD1DB05-B3C3-4FB9-822D-E3A2D7DAA74D}" srcId="{E4E52D59-A304-49C3-8BF8-7D3E0913531C}" destId="{DAF44796-68B6-4993-8549-1E900C7F1178}" srcOrd="0" destOrd="0" parTransId="{F9899C58-1BD1-4263-A1F7-75200124095F}" sibTransId="{9B052C25-6BC8-4BEE-B7CF-0D729E6B3C3A}"/>
    <dgm:cxn modelId="{8AECA90A-27F3-442E-B24B-1AB2B9C1D731}" type="presOf" srcId="{F42E30BC-19A8-48BC-92BE-0F3473835D2F}" destId="{AF6D750E-0ADD-4D71-90ED-7CC8D9C04D15}" srcOrd="0" destOrd="0" presId="urn:microsoft.com/office/officeart/2005/8/layout/default"/>
    <dgm:cxn modelId="{AF3CF61D-9530-4CC9-BE5F-E1C1CACE845F}" type="presOf" srcId="{9D93B8EA-A464-4F75-A0A3-390A8924D1B4}" destId="{AF6D750E-0ADD-4D71-90ED-7CC8D9C04D15}" srcOrd="0" destOrd="2" presId="urn:microsoft.com/office/officeart/2005/8/layout/default"/>
    <dgm:cxn modelId="{57584829-0EFC-4BAB-91A7-75BAB333B446}" type="presOf" srcId="{24ABE20A-CE56-4F29-8E75-7AA3F2300574}" destId="{AF6D750E-0ADD-4D71-90ED-7CC8D9C04D15}" srcOrd="0" destOrd="4" presId="urn:microsoft.com/office/officeart/2005/8/layout/default"/>
    <dgm:cxn modelId="{6E2A2E32-9E8E-4C88-BB27-24B51A573B88}" type="presOf" srcId="{A25CAC81-04AA-4A3F-9D0E-96EA944FDA78}" destId="{AF6D750E-0ADD-4D71-90ED-7CC8D9C04D15}" srcOrd="0" destOrd="1" presId="urn:microsoft.com/office/officeart/2005/8/layout/default"/>
    <dgm:cxn modelId="{5950805F-1C5F-4658-9217-70F516CBB7EB}" srcId="{F42E30BC-19A8-48BC-92BE-0F3473835D2F}" destId="{24ABE20A-CE56-4F29-8E75-7AA3F2300574}" srcOrd="3" destOrd="0" parTransId="{0DF9D142-E065-4009-A89C-4E29239FCA8A}" sibTransId="{9E3BD679-803E-447C-B725-DF8379EEC0BB}"/>
    <dgm:cxn modelId="{A1A46048-C85A-4248-AA86-C0E8EDC8A7B0}" srcId="{DAF44796-68B6-4993-8549-1E900C7F1178}" destId="{AC985A0B-1718-4E24-BD75-0749CBE1349D}" srcOrd="1" destOrd="0" parTransId="{17651032-F10E-46B9-981D-96044A8871C2}" sibTransId="{4C733360-6120-4FA7-9A47-C00737AEBFC2}"/>
    <dgm:cxn modelId="{9E1F456F-A312-497E-8037-84C89FB6D7F1}" srcId="{F42E30BC-19A8-48BC-92BE-0F3473835D2F}" destId="{D593AD44-431B-4D6A-AF50-3917494C0114}" srcOrd="2" destOrd="0" parTransId="{9A211477-47D0-46F3-B576-E996B97ADA2E}" sibTransId="{C9DF84FD-E2AA-4249-9FE2-4324DF2F4967}"/>
    <dgm:cxn modelId="{EACA7577-BBC6-4123-A179-279CCC410AA1}" type="presOf" srcId="{AC985A0B-1718-4E24-BD75-0749CBE1349D}" destId="{6551C0CB-55CB-4A0C-967B-F4820D7079A0}" srcOrd="0" destOrd="2" presId="urn:microsoft.com/office/officeart/2005/8/layout/default"/>
    <dgm:cxn modelId="{D7F1A859-BC46-432F-90C2-58D6D66205F2}" type="presOf" srcId="{DAF44796-68B6-4993-8549-1E900C7F1178}" destId="{6551C0CB-55CB-4A0C-967B-F4820D7079A0}" srcOrd="0" destOrd="0" presId="urn:microsoft.com/office/officeart/2005/8/layout/default"/>
    <dgm:cxn modelId="{4BC77380-88D2-4302-A540-33F5AAF2C21A}" type="presOf" srcId="{9CCF47DA-FEC8-4B27-91A7-F614BB66BC76}" destId="{6551C0CB-55CB-4A0C-967B-F4820D7079A0}" srcOrd="0" destOrd="4" presId="urn:microsoft.com/office/officeart/2005/8/layout/default"/>
    <dgm:cxn modelId="{6B411C9A-A15C-4B6C-804E-3C751B4F7E0A}" type="presOf" srcId="{B947B6FC-E16A-491A-91F9-C7869BAAB9C2}" destId="{6551C0CB-55CB-4A0C-967B-F4820D7079A0}" srcOrd="0" destOrd="3" presId="urn:microsoft.com/office/officeart/2005/8/layout/default"/>
    <dgm:cxn modelId="{FA2A50A8-F233-4DA5-B20F-4E839666B861}" type="presOf" srcId="{E4E52D59-A304-49C3-8BF8-7D3E0913531C}" destId="{90E76CA1-4BC3-40F6-9126-A194F3734999}" srcOrd="0" destOrd="0" presId="urn:microsoft.com/office/officeart/2005/8/layout/default"/>
    <dgm:cxn modelId="{23C827B4-8C5C-496F-A9C3-A47F6C4335DD}" srcId="{F42E30BC-19A8-48BC-92BE-0F3473835D2F}" destId="{9D93B8EA-A464-4F75-A0A3-390A8924D1B4}" srcOrd="1" destOrd="0" parTransId="{AE95657D-E07F-486C-8133-7F45462F4AA5}" sibTransId="{62FE48E2-1ED1-4883-866A-AB38DC0AC5A3}"/>
    <dgm:cxn modelId="{3DA8FFB6-409D-41C8-9F71-A236BE0DEE09}" srcId="{DAF44796-68B6-4993-8549-1E900C7F1178}" destId="{32535C9E-481C-4B16-A4BB-2A2AA8453F97}" srcOrd="0" destOrd="0" parTransId="{4336D94B-8E86-4E0C-849A-38CE71950815}" sibTransId="{B78AA5C6-75E9-4EFC-9336-C6D3D95EB486}"/>
    <dgm:cxn modelId="{84DE7BBB-81D9-4A17-9A75-DC111BF83CEC}" srcId="{E4E52D59-A304-49C3-8BF8-7D3E0913531C}" destId="{F42E30BC-19A8-48BC-92BE-0F3473835D2F}" srcOrd="1" destOrd="0" parTransId="{2BD1A1F3-498A-49AE-B158-826E30AC91EA}" sibTransId="{E8DB2158-6BC8-47F5-B284-C301009F390E}"/>
    <dgm:cxn modelId="{4761A4BB-4789-480E-8DA4-7E7AD7EE83B4}" srcId="{DAF44796-68B6-4993-8549-1E900C7F1178}" destId="{9CCF47DA-FEC8-4B27-91A7-F614BB66BC76}" srcOrd="3" destOrd="0" parTransId="{6E28E523-1A9C-49DC-9A64-7C1A3AB82479}" sibTransId="{2456BA49-9D29-45E0-8C62-C7EB6BF9BE82}"/>
    <dgm:cxn modelId="{DF30B2D1-540F-4394-A1E0-00CB8E03F110}" srcId="{DAF44796-68B6-4993-8549-1E900C7F1178}" destId="{B947B6FC-E16A-491A-91F9-C7869BAAB9C2}" srcOrd="2" destOrd="0" parTransId="{A3049E91-B0F5-4D42-98BB-02D7FBA1E7E4}" sibTransId="{D4099ED3-339F-4D2D-B074-9C56A7FC83F0}"/>
    <dgm:cxn modelId="{B8689EDB-7662-4B92-B129-74F2C95FF11A}" type="presOf" srcId="{D593AD44-431B-4D6A-AF50-3917494C0114}" destId="{AF6D750E-0ADD-4D71-90ED-7CC8D9C04D15}" srcOrd="0" destOrd="3" presId="urn:microsoft.com/office/officeart/2005/8/layout/default"/>
    <dgm:cxn modelId="{C4464CDE-0D0C-42FE-820C-032882C25899}" srcId="{F42E30BC-19A8-48BC-92BE-0F3473835D2F}" destId="{A25CAC81-04AA-4A3F-9D0E-96EA944FDA78}" srcOrd="0" destOrd="0" parTransId="{49466877-0F70-46D0-ADF9-9A3E6E882B54}" sibTransId="{C91A12A2-D4F0-46F1-A480-5213CD84AFC5}"/>
    <dgm:cxn modelId="{CF39E4E4-A32D-477B-AC1D-A2AEB12031DF}" type="presOf" srcId="{32535C9E-481C-4B16-A4BB-2A2AA8453F97}" destId="{6551C0CB-55CB-4A0C-967B-F4820D7079A0}" srcOrd="0" destOrd="1" presId="urn:microsoft.com/office/officeart/2005/8/layout/default"/>
    <dgm:cxn modelId="{CEB53AB9-2A21-44FE-A923-DDB65AC4DA25}" type="presParOf" srcId="{90E76CA1-4BC3-40F6-9126-A194F3734999}" destId="{6551C0CB-55CB-4A0C-967B-F4820D7079A0}" srcOrd="0" destOrd="0" presId="urn:microsoft.com/office/officeart/2005/8/layout/default"/>
    <dgm:cxn modelId="{CAB7C974-717F-4ACB-A477-CEB3D0C8590A}" type="presParOf" srcId="{90E76CA1-4BC3-40F6-9126-A194F3734999}" destId="{CCDDB8A5-50F0-4039-BD93-A1CAEF3E6D67}" srcOrd="1" destOrd="0" presId="urn:microsoft.com/office/officeart/2005/8/layout/default"/>
    <dgm:cxn modelId="{F162C931-FC05-4640-87C1-C7C3192BDB04}" type="presParOf" srcId="{90E76CA1-4BC3-40F6-9126-A194F3734999}" destId="{AF6D750E-0ADD-4D71-90ED-7CC8D9C04D1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D2069-4BD9-4B71-8FFC-D313C4DD2E74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4E7C52-9E59-47B2-B3C4-4737FCB23AB1}">
      <dgm:prSet/>
      <dgm:spPr/>
      <dgm:t>
        <a:bodyPr/>
        <a:lstStyle/>
        <a:p>
          <a:r>
            <a:rPr lang="en-US" dirty="0"/>
            <a:t>Find Theta* path</a:t>
          </a:r>
        </a:p>
      </dgm:t>
    </dgm:pt>
    <dgm:pt modelId="{E15C0A2E-2918-4EBD-AB1A-835AAF364B36}" type="parTrans" cxnId="{47504A98-C4B1-4E29-995E-EC6DE3A647CD}">
      <dgm:prSet/>
      <dgm:spPr/>
      <dgm:t>
        <a:bodyPr/>
        <a:lstStyle/>
        <a:p>
          <a:endParaRPr lang="en-US"/>
        </a:p>
      </dgm:t>
    </dgm:pt>
    <dgm:pt modelId="{ECE9BE73-6F6D-490F-AA5F-011A6E8F1754}" type="sibTrans" cxnId="{47504A98-C4B1-4E29-995E-EC6DE3A647CD}">
      <dgm:prSet/>
      <dgm:spPr/>
      <dgm:t>
        <a:bodyPr/>
        <a:lstStyle/>
        <a:p>
          <a:endParaRPr lang="en-US"/>
        </a:p>
      </dgm:t>
    </dgm:pt>
    <dgm:pt modelId="{ECEDD929-7B61-4C05-A7F6-F3DC0158D8A1}">
      <dgm:prSet/>
      <dgm:spPr/>
      <dgm:t>
        <a:bodyPr/>
        <a:lstStyle/>
        <a:p>
          <a:r>
            <a:rPr lang="en-US" dirty="0"/>
            <a:t>Find turn events on Theta* path</a:t>
          </a:r>
        </a:p>
      </dgm:t>
    </dgm:pt>
    <dgm:pt modelId="{45B778D4-935A-42B3-A4C8-3C99D95A8213}" type="parTrans" cxnId="{83CD0D59-3C8D-4758-B217-1EA3F7EC827F}">
      <dgm:prSet/>
      <dgm:spPr/>
      <dgm:t>
        <a:bodyPr/>
        <a:lstStyle/>
        <a:p>
          <a:endParaRPr lang="en-US"/>
        </a:p>
      </dgm:t>
    </dgm:pt>
    <dgm:pt modelId="{E0E09305-DF4B-4C7F-84A4-113F7BC04CA0}" type="sibTrans" cxnId="{83CD0D59-3C8D-4758-B217-1EA3F7EC827F}">
      <dgm:prSet/>
      <dgm:spPr/>
      <dgm:t>
        <a:bodyPr/>
        <a:lstStyle/>
        <a:p>
          <a:endParaRPr lang="en-US"/>
        </a:p>
      </dgm:t>
    </dgm:pt>
    <dgm:pt modelId="{8C0BD1BF-9819-4DA9-A4ED-6F913AB7F24F}">
      <dgm:prSet/>
      <dgm:spPr/>
      <dgm:t>
        <a:bodyPr/>
        <a:lstStyle/>
        <a:p>
          <a:r>
            <a:rPr lang="en-US"/>
            <a:t>Generate segments around turn events</a:t>
          </a:r>
        </a:p>
      </dgm:t>
    </dgm:pt>
    <dgm:pt modelId="{82FAA683-48F8-4BD0-B307-7855B76C66C1}" type="parTrans" cxnId="{B0612233-B3ED-4DD5-80EB-CD414489F8F4}">
      <dgm:prSet/>
      <dgm:spPr/>
      <dgm:t>
        <a:bodyPr/>
        <a:lstStyle/>
        <a:p>
          <a:endParaRPr lang="en-US"/>
        </a:p>
      </dgm:t>
    </dgm:pt>
    <dgm:pt modelId="{1FC31E89-33A1-41C5-80BF-89BA17612A07}" type="sibTrans" cxnId="{B0612233-B3ED-4DD5-80EB-CD414489F8F4}">
      <dgm:prSet/>
      <dgm:spPr/>
      <dgm:t>
        <a:bodyPr/>
        <a:lstStyle/>
        <a:p>
          <a:endParaRPr lang="en-US"/>
        </a:p>
      </dgm:t>
    </dgm:pt>
    <dgm:pt modelId="{7BF5E588-846A-40A7-8937-A2A44F915939}">
      <dgm:prSet/>
      <dgm:spPr/>
      <dgm:t>
        <a:bodyPr/>
        <a:lstStyle/>
        <a:p>
          <a:r>
            <a:rPr lang="en-US" dirty="0"/>
            <a:t>Generate safe region for each segment and solve MILP subproblem sequentially</a:t>
          </a:r>
        </a:p>
      </dgm:t>
    </dgm:pt>
    <dgm:pt modelId="{EF87C744-7F68-4C3F-BE94-FBD2E255FDB3}" type="parTrans" cxnId="{71B34D58-61DF-439F-90A2-8E8D7DEFE91E}">
      <dgm:prSet/>
      <dgm:spPr/>
      <dgm:t>
        <a:bodyPr/>
        <a:lstStyle/>
        <a:p>
          <a:endParaRPr lang="en-US"/>
        </a:p>
      </dgm:t>
    </dgm:pt>
    <dgm:pt modelId="{515AB3DC-AD82-41E5-A641-68470CC9A61E}" type="sibTrans" cxnId="{71B34D58-61DF-439F-90A2-8E8D7DEFE91E}">
      <dgm:prSet/>
      <dgm:spPr/>
      <dgm:t>
        <a:bodyPr/>
        <a:lstStyle/>
        <a:p>
          <a:endParaRPr lang="en-US"/>
        </a:p>
      </dgm:t>
    </dgm:pt>
    <dgm:pt modelId="{7CBFF535-93DC-471B-85CF-AE062959A1AB}">
      <dgm:prSet/>
      <dgm:spPr/>
      <dgm:t>
        <a:bodyPr/>
        <a:lstStyle/>
        <a:p>
          <a:r>
            <a:rPr lang="en-US" dirty="0"/>
            <a:t>Combine sub-trajectories into final trajectory</a:t>
          </a:r>
        </a:p>
      </dgm:t>
    </dgm:pt>
    <dgm:pt modelId="{B0F42596-97BD-4232-AC31-88DB83D51644}" type="parTrans" cxnId="{3FD44F8C-CB36-42FC-8F10-1E642B47A760}">
      <dgm:prSet/>
      <dgm:spPr/>
      <dgm:t>
        <a:bodyPr/>
        <a:lstStyle/>
        <a:p>
          <a:endParaRPr lang="en-US"/>
        </a:p>
      </dgm:t>
    </dgm:pt>
    <dgm:pt modelId="{73C8731F-1008-4CE4-B15B-0F119A20B745}" type="sibTrans" cxnId="{3FD44F8C-CB36-42FC-8F10-1E642B47A760}">
      <dgm:prSet/>
      <dgm:spPr/>
      <dgm:t>
        <a:bodyPr/>
        <a:lstStyle/>
        <a:p>
          <a:endParaRPr lang="en-US"/>
        </a:p>
      </dgm:t>
    </dgm:pt>
    <dgm:pt modelId="{DC69333D-9546-4FE0-914A-F48ADB7FA901}" type="pres">
      <dgm:prSet presAssocID="{53DD2069-4BD9-4B71-8FFC-D313C4DD2E74}" presName="Name0" presStyleCnt="0">
        <dgm:presLayoutVars>
          <dgm:dir/>
          <dgm:animLvl val="lvl"/>
          <dgm:resizeHandles val="exact"/>
        </dgm:presLayoutVars>
      </dgm:prSet>
      <dgm:spPr/>
    </dgm:pt>
    <dgm:pt modelId="{BC761796-E7CE-4A3F-818A-2F69B46FD61C}" type="pres">
      <dgm:prSet presAssocID="{7CBFF535-93DC-471B-85CF-AE062959A1AB}" presName="boxAndChildren" presStyleCnt="0"/>
      <dgm:spPr/>
    </dgm:pt>
    <dgm:pt modelId="{6DA2CF84-C2AF-45AB-98AF-2A2FC00279AC}" type="pres">
      <dgm:prSet presAssocID="{7CBFF535-93DC-471B-85CF-AE062959A1AB}" presName="parentTextBox" presStyleLbl="node1" presStyleIdx="0" presStyleCnt="5"/>
      <dgm:spPr/>
    </dgm:pt>
    <dgm:pt modelId="{9EDDD6B2-6491-4BD6-A0AD-2F2F427022DB}" type="pres">
      <dgm:prSet presAssocID="{515AB3DC-AD82-41E5-A641-68470CC9A61E}" presName="sp" presStyleCnt="0"/>
      <dgm:spPr/>
    </dgm:pt>
    <dgm:pt modelId="{2B44B0FC-E2A8-4059-8D22-56F169A7ABD0}" type="pres">
      <dgm:prSet presAssocID="{7BF5E588-846A-40A7-8937-A2A44F915939}" presName="arrowAndChildren" presStyleCnt="0"/>
      <dgm:spPr/>
    </dgm:pt>
    <dgm:pt modelId="{AF8106AB-008E-4BBE-9DC8-A7A73178E636}" type="pres">
      <dgm:prSet presAssocID="{7BF5E588-846A-40A7-8937-A2A44F915939}" presName="parentTextArrow" presStyleLbl="node1" presStyleIdx="1" presStyleCnt="5"/>
      <dgm:spPr/>
    </dgm:pt>
    <dgm:pt modelId="{0C07B88E-CE6B-42EF-92A2-9DE6616D9C1A}" type="pres">
      <dgm:prSet presAssocID="{1FC31E89-33A1-41C5-80BF-89BA17612A07}" presName="sp" presStyleCnt="0"/>
      <dgm:spPr/>
    </dgm:pt>
    <dgm:pt modelId="{6B4CB6E1-80AF-43C2-86B3-37692A1B2A32}" type="pres">
      <dgm:prSet presAssocID="{8C0BD1BF-9819-4DA9-A4ED-6F913AB7F24F}" presName="arrowAndChildren" presStyleCnt="0"/>
      <dgm:spPr/>
    </dgm:pt>
    <dgm:pt modelId="{607AA1E5-3375-4893-AB3C-82CFACB2BF15}" type="pres">
      <dgm:prSet presAssocID="{8C0BD1BF-9819-4DA9-A4ED-6F913AB7F24F}" presName="parentTextArrow" presStyleLbl="node1" presStyleIdx="2" presStyleCnt="5"/>
      <dgm:spPr/>
    </dgm:pt>
    <dgm:pt modelId="{7B1FD5FF-2D36-41B5-A948-01D4764CA896}" type="pres">
      <dgm:prSet presAssocID="{E0E09305-DF4B-4C7F-84A4-113F7BC04CA0}" presName="sp" presStyleCnt="0"/>
      <dgm:spPr/>
    </dgm:pt>
    <dgm:pt modelId="{4F4D9B68-E481-4316-93FA-AB01B89F004F}" type="pres">
      <dgm:prSet presAssocID="{ECEDD929-7B61-4C05-A7F6-F3DC0158D8A1}" presName="arrowAndChildren" presStyleCnt="0"/>
      <dgm:spPr/>
    </dgm:pt>
    <dgm:pt modelId="{0C416742-A3A6-4A0E-9D21-2B2BFDFBEF71}" type="pres">
      <dgm:prSet presAssocID="{ECEDD929-7B61-4C05-A7F6-F3DC0158D8A1}" presName="parentTextArrow" presStyleLbl="node1" presStyleIdx="3" presStyleCnt="5"/>
      <dgm:spPr/>
    </dgm:pt>
    <dgm:pt modelId="{E6E6F454-0BAB-4558-B216-E456A2C4FF46}" type="pres">
      <dgm:prSet presAssocID="{ECE9BE73-6F6D-490F-AA5F-011A6E8F1754}" presName="sp" presStyleCnt="0"/>
      <dgm:spPr/>
    </dgm:pt>
    <dgm:pt modelId="{6515F847-D5AE-457B-B263-332F557E07CF}" type="pres">
      <dgm:prSet presAssocID="{B34E7C52-9E59-47B2-B3C4-4737FCB23AB1}" presName="arrowAndChildren" presStyleCnt="0"/>
      <dgm:spPr/>
    </dgm:pt>
    <dgm:pt modelId="{C4159C27-47FF-490B-A32C-0F1A75BE8DD1}" type="pres">
      <dgm:prSet presAssocID="{B34E7C52-9E59-47B2-B3C4-4737FCB23AB1}" presName="parentTextArrow" presStyleLbl="node1" presStyleIdx="4" presStyleCnt="5"/>
      <dgm:spPr/>
    </dgm:pt>
  </dgm:ptLst>
  <dgm:cxnLst>
    <dgm:cxn modelId="{1E9D7F02-307A-4751-8185-A873FEE9365B}" type="presOf" srcId="{7CBFF535-93DC-471B-85CF-AE062959A1AB}" destId="{6DA2CF84-C2AF-45AB-98AF-2A2FC00279AC}" srcOrd="0" destOrd="0" presId="urn:microsoft.com/office/officeart/2005/8/layout/process4"/>
    <dgm:cxn modelId="{AAB4CC2F-F313-48AB-986E-C9B05E323CB5}" type="presOf" srcId="{7BF5E588-846A-40A7-8937-A2A44F915939}" destId="{AF8106AB-008E-4BBE-9DC8-A7A73178E636}" srcOrd="0" destOrd="0" presId="urn:microsoft.com/office/officeart/2005/8/layout/process4"/>
    <dgm:cxn modelId="{B0612233-B3ED-4DD5-80EB-CD414489F8F4}" srcId="{53DD2069-4BD9-4B71-8FFC-D313C4DD2E74}" destId="{8C0BD1BF-9819-4DA9-A4ED-6F913AB7F24F}" srcOrd="2" destOrd="0" parTransId="{82FAA683-48F8-4BD0-B307-7855B76C66C1}" sibTransId="{1FC31E89-33A1-41C5-80BF-89BA17612A07}"/>
    <dgm:cxn modelId="{71B34D58-61DF-439F-90A2-8E8D7DEFE91E}" srcId="{53DD2069-4BD9-4B71-8FFC-D313C4DD2E74}" destId="{7BF5E588-846A-40A7-8937-A2A44F915939}" srcOrd="3" destOrd="0" parTransId="{EF87C744-7F68-4C3F-BE94-FBD2E255FDB3}" sibTransId="{515AB3DC-AD82-41E5-A641-68470CC9A61E}"/>
    <dgm:cxn modelId="{83CD0D59-3C8D-4758-B217-1EA3F7EC827F}" srcId="{53DD2069-4BD9-4B71-8FFC-D313C4DD2E74}" destId="{ECEDD929-7B61-4C05-A7F6-F3DC0158D8A1}" srcOrd="1" destOrd="0" parTransId="{45B778D4-935A-42B3-A4C8-3C99D95A8213}" sibTransId="{E0E09305-DF4B-4C7F-84A4-113F7BC04CA0}"/>
    <dgm:cxn modelId="{F8D6005A-B63C-4FFA-A2AB-4865E043BCF5}" type="presOf" srcId="{53DD2069-4BD9-4B71-8FFC-D313C4DD2E74}" destId="{DC69333D-9546-4FE0-914A-F48ADB7FA901}" srcOrd="0" destOrd="0" presId="urn:microsoft.com/office/officeart/2005/8/layout/process4"/>
    <dgm:cxn modelId="{3FD44F8C-CB36-42FC-8F10-1E642B47A760}" srcId="{53DD2069-4BD9-4B71-8FFC-D313C4DD2E74}" destId="{7CBFF535-93DC-471B-85CF-AE062959A1AB}" srcOrd="4" destOrd="0" parTransId="{B0F42596-97BD-4232-AC31-88DB83D51644}" sibTransId="{73C8731F-1008-4CE4-B15B-0F119A20B745}"/>
    <dgm:cxn modelId="{47504A98-C4B1-4E29-995E-EC6DE3A647CD}" srcId="{53DD2069-4BD9-4B71-8FFC-D313C4DD2E74}" destId="{B34E7C52-9E59-47B2-B3C4-4737FCB23AB1}" srcOrd="0" destOrd="0" parTransId="{E15C0A2E-2918-4EBD-AB1A-835AAF364B36}" sibTransId="{ECE9BE73-6F6D-490F-AA5F-011A6E8F1754}"/>
    <dgm:cxn modelId="{872914BB-6839-408C-85B3-88368CAA2391}" type="presOf" srcId="{B34E7C52-9E59-47B2-B3C4-4737FCB23AB1}" destId="{C4159C27-47FF-490B-A32C-0F1A75BE8DD1}" srcOrd="0" destOrd="0" presId="urn:microsoft.com/office/officeart/2005/8/layout/process4"/>
    <dgm:cxn modelId="{242EC8D7-D915-4BF2-81F1-584D91481E1D}" type="presOf" srcId="{8C0BD1BF-9819-4DA9-A4ED-6F913AB7F24F}" destId="{607AA1E5-3375-4893-AB3C-82CFACB2BF15}" srcOrd="0" destOrd="0" presId="urn:microsoft.com/office/officeart/2005/8/layout/process4"/>
    <dgm:cxn modelId="{258AECDB-4312-4450-93F1-F61526AB99CF}" type="presOf" srcId="{ECEDD929-7B61-4C05-A7F6-F3DC0158D8A1}" destId="{0C416742-A3A6-4A0E-9D21-2B2BFDFBEF71}" srcOrd="0" destOrd="0" presId="urn:microsoft.com/office/officeart/2005/8/layout/process4"/>
    <dgm:cxn modelId="{F214660A-47A8-4E0D-985E-2D8610B4DDE1}" type="presParOf" srcId="{DC69333D-9546-4FE0-914A-F48ADB7FA901}" destId="{BC761796-E7CE-4A3F-818A-2F69B46FD61C}" srcOrd="0" destOrd="0" presId="urn:microsoft.com/office/officeart/2005/8/layout/process4"/>
    <dgm:cxn modelId="{AF7A8624-BA05-4CFE-A110-C974032DD418}" type="presParOf" srcId="{BC761796-E7CE-4A3F-818A-2F69B46FD61C}" destId="{6DA2CF84-C2AF-45AB-98AF-2A2FC00279AC}" srcOrd="0" destOrd="0" presId="urn:microsoft.com/office/officeart/2005/8/layout/process4"/>
    <dgm:cxn modelId="{B0ED494E-34AE-43AD-A7D6-FD3FDE4E3817}" type="presParOf" srcId="{DC69333D-9546-4FE0-914A-F48ADB7FA901}" destId="{9EDDD6B2-6491-4BD6-A0AD-2F2F427022DB}" srcOrd="1" destOrd="0" presId="urn:microsoft.com/office/officeart/2005/8/layout/process4"/>
    <dgm:cxn modelId="{1EE2AEE2-0E3A-443A-99C3-89C8BA3A20C8}" type="presParOf" srcId="{DC69333D-9546-4FE0-914A-F48ADB7FA901}" destId="{2B44B0FC-E2A8-4059-8D22-56F169A7ABD0}" srcOrd="2" destOrd="0" presId="urn:microsoft.com/office/officeart/2005/8/layout/process4"/>
    <dgm:cxn modelId="{BD7794D1-2092-4322-82D1-429D08B5AE29}" type="presParOf" srcId="{2B44B0FC-E2A8-4059-8D22-56F169A7ABD0}" destId="{AF8106AB-008E-4BBE-9DC8-A7A73178E636}" srcOrd="0" destOrd="0" presId="urn:microsoft.com/office/officeart/2005/8/layout/process4"/>
    <dgm:cxn modelId="{288E7426-E850-42B6-84B9-6CCBDC96482A}" type="presParOf" srcId="{DC69333D-9546-4FE0-914A-F48ADB7FA901}" destId="{0C07B88E-CE6B-42EF-92A2-9DE6616D9C1A}" srcOrd="3" destOrd="0" presId="urn:microsoft.com/office/officeart/2005/8/layout/process4"/>
    <dgm:cxn modelId="{9EFAD2DE-79AC-44F0-A54C-53669D62882C}" type="presParOf" srcId="{DC69333D-9546-4FE0-914A-F48ADB7FA901}" destId="{6B4CB6E1-80AF-43C2-86B3-37692A1B2A32}" srcOrd="4" destOrd="0" presId="urn:microsoft.com/office/officeart/2005/8/layout/process4"/>
    <dgm:cxn modelId="{40FCE2DE-B68E-4210-9504-695CCFDA7052}" type="presParOf" srcId="{6B4CB6E1-80AF-43C2-86B3-37692A1B2A32}" destId="{607AA1E5-3375-4893-AB3C-82CFACB2BF15}" srcOrd="0" destOrd="0" presId="urn:microsoft.com/office/officeart/2005/8/layout/process4"/>
    <dgm:cxn modelId="{6F59BBA2-78D1-415D-B990-536B901A91B7}" type="presParOf" srcId="{DC69333D-9546-4FE0-914A-F48ADB7FA901}" destId="{7B1FD5FF-2D36-41B5-A948-01D4764CA896}" srcOrd="5" destOrd="0" presId="urn:microsoft.com/office/officeart/2005/8/layout/process4"/>
    <dgm:cxn modelId="{9261D98B-1612-450C-BC4A-3A7D7443D4E2}" type="presParOf" srcId="{DC69333D-9546-4FE0-914A-F48ADB7FA901}" destId="{4F4D9B68-E481-4316-93FA-AB01B89F004F}" srcOrd="6" destOrd="0" presId="urn:microsoft.com/office/officeart/2005/8/layout/process4"/>
    <dgm:cxn modelId="{15DBAB84-0BAC-4143-B3BF-738ACDBD40AC}" type="presParOf" srcId="{4F4D9B68-E481-4316-93FA-AB01B89F004F}" destId="{0C416742-A3A6-4A0E-9D21-2B2BFDFBEF71}" srcOrd="0" destOrd="0" presId="urn:microsoft.com/office/officeart/2005/8/layout/process4"/>
    <dgm:cxn modelId="{C68983A5-36E6-4BF2-9430-070FD35B9868}" type="presParOf" srcId="{DC69333D-9546-4FE0-914A-F48ADB7FA901}" destId="{E6E6F454-0BAB-4558-B216-E456A2C4FF46}" srcOrd="7" destOrd="0" presId="urn:microsoft.com/office/officeart/2005/8/layout/process4"/>
    <dgm:cxn modelId="{5FBCD2DE-D28F-433E-B2CB-5BDE7F6F8B11}" type="presParOf" srcId="{DC69333D-9546-4FE0-914A-F48ADB7FA901}" destId="{6515F847-D5AE-457B-B263-332F557E07CF}" srcOrd="8" destOrd="0" presId="urn:microsoft.com/office/officeart/2005/8/layout/process4"/>
    <dgm:cxn modelId="{135CDE45-1336-4177-8D3C-2B8CFF28CB63}" type="presParOf" srcId="{6515F847-D5AE-457B-B263-332F557E07CF}" destId="{C4159C27-47FF-490B-A32C-0F1A75BE8DD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1C0CB-55CB-4A0C-967B-F4820D7079A0}">
      <dsp:nvSpPr>
        <dsp:cNvPr id="0" name=""/>
        <dsp:cNvSpPr/>
      </dsp:nvSpPr>
      <dsp:spPr>
        <a:xfrm>
          <a:off x="1320" y="219636"/>
          <a:ext cx="5151313" cy="30907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Modified Path Planning algorithms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extended with kinematic constraints, post-smoothing, etc.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(or limited) use of UAV constraints </a:t>
          </a:r>
          <a:r>
            <a:rPr lang="en-US" sz="2000" kern="1200">
              <a:sym typeface="Wingdings" panose="05000000000000000000" pitchFamily="2" charset="2"/>
            </a:rPr>
            <a:t></a:t>
          </a:r>
          <a:r>
            <a:rPr lang="en-US" sz="2000" kern="1200"/>
            <a:t> conservative and slow trajectory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 flexibility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Very fast</a:t>
          </a:r>
        </a:p>
      </dsp:txBody>
      <dsp:txXfrm>
        <a:off x="1320" y="219636"/>
        <a:ext cx="5151313" cy="3090788"/>
      </dsp:txXfrm>
    </dsp:sp>
    <dsp:sp modelId="{AF6D750E-0ADD-4D71-90ED-7CC8D9C04D15}">
      <dsp:nvSpPr>
        <dsp:cNvPr id="0" name=""/>
        <dsp:cNvSpPr/>
      </dsp:nvSpPr>
      <dsp:spPr>
        <a:xfrm>
          <a:off x="5667765" y="219636"/>
          <a:ext cx="5151313" cy="30907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Randomized approaches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Rapidly-Exploring Random Trees, Probabilistic Roadmaps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Take UAV dynamics into account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Random factor adds artifacts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Performance challenges due to many degrees of freedom of UAV</a:t>
          </a:r>
        </a:p>
      </dsp:txBody>
      <dsp:txXfrm>
        <a:off x="5667765" y="219636"/>
        <a:ext cx="5151313" cy="3090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2CF84-C2AF-45AB-98AF-2A2FC00279AC}">
      <dsp:nvSpPr>
        <dsp:cNvPr id="0" name=""/>
        <dsp:cNvSpPr/>
      </dsp:nvSpPr>
      <dsp:spPr>
        <a:xfrm>
          <a:off x="0" y="4677721"/>
          <a:ext cx="6290226" cy="7674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Combine sub-trajectories into final trajectory</a:t>
          </a:r>
        </a:p>
      </dsp:txBody>
      <dsp:txXfrm>
        <a:off x="0" y="4677721"/>
        <a:ext cx="6290226" cy="767419"/>
      </dsp:txXfrm>
    </dsp:sp>
    <dsp:sp modelId="{AF8106AB-008E-4BBE-9DC8-A7A73178E636}">
      <dsp:nvSpPr>
        <dsp:cNvPr id="0" name=""/>
        <dsp:cNvSpPr/>
      </dsp:nvSpPr>
      <dsp:spPr>
        <a:xfrm rot="10800000">
          <a:off x="0" y="3508942"/>
          <a:ext cx="6290226" cy="118029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safe region for each segment and solve MILP subproblem sequentially</a:t>
          </a:r>
        </a:p>
      </dsp:txBody>
      <dsp:txXfrm rot="10800000">
        <a:off x="0" y="3508942"/>
        <a:ext cx="6290226" cy="766917"/>
      </dsp:txXfrm>
    </dsp:sp>
    <dsp:sp modelId="{607AA1E5-3375-4893-AB3C-82CFACB2BF15}">
      <dsp:nvSpPr>
        <dsp:cNvPr id="0" name=""/>
        <dsp:cNvSpPr/>
      </dsp:nvSpPr>
      <dsp:spPr>
        <a:xfrm rot="10800000">
          <a:off x="0" y="2340162"/>
          <a:ext cx="6290226" cy="118029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Generate segments around turn events</a:t>
          </a:r>
        </a:p>
      </dsp:txBody>
      <dsp:txXfrm rot="10800000">
        <a:off x="0" y="2340162"/>
        <a:ext cx="6290226" cy="766917"/>
      </dsp:txXfrm>
    </dsp:sp>
    <dsp:sp modelId="{0C416742-A3A6-4A0E-9D21-2B2BFDFBEF71}">
      <dsp:nvSpPr>
        <dsp:cNvPr id="0" name=""/>
        <dsp:cNvSpPr/>
      </dsp:nvSpPr>
      <dsp:spPr>
        <a:xfrm rot="10800000">
          <a:off x="0" y="1171383"/>
          <a:ext cx="6290226" cy="118029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turn events on Theta* path</a:t>
          </a:r>
        </a:p>
      </dsp:txBody>
      <dsp:txXfrm rot="10800000">
        <a:off x="0" y="1171383"/>
        <a:ext cx="6290226" cy="766917"/>
      </dsp:txXfrm>
    </dsp:sp>
    <dsp:sp modelId="{C4159C27-47FF-490B-A32C-0F1A75BE8DD1}">
      <dsp:nvSpPr>
        <dsp:cNvPr id="0" name=""/>
        <dsp:cNvSpPr/>
      </dsp:nvSpPr>
      <dsp:spPr>
        <a:xfrm rot="10800000">
          <a:off x="0" y="2604"/>
          <a:ext cx="6290226" cy="118029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Theta* path</a:t>
          </a:r>
        </a:p>
      </dsp:txBody>
      <dsp:txXfrm rot="10800000">
        <a:off x="0" y="2604"/>
        <a:ext cx="6290226" cy="766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31A1E-C0B9-4212-98B5-F05B3180C9D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42A8F-05C1-4B14-A62E-F9237A75B0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09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UAV Trajectory planning -&gt; Many options</a:t>
            </a:r>
          </a:p>
          <a:p>
            <a:r>
              <a:rPr lang="en-US" dirty="0"/>
              <a:t>Online, short term planning well explored</a:t>
            </a:r>
          </a:p>
          <a:p>
            <a:r>
              <a:rPr lang="en-US" dirty="0"/>
              <a:t>Accurate, offline, long term planning poorly explored for multirotor UAVs</a:t>
            </a:r>
          </a:p>
          <a:p>
            <a:r>
              <a:rPr lang="en-US" dirty="0"/>
              <a:t>Optimality not required, wish to make it as flexible as possible</a:t>
            </a:r>
          </a:p>
          <a:p>
            <a:r>
              <a:rPr lang="en-US" dirty="0"/>
              <a:t>Known environments to limit scope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42A8F-05C1-4B14-A62E-F9237A75B07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99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UAV Trajectory planning -&gt; Many options</a:t>
            </a:r>
          </a:p>
          <a:p>
            <a:r>
              <a:rPr lang="en-US" dirty="0"/>
              <a:t>Online, short term planning well explored</a:t>
            </a:r>
          </a:p>
          <a:p>
            <a:r>
              <a:rPr lang="en-US" dirty="0"/>
              <a:t>Accurate, offline, long term planning poorly explored for multirotor UAVs</a:t>
            </a:r>
          </a:p>
          <a:p>
            <a:r>
              <a:rPr lang="en-US" dirty="0"/>
              <a:t>Optimality not required, wish to make it as flexible as possible</a:t>
            </a:r>
          </a:p>
          <a:p>
            <a:r>
              <a:rPr lang="en-US" dirty="0"/>
              <a:t>Known environments to limit scope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42A8F-05C1-4B14-A62E-F9237A75B07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12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42A8F-05C1-4B14-A62E-F9237A75B07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99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42A8F-05C1-4B14-A62E-F9237A75B07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86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71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2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309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27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3494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8428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7377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8411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60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36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62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22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487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768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5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429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6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659A-60D5-42CF-9DBC-133652C58004}" type="datetimeFigureOut">
              <a:rPr lang="nl-BE" smtClean="0"/>
              <a:t>30/06/2017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177C-DE0C-4404-BE1C-32D8C4706E8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5994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Scalable Multirotor UAV Trajectory Planning</a:t>
            </a:r>
            <a:br>
              <a:rPr lang="en-US" sz="4000" dirty="0"/>
            </a:br>
            <a:r>
              <a:rPr lang="en-US" sz="4000" dirty="0"/>
              <a:t>using Mixed-Integer Linear Programming</a:t>
            </a:r>
            <a:endParaRPr lang="nl-B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Master’s Thesis defense </a:t>
            </a:r>
          </a:p>
          <a:p>
            <a:r>
              <a:rPr lang="en-US" dirty="0"/>
              <a:t>Jorik De Waen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896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4154-2F13-4FD2-89BA-D00A1905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4C55-0A0D-4F42-9F99-E1E3904CF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 function: minimize amount of </a:t>
            </a:r>
            <a:br>
              <a:rPr lang="en-US" sz="2400" dirty="0"/>
            </a:br>
            <a:r>
              <a:rPr lang="en-US" sz="2400" dirty="0"/>
              <a:t>time steps before goal is reached</a:t>
            </a:r>
          </a:p>
          <a:p>
            <a:r>
              <a:rPr lang="en-US" sz="2400" dirty="0"/>
              <a:t>UAV must reach the goal eventually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08616-1D93-4D7A-9803-87C4200E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33" y="2194560"/>
            <a:ext cx="3386406" cy="117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75752-432D-4D0E-B261-26C48386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75" y="4093721"/>
            <a:ext cx="6905625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64940-1594-4220-AC7B-488992D37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75" y="3480312"/>
            <a:ext cx="192405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B6144-00B7-4EEF-AE61-EEB9EE3C1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012" y="3456924"/>
            <a:ext cx="222885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89135-6176-41BA-B808-D15A60BD4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575" y="4940182"/>
            <a:ext cx="5905500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FAA33-BCC6-4C58-8938-82ADBAC6B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575" y="5559014"/>
            <a:ext cx="8524875" cy="657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304FC-AB2E-4A7F-ACEE-C120F91FACF0}"/>
              </a:ext>
            </a:extLst>
          </p:cNvPr>
          <p:cNvSpPr txBox="1"/>
          <p:nvPr/>
        </p:nvSpPr>
        <p:spPr>
          <a:xfrm>
            <a:off x="2636655" y="6330229"/>
            <a:ext cx="6918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State Transition Axiom: Leslie </a:t>
            </a:r>
            <a:r>
              <a:rPr lang="en-US" sz="1400" dirty="0" err="1"/>
              <a:t>Lamport</a:t>
            </a:r>
            <a:r>
              <a:rPr lang="en-US" sz="1400" dirty="0"/>
              <a:t>. A simple approach to specifying concurrent systems. </a:t>
            </a:r>
          </a:p>
          <a:p>
            <a:pPr algn="ctr"/>
            <a:r>
              <a:rPr lang="en-US" sz="1400" dirty="0"/>
              <a:t>Communications of the ACM, 32(1):32–45, 1989. 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00894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E382C-E7B6-4E98-988B-AC1B3477E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246" y="1341525"/>
            <a:ext cx="4769300" cy="4040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30AE43-E49F-474F-B8D0-B92FE792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UAV State limits</a:t>
            </a:r>
            <a:endParaRPr lang="nl-BE" sz="3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CBA0-71BB-4A03-9B1D-D0885C6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Maximum velocity: limits 2-norm of velocity vector</a:t>
            </a: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  <a:sym typeface="Wingdings" panose="05000000000000000000" pitchFamily="2" charset="2"/>
              </a:rPr>
              <a:t> Use linear approximation of 2-norm</a:t>
            </a:r>
            <a:endParaRPr lang="nl-BE" sz="16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4164A4-2984-4F83-B3EF-CACA88C75D0B}"/>
              </a:ext>
            </a:extLst>
          </p:cNvPr>
          <p:cNvSpPr txBox="1"/>
          <p:nvPr/>
        </p:nvSpPr>
        <p:spPr>
          <a:xfrm>
            <a:off x="4756722" y="6101850"/>
            <a:ext cx="7117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John Saunders Bellingham. </a:t>
            </a:r>
          </a:p>
          <a:p>
            <a:pPr algn="ctr"/>
            <a:r>
              <a:rPr lang="en-US" sz="1400" dirty="0"/>
              <a:t>Coordination and control of </a:t>
            </a:r>
            <a:r>
              <a:rPr lang="en-US" sz="1400" dirty="0" err="1"/>
              <a:t>uav</a:t>
            </a:r>
            <a:r>
              <a:rPr lang="en-US" sz="1400" dirty="0"/>
              <a:t> fleets using mixed-integer linear programming. </a:t>
            </a:r>
          </a:p>
          <a:p>
            <a:pPr algn="ctr"/>
            <a:r>
              <a:rPr lang="en-US" sz="1400" dirty="0"/>
              <a:t>PhD thesis, Massachusetts Institute of Technology, 2002.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20802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593F-42F8-4404-9E85-4C5FFBF2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Avoidance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A7D2-1022-41EB-82EE-04B1C022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obstacles are stationary polygons, known in advance</a:t>
            </a:r>
          </a:p>
          <a:p>
            <a:r>
              <a:rPr lang="en-US" dirty="0"/>
              <a:t>Using Big M method: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4F8D6-8526-43D4-BF1D-ACEBFCDD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75" y="3097101"/>
            <a:ext cx="6855309" cy="1690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E49AD-396C-46C1-A881-8A66FDF71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93" y="4998435"/>
            <a:ext cx="2999474" cy="959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236A1-DEC5-4B50-82D4-B4C8F8789B59}"/>
              </a:ext>
            </a:extLst>
          </p:cNvPr>
          <p:cNvSpPr txBox="1"/>
          <p:nvPr/>
        </p:nvSpPr>
        <p:spPr>
          <a:xfrm>
            <a:off x="1401670" y="6169436"/>
            <a:ext cx="938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/>
              <a:t>Tom Schouwenaars, Bart De Moor, Eric </a:t>
            </a:r>
            <a:r>
              <a:rPr lang="nl-BE" sz="1400" dirty="0" err="1"/>
              <a:t>Feron</a:t>
            </a:r>
            <a:r>
              <a:rPr lang="nl-BE" sz="1400" dirty="0"/>
              <a:t>, </a:t>
            </a:r>
            <a:r>
              <a:rPr lang="nl-BE" sz="1400" dirty="0" err="1"/>
              <a:t>and</a:t>
            </a:r>
            <a:r>
              <a:rPr lang="nl-BE" sz="1400" dirty="0"/>
              <a:t> Jonathan How. Mixed integer </a:t>
            </a:r>
            <a:r>
              <a:rPr lang="nl-BE" sz="1400" dirty="0" err="1"/>
              <a:t>programming</a:t>
            </a:r>
            <a:r>
              <a:rPr lang="nl-BE" sz="1400" dirty="0"/>
              <a:t> </a:t>
            </a:r>
            <a:r>
              <a:rPr lang="nl-BE" sz="1400" dirty="0" err="1"/>
              <a:t>for</a:t>
            </a:r>
            <a:r>
              <a:rPr lang="nl-BE" sz="1400" dirty="0"/>
              <a:t> </a:t>
            </a:r>
            <a:r>
              <a:rPr lang="nl-BE" sz="1400" dirty="0" err="1"/>
              <a:t>multi</a:t>
            </a:r>
            <a:r>
              <a:rPr lang="nl-BE" sz="1400" dirty="0"/>
              <a:t>-vehicle </a:t>
            </a:r>
            <a:r>
              <a:rPr lang="nl-BE" sz="1400" dirty="0" err="1"/>
              <a:t>path</a:t>
            </a:r>
            <a:r>
              <a:rPr lang="nl-BE" sz="1400" dirty="0"/>
              <a:t> planning. </a:t>
            </a:r>
          </a:p>
          <a:p>
            <a:pPr algn="ctr"/>
            <a:r>
              <a:rPr lang="nl-BE" sz="1400" dirty="0"/>
              <a:t>In Control Conference (ECC), 2001 European, pages 2603–2608. IEEE, 2001.</a:t>
            </a:r>
          </a:p>
        </p:txBody>
      </p:sp>
    </p:spTree>
    <p:extLst>
      <p:ext uri="{BB962C8B-B14F-4D97-AF65-F5344CB8AC3E}">
        <p14:creationId xmlns:p14="http://schemas.microsoft.com/office/powerpoint/2010/main" val="82616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839053"/>
            <a:ext cx="6354062" cy="2734057"/>
          </a:xfrm>
        </p:spPr>
      </p:pic>
    </p:spTree>
    <p:extLst>
      <p:ext uri="{BB962C8B-B14F-4D97-AF65-F5344CB8AC3E}">
        <p14:creationId xmlns:p14="http://schemas.microsoft.com/office/powerpoint/2010/main" val="243280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839053"/>
            <a:ext cx="6354062" cy="2734057"/>
          </a:xfrm>
        </p:spPr>
      </p:pic>
      <p:cxnSp>
        <p:nvCxnSpPr>
          <p:cNvPr id="10" name="Straight Connector 9"/>
          <p:cNvCxnSpPr/>
          <p:nvPr/>
        </p:nvCxnSpPr>
        <p:spPr>
          <a:xfrm flipH="1">
            <a:off x="5676523" y="968721"/>
            <a:ext cx="18107" cy="58892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0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839053"/>
            <a:ext cx="6354062" cy="2734057"/>
          </a:xfrm>
        </p:spPr>
      </p:pic>
      <p:sp>
        <p:nvSpPr>
          <p:cNvPr id="8" name="Rectangle 7"/>
          <p:cNvSpPr/>
          <p:nvPr/>
        </p:nvSpPr>
        <p:spPr>
          <a:xfrm rot="16200000">
            <a:off x="1034058" y="2215562"/>
            <a:ext cx="5900897" cy="338397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676523" y="968721"/>
            <a:ext cx="18107" cy="58892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7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839053"/>
            <a:ext cx="6354062" cy="2734057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971D9E-3D81-4D4D-94ED-E8A634CECE2F}"/>
              </a:ext>
            </a:extLst>
          </p:cNvPr>
          <p:cNvCxnSpPr/>
          <p:nvPr/>
        </p:nvCxnSpPr>
        <p:spPr>
          <a:xfrm rot="2687568" flipH="1">
            <a:off x="5582384" y="1090629"/>
            <a:ext cx="18107" cy="58892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7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839053"/>
            <a:ext cx="6354062" cy="2734057"/>
          </a:xfrm>
        </p:spPr>
      </p:pic>
      <p:grpSp>
        <p:nvGrpSpPr>
          <p:cNvPr id="3" name="Group 2"/>
          <p:cNvGrpSpPr/>
          <p:nvPr/>
        </p:nvGrpSpPr>
        <p:grpSpPr>
          <a:xfrm rot="2687568">
            <a:off x="2693728" y="-111395"/>
            <a:ext cx="3402113" cy="5900897"/>
            <a:chOff x="2292517" y="957103"/>
            <a:chExt cx="3402113" cy="5900897"/>
          </a:xfrm>
        </p:grpSpPr>
        <p:sp>
          <p:nvSpPr>
            <p:cNvPr id="8" name="Rectangle 7"/>
            <p:cNvSpPr/>
            <p:nvPr/>
          </p:nvSpPr>
          <p:spPr>
            <a:xfrm rot="16200000">
              <a:off x="1034058" y="2215562"/>
              <a:ext cx="5900897" cy="338397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676523" y="968721"/>
              <a:ext cx="18107" cy="588927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84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839053"/>
            <a:ext cx="6354062" cy="2734057"/>
          </a:xfrm>
        </p:spPr>
      </p:pic>
      <p:cxnSp>
        <p:nvCxnSpPr>
          <p:cNvPr id="11" name="Straight Connector 10"/>
          <p:cNvCxnSpPr/>
          <p:nvPr/>
        </p:nvCxnSpPr>
        <p:spPr>
          <a:xfrm rot="10800000" flipH="1">
            <a:off x="7101543" y="885232"/>
            <a:ext cx="18107" cy="58892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1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422617"/>
            <a:ext cx="10515600" cy="1325563"/>
          </a:xfrm>
        </p:spPr>
        <p:txBody>
          <a:bodyPr/>
          <a:lstStyle/>
          <a:p>
            <a:endParaRPr lang="nl-B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839053"/>
            <a:ext cx="6354062" cy="2734057"/>
          </a:xfrm>
        </p:spPr>
      </p:pic>
      <p:grpSp>
        <p:nvGrpSpPr>
          <p:cNvPr id="3" name="Group 2"/>
          <p:cNvGrpSpPr/>
          <p:nvPr/>
        </p:nvGrpSpPr>
        <p:grpSpPr>
          <a:xfrm rot="10800000">
            <a:off x="7101543" y="885232"/>
            <a:ext cx="3402113" cy="5900897"/>
            <a:chOff x="2292517" y="957103"/>
            <a:chExt cx="3402113" cy="5900897"/>
          </a:xfrm>
        </p:grpSpPr>
        <p:sp>
          <p:nvSpPr>
            <p:cNvPr id="8" name="Rectangle 7"/>
            <p:cNvSpPr/>
            <p:nvPr/>
          </p:nvSpPr>
          <p:spPr>
            <a:xfrm rot="16200000">
              <a:off x="1034058" y="2215562"/>
              <a:ext cx="5900897" cy="338397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676523" y="968721"/>
              <a:ext cx="18107" cy="588927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2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F020-E4C3-4799-ACE7-00A06FC4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8EC1-0BB5-4338-80BA-8F4B78D1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MILP Trajectory Planning</a:t>
            </a:r>
          </a:p>
          <a:p>
            <a:r>
              <a:rPr lang="en-US" dirty="0"/>
              <a:t>Segmentation of the MILP problem</a:t>
            </a:r>
          </a:p>
          <a:p>
            <a:r>
              <a:rPr lang="en-US" dirty="0"/>
              <a:t>Result</a:t>
            </a:r>
            <a:r>
              <a:rPr lang="nl-BE" dirty="0"/>
              <a:t>s</a:t>
            </a:r>
          </a:p>
          <a:p>
            <a:r>
              <a:rPr lang="en-US" dirty="0"/>
              <a:t>C</a:t>
            </a:r>
            <a:r>
              <a:rPr lang="nl-BE" dirty="0" err="1"/>
              <a:t>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56" y="2634647"/>
            <a:ext cx="6353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44FD0-3D7F-4194-AD2B-D16EA71E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issues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F67FA-9885-45A9-991E-A55758D6B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146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6BC1D8B-4E19-4C97-ADF6-C62A1C26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74805"/>
            <a:ext cx="8610600" cy="1293028"/>
          </a:xfrm>
        </p:spPr>
        <p:txBody>
          <a:bodyPr/>
          <a:lstStyle/>
          <a:p>
            <a:r>
              <a:rPr lang="en-US" dirty="0"/>
              <a:t>Test Scenarios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E400D-1BAA-4D45-BF2D-6C62F3FF7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3" y="1691717"/>
            <a:ext cx="3012400" cy="2412000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B22C810-55B5-4C44-8445-2F1C5A041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97" y="1691717"/>
            <a:ext cx="3012401" cy="2412000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193098B-6D83-4E28-9910-D51028EBC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998" y="1691717"/>
            <a:ext cx="3012401" cy="241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32F964-3584-4E1C-90D9-698A5CCE5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73" y="4303407"/>
            <a:ext cx="3016736" cy="241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691C4-0D48-4CFB-A837-FBB37C2D7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98" y="4303407"/>
            <a:ext cx="3012401" cy="241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076E34-6C45-4227-9C29-55869EF76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998" y="4303407"/>
            <a:ext cx="3012401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4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7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8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39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773110"/>
            <a:ext cx="6269058" cy="3311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81F39-A19D-43FE-8661-B6056EA6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Pure MILP Performance Results</a:t>
            </a:r>
            <a:endParaRPr lang="nl-BE" sz="3600" dirty="0">
              <a:solidFill>
                <a:schemeClr val="bg1"/>
              </a:solidFill>
            </a:endParaRPr>
          </a:p>
        </p:txBody>
      </p:sp>
      <p:sp>
        <p:nvSpPr>
          <p:cNvPr id="40" name="Content Placeholder 9"/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Dramatic increases in solve time as amount of obstacles increases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Starting at three obstacles: cannot find optimal trajectory in less than 900s</a:t>
            </a:r>
          </a:p>
        </p:txBody>
      </p:sp>
    </p:spTree>
    <p:extLst>
      <p:ext uri="{BB962C8B-B14F-4D97-AF65-F5344CB8AC3E}">
        <p14:creationId xmlns:p14="http://schemas.microsoft.com/office/powerpoint/2010/main" val="61799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12" name="Picture 11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0" name="Picture 19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3459450" y="2187575"/>
            <a:ext cx="6857999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AEF1B18-AA18-40F1-9AD9-2E430C9E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32677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Segmentation of the MILP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C72F8-36A4-41FC-8B60-4FC5D0F6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885" y="821265"/>
            <a:ext cx="324394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5ED4026A-149F-4766-9163-8369D084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dirty="0"/>
              <a:t>Algorithm Approach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6C260F-18AF-45D0-B93B-1272592DF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0138" y="764372"/>
                <a:ext cx="7086600" cy="521601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MILP: NP-Complete problem,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000" dirty="0"/>
                  <a:t> </a:t>
                </a:r>
                <a:r>
                  <a:rPr lang="en-US" sz="2000" dirty="0"/>
                  <a:t>for n </a:t>
                </a:r>
                <a:r>
                  <a:rPr lang="en-US" sz="2000" dirty="0" err="1"/>
                  <a:t>oolean</a:t>
                </a:r>
                <a:r>
                  <a:rPr lang="en-US" sz="2000" dirty="0"/>
                  <a:t> variables</a:t>
                </a:r>
              </a:p>
              <a:p>
                <a:r>
                  <a:rPr lang="en-US" sz="2000" dirty="0"/>
                  <a:t>Obstacles need Boolean variable for every edge for every time step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ym typeface="Wingdings" panose="05000000000000000000" pitchFamily="2" charset="2"/>
                  </a:rPr>
                  <a:t> Many obstacles and/or many time steps cause bad performance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Goal of algorithm: reduce amount of obstacles and time steps</a:t>
                </a:r>
              </a:p>
              <a:p>
                <a:pPr lvl="1"/>
                <a:r>
                  <a:rPr lang="en-US" dirty="0"/>
                  <a:t>Divide trajectory planning problem into MILP subproblems: “segmentation”</a:t>
                </a:r>
              </a:p>
              <a:p>
                <a:pPr lvl="1"/>
                <a:r>
                  <a:rPr lang="en-US" dirty="0"/>
                  <a:t>Build trajectory gradually by solving subproblems in sequence</a:t>
                </a:r>
              </a:p>
              <a:p>
                <a:pPr lvl="1"/>
                <a:r>
                  <a:rPr lang="en-US" dirty="0"/>
                  <a:t>Tradeoff: Optimal trajectory will probably not be found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6C260F-18AF-45D0-B93B-1272592DF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138" y="764372"/>
                <a:ext cx="7086600" cy="5216013"/>
              </a:xfrm>
              <a:blipFill>
                <a:blip r:embed="rId2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15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9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6B5F8-7210-4576-B0BB-5FFF98E6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Algorithm Outline</a:t>
            </a:r>
            <a:endParaRPr lang="nl-BE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52088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0429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ECB9DB-CA04-4120-BD60-7CBC25B6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027835"/>
            <a:ext cx="10525125" cy="3946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93EC57-FAF0-4FD5-9F58-D962A5F1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 Outline</a:t>
            </a:r>
          </a:p>
        </p:txBody>
      </p:sp>
    </p:spTree>
    <p:extLst>
      <p:ext uri="{BB962C8B-B14F-4D97-AF65-F5344CB8AC3E}">
        <p14:creationId xmlns:p14="http://schemas.microsoft.com/office/powerpoint/2010/main" val="1256158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1A2B-240B-4C37-9636-D6608B17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/>
              <a:t>Importance of Convexity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E313-E4A1-4D46-8572-BC2128EE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/>
              <a:t>Integer variables determine worst case complexity</a:t>
            </a:r>
          </a:p>
          <a:p>
            <a:r>
              <a:rPr lang="en-US"/>
              <a:t>However: Solvers are smart, some problems can be solved much faster</a:t>
            </a:r>
          </a:p>
          <a:p>
            <a:r>
              <a:rPr lang="en-US"/>
              <a:t>Integer variables are needed to model non-convex search space</a:t>
            </a:r>
          </a:p>
          <a:p>
            <a:r>
              <a:rPr lang="en-US"/>
              <a:t>Working hypothesis: non-convexity of search space is “real” cause of poor performance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Focus on keeping search space as convex as possible, instead of minimizing integer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50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CACB9-F1F4-41A9-ACF3-34C4D58D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1) Finding The Initial Path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D96F-42B0-466A-95A4-B3037AB5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Theta* Extension of A* to allow path at any angle</a:t>
            </a:r>
          </a:p>
          <a:p>
            <a:r>
              <a:rPr lang="en-US" sz="2000" dirty="0"/>
              <a:t>Finds an initial path from start to goal position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Multirotor UAV can always reach goal by following this path exactly</a:t>
            </a:r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Ensures a feasible trajectory can always be found</a:t>
            </a:r>
          </a:p>
          <a:p>
            <a:r>
              <a:rPr lang="en-US" sz="2000" dirty="0">
                <a:sym typeface="Wingdings" panose="05000000000000000000" pitchFamily="2" charset="2"/>
              </a:rPr>
              <a:t>Initial path is used to find turn events, generate segments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39B0-DAB5-41BF-A206-CB6638CFB7B5}"/>
              </a:ext>
            </a:extLst>
          </p:cNvPr>
          <p:cNvSpPr txBox="1"/>
          <p:nvPr/>
        </p:nvSpPr>
        <p:spPr>
          <a:xfrm>
            <a:off x="4088820" y="6218685"/>
            <a:ext cx="7292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Kenny Daniel, Alex Nash, Sven Koenig, and Ariel </a:t>
            </a:r>
            <a:r>
              <a:rPr lang="en-US" sz="1400" dirty="0" err="1"/>
              <a:t>Felner</a:t>
            </a:r>
            <a:r>
              <a:rPr lang="en-US" sz="1400" dirty="0"/>
              <a:t>. Theta*: Any-angle path planning on grids. </a:t>
            </a:r>
          </a:p>
          <a:p>
            <a:pPr algn="ctr"/>
            <a:r>
              <a:rPr lang="en-US" sz="1400" dirty="0"/>
              <a:t>Journal of Artificial Intelligence Research, 39:533–579, 2010.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893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11" name="Picture 10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8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3459450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045B0-DDCA-4770-B712-FECD229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32677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4809-4A39-4B76-93E3-14A21F011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885" y="821265"/>
            <a:ext cx="324394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9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3930-D74B-454A-B2DB-93DDEFBE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Theta* Algorithm</a:t>
            </a: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2EDDFF-2609-4BF1-9601-A446C6CD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587" y="256813"/>
            <a:ext cx="5752463" cy="66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91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Theta* Demonstration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DC042-C90A-4996-B439-B656F55ED0E0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3F69C-3F2D-48C2-98FB-2773548F2DF7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177630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Theta* Demonstration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2F1993-BCC1-4F3E-AD2A-EC9F51765462}"/>
              </a:ext>
            </a:extLst>
          </p:cNvPr>
          <p:cNvSpPr/>
          <p:nvPr/>
        </p:nvSpPr>
        <p:spPr>
          <a:xfrm>
            <a:off x="3022985" y="486370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3484F-D1EA-4DF8-90F0-DFD48D75BAAB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E7D78-58BB-42F5-A488-C29966A25AC5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931917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AE0F7B-4156-4A41-8F30-3D5DB05542F0}"/>
              </a:ext>
            </a:extLst>
          </p:cNvPr>
          <p:cNvCxnSpPr>
            <a:cxnSpLocks/>
          </p:cNvCxnSpPr>
          <p:nvPr/>
        </p:nvCxnSpPr>
        <p:spPr>
          <a:xfrm flipV="1">
            <a:off x="2166284" y="4001295"/>
            <a:ext cx="972204" cy="1949445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72F1993-BCC1-4F3E-AD2A-EC9F51765462}"/>
              </a:ext>
            </a:extLst>
          </p:cNvPr>
          <p:cNvSpPr/>
          <p:nvPr/>
        </p:nvSpPr>
        <p:spPr>
          <a:xfrm>
            <a:off x="3012808" y="3868345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BA38CA-D193-43BB-A367-3A9158D5873E}"/>
              </a:ext>
            </a:extLst>
          </p:cNvPr>
          <p:cNvSpPr/>
          <p:nvPr/>
        </p:nvSpPr>
        <p:spPr>
          <a:xfrm>
            <a:off x="3022985" y="4860514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C3CDA-7299-4AC8-BA4F-95F1DB42DF4C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4EFAA-73E3-471A-8F2C-7FBEC4DE38E4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542731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AE0F7B-4156-4A41-8F30-3D5DB05542F0}"/>
              </a:ext>
            </a:extLst>
          </p:cNvPr>
          <p:cNvCxnSpPr>
            <a:cxnSpLocks/>
          </p:cNvCxnSpPr>
          <p:nvPr/>
        </p:nvCxnSpPr>
        <p:spPr>
          <a:xfrm flipV="1">
            <a:off x="2166284" y="4001295"/>
            <a:ext cx="972204" cy="194944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72F1993-BCC1-4F3E-AD2A-EC9F51765462}"/>
              </a:ext>
            </a:extLst>
          </p:cNvPr>
          <p:cNvSpPr/>
          <p:nvPr/>
        </p:nvSpPr>
        <p:spPr>
          <a:xfrm>
            <a:off x="3012808" y="3868345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F998F-D71E-4904-90F1-26755F75B69F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EBB9A-53FA-4713-A90A-A630FF8AD1BB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715070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AE0F7B-4156-4A41-8F30-3D5DB05542F0}"/>
              </a:ext>
            </a:extLst>
          </p:cNvPr>
          <p:cNvCxnSpPr>
            <a:cxnSpLocks/>
          </p:cNvCxnSpPr>
          <p:nvPr/>
        </p:nvCxnSpPr>
        <p:spPr>
          <a:xfrm flipV="1">
            <a:off x="2166284" y="4001295"/>
            <a:ext cx="972204" cy="194944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6BCA9-523A-47A3-A027-DEB971A58068}"/>
              </a:ext>
            </a:extLst>
          </p:cNvPr>
          <p:cNvCxnSpPr/>
          <p:nvPr/>
        </p:nvCxnSpPr>
        <p:spPr>
          <a:xfrm flipV="1">
            <a:off x="3115141" y="3005933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72F1993-BCC1-4F3E-AD2A-EC9F51765462}"/>
              </a:ext>
            </a:extLst>
          </p:cNvPr>
          <p:cNvSpPr/>
          <p:nvPr/>
        </p:nvSpPr>
        <p:spPr>
          <a:xfrm>
            <a:off x="3013360" y="3866544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C49B8-3480-4CA8-8CA1-6926970F0D8F}"/>
              </a:ext>
            </a:extLst>
          </p:cNvPr>
          <p:cNvCxnSpPr>
            <a:cxnSpLocks/>
          </p:cNvCxnSpPr>
          <p:nvPr/>
        </p:nvCxnSpPr>
        <p:spPr>
          <a:xfrm flipV="1">
            <a:off x="2166283" y="3029766"/>
            <a:ext cx="1944221" cy="292097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3995001" y="2898359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5B2282-A3E6-4BE6-BC3A-6D54880B5B82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A9F30-5D3E-4F6C-A575-FB5DC1D02630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61431-FED2-4556-A777-CA3A5A0B5443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65523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6BCA9-523A-47A3-A027-DEB971A58068}"/>
              </a:ext>
            </a:extLst>
          </p:cNvPr>
          <p:cNvCxnSpPr/>
          <p:nvPr/>
        </p:nvCxnSpPr>
        <p:spPr>
          <a:xfrm flipV="1">
            <a:off x="3115141" y="3005933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C49B8-3480-4CA8-8CA1-6926970F0D8F}"/>
              </a:ext>
            </a:extLst>
          </p:cNvPr>
          <p:cNvCxnSpPr>
            <a:cxnSpLocks/>
          </p:cNvCxnSpPr>
          <p:nvPr/>
        </p:nvCxnSpPr>
        <p:spPr>
          <a:xfrm flipV="1">
            <a:off x="2166283" y="3029766"/>
            <a:ext cx="1944221" cy="2920974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3995001" y="2898459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0ED4F1-DF07-472E-8CAF-EEF699101B5A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13F29-2128-4449-B37F-4EF9FE250158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18C68-76D9-4ABA-88AF-0EE453A815A4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4251136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6BCA9-523A-47A3-A027-DEB971A58068}"/>
              </a:ext>
            </a:extLst>
          </p:cNvPr>
          <p:cNvCxnSpPr/>
          <p:nvPr/>
        </p:nvCxnSpPr>
        <p:spPr>
          <a:xfrm flipV="1">
            <a:off x="3115141" y="3005933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C49B8-3480-4CA8-8CA1-6926970F0D8F}"/>
              </a:ext>
            </a:extLst>
          </p:cNvPr>
          <p:cNvCxnSpPr>
            <a:cxnSpLocks/>
          </p:cNvCxnSpPr>
          <p:nvPr/>
        </p:nvCxnSpPr>
        <p:spPr>
          <a:xfrm flipV="1">
            <a:off x="2166283" y="3029766"/>
            <a:ext cx="1944221" cy="2920974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A72D6-1516-49A5-9670-A03B0BDDFEB5}"/>
              </a:ext>
            </a:extLst>
          </p:cNvPr>
          <p:cNvCxnSpPr>
            <a:cxnSpLocks/>
          </p:cNvCxnSpPr>
          <p:nvPr/>
        </p:nvCxnSpPr>
        <p:spPr>
          <a:xfrm flipH="1">
            <a:off x="4110505" y="3029766"/>
            <a:ext cx="972015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3995001" y="290234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45AAEF-27A4-4395-94D3-1E40CE595223}"/>
              </a:ext>
            </a:extLst>
          </p:cNvPr>
          <p:cNvCxnSpPr>
            <a:cxnSpLocks/>
          </p:cNvCxnSpPr>
          <p:nvPr/>
        </p:nvCxnSpPr>
        <p:spPr>
          <a:xfrm flipV="1">
            <a:off x="2143125" y="3029765"/>
            <a:ext cx="2962742" cy="2944808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F85E76-0559-4344-8531-3790862A3825}"/>
              </a:ext>
            </a:extLst>
          </p:cNvPr>
          <p:cNvSpPr/>
          <p:nvPr/>
        </p:nvSpPr>
        <p:spPr>
          <a:xfrm>
            <a:off x="4967017" y="2917451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76936F-9993-4D4A-80C1-5FA2C06BF29B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BE9F3-072C-4DF9-BD9B-295C67A79AD0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998A-E67E-4822-B0F7-845C4C95B612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542029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6BCA9-523A-47A3-A027-DEB971A58068}"/>
              </a:ext>
            </a:extLst>
          </p:cNvPr>
          <p:cNvCxnSpPr/>
          <p:nvPr/>
        </p:nvCxnSpPr>
        <p:spPr>
          <a:xfrm flipV="1">
            <a:off x="3115141" y="3005933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C49B8-3480-4CA8-8CA1-6926970F0D8F}"/>
              </a:ext>
            </a:extLst>
          </p:cNvPr>
          <p:cNvCxnSpPr>
            <a:cxnSpLocks/>
          </p:cNvCxnSpPr>
          <p:nvPr/>
        </p:nvCxnSpPr>
        <p:spPr>
          <a:xfrm flipV="1">
            <a:off x="2166283" y="3029766"/>
            <a:ext cx="1944221" cy="2920974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A72D6-1516-49A5-9670-A03B0BDDFEB5}"/>
              </a:ext>
            </a:extLst>
          </p:cNvPr>
          <p:cNvCxnSpPr>
            <a:cxnSpLocks/>
          </p:cNvCxnSpPr>
          <p:nvPr/>
        </p:nvCxnSpPr>
        <p:spPr>
          <a:xfrm flipH="1">
            <a:off x="4110505" y="3029766"/>
            <a:ext cx="972015" cy="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3995001" y="290234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F85E76-0559-4344-8531-3790862A3825}"/>
              </a:ext>
            </a:extLst>
          </p:cNvPr>
          <p:cNvSpPr/>
          <p:nvPr/>
        </p:nvSpPr>
        <p:spPr>
          <a:xfrm>
            <a:off x="4967017" y="2917451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85D6CD-ABDA-4516-9054-3AA338E55D01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AFF40-91B5-498E-9986-DB4D60CDB01C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373CA-3863-404D-BB4D-2CC1B28CE599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463422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hoji, crossword puzzle, indoor, group&#10;&#10;Description generated with very high confidence">
            <a:extLst>
              <a:ext uri="{FF2B5EF4-FFF2-40B4-BE49-F238E27FC236}">
                <a16:creationId xmlns:a16="http://schemas.microsoft.com/office/drawing/2014/main" id="{9EE43C37-3F6B-4371-BC23-62CD892C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16" y="1825626"/>
            <a:ext cx="1023844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DF5DC-0D09-45E9-9468-6BC8C0A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Theta* Demonstration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ACD24B-9CA2-4F09-8938-86044A26686C}"/>
              </a:ext>
            </a:extLst>
          </p:cNvPr>
          <p:cNvCxnSpPr/>
          <p:nvPr/>
        </p:nvCxnSpPr>
        <p:spPr>
          <a:xfrm flipV="1">
            <a:off x="2143125" y="4979210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227F6-98BD-4ECC-B238-A2768DC4C7AF}"/>
              </a:ext>
            </a:extLst>
          </p:cNvPr>
          <p:cNvCxnSpPr>
            <a:cxnSpLocks/>
          </p:cNvCxnSpPr>
          <p:nvPr/>
        </p:nvCxnSpPr>
        <p:spPr>
          <a:xfrm flipV="1">
            <a:off x="3138488" y="4001295"/>
            <a:ext cx="0" cy="9779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46BCA9-523A-47A3-A027-DEB971A58068}"/>
              </a:ext>
            </a:extLst>
          </p:cNvPr>
          <p:cNvCxnSpPr/>
          <p:nvPr/>
        </p:nvCxnSpPr>
        <p:spPr>
          <a:xfrm flipV="1">
            <a:off x="3115141" y="3005933"/>
            <a:ext cx="995363" cy="9953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5C49B8-3480-4CA8-8CA1-6926970F0D8F}"/>
              </a:ext>
            </a:extLst>
          </p:cNvPr>
          <p:cNvCxnSpPr>
            <a:cxnSpLocks/>
          </p:cNvCxnSpPr>
          <p:nvPr/>
        </p:nvCxnSpPr>
        <p:spPr>
          <a:xfrm flipV="1">
            <a:off x="2166283" y="3029766"/>
            <a:ext cx="1944221" cy="2920974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A72D6-1516-49A5-9670-A03B0BDDFEB5}"/>
              </a:ext>
            </a:extLst>
          </p:cNvPr>
          <p:cNvCxnSpPr>
            <a:cxnSpLocks/>
          </p:cNvCxnSpPr>
          <p:nvPr/>
        </p:nvCxnSpPr>
        <p:spPr>
          <a:xfrm flipH="1">
            <a:off x="4110506" y="3029767"/>
            <a:ext cx="38688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285D6CD-ABDA-4516-9054-3AA338E55D01}"/>
              </a:ext>
            </a:extLst>
          </p:cNvPr>
          <p:cNvSpPr/>
          <p:nvPr/>
        </p:nvSpPr>
        <p:spPr>
          <a:xfrm>
            <a:off x="2050781" y="5835237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BD4F91-D2F4-4A7D-B2FB-050A0ABBD3C7}"/>
              </a:ext>
            </a:extLst>
          </p:cNvPr>
          <p:cNvCxnSpPr>
            <a:cxnSpLocks/>
          </p:cNvCxnSpPr>
          <p:nvPr/>
        </p:nvCxnSpPr>
        <p:spPr>
          <a:xfrm flipH="1" flipV="1">
            <a:off x="7979343" y="3005933"/>
            <a:ext cx="1973179" cy="19494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FF5D24-184D-4D1B-AF06-0F3D0856DCB1}"/>
              </a:ext>
            </a:extLst>
          </p:cNvPr>
          <p:cNvCxnSpPr>
            <a:cxnSpLocks/>
          </p:cNvCxnSpPr>
          <p:nvPr/>
        </p:nvCxnSpPr>
        <p:spPr>
          <a:xfrm>
            <a:off x="9952522" y="4936331"/>
            <a:ext cx="1" cy="10144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F8C3DA-0068-4A28-AEF1-B6CF44A739A8}"/>
              </a:ext>
            </a:extLst>
          </p:cNvPr>
          <p:cNvCxnSpPr>
            <a:cxnSpLocks/>
          </p:cNvCxnSpPr>
          <p:nvPr/>
        </p:nvCxnSpPr>
        <p:spPr>
          <a:xfrm flipH="1" flipV="1">
            <a:off x="4110504" y="3053602"/>
            <a:ext cx="4918950" cy="947693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92C0D4-A874-4E1B-AEA5-DF9B39DCF767}"/>
              </a:ext>
            </a:extLst>
          </p:cNvPr>
          <p:cNvCxnSpPr>
            <a:cxnSpLocks/>
          </p:cNvCxnSpPr>
          <p:nvPr/>
        </p:nvCxnSpPr>
        <p:spPr>
          <a:xfrm>
            <a:off x="8959275" y="4001295"/>
            <a:ext cx="993247" cy="1949445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F85E76-0559-4344-8531-3790862A3825}"/>
              </a:ext>
            </a:extLst>
          </p:cNvPr>
          <p:cNvSpPr/>
          <p:nvPr/>
        </p:nvSpPr>
        <p:spPr>
          <a:xfrm>
            <a:off x="8862821" y="3885793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CF32-3896-40EC-A3A3-74F2B534F9D8}"/>
              </a:ext>
            </a:extLst>
          </p:cNvPr>
          <p:cNvSpPr/>
          <p:nvPr/>
        </p:nvSpPr>
        <p:spPr>
          <a:xfrm>
            <a:off x="3995001" y="2906931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C25443-9A30-4CBF-AC9A-DCE4A7878AB8}"/>
              </a:ext>
            </a:extLst>
          </p:cNvPr>
          <p:cNvSpPr/>
          <p:nvPr/>
        </p:nvSpPr>
        <p:spPr>
          <a:xfrm>
            <a:off x="9837020" y="5827414"/>
            <a:ext cx="231006" cy="231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DE22B-C6AF-4FC5-A4F3-ED881C5CBF9E}"/>
              </a:ext>
            </a:extLst>
          </p:cNvPr>
          <p:cNvSpPr txBox="1"/>
          <p:nvPr/>
        </p:nvSpPr>
        <p:spPr>
          <a:xfrm>
            <a:off x="1524000" y="534371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nl-BE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B67B98-ED01-4730-AE67-A44743DDB0AF}"/>
              </a:ext>
            </a:extLst>
          </p:cNvPr>
          <p:cNvSpPr txBox="1"/>
          <p:nvPr/>
        </p:nvSpPr>
        <p:spPr>
          <a:xfrm>
            <a:off x="10134600" y="535323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81871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DDD0-8274-41A7-A7B3-C0B85E16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(1)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AB55A-E0B2-4876-9D17-C3823C1BC867}"/>
              </a:ext>
            </a:extLst>
          </p:cNvPr>
          <p:cNvSpPr txBox="1"/>
          <p:nvPr/>
        </p:nvSpPr>
        <p:spPr>
          <a:xfrm>
            <a:off x="3321182" y="3037730"/>
            <a:ext cx="4671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UAV Trajectory Planning</a:t>
            </a:r>
            <a:endParaRPr lang="nl-BE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91A5F-30A7-4290-8314-DBBAAA72FB4F}"/>
              </a:ext>
            </a:extLst>
          </p:cNvPr>
          <p:cNvSpPr txBox="1"/>
          <p:nvPr/>
        </p:nvSpPr>
        <p:spPr>
          <a:xfrm>
            <a:off x="619263" y="2295914"/>
            <a:ext cx="3051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Online/Realtime</a:t>
            </a:r>
            <a:r>
              <a:rPr lang="nl-BE" sz="2000" dirty="0"/>
              <a:t> </a:t>
            </a:r>
            <a:r>
              <a:rPr lang="nl-BE" sz="2000" dirty="0">
                <a:sym typeface="Wingdings" panose="05000000000000000000" pitchFamily="2" charset="2"/>
              </a:rPr>
              <a:t>&lt;-&gt; Offline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957D7-7737-4AE2-9201-2ACEB4280C45}"/>
              </a:ext>
            </a:extLst>
          </p:cNvPr>
          <p:cNvSpPr txBox="1"/>
          <p:nvPr/>
        </p:nvSpPr>
        <p:spPr>
          <a:xfrm>
            <a:off x="713873" y="5175279"/>
            <a:ext cx="4947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Fixed Wing &lt;-&gt; Multirotor &lt;-&gt; General Vehicle</a:t>
            </a:r>
            <a:endParaRPr lang="nl-B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CD706-7CC7-4460-B0DC-F9E7F284066C}"/>
              </a:ext>
            </a:extLst>
          </p:cNvPr>
          <p:cNvSpPr txBox="1"/>
          <p:nvPr/>
        </p:nvSpPr>
        <p:spPr>
          <a:xfrm>
            <a:off x="5548286" y="2199052"/>
            <a:ext cx="488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Trajectory speed &lt;-&gt; Performance</a:t>
            </a:r>
            <a:endParaRPr lang="nl-BE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88AF9-B2D9-4889-AD34-EEBCE3454A2B}"/>
              </a:ext>
            </a:extLst>
          </p:cNvPr>
          <p:cNvSpPr txBox="1"/>
          <p:nvPr/>
        </p:nvSpPr>
        <p:spPr>
          <a:xfrm>
            <a:off x="6600447" y="4156002"/>
            <a:ext cx="3747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Known &lt;-&gt; Unknown Environment</a:t>
            </a:r>
            <a:endParaRPr lang="nl-BE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3B21C-4E07-4604-879D-3A1A7E939C3B}"/>
              </a:ext>
            </a:extLst>
          </p:cNvPr>
          <p:cNvSpPr txBox="1"/>
          <p:nvPr/>
        </p:nvSpPr>
        <p:spPr>
          <a:xfrm>
            <a:off x="9702804" y="3052864"/>
            <a:ext cx="1290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Flexibility?</a:t>
            </a:r>
            <a:endParaRPr lang="nl-B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EB5B-3AC5-4BD1-B06E-D6116A1BBDC2}"/>
              </a:ext>
            </a:extLst>
          </p:cNvPr>
          <p:cNvSpPr txBox="1"/>
          <p:nvPr/>
        </p:nvSpPr>
        <p:spPr>
          <a:xfrm>
            <a:off x="713873" y="4013375"/>
            <a:ext cx="2862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Short Term &lt;-&gt; Long Term</a:t>
            </a:r>
            <a:endParaRPr lang="nl-BE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537AEF-3FC5-4A41-83DF-344566D32D0C}"/>
              </a:ext>
            </a:extLst>
          </p:cNvPr>
          <p:cNvSpPr txBox="1"/>
          <p:nvPr/>
        </p:nvSpPr>
        <p:spPr>
          <a:xfrm>
            <a:off x="7200900" y="48590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2D </a:t>
            </a:r>
            <a:r>
              <a:rPr lang="en-US" sz="2000" dirty="0">
                <a:sym typeface="Wingdings" panose="05000000000000000000" pitchFamily="2" charset="2"/>
              </a:rPr>
              <a:t>&lt;-&gt; 3D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476046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565E9-497F-4AEE-A7D0-3D91C051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2) Detecting Turn Events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BE0B-A7E4-4465-8670-D85798F4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900"/>
              <a:t>Segments are generated around turns in Theta* path for two reasons: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1900"/>
              <a:t>Safety/Stability</a:t>
            </a:r>
          </a:p>
          <a:p>
            <a:pPr lvl="1">
              <a:lnSpc>
                <a:spcPct val="80000"/>
              </a:lnSpc>
            </a:pPr>
            <a:r>
              <a:rPr lang="en-US" sz="1900"/>
              <a:t>Allows for construction of segments such that UAV can always safely navigate turns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900">
                <a:sym typeface="Wingdings" panose="05000000000000000000" pitchFamily="2" charset="2"/>
              </a:rPr>
              <a:t> By starting segment well before the turn, the UAV can slow down in time</a:t>
            </a:r>
            <a:endParaRPr lang="en-US" sz="1900"/>
          </a:p>
          <a:p>
            <a:pPr marL="457200" lvl="1" indent="0">
              <a:lnSpc>
                <a:spcPct val="80000"/>
              </a:lnSpc>
              <a:buNone/>
            </a:pPr>
            <a:endParaRPr lang="en-US" sz="190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1900"/>
              <a:t>Performance</a:t>
            </a:r>
          </a:p>
          <a:p>
            <a:pPr lvl="1">
              <a:lnSpc>
                <a:spcPct val="80000"/>
              </a:lnSpc>
            </a:pPr>
            <a:r>
              <a:rPr lang="en-US" sz="1900"/>
              <a:t>Turns show where non-convex parts of search space are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900">
                <a:sym typeface="Wingdings" panose="05000000000000000000" pitchFamily="2" charset="2"/>
              </a:rPr>
              <a:t> Max one turn per segment minimizes performance impact</a:t>
            </a:r>
            <a:endParaRPr lang="en-US" sz="1900"/>
          </a:p>
          <a:p>
            <a:pPr lvl="1">
              <a:lnSpc>
                <a:spcPct val="80000"/>
              </a:lnSpc>
            </a:pPr>
            <a:endParaRPr lang="nl-BE" sz="1900"/>
          </a:p>
        </p:txBody>
      </p:sp>
    </p:spTree>
    <p:extLst>
      <p:ext uri="{BB962C8B-B14F-4D97-AF65-F5344CB8AC3E}">
        <p14:creationId xmlns:p14="http://schemas.microsoft.com/office/powerpoint/2010/main" val="3552485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E2B0-9327-4457-BB90-84FEC2E7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Safety/Stability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DD533-A757-417E-89C7-491629561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65" y="2234632"/>
            <a:ext cx="498227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9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CF23859F-B415-49B4-AE2F-3C43D3DF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3165571"/>
            <a:ext cx="4521200" cy="1853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1E2B0-9327-4457-BB90-84FEC2E7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Performance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01AA5-B2AA-49A4-9566-6F3439B0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700"/>
              <a:t>Theta*: Node on path “survives”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>
                <a:sym typeface="Wingdings" panose="05000000000000000000" pitchFamily="2" charset="2"/>
              </a:rPr>
              <a:t> line of sight check failed</a:t>
            </a:r>
            <a:endParaRPr lang="nl-BE" sz="1700">
              <a:sym typeface="Wingdings" panose="05000000000000000000" pitchFamily="2" charset="2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à"/>
            </a:pPr>
            <a:r>
              <a:rPr lang="en-US" sz="1700">
                <a:sym typeface="Wingdings" panose="05000000000000000000" pitchFamily="2" charset="2"/>
              </a:rPr>
              <a:t>Obstacle on inside of turn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à"/>
            </a:pPr>
            <a:endParaRPr lang="en-US" sz="1700">
              <a:sym typeface="Wingdings" panose="05000000000000000000" pitchFamily="2" charset="2"/>
            </a:endParaRPr>
          </a:p>
          <a:p>
            <a:pPr>
              <a:lnSpc>
                <a:spcPct val="70000"/>
              </a:lnSpc>
            </a:pPr>
            <a:r>
              <a:rPr lang="en-US" sz="1700">
                <a:sym typeface="Wingdings" panose="05000000000000000000" pitchFamily="2" charset="2"/>
              </a:rPr>
              <a:t>Line between two valid positions is not entirely in search space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à"/>
            </a:pPr>
            <a:r>
              <a:rPr lang="en-US" sz="1700">
                <a:sym typeface="Wingdings" panose="05000000000000000000" pitchFamily="2" charset="2"/>
              </a:rPr>
              <a:t> Non-convex search space by definition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à"/>
            </a:pPr>
            <a:r>
              <a:rPr lang="en-US" sz="1700">
                <a:sym typeface="Wingdings" panose="05000000000000000000" pitchFamily="2" charset="2"/>
              </a:rPr>
              <a:t> Turns are manifestations of non-convex search space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1700">
              <a:sym typeface="Wingdings" panose="05000000000000000000" pitchFamily="2" charset="2"/>
            </a:endParaRPr>
          </a:p>
          <a:p>
            <a:pPr>
              <a:lnSpc>
                <a:spcPct val="70000"/>
              </a:lnSpc>
            </a:pPr>
            <a:r>
              <a:rPr lang="en-US" sz="1700">
                <a:sym typeface="Wingdings" panose="05000000000000000000" pitchFamily="2" charset="2"/>
              </a:rPr>
              <a:t>Goal: Keep search space as convex as possible in each segment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1700">
                <a:sym typeface="Wingdings" panose="05000000000000000000" pitchFamily="2" charset="2"/>
              </a:rPr>
              <a:t> Minimize amount of turns in each segment (at most one)</a:t>
            </a:r>
          </a:p>
        </p:txBody>
      </p:sp>
    </p:spTree>
    <p:extLst>
      <p:ext uri="{BB962C8B-B14F-4D97-AF65-F5344CB8AC3E}">
        <p14:creationId xmlns:p14="http://schemas.microsoft.com/office/powerpoint/2010/main" val="1241985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E0BA-ACF9-4C6A-8841-FAC6A0A1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Algorithm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0ACB-D1FD-4A40-AEAC-C5D69886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Sometimes: multiple nodes for single turn </a:t>
            </a:r>
            <a:r>
              <a:rPr lang="en-US" dirty="0">
                <a:sym typeface="Wingdings" panose="05000000000000000000" pitchFamily="2" charset="2"/>
              </a:rPr>
              <a:t> group into turn events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Nodes in same turn event must: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turn in the same direction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 close enough to each other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9759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676D-429C-4AFA-BC6E-23C04C9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Algorithm</a:t>
            </a: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7DC47-1E81-42FB-90EB-60B63042E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106" y="2193925"/>
            <a:ext cx="5053788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1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26C8DAA7-6FDC-4292-942C-E8ECB134C7B3}"/>
              </a:ext>
            </a:extLst>
          </p:cNvPr>
          <p:cNvSpPr/>
          <p:nvPr/>
        </p:nvSpPr>
        <p:spPr>
          <a:xfrm rot="1973635">
            <a:off x="4360068" y="1601341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69226-EE0D-40D8-ACC9-85A25FF3D0CE}"/>
              </a:ext>
            </a:extLst>
          </p:cNvPr>
          <p:cNvSpPr txBox="1"/>
          <p:nvPr/>
        </p:nvSpPr>
        <p:spPr>
          <a:xfrm>
            <a:off x="5429847" y="1653958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new Turn Event: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Turns clockwise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8283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26C8DAA7-6FDC-4292-942C-E8ECB134C7B3}"/>
              </a:ext>
            </a:extLst>
          </p:cNvPr>
          <p:cNvSpPr/>
          <p:nvPr/>
        </p:nvSpPr>
        <p:spPr>
          <a:xfrm rot="1973635">
            <a:off x="4360068" y="1601341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DDA0F1B6-4E29-4310-8C42-32C1D329C8C0}"/>
              </a:ext>
            </a:extLst>
          </p:cNvPr>
          <p:cNvSpPr/>
          <p:nvPr/>
        </p:nvSpPr>
        <p:spPr>
          <a:xfrm rot="4314669">
            <a:off x="4949654" y="2300287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AECC7-698E-445E-8DCD-4455B21ED7C2}"/>
              </a:ext>
            </a:extLst>
          </p:cNvPr>
          <p:cNvSpPr txBox="1"/>
          <p:nvPr/>
        </p:nvSpPr>
        <p:spPr>
          <a:xfrm>
            <a:off x="5922621" y="2247898"/>
            <a:ext cx="299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node: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Turns clockwise</a:t>
            </a:r>
          </a:p>
          <a:p>
            <a:r>
              <a:rPr lang="en-US" dirty="0">
                <a:sym typeface="Wingdings" panose="05000000000000000000" pitchFamily="2" charset="2"/>
              </a:rPr>
              <a:t> Add to current event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5052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26C8DAA7-6FDC-4292-942C-E8ECB134C7B3}"/>
              </a:ext>
            </a:extLst>
          </p:cNvPr>
          <p:cNvSpPr/>
          <p:nvPr/>
        </p:nvSpPr>
        <p:spPr>
          <a:xfrm rot="1973635">
            <a:off x="4360068" y="1601341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32BC1841-1B5F-4681-BB42-3D4471E14012}"/>
              </a:ext>
            </a:extLst>
          </p:cNvPr>
          <p:cNvSpPr/>
          <p:nvPr/>
        </p:nvSpPr>
        <p:spPr>
          <a:xfrm rot="8245809">
            <a:off x="4241006" y="4651047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29DE1-7BCE-4642-B705-0A0BA6B99EE6}"/>
              </a:ext>
            </a:extLst>
          </p:cNvPr>
          <p:cNvSpPr txBox="1"/>
          <p:nvPr/>
        </p:nvSpPr>
        <p:spPr>
          <a:xfrm>
            <a:off x="5116887" y="4276638"/>
            <a:ext cx="373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node: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Too far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Turns clockwise</a:t>
            </a:r>
          </a:p>
          <a:p>
            <a:r>
              <a:rPr lang="en-US" dirty="0">
                <a:sym typeface="Wingdings" panose="05000000000000000000" pitchFamily="2" charset="2"/>
              </a:rPr>
              <a:t> Do not add to current event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8271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32BC1841-1B5F-4681-BB42-3D4471E14012}"/>
              </a:ext>
            </a:extLst>
          </p:cNvPr>
          <p:cNvSpPr/>
          <p:nvPr/>
        </p:nvSpPr>
        <p:spPr>
          <a:xfrm rot="8245809">
            <a:off x="4241006" y="4651047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D039B-BE82-4DB5-9176-EB4183CA96EA}"/>
              </a:ext>
            </a:extLst>
          </p:cNvPr>
          <p:cNvSpPr txBox="1"/>
          <p:nvPr/>
        </p:nvSpPr>
        <p:spPr>
          <a:xfrm>
            <a:off x="5038725" y="4574642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new Turn Event: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Turns clockwise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5765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32BC1841-1B5F-4681-BB42-3D4471E14012}"/>
              </a:ext>
            </a:extLst>
          </p:cNvPr>
          <p:cNvSpPr/>
          <p:nvPr/>
        </p:nvSpPr>
        <p:spPr>
          <a:xfrm rot="8245809">
            <a:off x="4241006" y="4651047"/>
            <a:ext cx="595313" cy="695325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0E7192F6-AE08-4139-8835-78F109AC5947}"/>
              </a:ext>
            </a:extLst>
          </p:cNvPr>
          <p:cNvSpPr/>
          <p:nvPr/>
        </p:nvSpPr>
        <p:spPr>
          <a:xfrm rot="1403451" flipH="1">
            <a:off x="3777136" y="3819599"/>
            <a:ext cx="651711" cy="760104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17CE6-6459-4C81-BE66-354F4F6C3B33}"/>
              </a:ext>
            </a:extLst>
          </p:cNvPr>
          <p:cNvSpPr txBox="1"/>
          <p:nvPr/>
        </p:nvSpPr>
        <p:spPr>
          <a:xfrm>
            <a:off x="5335963" y="3405002"/>
            <a:ext cx="3731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node: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Turns counter-clockwise</a:t>
            </a:r>
          </a:p>
          <a:p>
            <a:r>
              <a:rPr lang="en-US" dirty="0">
                <a:sym typeface="Wingdings" panose="05000000000000000000" pitchFamily="2" charset="2"/>
              </a:rPr>
              <a:t> Do not add to current event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826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DDD0-8274-41A7-A7B3-C0B85E16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(1)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AB55A-E0B2-4876-9D17-C3823C1BC867}"/>
              </a:ext>
            </a:extLst>
          </p:cNvPr>
          <p:cNvSpPr txBox="1"/>
          <p:nvPr/>
        </p:nvSpPr>
        <p:spPr>
          <a:xfrm>
            <a:off x="3321182" y="3037730"/>
            <a:ext cx="4671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UAV Trajectory Planning</a:t>
            </a:r>
            <a:endParaRPr lang="nl-BE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91A5F-30A7-4290-8314-DBBAAA72FB4F}"/>
              </a:ext>
            </a:extLst>
          </p:cNvPr>
          <p:cNvSpPr txBox="1"/>
          <p:nvPr/>
        </p:nvSpPr>
        <p:spPr>
          <a:xfrm>
            <a:off x="619263" y="2295914"/>
            <a:ext cx="3051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Online/Realtime</a:t>
            </a:r>
            <a:r>
              <a:rPr lang="nl-BE" sz="2000" dirty="0"/>
              <a:t> </a:t>
            </a:r>
            <a:r>
              <a:rPr lang="nl-BE" sz="2000" dirty="0">
                <a:sym typeface="Wingdings" panose="05000000000000000000" pitchFamily="2" charset="2"/>
              </a:rPr>
              <a:t>&lt;-&gt; Offline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957D7-7737-4AE2-9201-2ACEB4280C45}"/>
              </a:ext>
            </a:extLst>
          </p:cNvPr>
          <p:cNvSpPr txBox="1"/>
          <p:nvPr/>
        </p:nvSpPr>
        <p:spPr>
          <a:xfrm>
            <a:off x="713873" y="5175279"/>
            <a:ext cx="4947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Fixed Wing &lt;-&gt; Multirotor &lt;-&gt; General Vehicle</a:t>
            </a:r>
            <a:endParaRPr lang="nl-B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CD706-7CC7-4460-B0DC-F9E7F284066C}"/>
              </a:ext>
            </a:extLst>
          </p:cNvPr>
          <p:cNvSpPr txBox="1"/>
          <p:nvPr/>
        </p:nvSpPr>
        <p:spPr>
          <a:xfrm>
            <a:off x="5548286" y="2199052"/>
            <a:ext cx="488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Trajectory speed &lt;-&gt; Performance</a:t>
            </a:r>
            <a:endParaRPr lang="nl-BE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88AF9-B2D9-4889-AD34-EEBCE3454A2B}"/>
              </a:ext>
            </a:extLst>
          </p:cNvPr>
          <p:cNvSpPr txBox="1"/>
          <p:nvPr/>
        </p:nvSpPr>
        <p:spPr>
          <a:xfrm>
            <a:off x="6600447" y="4156002"/>
            <a:ext cx="3747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Known &lt;-&gt; Unknown Environment</a:t>
            </a:r>
            <a:endParaRPr lang="nl-BE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3B21C-4E07-4604-879D-3A1A7E939C3B}"/>
              </a:ext>
            </a:extLst>
          </p:cNvPr>
          <p:cNvSpPr txBox="1"/>
          <p:nvPr/>
        </p:nvSpPr>
        <p:spPr>
          <a:xfrm>
            <a:off x="9702804" y="3052864"/>
            <a:ext cx="1290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Flexibility?</a:t>
            </a:r>
            <a:endParaRPr lang="nl-B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EB5B-3AC5-4BD1-B06E-D6116A1BBDC2}"/>
              </a:ext>
            </a:extLst>
          </p:cNvPr>
          <p:cNvSpPr txBox="1"/>
          <p:nvPr/>
        </p:nvSpPr>
        <p:spPr>
          <a:xfrm>
            <a:off x="713873" y="4013375"/>
            <a:ext cx="2862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Short Term &lt;-&gt; Long Term</a:t>
            </a:r>
            <a:endParaRPr lang="nl-BE" sz="2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C5A0B-F2AA-49AA-830A-AB9EFDDB9D07}"/>
              </a:ext>
            </a:extLst>
          </p:cNvPr>
          <p:cNvSpPr/>
          <p:nvPr/>
        </p:nvSpPr>
        <p:spPr>
          <a:xfrm>
            <a:off x="5246438" y="1964259"/>
            <a:ext cx="4908215" cy="8696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537AEF-3FC5-4A41-83DF-344566D32D0C}"/>
              </a:ext>
            </a:extLst>
          </p:cNvPr>
          <p:cNvSpPr txBox="1"/>
          <p:nvPr/>
        </p:nvSpPr>
        <p:spPr>
          <a:xfrm>
            <a:off x="7200900" y="48590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2D </a:t>
            </a:r>
            <a:r>
              <a:rPr lang="en-US" sz="2000" dirty="0">
                <a:sym typeface="Wingdings" panose="05000000000000000000" pitchFamily="2" charset="2"/>
              </a:rPr>
              <a:t>&lt;-&gt; 3D</a:t>
            </a:r>
            <a:endParaRPr lang="nl-BE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95864B-5727-40C3-9FFF-9210B33113ED}"/>
              </a:ext>
            </a:extLst>
          </p:cNvPr>
          <p:cNvSpPr/>
          <p:nvPr/>
        </p:nvSpPr>
        <p:spPr>
          <a:xfrm>
            <a:off x="3161913" y="2226949"/>
            <a:ext cx="1018421" cy="538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0FC95D-016A-4968-A1F4-B0B27D702EAA}"/>
              </a:ext>
            </a:extLst>
          </p:cNvPr>
          <p:cNvSpPr/>
          <p:nvPr/>
        </p:nvSpPr>
        <p:spPr>
          <a:xfrm>
            <a:off x="2386389" y="3918222"/>
            <a:ext cx="1793945" cy="637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1D4E46-31B6-4D4C-A52B-3591EF680B3C}"/>
              </a:ext>
            </a:extLst>
          </p:cNvPr>
          <p:cNvSpPr/>
          <p:nvPr/>
        </p:nvSpPr>
        <p:spPr>
          <a:xfrm>
            <a:off x="2386389" y="5059084"/>
            <a:ext cx="1588845" cy="6717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3C7F0-628D-4790-AEC6-15899BA4F59F}"/>
              </a:ext>
            </a:extLst>
          </p:cNvPr>
          <p:cNvSpPr/>
          <p:nvPr/>
        </p:nvSpPr>
        <p:spPr>
          <a:xfrm>
            <a:off x="7069789" y="4789313"/>
            <a:ext cx="735603" cy="59045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5D176F-F5A2-48C1-A549-C25BAC84133E}"/>
              </a:ext>
            </a:extLst>
          </p:cNvPr>
          <p:cNvSpPr/>
          <p:nvPr/>
        </p:nvSpPr>
        <p:spPr>
          <a:xfrm>
            <a:off x="6600447" y="4130477"/>
            <a:ext cx="1018421" cy="538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ECAE90-046E-44A2-88A5-B52BB3FFB3E9}"/>
              </a:ext>
            </a:extLst>
          </p:cNvPr>
          <p:cNvSpPr/>
          <p:nvPr/>
        </p:nvSpPr>
        <p:spPr>
          <a:xfrm>
            <a:off x="9638664" y="2859479"/>
            <a:ext cx="1513515" cy="7796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1732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0E7192F6-AE08-4139-8835-78F109AC5947}"/>
              </a:ext>
            </a:extLst>
          </p:cNvPr>
          <p:cNvSpPr/>
          <p:nvPr/>
        </p:nvSpPr>
        <p:spPr>
          <a:xfrm rot="1403451" flipH="1">
            <a:off x="3777136" y="3819599"/>
            <a:ext cx="651711" cy="760104"/>
          </a:xfrm>
          <a:prstGeom prst="circularArrow">
            <a:avLst>
              <a:gd name="adj1" fmla="val 14202"/>
              <a:gd name="adj2" fmla="val 2862981"/>
              <a:gd name="adj3" fmla="val 19571199"/>
              <a:gd name="adj4" fmla="val 10800000"/>
              <a:gd name="adj5" fmla="val 1691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B63D4-A092-49C6-8410-6A5ECD4E45A7}"/>
              </a:ext>
            </a:extLst>
          </p:cNvPr>
          <p:cNvSpPr txBox="1"/>
          <p:nvPr/>
        </p:nvSpPr>
        <p:spPr>
          <a:xfrm>
            <a:off x="1571625" y="3088147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new Turn Event: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Turns counter-clockwise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9900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B913-93CA-4587-892C-9BFAEE6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Events Demonstration</a:t>
            </a:r>
            <a:endParaRPr lang="nl-B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1105C-3FB5-4EA4-948F-321673AF1843}"/>
              </a:ext>
            </a:extLst>
          </p:cNvPr>
          <p:cNvCxnSpPr>
            <a:cxnSpLocks/>
          </p:cNvCxnSpPr>
          <p:nvPr/>
        </p:nvCxnSpPr>
        <p:spPr>
          <a:xfrm>
            <a:off x="1162050" y="2124075"/>
            <a:ext cx="34099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4BCED-0D44-4998-B409-FD0697119A81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124076"/>
            <a:ext cx="504825" cy="5238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DE925-270D-4739-B4FF-8F7EBAE4FA95}"/>
              </a:ext>
            </a:extLst>
          </p:cNvPr>
          <p:cNvCxnSpPr>
            <a:cxnSpLocks/>
          </p:cNvCxnSpPr>
          <p:nvPr/>
        </p:nvCxnSpPr>
        <p:spPr>
          <a:xfrm>
            <a:off x="1571625" y="4362450"/>
            <a:ext cx="24669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FFD57-67FF-4F13-BFBE-96B64E2D2F8B}"/>
              </a:ext>
            </a:extLst>
          </p:cNvPr>
          <p:cNvCxnSpPr>
            <a:cxnSpLocks/>
          </p:cNvCxnSpPr>
          <p:nvPr/>
        </p:nvCxnSpPr>
        <p:spPr>
          <a:xfrm flipV="1">
            <a:off x="4495800" y="2647950"/>
            <a:ext cx="581025" cy="228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635C3F-9606-46AF-B84F-E8E84C07DC29}"/>
              </a:ext>
            </a:extLst>
          </p:cNvPr>
          <p:cNvCxnSpPr>
            <a:cxnSpLocks/>
          </p:cNvCxnSpPr>
          <p:nvPr/>
        </p:nvCxnSpPr>
        <p:spPr>
          <a:xfrm>
            <a:off x="4038600" y="4362450"/>
            <a:ext cx="457200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CE97E4E-96E5-4FD5-B6C0-3EA402875C57}"/>
              </a:ext>
            </a:extLst>
          </p:cNvPr>
          <p:cNvSpPr/>
          <p:nvPr/>
        </p:nvSpPr>
        <p:spPr>
          <a:xfrm>
            <a:off x="4962525" y="2543178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38AB4A-8CD8-4B64-85BE-8E21C7666CE8}"/>
              </a:ext>
            </a:extLst>
          </p:cNvPr>
          <p:cNvSpPr/>
          <p:nvPr/>
        </p:nvSpPr>
        <p:spPr>
          <a:xfrm>
            <a:off x="4371975" y="4767266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DCA8FC-745A-4D9A-ADC1-5F380057376D}"/>
              </a:ext>
            </a:extLst>
          </p:cNvPr>
          <p:cNvSpPr/>
          <p:nvPr/>
        </p:nvSpPr>
        <p:spPr>
          <a:xfrm>
            <a:off x="3943350" y="4262431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BABC1-E564-4E99-B487-F4E88467C677}"/>
              </a:ext>
            </a:extLst>
          </p:cNvPr>
          <p:cNvSpPr/>
          <p:nvPr/>
        </p:nvSpPr>
        <p:spPr>
          <a:xfrm>
            <a:off x="4448175" y="2019299"/>
            <a:ext cx="209550" cy="21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4545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940AC-06A5-49BD-8237-292F6EB1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3) Generating Segments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A94-98DF-4DC8-A80B-08BDDAB7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Segments should be as small as possible, while ensuring safety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Expand turn events outwards by using MAD</a:t>
            </a:r>
            <a:endParaRPr lang="en-US"/>
          </a:p>
          <a:p>
            <a:pPr>
              <a:lnSpc>
                <a:spcPct val="80000"/>
              </a:lnSpc>
            </a:pPr>
            <a:r>
              <a:rPr lang="en-US" sz="2000"/>
              <a:t>MAD: Maximum Acceleration Distance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segment starts 1*MAD before the turn, the UAV can always stop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en-US" dirty="0"/>
              <a:t>If segment starts even earlier: more room to maneuver</a:t>
            </a:r>
            <a:endParaRPr lang="en-US"/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à"/>
            </a:pPr>
            <a:r>
              <a:rPr lang="en-US" sz="2000">
                <a:sym typeface="Wingdings" panose="05000000000000000000" pitchFamily="2" charset="2"/>
              </a:rPr>
              <a:t>Should allow for a more efficient approach</a:t>
            </a:r>
          </a:p>
          <a:p>
            <a:pPr>
              <a:lnSpc>
                <a:spcPct val="80000"/>
              </a:lnSpc>
            </a:pPr>
            <a:r>
              <a:rPr lang="en-US" sz="2000"/>
              <a:t>Algorithm generates 1 segment per turn event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When turn events are far apart: generate straight segments between them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1751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E05F-5964-4CC9-AD7C-57AD31F2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</a:t>
            </a: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DB51C-524C-4BD8-AF32-CFB8A55FB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053" y="2193925"/>
            <a:ext cx="415989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68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2" name="Picture 24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3" name="Picture 26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54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person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695946"/>
            <a:ext cx="5475672" cy="5461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25FD7-7F22-47C1-B483-66DA8353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Segment Generation Demo</a:t>
            </a:r>
          </a:p>
        </p:txBody>
      </p:sp>
    </p:spTree>
    <p:extLst>
      <p:ext uri="{BB962C8B-B14F-4D97-AF65-F5344CB8AC3E}">
        <p14:creationId xmlns:p14="http://schemas.microsoft.com/office/powerpoint/2010/main" val="359217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3" name="Picture 22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close up of a person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695946"/>
            <a:ext cx="5475672" cy="5461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935EA-A3B7-420E-A70B-1BFB6877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Segment Generation Demo</a:t>
            </a:r>
          </a:p>
        </p:txBody>
      </p:sp>
    </p:spTree>
    <p:extLst>
      <p:ext uri="{BB962C8B-B14F-4D97-AF65-F5344CB8AC3E}">
        <p14:creationId xmlns:p14="http://schemas.microsoft.com/office/powerpoint/2010/main" val="1373795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3" name="Picture 22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icture containing text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9CFCA-7048-42B5-B0CC-F12FADC7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Segment Generation Demo</a:t>
            </a:r>
          </a:p>
        </p:txBody>
      </p:sp>
    </p:spTree>
    <p:extLst>
      <p:ext uri="{BB962C8B-B14F-4D97-AF65-F5344CB8AC3E}">
        <p14:creationId xmlns:p14="http://schemas.microsoft.com/office/powerpoint/2010/main" val="187428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481B-E5E3-4CD6-8A0F-4B5D7FDE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Generating the Safe Region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99A0-EBE2-400A-81F5-65941512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obstacles need to be modelled in a segment</a:t>
            </a:r>
          </a:p>
          <a:p>
            <a:r>
              <a:rPr lang="en-US" dirty="0"/>
              <a:t>Reducing amount of obstacles improves performance</a:t>
            </a:r>
          </a:p>
          <a:p>
            <a:r>
              <a:rPr lang="en-US" dirty="0"/>
              <a:t>If segment has a turn: at least on obstacles prevent straight path from start to end of segment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Those obstacles make search space non-convex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 The “important” obstacles</a:t>
            </a:r>
          </a:p>
          <a:p>
            <a:r>
              <a:rPr lang="en-US" dirty="0"/>
              <a:t>All other obstacles can be represented using convex constraints only</a:t>
            </a:r>
          </a:p>
          <a:p>
            <a:pPr lvl="1"/>
            <a:r>
              <a:rPr lang="en-US" dirty="0"/>
              <a:t>Concept of “Safe Region”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5786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2DF4-36CA-488F-890D-CA48DB78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Implementation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F451-FE86-4128-8368-48CFCBE5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05C4A-54F7-404C-80B0-DC29A457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21" y="1314450"/>
            <a:ext cx="6166535" cy="53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1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Content Placeholder 4" descr="A close up of a map&#10;&#10;Description generated with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20"/>
          <a:stretch/>
        </p:blipFill>
        <p:spPr>
          <a:xfrm>
            <a:off x="6063916" y="1660146"/>
            <a:ext cx="4855317" cy="40668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13218-57C3-402F-BA66-3F66B96A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Initial Safe Region</a:t>
            </a:r>
            <a:endParaRPr lang="nl-BE" sz="3200"/>
          </a:p>
        </p:txBody>
      </p:sp>
      <p:sp>
        <p:nvSpPr>
          <p:cNvPr id="23" name="Content Placeholder 9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Orange area: convex hull of nodes in segment</a:t>
            </a:r>
          </a:p>
          <a:p>
            <a:r>
              <a:rPr lang="en-US" sz="1600"/>
              <a:t>Red obstacles: overlap convex hull </a:t>
            </a:r>
            <a:r>
              <a:rPr lang="en-US" sz="1600">
                <a:sym typeface="Wingdings" panose="05000000000000000000" pitchFamily="2" charset="2"/>
              </a:rPr>
              <a:t> make search space non-convex</a:t>
            </a:r>
          </a:p>
          <a:p>
            <a:r>
              <a:rPr lang="en-US" sz="1600">
                <a:sym typeface="Wingdings" panose="05000000000000000000" pitchFamily="2" charset="2"/>
              </a:rPr>
              <a:t>These are selected to be modelled in MILP problem</a:t>
            </a:r>
          </a:p>
          <a:p>
            <a:r>
              <a:rPr lang="en-US" sz="1600">
                <a:sym typeface="Wingdings" panose="05000000000000000000" pitchFamily="2" charset="2"/>
              </a:rPr>
              <a:t>If UAV stays inside orange safe regions and the selected obstacles are modelled: no collisions possible</a:t>
            </a:r>
          </a:p>
          <a:p>
            <a:r>
              <a:rPr lang="en-US" sz="1600">
                <a:sym typeface="Wingdings" panose="05000000000000000000" pitchFamily="2" charset="2"/>
              </a:rPr>
              <a:t>Safe region is overly restrictive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4140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5DE0-2FFE-4F12-B88D-729AF135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(2)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8855-8AF3-4ADA-AA5B-5F330C17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Decision: use Mixed-Integer Linear Programming (MILP)</a:t>
            </a:r>
          </a:p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UAV properties and movement can be modelled accurately</a:t>
            </a:r>
          </a:p>
          <a:p>
            <a:r>
              <a:rPr lang="en-US" dirty="0"/>
              <a:t>General solver finds optimal solution to problem</a:t>
            </a:r>
          </a:p>
          <a:p>
            <a:r>
              <a:rPr lang="en-US" dirty="0"/>
              <a:t>Constraint programming: flexible by design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Main Disadvantage</a:t>
            </a:r>
          </a:p>
          <a:p>
            <a:r>
              <a:rPr lang="en-US" dirty="0"/>
              <a:t>Performance!!!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85902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2F0B9-A07E-46D8-82CE-D1935EF1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Genetic Algorithm</a:t>
            </a:r>
            <a:endParaRPr lang="nl-BE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025C-4A4C-43B7-AD3E-088148DD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/>
              <a:t>Use genetic algorithm to grow safe region</a:t>
            </a:r>
          </a:p>
          <a:p>
            <a:r>
              <a:rPr lang="en-US" sz="1800"/>
              <a:t>Each individual has one chromosome with multiple genes</a:t>
            </a:r>
          </a:p>
          <a:p>
            <a:r>
              <a:rPr lang="en-US" sz="1800"/>
              <a:t>Each gene represents the position of a vertex of the safe region</a:t>
            </a:r>
          </a:p>
          <a:p>
            <a:r>
              <a:rPr lang="en-US" sz="1800"/>
              <a:t>Genetic Algorithm uses only one genetic operator:</a:t>
            </a:r>
          </a:p>
          <a:p>
            <a:pPr lvl="1"/>
            <a:r>
              <a:rPr lang="en-US" sz="1800"/>
              <a:t>Can add/remove vertices</a:t>
            </a:r>
          </a:p>
          <a:p>
            <a:pPr lvl="1"/>
            <a:r>
              <a:rPr lang="en-US" sz="1800"/>
              <a:t>Can “nudge” a vertex. </a:t>
            </a:r>
          </a:p>
          <a:p>
            <a:r>
              <a:rPr lang="en-US" sz="1800"/>
              <a:t>Tournament Selection is used, fitness function measures area of safe region</a:t>
            </a:r>
          </a:p>
          <a:p>
            <a:endParaRPr lang="en-US" sz="1800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7392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3" name="Picture 13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4" name="Picture 15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5" name="Picture 4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7D8D0789-D05E-4B36-BA1F-156E6A0052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7" r="-1" b="-1"/>
          <a:stretch/>
        </p:blipFill>
        <p:spPr>
          <a:xfrm>
            <a:off x="5279685" y="643467"/>
            <a:ext cx="6268638" cy="5571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094B6E-CDA3-44F7-96DD-2C0259E9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Nudge operation</a:t>
            </a:r>
            <a:endParaRPr lang="nl-BE" sz="3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C7F4-CF86-46E3-BD43-ACD4A9E8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Attempts to move a vertex from the safe region to a new, random position nearby</a:t>
            </a:r>
          </a:p>
          <a:p>
            <a:r>
              <a:rPr lang="en-US" sz="1600">
                <a:solidFill>
                  <a:schemeClr val="bg1"/>
                </a:solidFill>
              </a:rPr>
              <a:t>The safe region…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must stay convex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may not self-intersect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must contain initial safe region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may only overlap selected obstacles</a:t>
            </a:r>
          </a:p>
          <a:p>
            <a:endParaRPr lang="nl-BE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78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6" name="Content Placeholder 4" descr="A close up of a map&#10;&#10;Description generated with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036" y="1254087"/>
            <a:ext cx="4903467" cy="4617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8B36D-FDCD-45DC-A270-F8C59A0B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>
                <a:latin typeface="+mj-lt"/>
                <a:ea typeface="+mj-ea"/>
                <a:cs typeface="+mj-cs"/>
              </a:rPr>
              <a:t>Expanded Safe Region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Still only overlaps red obstacles</a:t>
            </a:r>
          </a:p>
          <a:p>
            <a:r>
              <a:rPr lang="en-US" sz="1600"/>
              <a:t>UAV has more room to maneuver</a:t>
            </a:r>
          </a:p>
        </p:txBody>
      </p:sp>
    </p:spTree>
    <p:extLst>
      <p:ext uri="{BB962C8B-B14F-4D97-AF65-F5344CB8AC3E}">
        <p14:creationId xmlns:p14="http://schemas.microsoft.com/office/powerpoint/2010/main" val="2765794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12" name="Picture 11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0" name="Picture 19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3459450" y="2187575"/>
            <a:ext cx="6857999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1E3B11-742C-499D-8D20-AA85FCEC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32677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C6DAB-1146-492B-9974-3ADEC33A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885" y="821265"/>
            <a:ext cx="324394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39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265397E-5C78-4D92-B2A1-312788EF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dirty="0"/>
              <a:t>Testing Scenarios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52BF4-FBCB-4D2B-AF46-5A32A126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Algorithm was tested on three categories of scenarios</a:t>
            </a:r>
          </a:p>
          <a:p>
            <a:pPr marL="0" indent="0">
              <a:buNone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Synthetic</a:t>
            </a:r>
          </a:p>
          <a:p>
            <a:pPr lvl="1"/>
            <a:r>
              <a:rPr lang="en-US" dirty="0"/>
              <a:t>Small, hand-made, obstacles laid out to be as challenging as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San Francisco</a:t>
            </a:r>
          </a:p>
          <a:p>
            <a:pPr lvl="1"/>
            <a:r>
              <a:rPr lang="en-US" dirty="0"/>
              <a:t>Uses real data, city grid with grid-aligned rectangles as obstacles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Leuven</a:t>
            </a:r>
          </a:p>
          <a:p>
            <a:pPr lvl="1"/>
            <a:r>
              <a:rPr lang="en-US" dirty="0"/>
              <a:t>Uses real data, dense and irregular layout of polygonal obstacles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66321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ap, text&#10;&#10;Description generated with high confidence">
            <a:extLst>
              <a:ext uri="{FF2B5EF4-FFF2-40B4-BE49-F238E27FC236}">
                <a16:creationId xmlns:a16="http://schemas.microsoft.com/office/drawing/2014/main" id="{621B3534-88BC-47C5-A521-FFC1A95D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97" y="2556426"/>
            <a:ext cx="4322347" cy="2161173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4754478-1FE1-4826-B24A-7BDC56F6E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08" y="2088859"/>
            <a:ext cx="3096308" cy="3096308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1504CAF3-CC3D-4C98-862A-9FB99F1C1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8" y="2211140"/>
            <a:ext cx="3564685" cy="2851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114FF-FE72-4E0B-833B-0322F734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Synthetic Scenarios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E01918-F9ED-4CCD-8FD4-CEA99D933AC4}"/>
              </a:ext>
            </a:extLst>
          </p:cNvPr>
          <p:cNvSpPr txBox="1"/>
          <p:nvPr/>
        </p:nvSpPr>
        <p:spPr>
          <a:xfrm>
            <a:off x="1100037" y="5511003"/>
            <a:ext cx="213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Up/Down Small</a:t>
            </a:r>
            <a:endParaRPr lang="nl-BE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40C7A2-9B9F-4F42-9531-D9446CDA3504}"/>
              </a:ext>
            </a:extLst>
          </p:cNvPr>
          <p:cNvSpPr txBox="1"/>
          <p:nvPr/>
        </p:nvSpPr>
        <p:spPr>
          <a:xfrm>
            <a:off x="5162814" y="5511003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Up/Down Large</a:t>
            </a:r>
            <a:endParaRPr lang="nl-BE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20A561-FE6A-4270-A76E-B0C1B442B24E}"/>
              </a:ext>
            </a:extLst>
          </p:cNvPr>
          <p:cNvSpPr txBox="1"/>
          <p:nvPr/>
        </p:nvSpPr>
        <p:spPr>
          <a:xfrm>
            <a:off x="9848166" y="5517451"/>
            <a:ext cx="877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Spiral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141119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14FF-FE72-4E0B-833B-0322F734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San Francisco Scenarios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D7AA9-B594-4311-A41C-589D4545C20D}"/>
              </a:ext>
            </a:extLst>
          </p:cNvPr>
          <p:cNvSpPr txBox="1"/>
          <p:nvPr/>
        </p:nvSpPr>
        <p:spPr>
          <a:xfrm>
            <a:off x="544233" y="5776445"/>
            <a:ext cx="283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 Francisco Small 1</a:t>
            </a:r>
            <a:endParaRPr lang="nl-BE" sz="2400" dirty="0"/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E18EC499-4AD3-482B-9551-D0514F57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216" y="2296923"/>
            <a:ext cx="3240000" cy="3240000"/>
          </a:xfrm>
          <a:prstGeom prst="rect">
            <a:avLst/>
          </a:prstGeom>
        </p:spPr>
      </p:pic>
      <p:pic>
        <p:nvPicPr>
          <p:cNvPr id="12" name="Picture 1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5445862-ACBF-4668-AC47-59077C0F4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1" y="2296923"/>
            <a:ext cx="3240000" cy="324000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3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8E914C4-38F6-4CA8-8656-6E4636F7A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5" y="2296923"/>
            <a:ext cx="3240000" cy="324000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CF928E-4681-44D0-9449-BCF01118EAED}"/>
              </a:ext>
            </a:extLst>
          </p:cNvPr>
          <p:cNvSpPr txBox="1"/>
          <p:nvPr/>
        </p:nvSpPr>
        <p:spPr>
          <a:xfrm>
            <a:off x="8769018" y="577644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 Francisco Large</a:t>
            </a:r>
            <a:endParaRPr lang="nl-BE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7CC1C-8BF1-43AE-8A6F-8EA5DBCA231E}"/>
              </a:ext>
            </a:extLst>
          </p:cNvPr>
          <p:cNvSpPr txBox="1"/>
          <p:nvPr/>
        </p:nvSpPr>
        <p:spPr>
          <a:xfrm>
            <a:off x="4606547" y="5776445"/>
            <a:ext cx="283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 Francisco Small 2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48718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14FF-FE72-4E0B-833B-0322F734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Leuven Scenarios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AD875-8901-4A13-9F0C-BDA83DDAD0DE}"/>
              </a:ext>
            </a:extLst>
          </p:cNvPr>
          <p:cNvSpPr txBox="1"/>
          <p:nvPr/>
        </p:nvSpPr>
        <p:spPr>
          <a:xfrm>
            <a:off x="940092" y="5857512"/>
            <a:ext cx="2050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Leuven Small 1</a:t>
            </a:r>
            <a:endParaRPr lang="nl-B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CD26E-6695-4171-94A5-19D23C86F4F8}"/>
              </a:ext>
            </a:extLst>
          </p:cNvPr>
          <p:cNvSpPr txBox="1"/>
          <p:nvPr/>
        </p:nvSpPr>
        <p:spPr>
          <a:xfrm>
            <a:off x="9179691" y="5857512"/>
            <a:ext cx="182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Leuven Large</a:t>
            </a:r>
            <a:endParaRPr lang="nl-BE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6F8E4-EDF3-4AC4-8775-D711983924A9}"/>
              </a:ext>
            </a:extLst>
          </p:cNvPr>
          <p:cNvSpPr txBox="1"/>
          <p:nvPr/>
        </p:nvSpPr>
        <p:spPr>
          <a:xfrm>
            <a:off x="5003247" y="5857512"/>
            <a:ext cx="2050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Leuven Small 2</a:t>
            </a:r>
            <a:endParaRPr lang="nl-BE" sz="2400" dirty="0"/>
          </a:p>
        </p:txBody>
      </p:sp>
      <p:pic>
        <p:nvPicPr>
          <p:cNvPr id="18" name="Picture 1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FB52A1A-F782-473C-923D-0480A0F7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9" y="2296923"/>
            <a:ext cx="3240000" cy="3240000"/>
          </a:xfrm>
          <a:prstGeom prst="rect">
            <a:avLst/>
          </a:prstGeom>
        </p:spPr>
      </p:pic>
      <p:pic>
        <p:nvPicPr>
          <p:cNvPr id="19" name="Picture 1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1165EF1-5D89-4D6F-BEF7-1B88FFD04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624" y="2296923"/>
            <a:ext cx="3240000" cy="3240000"/>
          </a:xfrm>
          <a:prstGeom prst="rect">
            <a:avLst/>
          </a:prstGeom>
        </p:spPr>
      </p:pic>
      <p:pic>
        <p:nvPicPr>
          <p:cNvPr id="20" name="Picture 19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86C1EA0-1F71-45D0-80B2-15000D1E9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67" y="2296923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143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7B1C-48A3-48F4-A5B0-0F4645E2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Performance results</a:t>
            </a:r>
            <a:endParaRPr lang="nl-B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DF5C5-8314-44D6-8850-1B17729EC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913" y="2650908"/>
            <a:ext cx="79724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427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7B1C-48A3-48F4-A5B0-0F4645E2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per segment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B3110E-125E-4FC7-85B7-BAC54DF8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09B03-F4D7-45CC-B8BA-68664FC4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453481"/>
            <a:ext cx="8001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4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3928-64C7-4B9E-AA09-36D2FE57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Alternative approaches</a:t>
            </a:r>
            <a:endParaRPr lang="nl-BE" dirty="0"/>
          </a:p>
        </p:txBody>
      </p:sp>
      <p:graphicFrame>
        <p:nvGraphicFramePr>
          <p:cNvPr id="3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60044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651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1619-B836-45BA-B4E9-969DE1C3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UAV Agility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80478-2DB0-44BD-BD9A-8B50BF1A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57" y="3472857"/>
            <a:ext cx="4855644" cy="1271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92E7A-2453-4B20-B4E3-8D101A3E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7" y="1920381"/>
            <a:ext cx="4855644" cy="1257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C483C-30E8-4A00-979D-FA417382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57" y="5039025"/>
            <a:ext cx="4855644" cy="1299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C00A00-D026-464F-B30A-CC21406FA827}"/>
              </a:ext>
            </a:extLst>
          </p:cNvPr>
          <p:cNvSpPr txBox="1"/>
          <p:nvPr/>
        </p:nvSpPr>
        <p:spPr>
          <a:xfrm>
            <a:off x="5951840" y="236440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Up/Down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FEFD6-807F-43C3-B442-B1A224478D25}"/>
              </a:ext>
            </a:extLst>
          </p:cNvPr>
          <p:cNvSpPr txBox="1"/>
          <p:nvPr/>
        </p:nvSpPr>
        <p:spPr>
          <a:xfrm>
            <a:off x="5951840" y="399773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Francisco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505FA-A949-43EA-82DB-72BCF685B4C6}"/>
              </a:ext>
            </a:extLst>
          </p:cNvPr>
          <p:cNvSpPr txBox="1"/>
          <p:nvPr/>
        </p:nvSpPr>
        <p:spPr>
          <a:xfrm>
            <a:off x="5951840" y="563107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Leuven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46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A178-9281-49B6-AF15-CAD0654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discussion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1CF-06F2-4C3A-8DFB-1A6A8EB7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MILP solve time scales linearly with path length</a:t>
            </a:r>
          </a:p>
          <a:p>
            <a:pPr lvl="1"/>
            <a:r>
              <a:rPr lang="en-US" dirty="0"/>
              <a:t>Theta* is still exponential, but much easier to solve</a:t>
            </a:r>
          </a:p>
          <a:p>
            <a:pPr lvl="1"/>
            <a:r>
              <a:rPr lang="en-US" dirty="0"/>
              <a:t>“routing” aspect separated from trajectory planning aspect</a:t>
            </a:r>
          </a:p>
          <a:p>
            <a:r>
              <a:rPr lang="en-US" dirty="0"/>
              <a:t>MILP solve time scales exponentially with obstacle density</a:t>
            </a:r>
          </a:p>
          <a:p>
            <a:pPr lvl="1"/>
            <a:r>
              <a:rPr lang="en-US" dirty="0"/>
              <a:t>Compared to total amount of obstacles for pure MILP</a:t>
            </a:r>
          </a:p>
          <a:p>
            <a:pPr lvl="1"/>
            <a:r>
              <a:rPr lang="en-US" dirty="0"/>
              <a:t>Leuven scenario: just barely possible, denser than necessary</a:t>
            </a:r>
          </a:p>
          <a:p>
            <a:r>
              <a:rPr lang="en-US" dirty="0"/>
              <a:t>Higher UAV agility reduces solve times</a:t>
            </a:r>
          </a:p>
          <a:p>
            <a:pPr lvl="1"/>
            <a:r>
              <a:rPr lang="en-US" dirty="0"/>
              <a:t>Algorithm assumes high agility of UAV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assumption only holds for multirotor UAV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79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0" name="Picture 19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718672"/>
            <a:ext cx="6269058" cy="3420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02DBE-5CAF-4DA5-A015-4E6E5554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Stability</a:t>
            </a:r>
            <a:endParaRPr lang="nl-BE" sz="360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85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999B-46DA-4F20-9912-DE2013F3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Issues</a:t>
            </a:r>
            <a:endParaRPr lang="nl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F797B4-C921-4269-AA17-7ABD06AD0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74" y="2438558"/>
            <a:ext cx="2849127" cy="31254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D5D9F-48E2-45CD-AFE3-A4FF95AC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99" y="2271804"/>
            <a:ext cx="2973002" cy="34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827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5FEE-DA04-40C7-A6D1-C78A0ECD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discussion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3E21-B9AE-4413-953F-917480C3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is mostly stable</a:t>
            </a:r>
            <a:endParaRPr lang="nl-BE" dirty="0"/>
          </a:p>
          <a:p>
            <a:pPr lvl="1"/>
            <a:r>
              <a:rPr lang="en-US" dirty="0"/>
              <a:t>Sometimes transition between segments fails… bug, bad assumption ??</a:t>
            </a:r>
          </a:p>
          <a:p>
            <a:pPr lvl="1"/>
            <a:r>
              <a:rPr lang="en-US" dirty="0"/>
              <a:t>Should be possible to fix edge cases where it fails</a:t>
            </a:r>
          </a:p>
          <a:p>
            <a:r>
              <a:rPr lang="en-US" dirty="0"/>
              <a:t>When trajectory is found: very similar between runs</a:t>
            </a:r>
          </a:p>
          <a:p>
            <a:pPr lvl="1"/>
            <a:r>
              <a:rPr lang="en-US" dirty="0"/>
              <a:t>Theta* is deterministic </a:t>
            </a:r>
            <a:r>
              <a:rPr lang="en-US" dirty="0">
                <a:sym typeface="Wingdings" panose="05000000000000000000" pitchFamily="2" charset="2"/>
              </a:rPr>
              <a:t> trajectory always roughly the same path</a:t>
            </a:r>
          </a:p>
          <a:p>
            <a:r>
              <a:rPr lang="en-US" dirty="0">
                <a:sym typeface="Wingdings" panose="05000000000000000000" pitchFamily="2" charset="2"/>
              </a:rPr>
              <a:t>Execution time varies by 10-15% between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677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9" name="Picture 18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339314"/>
            <a:ext cx="6269058" cy="4179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63E21-AB1B-4B2D-A6B4-7AAE116B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Time Step Size</a:t>
            </a:r>
            <a:endParaRPr lang="nl-BE" sz="360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05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0" name="Picture 19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1338242"/>
            <a:ext cx="6269058" cy="4181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DA91C-5CD4-4E2E-9AE2-AD416B9F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Maximum Time</a:t>
            </a:r>
            <a:endParaRPr lang="nl-BE" sz="360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6066-26D2-4828-A25A-5CFAAA3C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parameters: </a:t>
            </a:r>
            <a:br>
              <a:rPr lang="en-US" dirty="0"/>
            </a:br>
            <a:r>
              <a:rPr lang="en-US" dirty="0"/>
              <a:t>Time Step Size &amp; Maximum Time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C59C-BD7F-4067-8254-01ABCFC0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Dramatic effect on performance</a:t>
            </a:r>
          </a:p>
          <a:p>
            <a:r>
              <a:rPr lang="en-US" dirty="0"/>
              <a:t>Coarser time step size can be solved much faster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Solve rough trajectory first to gather info to solve fine trajectory faster?</a:t>
            </a:r>
          </a:p>
          <a:p>
            <a:r>
              <a:rPr lang="en-US" dirty="0"/>
              <a:t>Quick test: Pre-solve with 0,5s time step to estimate maximum time: 3x faster total solve time</a:t>
            </a:r>
          </a:p>
          <a:p>
            <a:r>
              <a:rPr lang="en-US" dirty="0"/>
              <a:t>Should be explored further!</a:t>
            </a:r>
          </a:p>
          <a:p>
            <a:pPr lvl="1"/>
            <a:r>
              <a:rPr lang="en-US" dirty="0"/>
              <a:t>Use rough trajectory to find important edges?</a:t>
            </a:r>
          </a:p>
          <a:p>
            <a:pPr lvl="1"/>
            <a:r>
              <a:rPr lang="en-US" dirty="0"/>
              <a:t>Use rough trajectory to improve transitions between segments?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213393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0" name="Picture 19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75" y="958348"/>
            <a:ext cx="6269058" cy="49413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0DAB1-34AA-47F6-A015-1E11052A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Approach Margin and Overlap</a:t>
            </a:r>
            <a:endParaRPr lang="nl-BE" sz="360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2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6084-CD57-4FA2-B05E-F6DAFCDA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parameters: </a:t>
            </a:r>
            <a:br>
              <a:rPr lang="en-US" dirty="0"/>
            </a:br>
            <a:r>
              <a:rPr lang="en-US" dirty="0"/>
              <a:t>Approach Margin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33E4-2670-4DAC-BD48-472A091E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approach margin is beneficial. Larger margin: small gains</a:t>
            </a:r>
          </a:p>
          <a:p>
            <a:r>
              <a:rPr lang="en-US" dirty="0"/>
              <a:t>Overlapping segments: </a:t>
            </a:r>
          </a:p>
          <a:p>
            <a:pPr lvl="1"/>
            <a:r>
              <a:rPr lang="en-US" dirty="0"/>
              <a:t>Significantly better trajectory</a:t>
            </a:r>
          </a:p>
          <a:p>
            <a:pPr lvl="1"/>
            <a:r>
              <a:rPr lang="en-US" dirty="0"/>
              <a:t>Large performance penalty</a:t>
            </a:r>
          </a:p>
          <a:p>
            <a:r>
              <a:rPr lang="en-US" dirty="0"/>
              <a:t>Original idea: larger approach margin </a:t>
            </a:r>
            <a:r>
              <a:rPr lang="en-US" dirty="0">
                <a:sym typeface="Wingdings" panose="05000000000000000000" pitchFamily="2" charset="2"/>
              </a:rPr>
              <a:t> more efficient trajectory</a:t>
            </a:r>
          </a:p>
          <a:p>
            <a:pPr lvl="1"/>
            <a:r>
              <a:rPr lang="en-US" dirty="0"/>
              <a:t>Seems to be wrong. Overlapping works much better</a:t>
            </a:r>
          </a:p>
          <a:p>
            <a:r>
              <a:rPr lang="en-US" dirty="0"/>
              <a:t>Should be explored further!</a:t>
            </a:r>
          </a:p>
          <a:p>
            <a:pPr lvl="1"/>
            <a:r>
              <a:rPr lang="en-US" dirty="0"/>
              <a:t>Why does a small overlap cause a large performance penalty?</a:t>
            </a:r>
          </a:p>
          <a:p>
            <a:pPr lvl="1"/>
            <a:r>
              <a:rPr lang="en-US" dirty="0"/>
              <a:t>How can this performance penalty be minimized?</a:t>
            </a:r>
          </a:p>
          <a:p>
            <a:pPr lvl="1"/>
            <a:r>
              <a:rPr lang="en-US" dirty="0"/>
              <a:t>Is there a better way to generate segments?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972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13" name="Picture 12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5" name="Picture 14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3459450" y="2187575"/>
            <a:ext cx="6857999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98AD91-0504-46E6-8F2B-3582DFF0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32677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MILP Trajectory Planning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E7D55-9C4F-446C-9EC9-6EFFF38F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885" y="821265"/>
            <a:ext cx="324394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60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0F47-D9A5-4C99-8EC3-7D075331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Region Generation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8A7D-927A-4388-BB96-552666D9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Algorithm was not thoroughly tested</a:t>
            </a:r>
          </a:p>
          <a:p>
            <a:r>
              <a:rPr lang="en-US" dirty="0"/>
              <a:t>Works well enough to not be the limiting part of the algorithm</a:t>
            </a:r>
          </a:p>
          <a:p>
            <a:r>
              <a:rPr lang="en-US" dirty="0"/>
              <a:t>However: probably not the best way to solve the problem</a:t>
            </a:r>
          </a:p>
          <a:p>
            <a:r>
              <a:rPr lang="en-US" dirty="0"/>
              <a:t>Improvements/alternatives should be explored…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04341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12" name="Picture 11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0" name="Picture 19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3459450" y="2187575"/>
            <a:ext cx="6857999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33DB73-CEA9-4AC5-90BD-2EF5AF63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32677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A6A39-DBF8-4DCC-832E-5B1F67F5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885" y="821265"/>
            <a:ext cx="324394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604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8F25-0359-4FB0-9623-4E9579C3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0830-14C2-45D6-B745-51C9D2F2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thesis: Build a UAV trajectory planning algorithm that scales to large and complex environments</a:t>
            </a:r>
          </a:p>
          <a:p>
            <a:r>
              <a:rPr lang="en-US" dirty="0"/>
              <a:t>This goal has been reached</a:t>
            </a:r>
          </a:p>
          <a:p>
            <a:r>
              <a:rPr lang="en-US" dirty="0"/>
              <a:t>Some weaknesses remain (segment transition bug)</a:t>
            </a:r>
          </a:p>
          <a:p>
            <a:r>
              <a:rPr lang="en-US" dirty="0"/>
              <a:t>Algorithm presented is just a first iteration</a:t>
            </a:r>
          </a:p>
          <a:p>
            <a:pPr lvl="1"/>
            <a:r>
              <a:rPr lang="en-US" dirty="0"/>
              <a:t>experiments show several ways the algorithm could be improved</a:t>
            </a:r>
          </a:p>
          <a:p>
            <a:pPr lvl="1"/>
            <a:r>
              <a:rPr lang="en-US" dirty="0"/>
              <a:t>Principles used in algorithm may be applied in other algorithms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052960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A618-15FA-44D2-BA0D-F197D451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350D-BA08-470A-99FC-BA8D7261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leads from experiments</a:t>
            </a:r>
          </a:p>
          <a:p>
            <a:r>
              <a:rPr lang="en-US" dirty="0"/>
              <a:t>Extend algorithm to 3D</a:t>
            </a:r>
          </a:p>
          <a:p>
            <a:r>
              <a:rPr lang="en-US" dirty="0"/>
              <a:t>Try Mixed-Integer Quadratic Programming so 2-norm can be modelled directly. Performance penalty or improvement?</a:t>
            </a:r>
          </a:p>
          <a:p>
            <a:r>
              <a:rPr lang="en-US" dirty="0"/>
              <a:t>Make complimentary online/</a:t>
            </a:r>
            <a:r>
              <a:rPr lang="en-US" dirty="0" err="1"/>
              <a:t>realtime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Necessary to use algorithm on actual physical UAV</a:t>
            </a:r>
          </a:p>
          <a:p>
            <a:pPr lvl="1"/>
            <a:r>
              <a:rPr lang="en-US" dirty="0"/>
              <a:t>Further performance improvements may allow for online long-term planning?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8307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10" name="Picture 9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3459450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4278D-43B9-46AC-84AB-67138B02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32677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63AC-5D60-41E6-8134-317C62F3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885" y="821265"/>
            <a:ext cx="324394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53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3000"/>
                  <a:shade val="98000"/>
                  <a:satMod val="150000"/>
                  <a:lumMod val="102000"/>
                </a:schemeClr>
              </a:gs>
              <a:gs pos="50000">
                <a:schemeClr val="bg1">
                  <a:tint val="98000"/>
                  <a:shade val="90000"/>
                  <a:satMod val="130000"/>
                  <a:lumMod val="103000"/>
                </a:schemeClr>
              </a:gs>
              <a:gs pos="100000">
                <a:schemeClr val="bg1">
                  <a:shade val="63000"/>
                  <a:satMod val="120000"/>
                </a:schemeClr>
              </a:gs>
            </a:gsLst>
            <a:lin ang="5400000" scaled="0"/>
          </a:gradFill>
          <a:ln>
            <a:noFill/>
          </a:ln>
          <a:effectLst/>
        </p:spPr>
      </p:sp>
      <p:pic>
        <p:nvPicPr>
          <p:cNvPr id="10" name="Picture 9" descr="A picture containing indoor,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 descr="A picture containing sitting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3459450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6A4CD2-01AA-4825-891E-1EE8A0CF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3" y="821265"/>
            <a:ext cx="632677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AECDF-AA1C-4E47-919A-4D968279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885" y="821265"/>
            <a:ext cx="3243944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2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9272-346C-4016-A009-B468166C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UAV State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F572-E2AB-4170-B16E-73D99E0E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work by Bellingham</a:t>
            </a:r>
          </a:p>
          <a:p>
            <a:r>
              <a:rPr lang="en-US" dirty="0"/>
              <a:t>Discretized time: N distinct time steps</a:t>
            </a:r>
          </a:p>
          <a:p>
            <a:r>
              <a:rPr lang="en-US" dirty="0"/>
              <a:t>UAV position, velocity, acceleration determined at each time step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B4C1F-15A8-4CAB-AAA6-0795640B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215" y="3462722"/>
            <a:ext cx="5389847" cy="1272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291198-2065-4EB3-A465-00866598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18" y="4804071"/>
            <a:ext cx="5636244" cy="1256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963F2-7568-4214-BA52-D1680C132BFD}"/>
              </a:ext>
            </a:extLst>
          </p:cNvPr>
          <p:cNvSpPr txBox="1"/>
          <p:nvPr/>
        </p:nvSpPr>
        <p:spPr>
          <a:xfrm>
            <a:off x="2220398" y="6311900"/>
            <a:ext cx="799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John Saunders Bellingham. Coordination and control of </a:t>
            </a:r>
            <a:r>
              <a:rPr lang="en-US" sz="1400" dirty="0" err="1"/>
              <a:t>uav</a:t>
            </a:r>
            <a:r>
              <a:rPr lang="en-US" sz="1400" dirty="0"/>
              <a:t> fleets using mixed-integer linear programming. </a:t>
            </a:r>
          </a:p>
          <a:p>
            <a:pPr algn="ctr"/>
            <a:r>
              <a:rPr lang="en-US" sz="1400" dirty="0"/>
              <a:t>PhD thesis, Massachusetts Institute of Technology, 2002.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6669218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560</TotalTime>
  <Words>1958</Words>
  <Application>Microsoft Office PowerPoint</Application>
  <PresentationFormat>Widescreen</PresentationFormat>
  <Paragraphs>343</Paragraphs>
  <Slides>85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Cambria Math</vt:lpstr>
      <vt:lpstr>Century Gothic</vt:lpstr>
      <vt:lpstr>Wingdings</vt:lpstr>
      <vt:lpstr>Vapor Trail</vt:lpstr>
      <vt:lpstr>Scalable Multirotor UAV Trajectory Planning using Mixed-Integer Linear Programming</vt:lpstr>
      <vt:lpstr>Overview</vt:lpstr>
      <vt:lpstr>Introduction</vt:lpstr>
      <vt:lpstr>Problem Statement (1)</vt:lpstr>
      <vt:lpstr>Problem Statement (1)</vt:lpstr>
      <vt:lpstr>Problem Statement (2)</vt:lpstr>
      <vt:lpstr>Alternative approaches</vt:lpstr>
      <vt:lpstr>MILP Trajectory Planning</vt:lpstr>
      <vt:lpstr>Time and UAV State</vt:lpstr>
      <vt:lpstr>Objective Function</vt:lpstr>
      <vt:lpstr>UAV State limits</vt:lpstr>
      <vt:lpstr>Obstacle Avoidance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Scalability issues</vt:lpstr>
      <vt:lpstr>Test Scenarios</vt:lpstr>
      <vt:lpstr>Pure MILP Performance Results</vt:lpstr>
      <vt:lpstr>Segmentation of the MILP problem</vt:lpstr>
      <vt:lpstr>Algorithm Approach</vt:lpstr>
      <vt:lpstr>Algorithm Outline</vt:lpstr>
      <vt:lpstr>Algorithm Outline</vt:lpstr>
      <vt:lpstr>Importance of Convexity</vt:lpstr>
      <vt:lpstr>1) Finding The Initial Path</vt:lpstr>
      <vt:lpstr>Theta* Algorithm</vt:lpstr>
      <vt:lpstr>Theta* Demonstration</vt:lpstr>
      <vt:lpstr>Theta* Demonstration</vt:lpstr>
      <vt:lpstr>Theta* Demonstration</vt:lpstr>
      <vt:lpstr>Theta* Demonstration</vt:lpstr>
      <vt:lpstr>Theta* Demonstration</vt:lpstr>
      <vt:lpstr>Theta* Demonstration</vt:lpstr>
      <vt:lpstr>Theta* Demonstration</vt:lpstr>
      <vt:lpstr>Theta* Demonstration</vt:lpstr>
      <vt:lpstr>Theta* Demonstration</vt:lpstr>
      <vt:lpstr>2) Detecting Turn Events</vt:lpstr>
      <vt:lpstr>Safety/Stability</vt:lpstr>
      <vt:lpstr>Performance</vt:lpstr>
      <vt:lpstr>Turn Events Algorithm</vt:lpstr>
      <vt:lpstr>Turn Events Algorithm</vt:lpstr>
      <vt:lpstr>Turn Events Demonstration</vt:lpstr>
      <vt:lpstr>Turn Events Demonstration</vt:lpstr>
      <vt:lpstr>Turn Events Demonstration</vt:lpstr>
      <vt:lpstr>Turn Events Demonstration</vt:lpstr>
      <vt:lpstr>Turn Events Demonstration</vt:lpstr>
      <vt:lpstr>Turn Events Demonstration</vt:lpstr>
      <vt:lpstr>Turn Events Demonstration</vt:lpstr>
      <vt:lpstr>3) Generating Segments</vt:lpstr>
      <vt:lpstr>Segmentation Algorithm</vt:lpstr>
      <vt:lpstr>Segment Generation Demo</vt:lpstr>
      <vt:lpstr>Segment Generation Demo</vt:lpstr>
      <vt:lpstr>Segment Generation Demo</vt:lpstr>
      <vt:lpstr>4) Generating the Safe Region</vt:lpstr>
      <vt:lpstr>Genetic Algorithm Implementation</vt:lpstr>
      <vt:lpstr>Initial Safe Region</vt:lpstr>
      <vt:lpstr>Genetic Algorithm</vt:lpstr>
      <vt:lpstr>Nudge operation</vt:lpstr>
      <vt:lpstr>Expanded Safe Region</vt:lpstr>
      <vt:lpstr>Results</vt:lpstr>
      <vt:lpstr>Testing Scenarios</vt:lpstr>
      <vt:lpstr>Synthetic Scenarios</vt:lpstr>
      <vt:lpstr>San Francisco Scenarios</vt:lpstr>
      <vt:lpstr>Leuven Scenarios</vt:lpstr>
      <vt:lpstr>Total Performance results</vt:lpstr>
      <vt:lpstr>Performance per segment</vt:lpstr>
      <vt:lpstr>UAV Agility</vt:lpstr>
      <vt:lpstr>Performance discussion</vt:lpstr>
      <vt:lpstr>Stability</vt:lpstr>
      <vt:lpstr>Stability Issues</vt:lpstr>
      <vt:lpstr>Stability discussion</vt:lpstr>
      <vt:lpstr>Time Step Size</vt:lpstr>
      <vt:lpstr>Maximum Time</vt:lpstr>
      <vt:lpstr>Important parameters:  Time Step Size &amp; Maximum Time</vt:lpstr>
      <vt:lpstr>Approach Margin and Overlap</vt:lpstr>
      <vt:lpstr>Important parameters:  Approach Margin</vt:lpstr>
      <vt:lpstr>Safe Region Generation</vt:lpstr>
      <vt:lpstr>Conclusions</vt:lpstr>
      <vt:lpstr>Reflection</vt:lpstr>
      <vt:lpstr>Future work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Jorik De Waen</dc:creator>
  <cp:lastModifiedBy>Jorik De Waen</cp:lastModifiedBy>
  <cp:revision>59</cp:revision>
  <dcterms:created xsi:type="dcterms:W3CDTF">2017-05-25T16:30:22Z</dcterms:created>
  <dcterms:modified xsi:type="dcterms:W3CDTF">2017-06-30T01:20:16Z</dcterms:modified>
</cp:coreProperties>
</file>