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3"/>
  </p:notesMasterIdLst>
  <p:sldIdLst>
    <p:sldId id="256" r:id="rId2"/>
    <p:sldId id="346" r:id="rId3"/>
    <p:sldId id="264" r:id="rId4"/>
    <p:sldId id="261" r:id="rId5"/>
    <p:sldId id="276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8" r:id="rId19"/>
    <p:sldId id="277" r:id="rId20"/>
    <p:sldId id="279" r:id="rId21"/>
    <p:sldId id="280" r:id="rId22"/>
    <p:sldId id="281" r:id="rId23"/>
    <p:sldId id="341" r:id="rId24"/>
    <p:sldId id="284" r:id="rId25"/>
    <p:sldId id="282" r:id="rId26"/>
    <p:sldId id="283" r:id="rId27"/>
    <p:sldId id="343" r:id="rId28"/>
    <p:sldId id="285" r:id="rId29"/>
    <p:sldId id="293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4" r:id="rId38"/>
    <p:sldId id="296" r:id="rId39"/>
    <p:sldId id="297" r:id="rId40"/>
    <p:sldId id="298" r:id="rId41"/>
    <p:sldId id="342" r:id="rId42"/>
    <p:sldId id="300" r:id="rId43"/>
    <p:sldId id="301" r:id="rId44"/>
    <p:sldId id="302" r:id="rId45"/>
    <p:sldId id="304" r:id="rId46"/>
    <p:sldId id="303" r:id="rId47"/>
    <p:sldId id="306" r:id="rId48"/>
    <p:sldId id="307" r:id="rId49"/>
    <p:sldId id="308" r:id="rId50"/>
    <p:sldId id="345" r:id="rId51"/>
    <p:sldId id="334" r:id="rId52"/>
    <p:sldId id="335" r:id="rId53"/>
    <p:sldId id="336" r:id="rId54"/>
    <p:sldId id="309" r:id="rId55"/>
    <p:sldId id="344" r:id="rId56"/>
    <p:sldId id="337" r:id="rId57"/>
    <p:sldId id="338" r:id="rId58"/>
    <p:sldId id="339" r:id="rId59"/>
    <p:sldId id="340" r:id="rId60"/>
    <p:sldId id="310" r:id="rId61"/>
    <p:sldId id="311" r:id="rId62"/>
    <p:sldId id="312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2" r:id="rId81"/>
    <p:sldId id="333" r:id="rId8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99C594C-D61C-4D0B-842F-2468B6D0EB95}">
          <p14:sldIdLst>
            <p14:sldId id="256"/>
            <p14:sldId id="346"/>
            <p14:sldId id="264"/>
            <p14:sldId id="261"/>
            <p14:sldId id="276"/>
            <p14:sldId id="263"/>
            <p14:sldId id="265"/>
            <p14:sldId id="266"/>
          </p14:sldIdLst>
        </p14:section>
        <p14:section name="Obstacle Avoidance" id="{9671B787-5161-40C3-B635-5DFCF948862E}">
          <p14:sldIdLst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Scalability Issue Demo" id="{AF34D449-5104-4BD2-9589-364CAE0BF090}">
          <p14:sldIdLst>
            <p14:sldId id="278"/>
            <p14:sldId id="277"/>
            <p14:sldId id="279"/>
          </p14:sldIdLst>
        </p14:section>
        <p14:section name="Segmentation" id="{DB7B245D-BD75-4642-B07D-D638BD576A42}">
          <p14:sldIdLst>
            <p14:sldId id="280"/>
            <p14:sldId id="281"/>
            <p14:sldId id="341"/>
            <p14:sldId id="284"/>
            <p14:sldId id="282"/>
          </p14:sldIdLst>
        </p14:section>
        <p14:section name="Theta*" id="{D8667EB4-80F3-4699-AFCB-264E5F9E359F}">
          <p14:sldIdLst>
            <p14:sldId id="283"/>
            <p14:sldId id="343"/>
            <p14:sldId id="285"/>
            <p14:sldId id="293"/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  <p14:section name="Turn Events" id="{68A450AC-E6F1-4A58-854C-FA5F2743C5A1}">
          <p14:sldIdLst>
            <p14:sldId id="294"/>
            <p14:sldId id="296"/>
            <p14:sldId id="297"/>
            <p14:sldId id="298"/>
            <p14:sldId id="342"/>
            <p14:sldId id="300"/>
            <p14:sldId id="301"/>
            <p14:sldId id="302"/>
            <p14:sldId id="304"/>
            <p14:sldId id="303"/>
            <p14:sldId id="306"/>
            <p14:sldId id="307"/>
          </p14:sldIdLst>
        </p14:section>
        <p14:section name="Generating Segments" id="{2EADEC17-9AB9-4DC6-8E9C-1F9FBEC348EB}">
          <p14:sldIdLst>
            <p14:sldId id="308"/>
            <p14:sldId id="345"/>
            <p14:sldId id="334"/>
            <p14:sldId id="335"/>
            <p14:sldId id="336"/>
          </p14:sldIdLst>
        </p14:section>
        <p14:section name="Genetic Algorithm" id="{AE097DFE-EF83-4B2F-A4E6-DB6DB0D5846A}">
          <p14:sldIdLst>
            <p14:sldId id="309"/>
            <p14:sldId id="344"/>
            <p14:sldId id="337"/>
            <p14:sldId id="338"/>
            <p14:sldId id="339"/>
            <p14:sldId id="340"/>
          </p14:sldIdLst>
        </p14:section>
        <p14:section name="Analysis" id="{B98452DD-2B43-4410-A0E2-D75A59BF766B}">
          <p14:sldIdLst>
            <p14:sldId id="310"/>
            <p14:sldId id="311"/>
            <p14:sldId id="312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</p14:sldIdLst>
        </p14:section>
        <p14:section name="Conclusion" id="{0368ABB1-6004-49A0-9AF4-5131A0A0C57C}">
          <p14:sldIdLst>
            <p14:sldId id="329"/>
            <p14:sldId id="330"/>
            <p14:sldId id="332"/>
            <p14:sldId id="33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87015" autoAdjust="0"/>
  </p:normalViewPr>
  <p:slideViewPr>
    <p:cSldViewPr snapToGrid="0">
      <p:cViewPr varScale="1">
        <p:scale>
          <a:sx n="99" d="100"/>
          <a:sy n="99" d="100"/>
        </p:scale>
        <p:origin x="10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88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631A1E-C0B9-4212-98B5-F05B3180C9D4}" type="datetimeFigureOut">
              <a:rPr lang="nl-BE" smtClean="0"/>
              <a:t>30/06/2017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642A8F-05C1-4B14-A62E-F9237A75B07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9091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UAV Trajectory planning -&gt; Many options</a:t>
            </a:r>
          </a:p>
          <a:p>
            <a:r>
              <a:rPr lang="en-US" dirty="0"/>
              <a:t>Online, short term planning well explored</a:t>
            </a:r>
          </a:p>
          <a:p>
            <a:r>
              <a:rPr lang="en-US" dirty="0"/>
              <a:t>Accurate, offline, long term planning poorly explored for multirotor UAVs</a:t>
            </a:r>
          </a:p>
          <a:p>
            <a:r>
              <a:rPr lang="en-US" dirty="0"/>
              <a:t>Optimality not required, wish to make it as flexible as possible</a:t>
            </a:r>
          </a:p>
          <a:p>
            <a:r>
              <a:rPr lang="en-US" dirty="0"/>
              <a:t>Known environments to limit scope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42A8F-05C1-4B14-A62E-F9237A75B07C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2999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rewrite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42A8F-05C1-4B14-A62E-F9237A75B07C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0994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42A8F-05C1-4B14-A62E-F9237A75B07C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8867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2659A-60D5-42CF-9DBC-133652C58004}" type="datetimeFigureOut">
              <a:rPr lang="nl-BE" smtClean="0"/>
              <a:t>30/06/2017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177C-DE0C-4404-BE1C-32D8C4706E8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880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2659A-60D5-42CF-9DBC-133652C58004}" type="datetimeFigureOut">
              <a:rPr lang="nl-BE" smtClean="0"/>
              <a:t>30/06/2017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177C-DE0C-4404-BE1C-32D8C4706E8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5152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2659A-60D5-42CF-9DBC-133652C58004}" type="datetimeFigureOut">
              <a:rPr lang="nl-BE" smtClean="0"/>
              <a:t>30/06/2017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177C-DE0C-4404-BE1C-32D8C4706E8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8584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2659A-60D5-42CF-9DBC-133652C58004}" type="datetimeFigureOut">
              <a:rPr lang="nl-BE" smtClean="0"/>
              <a:t>30/06/2017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177C-DE0C-4404-BE1C-32D8C4706E8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2546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2659A-60D5-42CF-9DBC-133652C58004}" type="datetimeFigureOut">
              <a:rPr lang="nl-BE" smtClean="0"/>
              <a:t>30/06/2017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177C-DE0C-4404-BE1C-32D8C4706E8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01501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2659A-60D5-42CF-9DBC-133652C58004}" type="datetimeFigureOut">
              <a:rPr lang="nl-BE" smtClean="0"/>
              <a:t>30/06/2017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177C-DE0C-4404-BE1C-32D8C4706E8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88851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2659A-60D5-42CF-9DBC-133652C58004}" type="datetimeFigureOut">
              <a:rPr lang="nl-BE" smtClean="0"/>
              <a:t>30/06/2017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177C-DE0C-4404-BE1C-32D8C4706E8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9873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2659A-60D5-42CF-9DBC-133652C58004}" type="datetimeFigureOut">
              <a:rPr lang="nl-BE" smtClean="0"/>
              <a:t>30/06/2017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177C-DE0C-4404-BE1C-32D8C4706E8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2700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2659A-60D5-42CF-9DBC-133652C58004}" type="datetimeFigureOut">
              <a:rPr lang="nl-BE" smtClean="0"/>
              <a:t>30/06/2017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177C-DE0C-4404-BE1C-32D8C4706E8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5214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2659A-60D5-42CF-9DBC-133652C58004}" type="datetimeFigureOut">
              <a:rPr lang="nl-BE" smtClean="0"/>
              <a:t>30/06/2017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177C-DE0C-4404-BE1C-32D8C4706E8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630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2659A-60D5-42CF-9DBC-133652C58004}" type="datetimeFigureOut">
              <a:rPr lang="nl-BE" smtClean="0"/>
              <a:t>30/06/2017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177C-DE0C-4404-BE1C-32D8C4706E8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4220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2659A-60D5-42CF-9DBC-133652C58004}" type="datetimeFigureOut">
              <a:rPr lang="nl-BE" smtClean="0"/>
              <a:t>30/06/2017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D177C-DE0C-4404-BE1C-32D8C4706E8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1131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Scalable Multirotor UAV Trajectory Planning</a:t>
            </a:r>
            <a:br>
              <a:rPr lang="en-US" sz="4000" dirty="0"/>
            </a:br>
            <a:r>
              <a:rPr lang="en-US" sz="4000" dirty="0"/>
              <a:t>using Mixed-Integer Linear Programming</a:t>
            </a:r>
            <a:endParaRPr lang="nl-BE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Master’s Thesis defense </a:t>
            </a:r>
          </a:p>
          <a:p>
            <a:r>
              <a:rPr lang="en-US" dirty="0"/>
              <a:t>Jorik De Waen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68964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612" y="422617"/>
            <a:ext cx="10515600" cy="1325563"/>
          </a:xfrm>
        </p:spPr>
        <p:txBody>
          <a:bodyPr/>
          <a:lstStyle/>
          <a:p>
            <a:endParaRPr lang="nl-BE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969" y="2634265"/>
            <a:ext cx="6354062" cy="2734057"/>
          </a:xfrm>
        </p:spPr>
      </p:pic>
    </p:spTree>
    <p:extLst>
      <p:ext uri="{BB962C8B-B14F-4D97-AF65-F5344CB8AC3E}">
        <p14:creationId xmlns:p14="http://schemas.microsoft.com/office/powerpoint/2010/main" val="2432800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612" y="422617"/>
            <a:ext cx="10515600" cy="1325563"/>
          </a:xfrm>
        </p:spPr>
        <p:txBody>
          <a:bodyPr/>
          <a:lstStyle/>
          <a:p>
            <a:endParaRPr lang="nl-BE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969" y="2634265"/>
            <a:ext cx="6354062" cy="2734057"/>
          </a:xfrm>
        </p:spPr>
      </p:pic>
      <p:cxnSp>
        <p:nvCxnSpPr>
          <p:cNvPr id="10" name="Straight Connector 9"/>
          <p:cNvCxnSpPr/>
          <p:nvPr/>
        </p:nvCxnSpPr>
        <p:spPr>
          <a:xfrm flipH="1">
            <a:off x="5676523" y="968721"/>
            <a:ext cx="18107" cy="588927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503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612" y="422617"/>
            <a:ext cx="10515600" cy="1325563"/>
          </a:xfrm>
        </p:spPr>
        <p:txBody>
          <a:bodyPr/>
          <a:lstStyle/>
          <a:p>
            <a:endParaRPr lang="nl-BE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969" y="2634265"/>
            <a:ext cx="6354062" cy="2734057"/>
          </a:xfrm>
        </p:spPr>
      </p:pic>
      <p:sp>
        <p:nvSpPr>
          <p:cNvPr id="8" name="Rectangle 7"/>
          <p:cNvSpPr/>
          <p:nvPr/>
        </p:nvSpPr>
        <p:spPr>
          <a:xfrm rot="16200000">
            <a:off x="1034058" y="2215562"/>
            <a:ext cx="5900897" cy="3383979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5676523" y="968721"/>
            <a:ext cx="18107" cy="588927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775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612" y="422617"/>
            <a:ext cx="10515600" cy="1325563"/>
          </a:xfrm>
        </p:spPr>
        <p:txBody>
          <a:bodyPr/>
          <a:lstStyle/>
          <a:p>
            <a:endParaRPr lang="nl-BE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969" y="2634265"/>
            <a:ext cx="6354062" cy="2734057"/>
          </a:xfrm>
        </p:spPr>
      </p:pic>
      <p:cxnSp>
        <p:nvCxnSpPr>
          <p:cNvPr id="10" name="Straight Connector 9"/>
          <p:cNvCxnSpPr/>
          <p:nvPr/>
        </p:nvCxnSpPr>
        <p:spPr>
          <a:xfrm rot="2687568" flipH="1">
            <a:off x="5534257" y="949215"/>
            <a:ext cx="18107" cy="588927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774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612" y="422617"/>
            <a:ext cx="10515600" cy="1325563"/>
          </a:xfrm>
        </p:spPr>
        <p:txBody>
          <a:bodyPr/>
          <a:lstStyle/>
          <a:p>
            <a:endParaRPr lang="nl-BE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969" y="2634265"/>
            <a:ext cx="6354062" cy="2734057"/>
          </a:xfrm>
        </p:spPr>
      </p:pic>
      <p:grpSp>
        <p:nvGrpSpPr>
          <p:cNvPr id="3" name="Group 2"/>
          <p:cNvGrpSpPr/>
          <p:nvPr/>
        </p:nvGrpSpPr>
        <p:grpSpPr>
          <a:xfrm rot="2687568">
            <a:off x="2645601" y="-252809"/>
            <a:ext cx="3402113" cy="5900897"/>
            <a:chOff x="2292517" y="957103"/>
            <a:chExt cx="3402113" cy="5900897"/>
          </a:xfrm>
        </p:grpSpPr>
        <p:sp>
          <p:nvSpPr>
            <p:cNvPr id="8" name="Rectangle 7"/>
            <p:cNvSpPr/>
            <p:nvPr/>
          </p:nvSpPr>
          <p:spPr>
            <a:xfrm rot="16200000">
              <a:off x="1034058" y="2215562"/>
              <a:ext cx="5900897" cy="3383979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Connector 9"/>
            <p:cNvCxnSpPr/>
            <p:nvPr/>
          </p:nvCxnSpPr>
          <p:spPr>
            <a:xfrm flipH="1">
              <a:off x="5676523" y="968721"/>
              <a:ext cx="18107" cy="588927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5846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612" y="422617"/>
            <a:ext cx="10515600" cy="1325563"/>
          </a:xfrm>
        </p:spPr>
        <p:txBody>
          <a:bodyPr/>
          <a:lstStyle/>
          <a:p>
            <a:endParaRPr lang="nl-BE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969" y="2634265"/>
            <a:ext cx="6354062" cy="2734057"/>
          </a:xfrm>
        </p:spPr>
      </p:pic>
      <p:cxnSp>
        <p:nvCxnSpPr>
          <p:cNvPr id="11" name="Straight Connector 10"/>
          <p:cNvCxnSpPr/>
          <p:nvPr/>
        </p:nvCxnSpPr>
        <p:spPr>
          <a:xfrm rot="10800000" flipH="1">
            <a:off x="7101543" y="885232"/>
            <a:ext cx="18107" cy="588927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514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612" y="422617"/>
            <a:ext cx="10515600" cy="1325563"/>
          </a:xfrm>
        </p:spPr>
        <p:txBody>
          <a:bodyPr/>
          <a:lstStyle/>
          <a:p>
            <a:endParaRPr lang="nl-BE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969" y="2634265"/>
            <a:ext cx="6354062" cy="2734057"/>
          </a:xfrm>
        </p:spPr>
      </p:pic>
      <p:grpSp>
        <p:nvGrpSpPr>
          <p:cNvPr id="3" name="Group 2"/>
          <p:cNvGrpSpPr/>
          <p:nvPr/>
        </p:nvGrpSpPr>
        <p:grpSpPr>
          <a:xfrm rot="10800000">
            <a:off x="7101543" y="885232"/>
            <a:ext cx="3402113" cy="5900897"/>
            <a:chOff x="2292517" y="957103"/>
            <a:chExt cx="3402113" cy="5900897"/>
          </a:xfrm>
        </p:grpSpPr>
        <p:sp>
          <p:nvSpPr>
            <p:cNvPr id="8" name="Rectangle 7"/>
            <p:cNvSpPr/>
            <p:nvPr/>
          </p:nvSpPr>
          <p:spPr>
            <a:xfrm rot="16200000">
              <a:off x="1034058" y="2215562"/>
              <a:ext cx="5900897" cy="3383979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Connector 9"/>
            <p:cNvCxnSpPr/>
            <p:nvPr/>
          </p:nvCxnSpPr>
          <p:spPr>
            <a:xfrm flipH="1">
              <a:off x="5676523" y="968721"/>
              <a:ext cx="18107" cy="588927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6273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856" y="2634647"/>
            <a:ext cx="635317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785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544FD0-3D7F-4194-AD2B-D16EA71EE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 issues</a:t>
            </a:r>
            <a:endParaRPr lang="nl-B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0F67FA-9885-45A9-991E-A55758D6BE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81468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6E400D-1BAA-4D45-BF2D-6C62F3FF7D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73" y="1412940"/>
            <a:ext cx="3012400" cy="2412000"/>
          </a:xfrm>
        </p:spPr>
      </p:pic>
      <p:pic>
        <p:nvPicPr>
          <p:cNvPr id="7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3B22C810-55B5-4C44-8445-2F1C5A041F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797" y="1412940"/>
            <a:ext cx="3012401" cy="2412000"/>
          </a:xfrm>
          <a:prstGeom prst="rect">
            <a:avLst/>
          </a:prstGeom>
        </p:spPr>
      </p:pic>
      <p:pic>
        <p:nvPicPr>
          <p:cNvPr id="9" name="Picture 8" descr="A close up of a logo&#10;&#10;Description generated with high confidence">
            <a:extLst>
              <a:ext uri="{FF2B5EF4-FFF2-40B4-BE49-F238E27FC236}">
                <a16:creationId xmlns:a16="http://schemas.microsoft.com/office/drawing/2014/main" id="{4193098B-6D83-4E28-9910-D51028EBC8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998" y="1412940"/>
            <a:ext cx="3012401" cy="2412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932F964-3584-4E1C-90D9-698A5CCE51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73" y="4102687"/>
            <a:ext cx="3016736" cy="2412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4A691C4-0D48-4CFB-A837-FBB37C2D73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798" y="4102687"/>
            <a:ext cx="3012401" cy="2412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5076E34-6C45-4227-9C29-55869EF76E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998" y="4102687"/>
            <a:ext cx="3012401" cy="2412000"/>
          </a:xfrm>
          <a:prstGeom prst="rect">
            <a:avLst/>
          </a:prstGeom>
        </p:spPr>
      </p:pic>
      <p:sp>
        <p:nvSpPr>
          <p:cNvPr id="17" name="Title 16">
            <a:extLst>
              <a:ext uri="{FF2B5EF4-FFF2-40B4-BE49-F238E27FC236}">
                <a16:creationId xmlns:a16="http://schemas.microsoft.com/office/drawing/2014/main" id="{A6BC1D8B-4E19-4C97-ADF6-C62A1C26B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73948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2DDD0-8274-41A7-A7B3-C0B85E16B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(1)</a:t>
            </a:r>
            <a:endParaRPr lang="nl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6AB55A-E0B2-4876-9D17-C3823C1BC867}"/>
              </a:ext>
            </a:extLst>
          </p:cNvPr>
          <p:cNvSpPr txBox="1"/>
          <p:nvPr/>
        </p:nvSpPr>
        <p:spPr>
          <a:xfrm>
            <a:off x="3706193" y="2986038"/>
            <a:ext cx="46714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UAV Trajectory Planning</a:t>
            </a:r>
            <a:endParaRPr lang="nl-BE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591A5F-30A7-4290-8314-DBBAAA72FB4F}"/>
              </a:ext>
            </a:extLst>
          </p:cNvPr>
          <p:cNvSpPr txBox="1"/>
          <p:nvPr/>
        </p:nvSpPr>
        <p:spPr>
          <a:xfrm>
            <a:off x="1071567" y="1921992"/>
            <a:ext cx="3051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Online/Realtime</a:t>
            </a:r>
            <a:r>
              <a:rPr lang="nl-BE" sz="2000" dirty="0"/>
              <a:t> </a:t>
            </a:r>
            <a:r>
              <a:rPr lang="nl-BE" sz="2000" dirty="0">
                <a:sym typeface="Wingdings" panose="05000000000000000000" pitchFamily="2" charset="2"/>
              </a:rPr>
              <a:t>&lt;-&gt; Offline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E957D7-7737-4AE2-9201-2ACEB4280C45}"/>
              </a:ext>
            </a:extLst>
          </p:cNvPr>
          <p:cNvSpPr txBox="1"/>
          <p:nvPr/>
        </p:nvSpPr>
        <p:spPr>
          <a:xfrm>
            <a:off x="396664" y="5194600"/>
            <a:ext cx="4947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Fixed Wing &lt;-&gt; Multirotor &lt;-&gt; General Vehicle</a:t>
            </a:r>
            <a:endParaRPr lang="nl-BE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6CD706-7CC7-4460-B0DC-F9E7F284066C}"/>
              </a:ext>
            </a:extLst>
          </p:cNvPr>
          <p:cNvSpPr txBox="1"/>
          <p:nvPr/>
        </p:nvSpPr>
        <p:spPr>
          <a:xfrm>
            <a:off x="7086811" y="1838717"/>
            <a:ext cx="3757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Trajectory speed &lt;-&gt; Performance</a:t>
            </a:r>
            <a:endParaRPr lang="nl-BE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088AF9-B2D9-4889-AD34-EEBCE3454A2B}"/>
              </a:ext>
            </a:extLst>
          </p:cNvPr>
          <p:cNvSpPr txBox="1"/>
          <p:nvPr/>
        </p:nvSpPr>
        <p:spPr>
          <a:xfrm>
            <a:off x="6267452" y="5194600"/>
            <a:ext cx="3747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Known &lt;-&gt; Unknown Environment</a:t>
            </a:r>
            <a:endParaRPr lang="nl-BE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A3B21C-4E07-4604-879D-3A1A7E939C3B}"/>
              </a:ext>
            </a:extLst>
          </p:cNvPr>
          <p:cNvSpPr txBox="1"/>
          <p:nvPr/>
        </p:nvSpPr>
        <p:spPr>
          <a:xfrm>
            <a:off x="9702804" y="3052864"/>
            <a:ext cx="1290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Flexibility?</a:t>
            </a:r>
            <a:endParaRPr lang="nl-BE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80EB5B-3AC5-4BD1-B06E-D6116A1BBDC2}"/>
              </a:ext>
            </a:extLst>
          </p:cNvPr>
          <p:cNvSpPr txBox="1"/>
          <p:nvPr/>
        </p:nvSpPr>
        <p:spPr>
          <a:xfrm>
            <a:off x="713873" y="4013375"/>
            <a:ext cx="2862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Short Term &lt;-&gt; Long Term</a:t>
            </a:r>
            <a:endParaRPr lang="nl-BE" sz="20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8CC5A0B-F2AA-49AA-830A-AB9EFDDB9D07}"/>
              </a:ext>
            </a:extLst>
          </p:cNvPr>
          <p:cNvSpPr/>
          <p:nvPr/>
        </p:nvSpPr>
        <p:spPr>
          <a:xfrm>
            <a:off x="8722348" y="400865"/>
            <a:ext cx="3889673" cy="63894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537AEF-3FC5-4A41-83DF-344566D32D0C}"/>
              </a:ext>
            </a:extLst>
          </p:cNvPr>
          <p:cNvSpPr txBox="1"/>
          <p:nvPr/>
        </p:nvSpPr>
        <p:spPr>
          <a:xfrm>
            <a:off x="8965489" y="4404612"/>
            <a:ext cx="1208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2D </a:t>
            </a:r>
            <a:r>
              <a:rPr lang="en-US" sz="2000" dirty="0">
                <a:sym typeface="Wingdings" panose="05000000000000000000" pitchFamily="2" charset="2"/>
              </a:rPr>
              <a:t>&lt;-&gt; 3D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4760461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81F39-A19D-43FE-8661-B6056EA6F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MILP Performance Results</a:t>
            </a:r>
            <a:endParaRPr lang="nl-B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EAAA10-AD90-4672-92B8-2281904126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551" y="1825625"/>
            <a:ext cx="8236898" cy="4351338"/>
          </a:xfrm>
        </p:spPr>
      </p:pic>
    </p:spTree>
    <p:extLst>
      <p:ext uri="{BB962C8B-B14F-4D97-AF65-F5344CB8AC3E}">
        <p14:creationId xmlns:p14="http://schemas.microsoft.com/office/powerpoint/2010/main" val="617990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EF1B18-AA18-40F1-9AD9-2E430C9E6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Segmentation of the MILP problem</a:t>
            </a:r>
            <a:endParaRPr lang="nl-BE" sz="5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5C72F8-36A4-41FC-8B60-4FC5D0F6EC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89438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D4026A-149F-4766-9163-8369D084C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Approach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86C260F-18AF-45D0-B93B-1272592DF4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MILP: NP-Complete problem,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BE" dirty="0"/>
                  <a:t> </a:t>
                </a:r>
                <a:r>
                  <a:rPr lang="en-US" dirty="0"/>
                  <a:t>for n </a:t>
                </a:r>
                <a:r>
                  <a:rPr lang="en-US" dirty="0" err="1"/>
                  <a:t>boolean</a:t>
                </a:r>
                <a:r>
                  <a:rPr lang="en-US" dirty="0"/>
                  <a:t> variables</a:t>
                </a:r>
              </a:p>
              <a:p>
                <a:r>
                  <a:rPr lang="en-US" dirty="0"/>
                  <a:t>Obstacles need Boolean variable for every edge for every time step</a:t>
                </a:r>
              </a:p>
              <a:p>
                <a:pPr>
                  <a:buFont typeface="Wingdings" panose="05000000000000000000" pitchFamily="2" charset="2"/>
                  <a:buChar char="à"/>
                </a:pPr>
                <a:r>
                  <a:rPr lang="en-US" dirty="0">
                    <a:sym typeface="Wingdings" panose="05000000000000000000" pitchFamily="2" charset="2"/>
                  </a:rPr>
                  <a:t>Many obstacles and/or many time steps cause bad performance</a:t>
                </a:r>
              </a:p>
              <a:p>
                <a:pPr>
                  <a:buFont typeface="Wingdings" panose="05000000000000000000" pitchFamily="2" charset="2"/>
                  <a:buChar char="à"/>
                </a:pPr>
                <a:endParaRPr lang="en-US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Goal of algorithm: reduce amount of obstacles and time steps</a:t>
                </a:r>
              </a:p>
              <a:p>
                <a:pPr lvl="1"/>
                <a:r>
                  <a:rPr lang="en-US" dirty="0"/>
                  <a:t>Divide trajectory planning problem into MILP subproblems: “segmentation”</a:t>
                </a:r>
              </a:p>
              <a:p>
                <a:pPr lvl="1"/>
                <a:r>
                  <a:rPr lang="en-US" dirty="0"/>
                  <a:t>Build trajectory gradually by solving subproblems in sequence</a:t>
                </a:r>
              </a:p>
              <a:p>
                <a:pPr lvl="1"/>
                <a:r>
                  <a:rPr lang="en-US" dirty="0"/>
                  <a:t>Tradeoff: Optimal trajectory will probably not be found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86C260F-18AF-45D0-B93B-1272592DF4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61588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6B5F8-7210-4576-B0BB-5FFF98E64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Outline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6D838-AF57-418B-8F45-D3BFE5AD6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Find Theta* path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turn events on Theta* path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Generate segments around turn events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Generate safe region for each segment and solve MILP subproblem sequentially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Combine sub-trajectories into final trajectory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104293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5ECB9DB-CA04-4120-BD60-7CBC25B6C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75" y="2027835"/>
            <a:ext cx="10525125" cy="39469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93EC57-FAF0-4FD5-9F58-D962A5F14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Algorithm Outline</a:t>
            </a:r>
          </a:p>
        </p:txBody>
      </p:sp>
    </p:spTree>
    <p:extLst>
      <p:ext uri="{BB962C8B-B14F-4D97-AF65-F5344CB8AC3E}">
        <p14:creationId xmlns:p14="http://schemas.microsoft.com/office/powerpoint/2010/main" val="12561589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81A2B-240B-4C37-9636-D6608B172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Convexity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BE313-E4A1-4D46-8572-BC2128EEB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Integer variables determine worst case complexity</a:t>
            </a:r>
          </a:p>
          <a:p>
            <a:r>
              <a:rPr lang="en-US" dirty="0"/>
              <a:t>However: Solvers are smart, some problems can be solved much faster</a:t>
            </a:r>
          </a:p>
          <a:p>
            <a:r>
              <a:rPr lang="en-US" dirty="0"/>
              <a:t>Integer variables are needed to model non-convex search space</a:t>
            </a:r>
          </a:p>
          <a:p>
            <a:r>
              <a:rPr lang="en-US" dirty="0"/>
              <a:t>Working hypothesis: non-convexity of search space is “real” cause of poor performance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Focus on keeping search space as convex as possible, instead of minimizing integer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4504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CACB9-F1F4-41A9-ACF3-34C4D58D6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Theta*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AD96F-42B0-466A-95A4-B3037AB5A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Extension of A* to allow path at any angle</a:t>
            </a:r>
          </a:p>
          <a:p>
            <a:r>
              <a:rPr lang="en-US" dirty="0"/>
              <a:t>Finds an initial path from start to goal position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Multirotor UAV can always reach goal by following this path exactly</a:t>
            </a:r>
            <a:endParaRPr lang="en-US" dirty="0"/>
          </a:p>
          <a:p>
            <a:pPr lvl="1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 Ensures a feasible trajectory can always be found</a:t>
            </a:r>
          </a:p>
          <a:p>
            <a:r>
              <a:rPr lang="en-US" dirty="0">
                <a:sym typeface="Wingdings" panose="05000000000000000000" pitchFamily="2" charset="2"/>
              </a:rPr>
              <a:t>Initial path is used to find turn events, generate segments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3264B9-6C24-41D4-8400-3EBF83155437}"/>
              </a:ext>
            </a:extLst>
          </p:cNvPr>
          <p:cNvSpPr txBox="1"/>
          <p:nvPr/>
        </p:nvSpPr>
        <p:spPr>
          <a:xfrm>
            <a:off x="2449745" y="6176963"/>
            <a:ext cx="7292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Kenny Daniel, Alex Nash, Sven Koenig, and Ariel </a:t>
            </a:r>
            <a:r>
              <a:rPr lang="en-US" sz="1400" dirty="0" err="1"/>
              <a:t>Felner</a:t>
            </a:r>
            <a:r>
              <a:rPr lang="en-US" sz="1400" dirty="0"/>
              <a:t>. Theta*: Any-angle path planning on grids. </a:t>
            </a:r>
          </a:p>
          <a:p>
            <a:pPr algn="ctr"/>
            <a:r>
              <a:rPr lang="en-US" sz="1400" dirty="0"/>
              <a:t>Journal of Artificial Intelligence Research, 39:533–579, 2010.</a:t>
            </a:r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37893215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83930-D74B-454A-B2DB-93DDEFBEE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Theta* Algorithm</a:t>
            </a:r>
            <a:endParaRPr lang="nl-BE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2EDDFF-2609-4BF1-9601-A446C6CDB3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9587" y="256813"/>
            <a:ext cx="5752463" cy="660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2914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4" name="Picture 3" descr="A picture containing shoji, crossword puzzle, indoor, group&#10;&#10;Description generated with very high confidence">
            <a:extLst>
              <a:ext uri="{FF2B5EF4-FFF2-40B4-BE49-F238E27FC236}">
                <a16:creationId xmlns:a16="http://schemas.microsoft.com/office/drawing/2014/main" id="{9EE43C37-3F6B-4371-BC23-62CD892C6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016" y="1825626"/>
            <a:ext cx="10238442" cy="43513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EDF5DC-0D09-45E9-9468-6BC8C0A21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Theta* Demonstration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D3ACF32-3896-40EC-A3A3-74F2B534F9D8}"/>
              </a:ext>
            </a:extLst>
          </p:cNvPr>
          <p:cNvSpPr/>
          <p:nvPr/>
        </p:nvSpPr>
        <p:spPr>
          <a:xfrm>
            <a:off x="2050781" y="5835237"/>
            <a:ext cx="231006" cy="2310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BDC042-C90A-4996-B439-B656F55ED0E0}"/>
              </a:ext>
            </a:extLst>
          </p:cNvPr>
          <p:cNvSpPr txBox="1"/>
          <p:nvPr/>
        </p:nvSpPr>
        <p:spPr>
          <a:xfrm>
            <a:off x="1524000" y="5343712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</a:t>
            </a:r>
            <a:endParaRPr lang="nl-BE" sz="3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E3F69C-3F2D-48C2-98FB-2773548F2DF7}"/>
              </a:ext>
            </a:extLst>
          </p:cNvPr>
          <p:cNvSpPr txBox="1"/>
          <p:nvPr/>
        </p:nvSpPr>
        <p:spPr>
          <a:xfrm>
            <a:off x="10134600" y="5353236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</a:t>
            </a:r>
            <a:endParaRPr lang="nl-BE" sz="3600" dirty="0"/>
          </a:p>
        </p:txBody>
      </p:sp>
    </p:spTree>
    <p:extLst>
      <p:ext uri="{BB962C8B-B14F-4D97-AF65-F5344CB8AC3E}">
        <p14:creationId xmlns:p14="http://schemas.microsoft.com/office/powerpoint/2010/main" val="21776303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4" name="Picture 3" descr="A picture containing shoji, crossword puzzle, indoor, group&#10;&#10;Description generated with very high confidence">
            <a:extLst>
              <a:ext uri="{FF2B5EF4-FFF2-40B4-BE49-F238E27FC236}">
                <a16:creationId xmlns:a16="http://schemas.microsoft.com/office/drawing/2014/main" id="{9EE43C37-3F6B-4371-BC23-62CD892C6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016" y="1825626"/>
            <a:ext cx="10238442" cy="43513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EDF5DC-0D09-45E9-9468-6BC8C0A21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Theta* Demonstration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ACD24B-9CA2-4F09-8938-86044A26686C}"/>
              </a:ext>
            </a:extLst>
          </p:cNvPr>
          <p:cNvCxnSpPr/>
          <p:nvPr/>
        </p:nvCxnSpPr>
        <p:spPr>
          <a:xfrm flipV="1">
            <a:off x="2143125" y="4979210"/>
            <a:ext cx="995363" cy="995363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AD3ACF32-3896-40EC-A3A3-74F2B534F9D8}"/>
              </a:ext>
            </a:extLst>
          </p:cNvPr>
          <p:cNvSpPr/>
          <p:nvPr/>
        </p:nvSpPr>
        <p:spPr>
          <a:xfrm>
            <a:off x="2050781" y="5835237"/>
            <a:ext cx="231006" cy="2310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72F1993-BCC1-4F3E-AD2A-EC9F51765462}"/>
              </a:ext>
            </a:extLst>
          </p:cNvPr>
          <p:cNvSpPr/>
          <p:nvPr/>
        </p:nvSpPr>
        <p:spPr>
          <a:xfrm>
            <a:off x="3022985" y="4863707"/>
            <a:ext cx="231006" cy="2310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33484F-D1EA-4DF8-90F0-DFD48D75BAAB}"/>
              </a:ext>
            </a:extLst>
          </p:cNvPr>
          <p:cNvSpPr txBox="1"/>
          <p:nvPr/>
        </p:nvSpPr>
        <p:spPr>
          <a:xfrm>
            <a:off x="1524000" y="5343712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</a:t>
            </a:r>
            <a:endParaRPr lang="nl-BE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5E7D78-58BB-42F5-A488-C29966A25AC5}"/>
              </a:ext>
            </a:extLst>
          </p:cNvPr>
          <p:cNvSpPr txBox="1"/>
          <p:nvPr/>
        </p:nvSpPr>
        <p:spPr>
          <a:xfrm>
            <a:off x="10134600" y="5353236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</a:t>
            </a:r>
            <a:endParaRPr lang="nl-BE" sz="3600" dirty="0"/>
          </a:p>
        </p:txBody>
      </p:sp>
    </p:spTree>
    <p:extLst>
      <p:ext uri="{BB962C8B-B14F-4D97-AF65-F5344CB8AC3E}">
        <p14:creationId xmlns:p14="http://schemas.microsoft.com/office/powerpoint/2010/main" val="2931917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65DE0-2FFE-4F12-B88D-729AF1352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(2)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C8855-8AF3-4ADA-AA5B-5F330C173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Decision: use Mixed-Integer Linear Programming (MILP)</a:t>
            </a:r>
          </a:p>
          <a:p>
            <a:pPr marL="0" indent="0">
              <a:buNone/>
            </a:pPr>
            <a:r>
              <a:rPr lang="en-US" dirty="0"/>
              <a:t>Advantages</a:t>
            </a:r>
          </a:p>
          <a:p>
            <a:r>
              <a:rPr lang="en-US" dirty="0"/>
              <a:t>UAV properties and movement can be modelled accurately</a:t>
            </a:r>
          </a:p>
          <a:p>
            <a:r>
              <a:rPr lang="en-US" dirty="0"/>
              <a:t>Solver finds optimal solution to problem</a:t>
            </a:r>
          </a:p>
          <a:p>
            <a:r>
              <a:rPr lang="en-US" dirty="0"/>
              <a:t>Constraint programming: flexible by design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Main Disadvantage</a:t>
            </a:r>
          </a:p>
          <a:p>
            <a:r>
              <a:rPr lang="en-US" dirty="0"/>
              <a:t>Performance!!!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685902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4" name="Picture 3" descr="A picture containing shoji, crossword puzzle, indoor, group&#10;&#10;Description generated with very high confidence">
            <a:extLst>
              <a:ext uri="{FF2B5EF4-FFF2-40B4-BE49-F238E27FC236}">
                <a16:creationId xmlns:a16="http://schemas.microsoft.com/office/drawing/2014/main" id="{9EE43C37-3F6B-4371-BC23-62CD892C6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016" y="1825626"/>
            <a:ext cx="10238442" cy="43513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EDF5DC-0D09-45E9-9468-6BC8C0A21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Theta* Demonstration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ACD24B-9CA2-4F09-8938-86044A26686C}"/>
              </a:ext>
            </a:extLst>
          </p:cNvPr>
          <p:cNvCxnSpPr/>
          <p:nvPr/>
        </p:nvCxnSpPr>
        <p:spPr>
          <a:xfrm flipV="1">
            <a:off x="2143125" y="4979210"/>
            <a:ext cx="995363" cy="99536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E6227F6-98BD-4ECC-B238-A2768DC4C7AF}"/>
              </a:ext>
            </a:extLst>
          </p:cNvPr>
          <p:cNvCxnSpPr>
            <a:cxnSpLocks/>
          </p:cNvCxnSpPr>
          <p:nvPr/>
        </p:nvCxnSpPr>
        <p:spPr>
          <a:xfrm flipV="1">
            <a:off x="3138488" y="4001295"/>
            <a:ext cx="0" cy="97791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4AE0F7B-4156-4A41-8F30-3D5DB05542F0}"/>
              </a:ext>
            </a:extLst>
          </p:cNvPr>
          <p:cNvCxnSpPr>
            <a:cxnSpLocks/>
          </p:cNvCxnSpPr>
          <p:nvPr/>
        </p:nvCxnSpPr>
        <p:spPr>
          <a:xfrm flipV="1">
            <a:off x="2166284" y="4001295"/>
            <a:ext cx="972204" cy="1949445"/>
          </a:xfrm>
          <a:prstGeom prst="line">
            <a:avLst/>
          </a:prstGeom>
          <a:ln w="571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F72F1993-BCC1-4F3E-AD2A-EC9F51765462}"/>
              </a:ext>
            </a:extLst>
          </p:cNvPr>
          <p:cNvSpPr/>
          <p:nvPr/>
        </p:nvSpPr>
        <p:spPr>
          <a:xfrm>
            <a:off x="3012808" y="3868345"/>
            <a:ext cx="231006" cy="2310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D3ACF32-3896-40EC-A3A3-74F2B534F9D8}"/>
              </a:ext>
            </a:extLst>
          </p:cNvPr>
          <p:cNvSpPr/>
          <p:nvPr/>
        </p:nvSpPr>
        <p:spPr>
          <a:xfrm>
            <a:off x="2050781" y="5835237"/>
            <a:ext cx="231006" cy="2310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7BA38CA-D193-43BB-A367-3A9158D5873E}"/>
              </a:ext>
            </a:extLst>
          </p:cNvPr>
          <p:cNvSpPr/>
          <p:nvPr/>
        </p:nvSpPr>
        <p:spPr>
          <a:xfrm>
            <a:off x="3022985" y="4860514"/>
            <a:ext cx="231006" cy="2310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CC3CDA-7299-4AC8-BA4F-95F1DB42DF4C}"/>
              </a:ext>
            </a:extLst>
          </p:cNvPr>
          <p:cNvSpPr txBox="1"/>
          <p:nvPr/>
        </p:nvSpPr>
        <p:spPr>
          <a:xfrm>
            <a:off x="1524000" y="5343712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</a:t>
            </a:r>
            <a:endParaRPr lang="nl-BE" sz="3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64EFAA-73E3-471A-8F2C-7FBEC4DE38E4}"/>
              </a:ext>
            </a:extLst>
          </p:cNvPr>
          <p:cNvSpPr txBox="1"/>
          <p:nvPr/>
        </p:nvSpPr>
        <p:spPr>
          <a:xfrm>
            <a:off x="10134600" y="5353236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</a:t>
            </a:r>
            <a:endParaRPr lang="nl-BE" sz="3600" dirty="0"/>
          </a:p>
        </p:txBody>
      </p:sp>
    </p:spTree>
    <p:extLst>
      <p:ext uri="{BB962C8B-B14F-4D97-AF65-F5344CB8AC3E}">
        <p14:creationId xmlns:p14="http://schemas.microsoft.com/office/powerpoint/2010/main" val="15427313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4" name="Picture 3" descr="A picture containing shoji, crossword puzzle, indoor, group&#10;&#10;Description generated with very high confidence">
            <a:extLst>
              <a:ext uri="{FF2B5EF4-FFF2-40B4-BE49-F238E27FC236}">
                <a16:creationId xmlns:a16="http://schemas.microsoft.com/office/drawing/2014/main" id="{9EE43C37-3F6B-4371-BC23-62CD892C6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016" y="1825626"/>
            <a:ext cx="10238442" cy="43513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EDF5DC-0D09-45E9-9468-6BC8C0A21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Theta* Demonstration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ACD24B-9CA2-4F09-8938-86044A26686C}"/>
              </a:ext>
            </a:extLst>
          </p:cNvPr>
          <p:cNvCxnSpPr/>
          <p:nvPr/>
        </p:nvCxnSpPr>
        <p:spPr>
          <a:xfrm flipV="1">
            <a:off x="2143125" y="4979210"/>
            <a:ext cx="995363" cy="99536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E6227F6-98BD-4ECC-B238-A2768DC4C7AF}"/>
              </a:ext>
            </a:extLst>
          </p:cNvPr>
          <p:cNvCxnSpPr>
            <a:cxnSpLocks/>
          </p:cNvCxnSpPr>
          <p:nvPr/>
        </p:nvCxnSpPr>
        <p:spPr>
          <a:xfrm flipV="1">
            <a:off x="3138488" y="4001295"/>
            <a:ext cx="0" cy="97791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4AE0F7B-4156-4A41-8F30-3D5DB05542F0}"/>
              </a:ext>
            </a:extLst>
          </p:cNvPr>
          <p:cNvCxnSpPr>
            <a:cxnSpLocks/>
          </p:cNvCxnSpPr>
          <p:nvPr/>
        </p:nvCxnSpPr>
        <p:spPr>
          <a:xfrm flipV="1">
            <a:off x="2166284" y="4001295"/>
            <a:ext cx="972204" cy="1949445"/>
          </a:xfrm>
          <a:prstGeom prst="line">
            <a:avLst/>
          </a:prstGeom>
          <a:ln w="571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F72F1993-BCC1-4F3E-AD2A-EC9F51765462}"/>
              </a:ext>
            </a:extLst>
          </p:cNvPr>
          <p:cNvSpPr/>
          <p:nvPr/>
        </p:nvSpPr>
        <p:spPr>
          <a:xfrm>
            <a:off x="3012808" y="3868345"/>
            <a:ext cx="231006" cy="2310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D3ACF32-3896-40EC-A3A3-74F2B534F9D8}"/>
              </a:ext>
            </a:extLst>
          </p:cNvPr>
          <p:cNvSpPr/>
          <p:nvPr/>
        </p:nvSpPr>
        <p:spPr>
          <a:xfrm>
            <a:off x="2050781" y="5835237"/>
            <a:ext cx="231006" cy="2310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DF998F-D71E-4904-90F1-26755F75B69F}"/>
              </a:ext>
            </a:extLst>
          </p:cNvPr>
          <p:cNvSpPr txBox="1"/>
          <p:nvPr/>
        </p:nvSpPr>
        <p:spPr>
          <a:xfrm>
            <a:off x="1524000" y="5343712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</a:t>
            </a:r>
            <a:endParaRPr lang="nl-BE" sz="3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CEBB9A-53FA-4713-A90A-A630FF8AD1BB}"/>
              </a:ext>
            </a:extLst>
          </p:cNvPr>
          <p:cNvSpPr txBox="1"/>
          <p:nvPr/>
        </p:nvSpPr>
        <p:spPr>
          <a:xfrm>
            <a:off x="10134600" y="5353236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</a:t>
            </a:r>
            <a:endParaRPr lang="nl-BE" sz="3600" dirty="0"/>
          </a:p>
        </p:txBody>
      </p:sp>
    </p:spTree>
    <p:extLst>
      <p:ext uri="{BB962C8B-B14F-4D97-AF65-F5344CB8AC3E}">
        <p14:creationId xmlns:p14="http://schemas.microsoft.com/office/powerpoint/2010/main" val="7150706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4" name="Picture 3" descr="A picture containing shoji, crossword puzzle, indoor, group&#10;&#10;Description generated with very high confidence">
            <a:extLst>
              <a:ext uri="{FF2B5EF4-FFF2-40B4-BE49-F238E27FC236}">
                <a16:creationId xmlns:a16="http://schemas.microsoft.com/office/drawing/2014/main" id="{9EE43C37-3F6B-4371-BC23-62CD892C6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016" y="1825626"/>
            <a:ext cx="10238442" cy="43513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EDF5DC-0D09-45E9-9468-6BC8C0A21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Theta* Demonstration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ACD24B-9CA2-4F09-8938-86044A26686C}"/>
              </a:ext>
            </a:extLst>
          </p:cNvPr>
          <p:cNvCxnSpPr/>
          <p:nvPr/>
        </p:nvCxnSpPr>
        <p:spPr>
          <a:xfrm flipV="1">
            <a:off x="2143125" y="4979210"/>
            <a:ext cx="995363" cy="99536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E6227F6-98BD-4ECC-B238-A2768DC4C7AF}"/>
              </a:ext>
            </a:extLst>
          </p:cNvPr>
          <p:cNvCxnSpPr>
            <a:cxnSpLocks/>
          </p:cNvCxnSpPr>
          <p:nvPr/>
        </p:nvCxnSpPr>
        <p:spPr>
          <a:xfrm flipV="1">
            <a:off x="3138488" y="4001295"/>
            <a:ext cx="0" cy="97791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4AE0F7B-4156-4A41-8F30-3D5DB05542F0}"/>
              </a:ext>
            </a:extLst>
          </p:cNvPr>
          <p:cNvCxnSpPr>
            <a:cxnSpLocks/>
          </p:cNvCxnSpPr>
          <p:nvPr/>
        </p:nvCxnSpPr>
        <p:spPr>
          <a:xfrm flipV="1">
            <a:off x="2166284" y="4001295"/>
            <a:ext cx="972204" cy="1949445"/>
          </a:xfrm>
          <a:prstGeom prst="line">
            <a:avLst/>
          </a:prstGeom>
          <a:ln w="571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146BCA9-523A-47A3-A027-DEB971A58068}"/>
              </a:ext>
            </a:extLst>
          </p:cNvPr>
          <p:cNvCxnSpPr/>
          <p:nvPr/>
        </p:nvCxnSpPr>
        <p:spPr>
          <a:xfrm flipV="1">
            <a:off x="3115141" y="3005933"/>
            <a:ext cx="995363" cy="99536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F72F1993-BCC1-4F3E-AD2A-EC9F51765462}"/>
              </a:ext>
            </a:extLst>
          </p:cNvPr>
          <p:cNvSpPr/>
          <p:nvPr/>
        </p:nvSpPr>
        <p:spPr>
          <a:xfrm>
            <a:off x="3013360" y="3866544"/>
            <a:ext cx="231006" cy="2310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C5C49B8-3480-4CA8-8CA1-6926970F0D8F}"/>
              </a:ext>
            </a:extLst>
          </p:cNvPr>
          <p:cNvCxnSpPr>
            <a:cxnSpLocks/>
          </p:cNvCxnSpPr>
          <p:nvPr/>
        </p:nvCxnSpPr>
        <p:spPr>
          <a:xfrm flipV="1">
            <a:off x="2166283" y="3029766"/>
            <a:ext cx="1944221" cy="2920974"/>
          </a:xfrm>
          <a:prstGeom prst="line">
            <a:avLst/>
          </a:prstGeom>
          <a:ln w="571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AD3ACF32-3896-40EC-A3A3-74F2B534F9D8}"/>
              </a:ext>
            </a:extLst>
          </p:cNvPr>
          <p:cNvSpPr/>
          <p:nvPr/>
        </p:nvSpPr>
        <p:spPr>
          <a:xfrm>
            <a:off x="3995001" y="2898359"/>
            <a:ext cx="231006" cy="2310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75B2282-A3E6-4BE6-BC3A-6D54880B5B82}"/>
              </a:ext>
            </a:extLst>
          </p:cNvPr>
          <p:cNvSpPr/>
          <p:nvPr/>
        </p:nvSpPr>
        <p:spPr>
          <a:xfrm>
            <a:off x="2050781" y="5835237"/>
            <a:ext cx="231006" cy="2310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9A9F30-5D3E-4F6C-A575-FB5DC1D02630}"/>
              </a:ext>
            </a:extLst>
          </p:cNvPr>
          <p:cNvSpPr txBox="1"/>
          <p:nvPr/>
        </p:nvSpPr>
        <p:spPr>
          <a:xfrm>
            <a:off x="1524000" y="5343712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</a:t>
            </a:r>
            <a:endParaRPr lang="nl-BE" sz="3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C61431-FED2-4556-A777-CA3A5A0B5443}"/>
              </a:ext>
            </a:extLst>
          </p:cNvPr>
          <p:cNvSpPr txBox="1"/>
          <p:nvPr/>
        </p:nvSpPr>
        <p:spPr>
          <a:xfrm>
            <a:off x="10134600" y="5353236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</a:t>
            </a:r>
            <a:endParaRPr lang="nl-BE" sz="3600" dirty="0"/>
          </a:p>
        </p:txBody>
      </p:sp>
    </p:spTree>
    <p:extLst>
      <p:ext uri="{BB962C8B-B14F-4D97-AF65-F5344CB8AC3E}">
        <p14:creationId xmlns:p14="http://schemas.microsoft.com/office/powerpoint/2010/main" val="6552385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4" name="Picture 3" descr="A picture containing shoji, crossword puzzle, indoor, group&#10;&#10;Description generated with very high confidence">
            <a:extLst>
              <a:ext uri="{FF2B5EF4-FFF2-40B4-BE49-F238E27FC236}">
                <a16:creationId xmlns:a16="http://schemas.microsoft.com/office/drawing/2014/main" id="{9EE43C37-3F6B-4371-BC23-62CD892C6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016" y="1825626"/>
            <a:ext cx="10238442" cy="43513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EDF5DC-0D09-45E9-9468-6BC8C0A21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Theta* Demonstration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ACD24B-9CA2-4F09-8938-86044A26686C}"/>
              </a:ext>
            </a:extLst>
          </p:cNvPr>
          <p:cNvCxnSpPr/>
          <p:nvPr/>
        </p:nvCxnSpPr>
        <p:spPr>
          <a:xfrm flipV="1">
            <a:off x="2143125" y="4979210"/>
            <a:ext cx="995363" cy="99536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E6227F6-98BD-4ECC-B238-A2768DC4C7AF}"/>
              </a:ext>
            </a:extLst>
          </p:cNvPr>
          <p:cNvCxnSpPr>
            <a:cxnSpLocks/>
          </p:cNvCxnSpPr>
          <p:nvPr/>
        </p:nvCxnSpPr>
        <p:spPr>
          <a:xfrm flipV="1">
            <a:off x="3138488" y="4001295"/>
            <a:ext cx="0" cy="97791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146BCA9-523A-47A3-A027-DEB971A58068}"/>
              </a:ext>
            </a:extLst>
          </p:cNvPr>
          <p:cNvCxnSpPr/>
          <p:nvPr/>
        </p:nvCxnSpPr>
        <p:spPr>
          <a:xfrm flipV="1">
            <a:off x="3115141" y="3005933"/>
            <a:ext cx="995363" cy="99536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C5C49B8-3480-4CA8-8CA1-6926970F0D8F}"/>
              </a:ext>
            </a:extLst>
          </p:cNvPr>
          <p:cNvCxnSpPr>
            <a:cxnSpLocks/>
          </p:cNvCxnSpPr>
          <p:nvPr/>
        </p:nvCxnSpPr>
        <p:spPr>
          <a:xfrm flipV="1">
            <a:off x="2166283" y="3029766"/>
            <a:ext cx="1944221" cy="2920974"/>
          </a:xfrm>
          <a:prstGeom prst="line">
            <a:avLst/>
          </a:prstGeom>
          <a:ln w="571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AD3ACF32-3896-40EC-A3A3-74F2B534F9D8}"/>
              </a:ext>
            </a:extLst>
          </p:cNvPr>
          <p:cNvSpPr/>
          <p:nvPr/>
        </p:nvSpPr>
        <p:spPr>
          <a:xfrm>
            <a:off x="3995001" y="2898459"/>
            <a:ext cx="231006" cy="2310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E0ED4F1-DF07-472E-8CAF-EEF699101B5A}"/>
              </a:ext>
            </a:extLst>
          </p:cNvPr>
          <p:cNvSpPr/>
          <p:nvPr/>
        </p:nvSpPr>
        <p:spPr>
          <a:xfrm>
            <a:off x="2050781" y="5835237"/>
            <a:ext cx="231006" cy="2310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713F29-2128-4449-B37F-4EF9FE250158}"/>
              </a:ext>
            </a:extLst>
          </p:cNvPr>
          <p:cNvSpPr txBox="1"/>
          <p:nvPr/>
        </p:nvSpPr>
        <p:spPr>
          <a:xfrm>
            <a:off x="1524000" y="5343712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</a:t>
            </a:r>
            <a:endParaRPr lang="nl-BE" sz="3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418C68-76D9-4ABA-88AF-0EE453A815A4}"/>
              </a:ext>
            </a:extLst>
          </p:cNvPr>
          <p:cNvSpPr txBox="1"/>
          <p:nvPr/>
        </p:nvSpPr>
        <p:spPr>
          <a:xfrm>
            <a:off x="10134600" y="5353236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</a:t>
            </a:r>
            <a:endParaRPr lang="nl-BE" sz="3600" dirty="0"/>
          </a:p>
        </p:txBody>
      </p:sp>
    </p:spTree>
    <p:extLst>
      <p:ext uri="{BB962C8B-B14F-4D97-AF65-F5344CB8AC3E}">
        <p14:creationId xmlns:p14="http://schemas.microsoft.com/office/powerpoint/2010/main" val="42511367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4" name="Picture 3" descr="A picture containing shoji, crossword puzzle, indoor, group&#10;&#10;Description generated with very high confidence">
            <a:extLst>
              <a:ext uri="{FF2B5EF4-FFF2-40B4-BE49-F238E27FC236}">
                <a16:creationId xmlns:a16="http://schemas.microsoft.com/office/drawing/2014/main" id="{9EE43C37-3F6B-4371-BC23-62CD892C6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016" y="1825626"/>
            <a:ext cx="10238442" cy="43513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EDF5DC-0D09-45E9-9468-6BC8C0A21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Theta* Demonstration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ACD24B-9CA2-4F09-8938-86044A26686C}"/>
              </a:ext>
            </a:extLst>
          </p:cNvPr>
          <p:cNvCxnSpPr/>
          <p:nvPr/>
        </p:nvCxnSpPr>
        <p:spPr>
          <a:xfrm flipV="1">
            <a:off x="2143125" y="4979210"/>
            <a:ext cx="995363" cy="99536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E6227F6-98BD-4ECC-B238-A2768DC4C7AF}"/>
              </a:ext>
            </a:extLst>
          </p:cNvPr>
          <p:cNvCxnSpPr>
            <a:cxnSpLocks/>
          </p:cNvCxnSpPr>
          <p:nvPr/>
        </p:nvCxnSpPr>
        <p:spPr>
          <a:xfrm flipV="1">
            <a:off x="3138488" y="4001295"/>
            <a:ext cx="0" cy="97791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146BCA9-523A-47A3-A027-DEB971A58068}"/>
              </a:ext>
            </a:extLst>
          </p:cNvPr>
          <p:cNvCxnSpPr/>
          <p:nvPr/>
        </p:nvCxnSpPr>
        <p:spPr>
          <a:xfrm flipV="1">
            <a:off x="3115141" y="3005933"/>
            <a:ext cx="995363" cy="99536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C5C49B8-3480-4CA8-8CA1-6926970F0D8F}"/>
              </a:ext>
            </a:extLst>
          </p:cNvPr>
          <p:cNvCxnSpPr>
            <a:cxnSpLocks/>
          </p:cNvCxnSpPr>
          <p:nvPr/>
        </p:nvCxnSpPr>
        <p:spPr>
          <a:xfrm flipV="1">
            <a:off x="2166283" y="3029766"/>
            <a:ext cx="1944221" cy="2920974"/>
          </a:xfrm>
          <a:prstGeom prst="line">
            <a:avLst/>
          </a:prstGeom>
          <a:ln w="571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EA72D6-1516-49A5-9670-A03B0BDDFEB5}"/>
              </a:ext>
            </a:extLst>
          </p:cNvPr>
          <p:cNvCxnSpPr>
            <a:cxnSpLocks/>
          </p:cNvCxnSpPr>
          <p:nvPr/>
        </p:nvCxnSpPr>
        <p:spPr>
          <a:xfrm flipH="1">
            <a:off x="4110505" y="3029766"/>
            <a:ext cx="972015" cy="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AD3ACF32-3896-40EC-A3A3-74F2B534F9D8}"/>
              </a:ext>
            </a:extLst>
          </p:cNvPr>
          <p:cNvSpPr/>
          <p:nvPr/>
        </p:nvSpPr>
        <p:spPr>
          <a:xfrm>
            <a:off x="3995001" y="2902347"/>
            <a:ext cx="231006" cy="2310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E45AAEF-27A4-4395-94D3-1E40CE595223}"/>
              </a:ext>
            </a:extLst>
          </p:cNvPr>
          <p:cNvCxnSpPr>
            <a:cxnSpLocks/>
          </p:cNvCxnSpPr>
          <p:nvPr/>
        </p:nvCxnSpPr>
        <p:spPr>
          <a:xfrm flipV="1">
            <a:off x="2143125" y="3029765"/>
            <a:ext cx="2962742" cy="2944808"/>
          </a:xfrm>
          <a:prstGeom prst="line">
            <a:avLst/>
          </a:prstGeom>
          <a:ln w="571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2FF85E76-0559-4344-8531-3790862A3825}"/>
              </a:ext>
            </a:extLst>
          </p:cNvPr>
          <p:cNvSpPr/>
          <p:nvPr/>
        </p:nvSpPr>
        <p:spPr>
          <a:xfrm>
            <a:off x="4967017" y="2917451"/>
            <a:ext cx="231006" cy="2310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076936F-9993-4D4A-80C1-5FA2C06BF29B}"/>
              </a:ext>
            </a:extLst>
          </p:cNvPr>
          <p:cNvSpPr/>
          <p:nvPr/>
        </p:nvSpPr>
        <p:spPr>
          <a:xfrm>
            <a:off x="2050781" y="5835237"/>
            <a:ext cx="231006" cy="2310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4BE9F3-072C-4DF9-BD9B-295C67A79AD0}"/>
              </a:ext>
            </a:extLst>
          </p:cNvPr>
          <p:cNvSpPr txBox="1"/>
          <p:nvPr/>
        </p:nvSpPr>
        <p:spPr>
          <a:xfrm>
            <a:off x="1524000" y="5343712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</a:t>
            </a:r>
            <a:endParaRPr lang="nl-BE" sz="3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F998A-E67E-4822-B0F7-845C4C95B612}"/>
              </a:ext>
            </a:extLst>
          </p:cNvPr>
          <p:cNvSpPr txBox="1"/>
          <p:nvPr/>
        </p:nvSpPr>
        <p:spPr>
          <a:xfrm>
            <a:off x="10134600" y="5353236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</a:t>
            </a:r>
            <a:endParaRPr lang="nl-BE" sz="3600" dirty="0"/>
          </a:p>
        </p:txBody>
      </p:sp>
    </p:spTree>
    <p:extLst>
      <p:ext uri="{BB962C8B-B14F-4D97-AF65-F5344CB8AC3E}">
        <p14:creationId xmlns:p14="http://schemas.microsoft.com/office/powerpoint/2010/main" val="5420290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4" name="Picture 3" descr="A picture containing shoji, crossword puzzle, indoor, group&#10;&#10;Description generated with very high confidence">
            <a:extLst>
              <a:ext uri="{FF2B5EF4-FFF2-40B4-BE49-F238E27FC236}">
                <a16:creationId xmlns:a16="http://schemas.microsoft.com/office/drawing/2014/main" id="{9EE43C37-3F6B-4371-BC23-62CD892C6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016" y="1825626"/>
            <a:ext cx="10238442" cy="43513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EDF5DC-0D09-45E9-9468-6BC8C0A21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Theta* Demonstration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ACD24B-9CA2-4F09-8938-86044A26686C}"/>
              </a:ext>
            </a:extLst>
          </p:cNvPr>
          <p:cNvCxnSpPr/>
          <p:nvPr/>
        </p:nvCxnSpPr>
        <p:spPr>
          <a:xfrm flipV="1">
            <a:off x="2143125" y="4979210"/>
            <a:ext cx="995363" cy="99536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E6227F6-98BD-4ECC-B238-A2768DC4C7AF}"/>
              </a:ext>
            </a:extLst>
          </p:cNvPr>
          <p:cNvCxnSpPr>
            <a:cxnSpLocks/>
          </p:cNvCxnSpPr>
          <p:nvPr/>
        </p:nvCxnSpPr>
        <p:spPr>
          <a:xfrm flipV="1">
            <a:off x="3138488" y="4001295"/>
            <a:ext cx="0" cy="97791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146BCA9-523A-47A3-A027-DEB971A58068}"/>
              </a:ext>
            </a:extLst>
          </p:cNvPr>
          <p:cNvCxnSpPr/>
          <p:nvPr/>
        </p:nvCxnSpPr>
        <p:spPr>
          <a:xfrm flipV="1">
            <a:off x="3115141" y="3005933"/>
            <a:ext cx="995363" cy="99536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C5C49B8-3480-4CA8-8CA1-6926970F0D8F}"/>
              </a:ext>
            </a:extLst>
          </p:cNvPr>
          <p:cNvCxnSpPr>
            <a:cxnSpLocks/>
          </p:cNvCxnSpPr>
          <p:nvPr/>
        </p:nvCxnSpPr>
        <p:spPr>
          <a:xfrm flipV="1">
            <a:off x="2166283" y="3029766"/>
            <a:ext cx="1944221" cy="2920974"/>
          </a:xfrm>
          <a:prstGeom prst="line">
            <a:avLst/>
          </a:prstGeom>
          <a:ln w="571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EA72D6-1516-49A5-9670-A03B0BDDFEB5}"/>
              </a:ext>
            </a:extLst>
          </p:cNvPr>
          <p:cNvCxnSpPr>
            <a:cxnSpLocks/>
          </p:cNvCxnSpPr>
          <p:nvPr/>
        </p:nvCxnSpPr>
        <p:spPr>
          <a:xfrm flipH="1">
            <a:off x="4110505" y="3029766"/>
            <a:ext cx="972015" cy="1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AD3ACF32-3896-40EC-A3A3-74F2B534F9D8}"/>
              </a:ext>
            </a:extLst>
          </p:cNvPr>
          <p:cNvSpPr/>
          <p:nvPr/>
        </p:nvSpPr>
        <p:spPr>
          <a:xfrm>
            <a:off x="3995001" y="2902347"/>
            <a:ext cx="231006" cy="2310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FF85E76-0559-4344-8531-3790862A3825}"/>
              </a:ext>
            </a:extLst>
          </p:cNvPr>
          <p:cNvSpPr/>
          <p:nvPr/>
        </p:nvSpPr>
        <p:spPr>
          <a:xfrm>
            <a:off x="4967017" y="2917451"/>
            <a:ext cx="231006" cy="2310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285D6CD-ABDA-4516-9054-3AA338E55D01}"/>
              </a:ext>
            </a:extLst>
          </p:cNvPr>
          <p:cNvSpPr/>
          <p:nvPr/>
        </p:nvSpPr>
        <p:spPr>
          <a:xfrm>
            <a:off x="2050781" y="5835237"/>
            <a:ext cx="231006" cy="2310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EAFF40-91B5-498E-9986-DB4D60CDB01C}"/>
              </a:ext>
            </a:extLst>
          </p:cNvPr>
          <p:cNvSpPr txBox="1"/>
          <p:nvPr/>
        </p:nvSpPr>
        <p:spPr>
          <a:xfrm>
            <a:off x="1524000" y="5343712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</a:t>
            </a:r>
            <a:endParaRPr lang="nl-BE" sz="3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1373CA-3863-404D-BB4D-2CC1B28CE599}"/>
              </a:ext>
            </a:extLst>
          </p:cNvPr>
          <p:cNvSpPr txBox="1"/>
          <p:nvPr/>
        </p:nvSpPr>
        <p:spPr>
          <a:xfrm>
            <a:off x="10134600" y="5353236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</a:t>
            </a:r>
            <a:endParaRPr lang="nl-BE" sz="3600" dirty="0"/>
          </a:p>
        </p:txBody>
      </p:sp>
    </p:spTree>
    <p:extLst>
      <p:ext uri="{BB962C8B-B14F-4D97-AF65-F5344CB8AC3E}">
        <p14:creationId xmlns:p14="http://schemas.microsoft.com/office/powerpoint/2010/main" val="24634221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4" name="Picture 3" descr="A picture containing shoji, crossword puzzle, indoor, group&#10;&#10;Description generated with very high confidence">
            <a:extLst>
              <a:ext uri="{FF2B5EF4-FFF2-40B4-BE49-F238E27FC236}">
                <a16:creationId xmlns:a16="http://schemas.microsoft.com/office/drawing/2014/main" id="{9EE43C37-3F6B-4371-BC23-62CD892C6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016" y="1825626"/>
            <a:ext cx="10238442" cy="43513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EDF5DC-0D09-45E9-9468-6BC8C0A21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Theta* Demonstration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ACD24B-9CA2-4F09-8938-86044A26686C}"/>
              </a:ext>
            </a:extLst>
          </p:cNvPr>
          <p:cNvCxnSpPr/>
          <p:nvPr/>
        </p:nvCxnSpPr>
        <p:spPr>
          <a:xfrm flipV="1">
            <a:off x="2143125" y="4979210"/>
            <a:ext cx="995363" cy="99536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E6227F6-98BD-4ECC-B238-A2768DC4C7AF}"/>
              </a:ext>
            </a:extLst>
          </p:cNvPr>
          <p:cNvCxnSpPr>
            <a:cxnSpLocks/>
          </p:cNvCxnSpPr>
          <p:nvPr/>
        </p:nvCxnSpPr>
        <p:spPr>
          <a:xfrm flipV="1">
            <a:off x="3138488" y="4001295"/>
            <a:ext cx="0" cy="97791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146BCA9-523A-47A3-A027-DEB971A58068}"/>
              </a:ext>
            </a:extLst>
          </p:cNvPr>
          <p:cNvCxnSpPr/>
          <p:nvPr/>
        </p:nvCxnSpPr>
        <p:spPr>
          <a:xfrm flipV="1">
            <a:off x="3115141" y="3005933"/>
            <a:ext cx="995363" cy="99536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C5C49B8-3480-4CA8-8CA1-6926970F0D8F}"/>
              </a:ext>
            </a:extLst>
          </p:cNvPr>
          <p:cNvCxnSpPr>
            <a:cxnSpLocks/>
          </p:cNvCxnSpPr>
          <p:nvPr/>
        </p:nvCxnSpPr>
        <p:spPr>
          <a:xfrm flipV="1">
            <a:off x="2166283" y="3029766"/>
            <a:ext cx="1944221" cy="2920974"/>
          </a:xfrm>
          <a:prstGeom prst="line">
            <a:avLst/>
          </a:prstGeom>
          <a:ln w="571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EA72D6-1516-49A5-9670-A03B0BDDFEB5}"/>
              </a:ext>
            </a:extLst>
          </p:cNvPr>
          <p:cNvCxnSpPr>
            <a:cxnSpLocks/>
          </p:cNvCxnSpPr>
          <p:nvPr/>
        </p:nvCxnSpPr>
        <p:spPr>
          <a:xfrm flipH="1">
            <a:off x="4110506" y="3029767"/>
            <a:ext cx="386883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B285D6CD-ABDA-4516-9054-3AA338E55D01}"/>
              </a:ext>
            </a:extLst>
          </p:cNvPr>
          <p:cNvSpPr/>
          <p:nvPr/>
        </p:nvSpPr>
        <p:spPr>
          <a:xfrm>
            <a:off x="2050781" y="5835237"/>
            <a:ext cx="231006" cy="2310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BBD4F91-D2F4-4A7D-B2FB-050A0ABBD3C7}"/>
              </a:ext>
            </a:extLst>
          </p:cNvPr>
          <p:cNvCxnSpPr>
            <a:cxnSpLocks/>
          </p:cNvCxnSpPr>
          <p:nvPr/>
        </p:nvCxnSpPr>
        <p:spPr>
          <a:xfrm flipH="1" flipV="1">
            <a:off x="7979343" y="3005933"/>
            <a:ext cx="1973179" cy="194944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CFF5D24-184D-4D1B-AF06-0F3D0856DCB1}"/>
              </a:ext>
            </a:extLst>
          </p:cNvPr>
          <p:cNvCxnSpPr>
            <a:cxnSpLocks/>
          </p:cNvCxnSpPr>
          <p:nvPr/>
        </p:nvCxnSpPr>
        <p:spPr>
          <a:xfrm>
            <a:off x="9952522" y="4936331"/>
            <a:ext cx="1" cy="101440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3F8C3DA-0068-4A28-AEF1-B6CF44A739A8}"/>
              </a:ext>
            </a:extLst>
          </p:cNvPr>
          <p:cNvCxnSpPr>
            <a:cxnSpLocks/>
          </p:cNvCxnSpPr>
          <p:nvPr/>
        </p:nvCxnSpPr>
        <p:spPr>
          <a:xfrm flipH="1" flipV="1">
            <a:off x="4110504" y="3053602"/>
            <a:ext cx="4918950" cy="947693"/>
          </a:xfrm>
          <a:prstGeom prst="line">
            <a:avLst/>
          </a:prstGeom>
          <a:ln w="571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192C0D4-A874-4E1B-AEA5-DF9B39DCF767}"/>
              </a:ext>
            </a:extLst>
          </p:cNvPr>
          <p:cNvCxnSpPr>
            <a:cxnSpLocks/>
          </p:cNvCxnSpPr>
          <p:nvPr/>
        </p:nvCxnSpPr>
        <p:spPr>
          <a:xfrm>
            <a:off x="8959275" y="4001295"/>
            <a:ext cx="993247" cy="1949445"/>
          </a:xfrm>
          <a:prstGeom prst="line">
            <a:avLst/>
          </a:prstGeom>
          <a:ln w="571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2FF85E76-0559-4344-8531-3790862A3825}"/>
              </a:ext>
            </a:extLst>
          </p:cNvPr>
          <p:cNvSpPr/>
          <p:nvPr/>
        </p:nvSpPr>
        <p:spPr>
          <a:xfrm>
            <a:off x="8862821" y="3885793"/>
            <a:ext cx="231006" cy="2310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D3ACF32-3896-40EC-A3A3-74F2B534F9D8}"/>
              </a:ext>
            </a:extLst>
          </p:cNvPr>
          <p:cNvSpPr/>
          <p:nvPr/>
        </p:nvSpPr>
        <p:spPr>
          <a:xfrm>
            <a:off x="3995001" y="2906931"/>
            <a:ext cx="231006" cy="2310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4C25443-9A30-4CBF-AC9A-DCE4A7878AB8}"/>
              </a:ext>
            </a:extLst>
          </p:cNvPr>
          <p:cNvSpPr/>
          <p:nvPr/>
        </p:nvSpPr>
        <p:spPr>
          <a:xfrm>
            <a:off x="9837020" y="5827414"/>
            <a:ext cx="231006" cy="2310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9DE22B-C6AF-4FC5-A4F3-ED881C5CBF9E}"/>
              </a:ext>
            </a:extLst>
          </p:cNvPr>
          <p:cNvSpPr txBox="1"/>
          <p:nvPr/>
        </p:nvSpPr>
        <p:spPr>
          <a:xfrm>
            <a:off x="1524000" y="5343712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</a:t>
            </a:r>
            <a:endParaRPr lang="nl-BE" sz="3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CB67B98-ED01-4730-AE67-A44743DDB0AF}"/>
              </a:ext>
            </a:extLst>
          </p:cNvPr>
          <p:cNvSpPr txBox="1"/>
          <p:nvPr/>
        </p:nvSpPr>
        <p:spPr>
          <a:xfrm>
            <a:off x="10134600" y="5353236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</a:t>
            </a:r>
            <a:endParaRPr lang="nl-BE" sz="3600" dirty="0"/>
          </a:p>
        </p:txBody>
      </p:sp>
    </p:spTree>
    <p:extLst>
      <p:ext uri="{BB962C8B-B14F-4D97-AF65-F5344CB8AC3E}">
        <p14:creationId xmlns:p14="http://schemas.microsoft.com/office/powerpoint/2010/main" val="38187114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565E9-497F-4AEE-A7D0-3D91C0516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Detecting Turn Events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1BE0B-A7E4-4465-8670-D85798F45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Segments are generated around turns in Theta* path for two reasons: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Safety/Stability</a:t>
            </a:r>
          </a:p>
          <a:p>
            <a:pPr lvl="1"/>
            <a:r>
              <a:rPr lang="en-US" dirty="0"/>
              <a:t>Allows for construction of segments such that UAV can always safely navigate turns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 By starting segment well before the turn, the UAV can slow down in time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Performance</a:t>
            </a:r>
          </a:p>
          <a:p>
            <a:pPr lvl="1"/>
            <a:r>
              <a:rPr lang="en-US" dirty="0"/>
              <a:t>Turns show where non-convex parts of search space are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 Max one turn per segment minimizes performance impact</a:t>
            </a:r>
            <a:endParaRPr lang="en-US" dirty="0"/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524854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1E2B0-9327-4457-BB90-84FEC2E72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Safety/Stability</a:t>
            </a: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8DD533-A757-417E-89C7-4916295614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865" y="2234632"/>
            <a:ext cx="4982270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292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generated with high confidence">
            <a:extLst>
              <a:ext uri="{FF2B5EF4-FFF2-40B4-BE49-F238E27FC236}">
                <a16:creationId xmlns:a16="http://schemas.microsoft.com/office/drawing/2014/main" id="{CF23859F-B415-49B4-AE2F-3C43D3DF3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642" y="564367"/>
            <a:ext cx="5839733" cy="23875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71E2B0-9327-4457-BB90-84FEC2E72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  <a:endParaRPr lang="nl-B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101AA5-B2AA-49A4-9566-6F3439B0B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Theta*: Node on path “survives” 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 line of sight check failed</a:t>
            </a:r>
            <a:endParaRPr lang="nl-BE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Obstacle on inside of turn</a:t>
            </a:r>
          </a:p>
          <a:p>
            <a:pPr lvl="1">
              <a:buFont typeface="Wingdings" panose="05000000000000000000" pitchFamily="2" charset="2"/>
              <a:buChar char="à"/>
            </a:pP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Line between two valid positions is not entirely in search space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 Non-convex search space by definition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 Turns are manifestations of non-convex search space</a:t>
            </a: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Goal: Keep search space as convex as possible in each segment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 Minimize amount of turns in each segment (at most one)</a:t>
            </a:r>
          </a:p>
        </p:txBody>
      </p:sp>
    </p:spTree>
    <p:extLst>
      <p:ext uri="{BB962C8B-B14F-4D97-AF65-F5344CB8AC3E}">
        <p14:creationId xmlns:p14="http://schemas.microsoft.com/office/powerpoint/2010/main" val="1241985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63928-64C7-4B9E-AA09-36D2FE576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approaches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9281B-A0A8-421E-8011-CE4DFA6A6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Trajectory Speed &lt;-&gt; Performance: main differentiator</a:t>
            </a:r>
          </a:p>
          <a:p>
            <a:endParaRPr lang="en-US" dirty="0"/>
          </a:p>
          <a:p>
            <a:r>
              <a:rPr lang="en-US" dirty="0"/>
              <a:t>Modified </a:t>
            </a:r>
            <a:r>
              <a:rPr lang="en-US" dirty="0" err="1"/>
              <a:t>Pathplanning</a:t>
            </a:r>
            <a:r>
              <a:rPr lang="en-US" dirty="0"/>
              <a:t> algorithms</a:t>
            </a:r>
          </a:p>
          <a:p>
            <a:pPr lvl="1"/>
            <a:r>
              <a:rPr lang="en-US" dirty="0"/>
              <a:t>extended with kinematic constraints, post-smoothing,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No (or limited) use of UAV constraints </a:t>
            </a:r>
            <a:r>
              <a:rPr lang="en-US" dirty="0">
                <a:sym typeface="Wingdings" panose="05000000000000000000" pitchFamily="2" charset="2"/>
              </a:rPr>
              <a:t> conservative and slow trajectory</a:t>
            </a:r>
            <a:endParaRPr lang="en-US" dirty="0"/>
          </a:p>
          <a:p>
            <a:pPr lvl="1"/>
            <a:r>
              <a:rPr lang="en-US" dirty="0"/>
              <a:t>No flexibility</a:t>
            </a:r>
          </a:p>
          <a:p>
            <a:r>
              <a:rPr lang="en-US" dirty="0"/>
              <a:t>Randomized approaches</a:t>
            </a:r>
          </a:p>
          <a:p>
            <a:pPr lvl="1"/>
            <a:r>
              <a:rPr lang="en-US" dirty="0"/>
              <a:t>Rapidly-Exploring Random Trees, Probabilistic Roadmaps</a:t>
            </a:r>
          </a:p>
          <a:p>
            <a:pPr lvl="1"/>
            <a:r>
              <a:rPr lang="en-US" dirty="0"/>
              <a:t>Take UAV dynamics into account </a:t>
            </a:r>
          </a:p>
          <a:p>
            <a:pPr lvl="1"/>
            <a:r>
              <a:rPr lang="en-US" dirty="0"/>
              <a:t>Random factor adds artifacts</a:t>
            </a:r>
          </a:p>
          <a:p>
            <a:pPr lvl="1"/>
            <a:r>
              <a:rPr lang="en-US" dirty="0"/>
              <a:t>TODO!!</a:t>
            </a:r>
          </a:p>
        </p:txBody>
      </p:sp>
    </p:spTree>
    <p:extLst>
      <p:ext uri="{BB962C8B-B14F-4D97-AF65-F5344CB8AC3E}">
        <p14:creationId xmlns:p14="http://schemas.microsoft.com/office/powerpoint/2010/main" val="41816513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BE0BA-ACF9-4C6A-8841-FAC6A0A13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 Events Algorithm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80ACB-D1FD-4A40-AEAC-C5D69886D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Sometimes: multiple nodes for single turn </a:t>
            </a:r>
            <a:r>
              <a:rPr lang="en-US" dirty="0">
                <a:sym typeface="Wingdings" panose="05000000000000000000" pitchFamily="2" charset="2"/>
              </a:rPr>
              <a:t> group into turn events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Nodes in same turn event must: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turn in the same direction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be close enough to each other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797594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3676D-429C-4AFA-BC6E-23C04C9A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 Events Algorithm</a:t>
            </a:r>
            <a:endParaRPr lang="nl-BE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C97DC47-1E81-42FB-90EB-60B63042E3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3765" y="1825625"/>
            <a:ext cx="546447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146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7B913-93CA-4587-892C-9BFAEE6B5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 Events Demonstration</a:t>
            </a:r>
            <a:endParaRPr lang="nl-BE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591105C-3FB5-4EA4-948F-321673AF1843}"/>
              </a:ext>
            </a:extLst>
          </p:cNvPr>
          <p:cNvCxnSpPr>
            <a:cxnSpLocks/>
          </p:cNvCxnSpPr>
          <p:nvPr/>
        </p:nvCxnSpPr>
        <p:spPr>
          <a:xfrm>
            <a:off x="1162050" y="2124075"/>
            <a:ext cx="340995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B4BCED-0D44-4998-B409-FD0697119A81}"/>
              </a:ext>
            </a:extLst>
          </p:cNvPr>
          <p:cNvCxnSpPr>
            <a:cxnSpLocks/>
          </p:cNvCxnSpPr>
          <p:nvPr/>
        </p:nvCxnSpPr>
        <p:spPr>
          <a:xfrm flipH="1" flipV="1">
            <a:off x="4572000" y="2124076"/>
            <a:ext cx="504825" cy="52387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5EDE925-270D-4739-B4FF-8F7EBAE4FA95}"/>
              </a:ext>
            </a:extLst>
          </p:cNvPr>
          <p:cNvCxnSpPr>
            <a:cxnSpLocks/>
          </p:cNvCxnSpPr>
          <p:nvPr/>
        </p:nvCxnSpPr>
        <p:spPr>
          <a:xfrm>
            <a:off x="1571625" y="4362450"/>
            <a:ext cx="246697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FFFD57-67FF-4F13-BFBE-96B64E2D2F8B}"/>
              </a:ext>
            </a:extLst>
          </p:cNvPr>
          <p:cNvCxnSpPr>
            <a:cxnSpLocks/>
          </p:cNvCxnSpPr>
          <p:nvPr/>
        </p:nvCxnSpPr>
        <p:spPr>
          <a:xfrm flipV="1">
            <a:off x="4495800" y="2647950"/>
            <a:ext cx="581025" cy="2286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D635C3F-9606-46AF-B84F-E8E84C07DC29}"/>
              </a:ext>
            </a:extLst>
          </p:cNvPr>
          <p:cNvCxnSpPr>
            <a:cxnSpLocks/>
          </p:cNvCxnSpPr>
          <p:nvPr/>
        </p:nvCxnSpPr>
        <p:spPr>
          <a:xfrm>
            <a:off x="4038600" y="4362450"/>
            <a:ext cx="457200" cy="5715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6CE97E4E-96E5-4FD5-B6C0-3EA402875C57}"/>
              </a:ext>
            </a:extLst>
          </p:cNvPr>
          <p:cNvSpPr/>
          <p:nvPr/>
        </p:nvSpPr>
        <p:spPr>
          <a:xfrm>
            <a:off x="4962525" y="2543178"/>
            <a:ext cx="209550" cy="219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B38AB4A-8CD8-4B64-85BE-8E21C7666CE8}"/>
              </a:ext>
            </a:extLst>
          </p:cNvPr>
          <p:cNvSpPr/>
          <p:nvPr/>
        </p:nvSpPr>
        <p:spPr>
          <a:xfrm>
            <a:off x="4371975" y="4767266"/>
            <a:ext cx="209550" cy="219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2DCA8FC-745A-4D9A-ADC1-5F380057376D}"/>
              </a:ext>
            </a:extLst>
          </p:cNvPr>
          <p:cNvSpPr/>
          <p:nvPr/>
        </p:nvSpPr>
        <p:spPr>
          <a:xfrm>
            <a:off x="3943350" y="4262431"/>
            <a:ext cx="209550" cy="219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19BABC1-E564-4E99-B487-F4E88467C677}"/>
              </a:ext>
            </a:extLst>
          </p:cNvPr>
          <p:cNvSpPr/>
          <p:nvPr/>
        </p:nvSpPr>
        <p:spPr>
          <a:xfrm>
            <a:off x="4448175" y="2019299"/>
            <a:ext cx="209550" cy="21907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Arrow: Circular 4">
            <a:extLst>
              <a:ext uri="{FF2B5EF4-FFF2-40B4-BE49-F238E27FC236}">
                <a16:creationId xmlns:a16="http://schemas.microsoft.com/office/drawing/2014/main" id="{26C8DAA7-6FDC-4292-942C-E8ECB134C7B3}"/>
              </a:ext>
            </a:extLst>
          </p:cNvPr>
          <p:cNvSpPr/>
          <p:nvPr/>
        </p:nvSpPr>
        <p:spPr>
          <a:xfrm rot="1973635">
            <a:off x="4360068" y="1601341"/>
            <a:ext cx="595313" cy="695325"/>
          </a:xfrm>
          <a:prstGeom prst="circularArrow">
            <a:avLst>
              <a:gd name="adj1" fmla="val 14202"/>
              <a:gd name="adj2" fmla="val 2862981"/>
              <a:gd name="adj3" fmla="val 19571199"/>
              <a:gd name="adj4" fmla="val 10800000"/>
              <a:gd name="adj5" fmla="val 16910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069226-EE0D-40D8-ACC9-85A25FF3D0CE}"/>
              </a:ext>
            </a:extLst>
          </p:cNvPr>
          <p:cNvSpPr txBox="1"/>
          <p:nvPr/>
        </p:nvSpPr>
        <p:spPr>
          <a:xfrm>
            <a:off x="5429847" y="1466854"/>
            <a:ext cx="2990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of new Turn Event: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Turns clockwise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382835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7B913-93CA-4587-892C-9BFAEE6B5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 Events Demonstration</a:t>
            </a:r>
            <a:endParaRPr lang="nl-BE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591105C-3FB5-4EA4-948F-321673AF1843}"/>
              </a:ext>
            </a:extLst>
          </p:cNvPr>
          <p:cNvCxnSpPr>
            <a:cxnSpLocks/>
          </p:cNvCxnSpPr>
          <p:nvPr/>
        </p:nvCxnSpPr>
        <p:spPr>
          <a:xfrm>
            <a:off x="1162050" y="2124075"/>
            <a:ext cx="340995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B4BCED-0D44-4998-B409-FD0697119A81}"/>
              </a:ext>
            </a:extLst>
          </p:cNvPr>
          <p:cNvCxnSpPr>
            <a:cxnSpLocks/>
          </p:cNvCxnSpPr>
          <p:nvPr/>
        </p:nvCxnSpPr>
        <p:spPr>
          <a:xfrm flipH="1" flipV="1">
            <a:off x="4572000" y="2124076"/>
            <a:ext cx="504825" cy="523874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5EDE925-270D-4739-B4FF-8F7EBAE4FA95}"/>
              </a:ext>
            </a:extLst>
          </p:cNvPr>
          <p:cNvCxnSpPr>
            <a:cxnSpLocks/>
          </p:cNvCxnSpPr>
          <p:nvPr/>
        </p:nvCxnSpPr>
        <p:spPr>
          <a:xfrm>
            <a:off x="1571625" y="4362450"/>
            <a:ext cx="246697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FFFD57-67FF-4F13-BFBE-96B64E2D2F8B}"/>
              </a:ext>
            </a:extLst>
          </p:cNvPr>
          <p:cNvCxnSpPr>
            <a:cxnSpLocks/>
          </p:cNvCxnSpPr>
          <p:nvPr/>
        </p:nvCxnSpPr>
        <p:spPr>
          <a:xfrm flipV="1">
            <a:off x="4495800" y="2647950"/>
            <a:ext cx="581025" cy="2286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D635C3F-9606-46AF-B84F-E8E84C07DC29}"/>
              </a:ext>
            </a:extLst>
          </p:cNvPr>
          <p:cNvCxnSpPr>
            <a:cxnSpLocks/>
          </p:cNvCxnSpPr>
          <p:nvPr/>
        </p:nvCxnSpPr>
        <p:spPr>
          <a:xfrm>
            <a:off x="4038600" y="4362450"/>
            <a:ext cx="457200" cy="5715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6CE97E4E-96E5-4FD5-B6C0-3EA402875C57}"/>
              </a:ext>
            </a:extLst>
          </p:cNvPr>
          <p:cNvSpPr/>
          <p:nvPr/>
        </p:nvSpPr>
        <p:spPr>
          <a:xfrm>
            <a:off x="4962525" y="2543178"/>
            <a:ext cx="209550" cy="21907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B38AB4A-8CD8-4B64-85BE-8E21C7666CE8}"/>
              </a:ext>
            </a:extLst>
          </p:cNvPr>
          <p:cNvSpPr/>
          <p:nvPr/>
        </p:nvSpPr>
        <p:spPr>
          <a:xfrm>
            <a:off x="4371975" y="4767266"/>
            <a:ext cx="209550" cy="219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2DCA8FC-745A-4D9A-ADC1-5F380057376D}"/>
              </a:ext>
            </a:extLst>
          </p:cNvPr>
          <p:cNvSpPr/>
          <p:nvPr/>
        </p:nvSpPr>
        <p:spPr>
          <a:xfrm>
            <a:off x="3943350" y="4262431"/>
            <a:ext cx="209550" cy="219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19BABC1-E564-4E99-B487-F4E88467C677}"/>
              </a:ext>
            </a:extLst>
          </p:cNvPr>
          <p:cNvSpPr/>
          <p:nvPr/>
        </p:nvSpPr>
        <p:spPr>
          <a:xfrm>
            <a:off x="4448175" y="2019299"/>
            <a:ext cx="209550" cy="2190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Arrow: Circular 4">
            <a:extLst>
              <a:ext uri="{FF2B5EF4-FFF2-40B4-BE49-F238E27FC236}">
                <a16:creationId xmlns:a16="http://schemas.microsoft.com/office/drawing/2014/main" id="{26C8DAA7-6FDC-4292-942C-E8ECB134C7B3}"/>
              </a:ext>
            </a:extLst>
          </p:cNvPr>
          <p:cNvSpPr/>
          <p:nvPr/>
        </p:nvSpPr>
        <p:spPr>
          <a:xfrm rot="1973635">
            <a:off x="4360068" y="1601341"/>
            <a:ext cx="595313" cy="695325"/>
          </a:xfrm>
          <a:prstGeom prst="circularArrow">
            <a:avLst>
              <a:gd name="adj1" fmla="val 14202"/>
              <a:gd name="adj2" fmla="val 2862981"/>
              <a:gd name="adj3" fmla="val 19571199"/>
              <a:gd name="adj4" fmla="val 10800000"/>
              <a:gd name="adj5" fmla="val 16910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13" name="Arrow: Circular 12">
            <a:extLst>
              <a:ext uri="{FF2B5EF4-FFF2-40B4-BE49-F238E27FC236}">
                <a16:creationId xmlns:a16="http://schemas.microsoft.com/office/drawing/2014/main" id="{DDA0F1B6-4E29-4310-8C42-32C1D329C8C0}"/>
              </a:ext>
            </a:extLst>
          </p:cNvPr>
          <p:cNvSpPr/>
          <p:nvPr/>
        </p:nvSpPr>
        <p:spPr>
          <a:xfrm rot="4314669">
            <a:off x="4949654" y="2300287"/>
            <a:ext cx="595313" cy="695325"/>
          </a:xfrm>
          <a:prstGeom prst="circularArrow">
            <a:avLst>
              <a:gd name="adj1" fmla="val 14202"/>
              <a:gd name="adj2" fmla="val 2862981"/>
              <a:gd name="adj3" fmla="val 19571199"/>
              <a:gd name="adj4" fmla="val 10800000"/>
              <a:gd name="adj5" fmla="val 1691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AAECC7-698E-445E-8DCD-4455B21ED7C2}"/>
              </a:ext>
            </a:extLst>
          </p:cNvPr>
          <p:cNvSpPr txBox="1"/>
          <p:nvPr/>
        </p:nvSpPr>
        <p:spPr>
          <a:xfrm>
            <a:off x="5922621" y="2247898"/>
            <a:ext cx="2990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node: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Close enough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Turns clockwise</a:t>
            </a:r>
          </a:p>
          <a:p>
            <a:r>
              <a:rPr lang="en-US" dirty="0">
                <a:sym typeface="Wingdings" panose="05000000000000000000" pitchFamily="2" charset="2"/>
              </a:rPr>
              <a:t> Add to current event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350525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7B913-93CA-4587-892C-9BFAEE6B5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 Events Demonstration</a:t>
            </a:r>
            <a:endParaRPr lang="nl-BE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591105C-3FB5-4EA4-948F-321673AF1843}"/>
              </a:ext>
            </a:extLst>
          </p:cNvPr>
          <p:cNvCxnSpPr>
            <a:cxnSpLocks/>
          </p:cNvCxnSpPr>
          <p:nvPr/>
        </p:nvCxnSpPr>
        <p:spPr>
          <a:xfrm>
            <a:off x="1162050" y="2124075"/>
            <a:ext cx="340995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B4BCED-0D44-4998-B409-FD0697119A81}"/>
              </a:ext>
            </a:extLst>
          </p:cNvPr>
          <p:cNvCxnSpPr>
            <a:cxnSpLocks/>
          </p:cNvCxnSpPr>
          <p:nvPr/>
        </p:nvCxnSpPr>
        <p:spPr>
          <a:xfrm flipH="1" flipV="1">
            <a:off x="4572000" y="2124076"/>
            <a:ext cx="504825" cy="523874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5EDE925-270D-4739-B4FF-8F7EBAE4FA95}"/>
              </a:ext>
            </a:extLst>
          </p:cNvPr>
          <p:cNvCxnSpPr>
            <a:cxnSpLocks/>
          </p:cNvCxnSpPr>
          <p:nvPr/>
        </p:nvCxnSpPr>
        <p:spPr>
          <a:xfrm>
            <a:off x="1571625" y="4362450"/>
            <a:ext cx="246697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FFFD57-67FF-4F13-BFBE-96B64E2D2F8B}"/>
              </a:ext>
            </a:extLst>
          </p:cNvPr>
          <p:cNvCxnSpPr>
            <a:cxnSpLocks/>
          </p:cNvCxnSpPr>
          <p:nvPr/>
        </p:nvCxnSpPr>
        <p:spPr>
          <a:xfrm flipV="1">
            <a:off x="4495800" y="2647950"/>
            <a:ext cx="581025" cy="22860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D635C3F-9606-46AF-B84F-E8E84C07DC29}"/>
              </a:ext>
            </a:extLst>
          </p:cNvPr>
          <p:cNvCxnSpPr>
            <a:cxnSpLocks/>
          </p:cNvCxnSpPr>
          <p:nvPr/>
        </p:nvCxnSpPr>
        <p:spPr>
          <a:xfrm>
            <a:off x="4038600" y="4362450"/>
            <a:ext cx="457200" cy="5715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6CE97E4E-96E5-4FD5-B6C0-3EA402875C57}"/>
              </a:ext>
            </a:extLst>
          </p:cNvPr>
          <p:cNvSpPr/>
          <p:nvPr/>
        </p:nvSpPr>
        <p:spPr>
          <a:xfrm>
            <a:off x="4962525" y="2543178"/>
            <a:ext cx="209550" cy="2190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B38AB4A-8CD8-4B64-85BE-8E21C7666CE8}"/>
              </a:ext>
            </a:extLst>
          </p:cNvPr>
          <p:cNvSpPr/>
          <p:nvPr/>
        </p:nvSpPr>
        <p:spPr>
          <a:xfrm>
            <a:off x="4371975" y="4767266"/>
            <a:ext cx="209550" cy="21907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2DCA8FC-745A-4D9A-ADC1-5F380057376D}"/>
              </a:ext>
            </a:extLst>
          </p:cNvPr>
          <p:cNvSpPr/>
          <p:nvPr/>
        </p:nvSpPr>
        <p:spPr>
          <a:xfrm>
            <a:off x="3943350" y="4262431"/>
            <a:ext cx="209550" cy="219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19BABC1-E564-4E99-B487-F4E88467C677}"/>
              </a:ext>
            </a:extLst>
          </p:cNvPr>
          <p:cNvSpPr/>
          <p:nvPr/>
        </p:nvSpPr>
        <p:spPr>
          <a:xfrm>
            <a:off x="4448175" y="2019299"/>
            <a:ext cx="209550" cy="2190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Arrow: Circular 4">
            <a:extLst>
              <a:ext uri="{FF2B5EF4-FFF2-40B4-BE49-F238E27FC236}">
                <a16:creationId xmlns:a16="http://schemas.microsoft.com/office/drawing/2014/main" id="{26C8DAA7-6FDC-4292-942C-E8ECB134C7B3}"/>
              </a:ext>
            </a:extLst>
          </p:cNvPr>
          <p:cNvSpPr/>
          <p:nvPr/>
        </p:nvSpPr>
        <p:spPr>
          <a:xfrm rot="1973635">
            <a:off x="4360068" y="1601341"/>
            <a:ext cx="595313" cy="695325"/>
          </a:xfrm>
          <a:prstGeom prst="circularArrow">
            <a:avLst>
              <a:gd name="adj1" fmla="val 14202"/>
              <a:gd name="adj2" fmla="val 2862981"/>
              <a:gd name="adj3" fmla="val 19571199"/>
              <a:gd name="adj4" fmla="val 10800000"/>
              <a:gd name="adj5" fmla="val 16910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15" name="Arrow: Circular 14">
            <a:extLst>
              <a:ext uri="{FF2B5EF4-FFF2-40B4-BE49-F238E27FC236}">
                <a16:creationId xmlns:a16="http://schemas.microsoft.com/office/drawing/2014/main" id="{32BC1841-1B5F-4681-BB42-3D4471E14012}"/>
              </a:ext>
            </a:extLst>
          </p:cNvPr>
          <p:cNvSpPr/>
          <p:nvPr/>
        </p:nvSpPr>
        <p:spPr>
          <a:xfrm rot="8245809">
            <a:off x="4241006" y="4651047"/>
            <a:ext cx="595313" cy="695325"/>
          </a:xfrm>
          <a:prstGeom prst="circularArrow">
            <a:avLst>
              <a:gd name="adj1" fmla="val 14202"/>
              <a:gd name="adj2" fmla="val 2862981"/>
              <a:gd name="adj3" fmla="val 19571199"/>
              <a:gd name="adj4" fmla="val 10800000"/>
              <a:gd name="adj5" fmla="val 1691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929DE1-7BCE-4642-B705-0A0BA6B99EE6}"/>
              </a:ext>
            </a:extLst>
          </p:cNvPr>
          <p:cNvSpPr txBox="1"/>
          <p:nvPr/>
        </p:nvSpPr>
        <p:spPr>
          <a:xfrm>
            <a:off x="5116887" y="4276638"/>
            <a:ext cx="37318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node: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Too far away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Turns clockwise</a:t>
            </a:r>
          </a:p>
          <a:p>
            <a:r>
              <a:rPr lang="en-US" dirty="0">
                <a:sym typeface="Wingdings" panose="05000000000000000000" pitchFamily="2" charset="2"/>
              </a:rPr>
              <a:t> Do not add to current event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482713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7B913-93CA-4587-892C-9BFAEE6B5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 Events Demonstration</a:t>
            </a:r>
            <a:endParaRPr lang="nl-BE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591105C-3FB5-4EA4-948F-321673AF1843}"/>
              </a:ext>
            </a:extLst>
          </p:cNvPr>
          <p:cNvCxnSpPr>
            <a:cxnSpLocks/>
          </p:cNvCxnSpPr>
          <p:nvPr/>
        </p:nvCxnSpPr>
        <p:spPr>
          <a:xfrm>
            <a:off x="1162050" y="2124075"/>
            <a:ext cx="340995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B4BCED-0D44-4998-B409-FD0697119A81}"/>
              </a:ext>
            </a:extLst>
          </p:cNvPr>
          <p:cNvCxnSpPr>
            <a:cxnSpLocks/>
          </p:cNvCxnSpPr>
          <p:nvPr/>
        </p:nvCxnSpPr>
        <p:spPr>
          <a:xfrm flipH="1" flipV="1">
            <a:off x="4572000" y="2124076"/>
            <a:ext cx="504825" cy="523874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5EDE925-270D-4739-B4FF-8F7EBAE4FA95}"/>
              </a:ext>
            </a:extLst>
          </p:cNvPr>
          <p:cNvCxnSpPr>
            <a:cxnSpLocks/>
          </p:cNvCxnSpPr>
          <p:nvPr/>
        </p:nvCxnSpPr>
        <p:spPr>
          <a:xfrm>
            <a:off x="1571625" y="4362450"/>
            <a:ext cx="246697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FFFD57-67FF-4F13-BFBE-96B64E2D2F8B}"/>
              </a:ext>
            </a:extLst>
          </p:cNvPr>
          <p:cNvCxnSpPr>
            <a:cxnSpLocks/>
          </p:cNvCxnSpPr>
          <p:nvPr/>
        </p:nvCxnSpPr>
        <p:spPr>
          <a:xfrm flipV="1">
            <a:off x="4495800" y="2647950"/>
            <a:ext cx="581025" cy="2286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D635C3F-9606-46AF-B84F-E8E84C07DC29}"/>
              </a:ext>
            </a:extLst>
          </p:cNvPr>
          <p:cNvCxnSpPr>
            <a:cxnSpLocks/>
          </p:cNvCxnSpPr>
          <p:nvPr/>
        </p:nvCxnSpPr>
        <p:spPr>
          <a:xfrm>
            <a:off x="4038600" y="4362450"/>
            <a:ext cx="457200" cy="5715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6CE97E4E-96E5-4FD5-B6C0-3EA402875C57}"/>
              </a:ext>
            </a:extLst>
          </p:cNvPr>
          <p:cNvSpPr/>
          <p:nvPr/>
        </p:nvSpPr>
        <p:spPr>
          <a:xfrm>
            <a:off x="4962525" y="2543178"/>
            <a:ext cx="209550" cy="2190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B38AB4A-8CD8-4B64-85BE-8E21C7666CE8}"/>
              </a:ext>
            </a:extLst>
          </p:cNvPr>
          <p:cNvSpPr/>
          <p:nvPr/>
        </p:nvSpPr>
        <p:spPr>
          <a:xfrm>
            <a:off x="4371975" y="4767266"/>
            <a:ext cx="209550" cy="21907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2DCA8FC-745A-4D9A-ADC1-5F380057376D}"/>
              </a:ext>
            </a:extLst>
          </p:cNvPr>
          <p:cNvSpPr/>
          <p:nvPr/>
        </p:nvSpPr>
        <p:spPr>
          <a:xfrm>
            <a:off x="3943350" y="4262431"/>
            <a:ext cx="209550" cy="219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19BABC1-E564-4E99-B487-F4E88467C677}"/>
              </a:ext>
            </a:extLst>
          </p:cNvPr>
          <p:cNvSpPr/>
          <p:nvPr/>
        </p:nvSpPr>
        <p:spPr>
          <a:xfrm>
            <a:off x="4448175" y="2019299"/>
            <a:ext cx="209550" cy="2190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Arrow: Circular 14">
            <a:extLst>
              <a:ext uri="{FF2B5EF4-FFF2-40B4-BE49-F238E27FC236}">
                <a16:creationId xmlns:a16="http://schemas.microsoft.com/office/drawing/2014/main" id="{32BC1841-1B5F-4681-BB42-3D4471E14012}"/>
              </a:ext>
            </a:extLst>
          </p:cNvPr>
          <p:cNvSpPr/>
          <p:nvPr/>
        </p:nvSpPr>
        <p:spPr>
          <a:xfrm rot="8245809">
            <a:off x="4241006" y="4651047"/>
            <a:ext cx="595313" cy="695325"/>
          </a:xfrm>
          <a:prstGeom prst="circularArrow">
            <a:avLst>
              <a:gd name="adj1" fmla="val 14202"/>
              <a:gd name="adj2" fmla="val 2862981"/>
              <a:gd name="adj3" fmla="val 19571199"/>
              <a:gd name="adj4" fmla="val 10800000"/>
              <a:gd name="adj5" fmla="val 16910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9D039B-BE82-4DB5-9176-EB4183CA96EA}"/>
              </a:ext>
            </a:extLst>
          </p:cNvPr>
          <p:cNvSpPr txBox="1"/>
          <p:nvPr/>
        </p:nvSpPr>
        <p:spPr>
          <a:xfrm>
            <a:off x="5038725" y="4574642"/>
            <a:ext cx="2990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of new Turn Event: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Turns clockwise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557656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7B913-93CA-4587-892C-9BFAEE6B5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 Events Demonstration</a:t>
            </a:r>
            <a:endParaRPr lang="nl-BE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591105C-3FB5-4EA4-948F-321673AF1843}"/>
              </a:ext>
            </a:extLst>
          </p:cNvPr>
          <p:cNvCxnSpPr>
            <a:cxnSpLocks/>
          </p:cNvCxnSpPr>
          <p:nvPr/>
        </p:nvCxnSpPr>
        <p:spPr>
          <a:xfrm>
            <a:off x="1162050" y="2124075"/>
            <a:ext cx="340995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B4BCED-0D44-4998-B409-FD0697119A81}"/>
              </a:ext>
            </a:extLst>
          </p:cNvPr>
          <p:cNvCxnSpPr>
            <a:cxnSpLocks/>
          </p:cNvCxnSpPr>
          <p:nvPr/>
        </p:nvCxnSpPr>
        <p:spPr>
          <a:xfrm flipH="1" flipV="1">
            <a:off x="4572000" y="2124076"/>
            <a:ext cx="504825" cy="523874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5EDE925-270D-4739-B4FF-8F7EBAE4FA95}"/>
              </a:ext>
            </a:extLst>
          </p:cNvPr>
          <p:cNvCxnSpPr>
            <a:cxnSpLocks/>
          </p:cNvCxnSpPr>
          <p:nvPr/>
        </p:nvCxnSpPr>
        <p:spPr>
          <a:xfrm>
            <a:off x="1571625" y="4362450"/>
            <a:ext cx="246697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FFFD57-67FF-4F13-BFBE-96B64E2D2F8B}"/>
              </a:ext>
            </a:extLst>
          </p:cNvPr>
          <p:cNvCxnSpPr>
            <a:cxnSpLocks/>
          </p:cNvCxnSpPr>
          <p:nvPr/>
        </p:nvCxnSpPr>
        <p:spPr>
          <a:xfrm flipV="1">
            <a:off x="4495800" y="2647950"/>
            <a:ext cx="581025" cy="2286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D635C3F-9606-46AF-B84F-E8E84C07DC29}"/>
              </a:ext>
            </a:extLst>
          </p:cNvPr>
          <p:cNvCxnSpPr>
            <a:cxnSpLocks/>
          </p:cNvCxnSpPr>
          <p:nvPr/>
        </p:nvCxnSpPr>
        <p:spPr>
          <a:xfrm>
            <a:off x="4038600" y="4362450"/>
            <a:ext cx="457200" cy="57150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6CE97E4E-96E5-4FD5-B6C0-3EA402875C57}"/>
              </a:ext>
            </a:extLst>
          </p:cNvPr>
          <p:cNvSpPr/>
          <p:nvPr/>
        </p:nvSpPr>
        <p:spPr>
          <a:xfrm>
            <a:off x="4962525" y="2543178"/>
            <a:ext cx="209550" cy="2190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B38AB4A-8CD8-4B64-85BE-8E21C7666CE8}"/>
              </a:ext>
            </a:extLst>
          </p:cNvPr>
          <p:cNvSpPr/>
          <p:nvPr/>
        </p:nvSpPr>
        <p:spPr>
          <a:xfrm>
            <a:off x="4371975" y="4767266"/>
            <a:ext cx="209550" cy="2190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2DCA8FC-745A-4D9A-ADC1-5F380057376D}"/>
              </a:ext>
            </a:extLst>
          </p:cNvPr>
          <p:cNvSpPr/>
          <p:nvPr/>
        </p:nvSpPr>
        <p:spPr>
          <a:xfrm>
            <a:off x="3943350" y="4262431"/>
            <a:ext cx="209550" cy="21907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19BABC1-E564-4E99-B487-F4E88467C677}"/>
              </a:ext>
            </a:extLst>
          </p:cNvPr>
          <p:cNvSpPr/>
          <p:nvPr/>
        </p:nvSpPr>
        <p:spPr>
          <a:xfrm>
            <a:off x="4448175" y="2019299"/>
            <a:ext cx="209550" cy="2190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Arrow: Circular 14">
            <a:extLst>
              <a:ext uri="{FF2B5EF4-FFF2-40B4-BE49-F238E27FC236}">
                <a16:creationId xmlns:a16="http://schemas.microsoft.com/office/drawing/2014/main" id="{32BC1841-1B5F-4681-BB42-3D4471E14012}"/>
              </a:ext>
            </a:extLst>
          </p:cNvPr>
          <p:cNvSpPr/>
          <p:nvPr/>
        </p:nvSpPr>
        <p:spPr>
          <a:xfrm rot="8245809">
            <a:off x="4241006" y="4651047"/>
            <a:ext cx="595313" cy="695325"/>
          </a:xfrm>
          <a:prstGeom prst="circularArrow">
            <a:avLst>
              <a:gd name="adj1" fmla="val 14202"/>
              <a:gd name="adj2" fmla="val 2862981"/>
              <a:gd name="adj3" fmla="val 19571199"/>
              <a:gd name="adj4" fmla="val 10800000"/>
              <a:gd name="adj5" fmla="val 16910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18" name="Arrow: Circular 17">
            <a:extLst>
              <a:ext uri="{FF2B5EF4-FFF2-40B4-BE49-F238E27FC236}">
                <a16:creationId xmlns:a16="http://schemas.microsoft.com/office/drawing/2014/main" id="{0E7192F6-AE08-4139-8835-78F109AC5947}"/>
              </a:ext>
            </a:extLst>
          </p:cNvPr>
          <p:cNvSpPr/>
          <p:nvPr/>
        </p:nvSpPr>
        <p:spPr>
          <a:xfrm rot="1403451" flipH="1">
            <a:off x="3777136" y="3819599"/>
            <a:ext cx="651711" cy="760104"/>
          </a:xfrm>
          <a:prstGeom prst="circularArrow">
            <a:avLst>
              <a:gd name="adj1" fmla="val 14202"/>
              <a:gd name="adj2" fmla="val 2862981"/>
              <a:gd name="adj3" fmla="val 19571199"/>
              <a:gd name="adj4" fmla="val 10800000"/>
              <a:gd name="adj5" fmla="val 16910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117CE6-6459-4C81-BE66-354F4F6C3B33}"/>
              </a:ext>
            </a:extLst>
          </p:cNvPr>
          <p:cNvSpPr txBox="1"/>
          <p:nvPr/>
        </p:nvSpPr>
        <p:spPr>
          <a:xfrm>
            <a:off x="5335963" y="3405002"/>
            <a:ext cx="37318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node: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Close enough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Turns counter-clockwise</a:t>
            </a:r>
          </a:p>
          <a:p>
            <a:r>
              <a:rPr lang="en-US" dirty="0">
                <a:sym typeface="Wingdings" panose="05000000000000000000" pitchFamily="2" charset="2"/>
              </a:rPr>
              <a:t> Do not add to current event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982691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7B913-93CA-4587-892C-9BFAEE6B5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 Events Demonstration</a:t>
            </a:r>
            <a:endParaRPr lang="nl-BE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591105C-3FB5-4EA4-948F-321673AF1843}"/>
              </a:ext>
            </a:extLst>
          </p:cNvPr>
          <p:cNvCxnSpPr>
            <a:cxnSpLocks/>
          </p:cNvCxnSpPr>
          <p:nvPr/>
        </p:nvCxnSpPr>
        <p:spPr>
          <a:xfrm>
            <a:off x="1162050" y="2124075"/>
            <a:ext cx="340995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B4BCED-0D44-4998-B409-FD0697119A81}"/>
              </a:ext>
            </a:extLst>
          </p:cNvPr>
          <p:cNvCxnSpPr>
            <a:cxnSpLocks/>
          </p:cNvCxnSpPr>
          <p:nvPr/>
        </p:nvCxnSpPr>
        <p:spPr>
          <a:xfrm flipH="1" flipV="1">
            <a:off x="4572000" y="2124076"/>
            <a:ext cx="504825" cy="523874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5EDE925-270D-4739-B4FF-8F7EBAE4FA95}"/>
              </a:ext>
            </a:extLst>
          </p:cNvPr>
          <p:cNvCxnSpPr>
            <a:cxnSpLocks/>
          </p:cNvCxnSpPr>
          <p:nvPr/>
        </p:nvCxnSpPr>
        <p:spPr>
          <a:xfrm>
            <a:off x="1571625" y="4362450"/>
            <a:ext cx="246697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FFFD57-67FF-4F13-BFBE-96B64E2D2F8B}"/>
              </a:ext>
            </a:extLst>
          </p:cNvPr>
          <p:cNvCxnSpPr>
            <a:cxnSpLocks/>
          </p:cNvCxnSpPr>
          <p:nvPr/>
        </p:nvCxnSpPr>
        <p:spPr>
          <a:xfrm flipV="1">
            <a:off x="4495800" y="2647950"/>
            <a:ext cx="581025" cy="2286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D635C3F-9606-46AF-B84F-E8E84C07DC29}"/>
              </a:ext>
            </a:extLst>
          </p:cNvPr>
          <p:cNvCxnSpPr>
            <a:cxnSpLocks/>
          </p:cNvCxnSpPr>
          <p:nvPr/>
        </p:nvCxnSpPr>
        <p:spPr>
          <a:xfrm>
            <a:off x="4038600" y="4362450"/>
            <a:ext cx="457200" cy="5715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6CE97E4E-96E5-4FD5-B6C0-3EA402875C57}"/>
              </a:ext>
            </a:extLst>
          </p:cNvPr>
          <p:cNvSpPr/>
          <p:nvPr/>
        </p:nvSpPr>
        <p:spPr>
          <a:xfrm>
            <a:off x="4962525" y="2543178"/>
            <a:ext cx="209550" cy="2190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B38AB4A-8CD8-4B64-85BE-8E21C7666CE8}"/>
              </a:ext>
            </a:extLst>
          </p:cNvPr>
          <p:cNvSpPr/>
          <p:nvPr/>
        </p:nvSpPr>
        <p:spPr>
          <a:xfrm>
            <a:off x="4371975" y="4767266"/>
            <a:ext cx="209550" cy="2190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2DCA8FC-745A-4D9A-ADC1-5F380057376D}"/>
              </a:ext>
            </a:extLst>
          </p:cNvPr>
          <p:cNvSpPr/>
          <p:nvPr/>
        </p:nvSpPr>
        <p:spPr>
          <a:xfrm>
            <a:off x="3943350" y="4262431"/>
            <a:ext cx="209550" cy="21907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19BABC1-E564-4E99-B487-F4E88467C677}"/>
              </a:ext>
            </a:extLst>
          </p:cNvPr>
          <p:cNvSpPr/>
          <p:nvPr/>
        </p:nvSpPr>
        <p:spPr>
          <a:xfrm>
            <a:off x="4448175" y="2019299"/>
            <a:ext cx="209550" cy="2190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Arrow: Circular 17">
            <a:extLst>
              <a:ext uri="{FF2B5EF4-FFF2-40B4-BE49-F238E27FC236}">
                <a16:creationId xmlns:a16="http://schemas.microsoft.com/office/drawing/2014/main" id="{0E7192F6-AE08-4139-8835-78F109AC5947}"/>
              </a:ext>
            </a:extLst>
          </p:cNvPr>
          <p:cNvSpPr/>
          <p:nvPr/>
        </p:nvSpPr>
        <p:spPr>
          <a:xfrm rot="1403451" flipH="1">
            <a:off x="3777136" y="3819599"/>
            <a:ext cx="651711" cy="760104"/>
          </a:xfrm>
          <a:prstGeom prst="circularArrow">
            <a:avLst>
              <a:gd name="adj1" fmla="val 14202"/>
              <a:gd name="adj2" fmla="val 2862981"/>
              <a:gd name="adj3" fmla="val 19571199"/>
              <a:gd name="adj4" fmla="val 10800000"/>
              <a:gd name="adj5" fmla="val 16910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AB63D4-A092-49C6-8410-6A5ECD4E45A7}"/>
              </a:ext>
            </a:extLst>
          </p:cNvPr>
          <p:cNvSpPr txBox="1"/>
          <p:nvPr/>
        </p:nvSpPr>
        <p:spPr>
          <a:xfrm>
            <a:off x="1571625" y="3088147"/>
            <a:ext cx="2990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of new Turn Event: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Turns counter-clockwise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299003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7B913-93CA-4587-892C-9BFAEE6B5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 Events Demonstration</a:t>
            </a:r>
            <a:endParaRPr lang="nl-BE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591105C-3FB5-4EA4-948F-321673AF1843}"/>
              </a:ext>
            </a:extLst>
          </p:cNvPr>
          <p:cNvCxnSpPr>
            <a:cxnSpLocks/>
          </p:cNvCxnSpPr>
          <p:nvPr/>
        </p:nvCxnSpPr>
        <p:spPr>
          <a:xfrm>
            <a:off x="1162050" y="2124075"/>
            <a:ext cx="340995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B4BCED-0D44-4998-B409-FD0697119A81}"/>
              </a:ext>
            </a:extLst>
          </p:cNvPr>
          <p:cNvCxnSpPr>
            <a:cxnSpLocks/>
          </p:cNvCxnSpPr>
          <p:nvPr/>
        </p:nvCxnSpPr>
        <p:spPr>
          <a:xfrm flipH="1" flipV="1">
            <a:off x="4572000" y="2124076"/>
            <a:ext cx="504825" cy="523874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5EDE925-270D-4739-B4FF-8F7EBAE4FA95}"/>
              </a:ext>
            </a:extLst>
          </p:cNvPr>
          <p:cNvCxnSpPr>
            <a:cxnSpLocks/>
          </p:cNvCxnSpPr>
          <p:nvPr/>
        </p:nvCxnSpPr>
        <p:spPr>
          <a:xfrm>
            <a:off x="1571625" y="4362450"/>
            <a:ext cx="246697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FFFD57-67FF-4F13-BFBE-96B64E2D2F8B}"/>
              </a:ext>
            </a:extLst>
          </p:cNvPr>
          <p:cNvCxnSpPr>
            <a:cxnSpLocks/>
          </p:cNvCxnSpPr>
          <p:nvPr/>
        </p:nvCxnSpPr>
        <p:spPr>
          <a:xfrm flipV="1">
            <a:off x="4495800" y="2647950"/>
            <a:ext cx="581025" cy="2286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D635C3F-9606-46AF-B84F-E8E84C07DC29}"/>
              </a:ext>
            </a:extLst>
          </p:cNvPr>
          <p:cNvCxnSpPr>
            <a:cxnSpLocks/>
          </p:cNvCxnSpPr>
          <p:nvPr/>
        </p:nvCxnSpPr>
        <p:spPr>
          <a:xfrm>
            <a:off x="4038600" y="4362450"/>
            <a:ext cx="457200" cy="5715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6CE97E4E-96E5-4FD5-B6C0-3EA402875C57}"/>
              </a:ext>
            </a:extLst>
          </p:cNvPr>
          <p:cNvSpPr/>
          <p:nvPr/>
        </p:nvSpPr>
        <p:spPr>
          <a:xfrm>
            <a:off x="4962525" y="2543178"/>
            <a:ext cx="209550" cy="2190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B38AB4A-8CD8-4B64-85BE-8E21C7666CE8}"/>
              </a:ext>
            </a:extLst>
          </p:cNvPr>
          <p:cNvSpPr/>
          <p:nvPr/>
        </p:nvSpPr>
        <p:spPr>
          <a:xfrm>
            <a:off x="4371975" y="4767266"/>
            <a:ext cx="209550" cy="2190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2DCA8FC-745A-4D9A-ADC1-5F380057376D}"/>
              </a:ext>
            </a:extLst>
          </p:cNvPr>
          <p:cNvSpPr/>
          <p:nvPr/>
        </p:nvSpPr>
        <p:spPr>
          <a:xfrm>
            <a:off x="3943350" y="4262431"/>
            <a:ext cx="209550" cy="2190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19BABC1-E564-4E99-B487-F4E88467C677}"/>
              </a:ext>
            </a:extLst>
          </p:cNvPr>
          <p:cNvSpPr/>
          <p:nvPr/>
        </p:nvSpPr>
        <p:spPr>
          <a:xfrm>
            <a:off x="4448175" y="2019299"/>
            <a:ext cx="209550" cy="2190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845450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940AC-06A5-49BD-8237-292F6EB16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3) Generating Segments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D8A94-98DF-4DC8-A80B-08BDDAB74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Segments should be as small as possible, while ensuring safety</a:t>
            </a:r>
          </a:p>
          <a:p>
            <a:r>
              <a:rPr lang="en-US" dirty="0"/>
              <a:t>MAD: Maximum Acceleration Distance</a:t>
            </a:r>
          </a:p>
          <a:p>
            <a:pPr lvl="1"/>
            <a:r>
              <a:rPr lang="en-US" dirty="0"/>
              <a:t>If segment starts 1*MAD before the turn, the UAV can always stop</a:t>
            </a:r>
          </a:p>
          <a:p>
            <a:pPr lvl="1"/>
            <a:r>
              <a:rPr lang="en-US" dirty="0"/>
              <a:t>If segment starts even earlier: more room to maneuver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Should allow for a more efficient approach</a:t>
            </a:r>
          </a:p>
          <a:p>
            <a:r>
              <a:rPr lang="en-US" dirty="0"/>
              <a:t>Algorithm generates 1 segment per turn event</a:t>
            </a:r>
          </a:p>
          <a:p>
            <a:pPr lvl="1"/>
            <a:r>
              <a:rPr lang="en-US" dirty="0"/>
              <a:t>When turn events are far apart: generate straight segments between them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51751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98AD91-0504-46E6-8F2B-3582DFF0D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MILP Trajectory Planning</a:t>
            </a:r>
            <a:endParaRPr lang="nl-B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1E7D55-9C4F-446C-9EC9-6EFFF38FB3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58605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BE05F-5964-4CC9-AD7C-57AD31F24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 Algorithm</a:t>
            </a:r>
            <a:endParaRPr lang="nl-BE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06DB51C-524C-4BD8-AF32-CFB8A55FB5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2071" y="1258784"/>
            <a:ext cx="5787857" cy="559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9680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25FD7-7F22-47C1-B483-66DA8353E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7" name="Content Placeholder 6" descr="A close up of a person&#10;&#10;Description generated with high confidence">
            <a:extLst>
              <a:ext uri="{FF2B5EF4-FFF2-40B4-BE49-F238E27FC236}">
                <a16:creationId xmlns:a16="http://schemas.microsoft.com/office/drawing/2014/main" id="{ED18EB92-7BEA-4F33-9A8D-0037AEE31E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921" y="1825625"/>
            <a:ext cx="4358158" cy="4351338"/>
          </a:xfrm>
        </p:spPr>
      </p:pic>
    </p:spTree>
    <p:extLst>
      <p:ext uri="{BB962C8B-B14F-4D97-AF65-F5344CB8AC3E}">
        <p14:creationId xmlns:p14="http://schemas.microsoft.com/office/powerpoint/2010/main" val="3592178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935EA-A3B7-420E-A70B-1BFB6877C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5" name="Content Placeholder 4" descr="A close up of a person&#10;&#10;Description generated with high confidence">
            <a:extLst>
              <a:ext uri="{FF2B5EF4-FFF2-40B4-BE49-F238E27FC236}">
                <a16:creationId xmlns:a16="http://schemas.microsoft.com/office/drawing/2014/main" id="{CD32DDC9-46F9-415C-A74C-EADA7B3989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921" y="1825625"/>
            <a:ext cx="4358158" cy="4351338"/>
          </a:xfrm>
        </p:spPr>
      </p:pic>
    </p:spTree>
    <p:extLst>
      <p:ext uri="{BB962C8B-B14F-4D97-AF65-F5344CB8AC3E}">
        <p14:creationId xmlns:p14="http://schemas.microsoft.com/office/powerpoint/2010/main" val="13737956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9CFCA-7048-42B5-B0CC-F12FADC7B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5" name="Content Placeholder 4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2F47E69C-9443-467C-AE99-6DC8DD4575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1874281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2481B-E5E3-4CD6-8A0F-4B5D7FDED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4) Generating the Safe Region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899A0-EBE2-400A-81F5-659415121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all obstacles need to be modelled in a segment</a:t>
            </a:r>
          </a:p>
          <a:p>
            <a:r>
              <a:rPr lang="en-US" dirty="0"/>
              <a:t>Reducing amount of obstacles improves performance</a:t>
            </a:r>
          </a:p>
          <a:p>
            <a:r>
              <a:rPr lang="en-US" dirty="0"/>
              <a:t>If segment has a turn: at least on obstacles prevent straight path from start to end of segment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 Those obstacles make search space non-convex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dirty="0"/>
              <a:t> The “important” obstacles</a:t>
            </a:r>
          </a:p>
          <a:p>
            <a:r>
              <a:rPr lang="en-US" dirty="0"/>
              <a:t>All other obstacles can be represented using convex constraints only</a:t>
            </a:r>
          </a:p>
          <a:p>
            <a:pPr lvl="1"/>
            <a:r>
              <a:rPr lang="en-US" dirty="0"/>
              <a:t>Concept of “Safe Region”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957865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22DF4-36CA-488F-890D-CA48DB781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Algorithm Implementation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2F451-FE86-4128-8368-48CFCBE59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105C4A-54F7-404C-80B0-DC29A4575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221" y="1314450"/>
            <a:ext cx="6166535" cy="533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9511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22" name="Content Placeholder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12" b="-3"/>
          <a:stretch/>
        </p:blipFill>
        <p:spPr>
          <a:xfrm>
            <a:off x="5276088" y="640082"/>
            <a:ext cx="6276250" cy="5577838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E13218-57C3-402F-BA66-3F66B96AB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Initial Safe Region</a:t>
            </a:r>
            <a:endParaRPr lang="nl-BE" sz="3600">
              <a:solidFill>
                <a:schemeClr val="bg1"/>
              </a:solidFill>
            </a:endParaRPr>
          </a:p>
        </p:txBody>
      </p:sp>
      <p:sp>
        <p:nvSpPr>
          <p:cNvPr id="23" name="Content Placeholder 9"/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Orange area: convex hull of nodes in segment</a:t>
            </a:r>
          </a:p>
          <a:p>
            <a:r>
              <a:rPr lang="en-US" sz="1800" dirty="0">
                <a:solidFill>
                  <a:schemeClr val="bg1"/>
                </a:solidFill>
              </a:rPr>
              <a:t>Red obstacles: overlap convex hull </a:t>
            </a:r>
            <a:r>
              <a:rPr lang="en-US" sz="1800" dirty="0">
                <a:solidFill>
                  <a:schemeClr val="bg1"/>
                </a:solidFill>
                <a:sym typeface="Wingdings" panose="05000000000000000000" pitchFamily="2" charset="2"/>
              </a:rPr>
              <a:t> make search space non-convex</a:t>
            </a:r>
          </a:p>
          <a:p>
            <a:r>
              <a:rPr lang="en-US" sz="1800" dirty="0">
                <a:solidFill>
                  <a:schemeClr val="bg1"/>
                </a:solidFill>
                <a:sym typeface="Wingdings" panose="05000000000000000000" pitchFamily="2" charset="2"/>
              </a:rPr>
              <a:t>These are selected to be modelled in MILP problem</a:t>
            </a:r>
          </a:p>
          <a:p>
            <a:r>
              <a:rPr lang="en-US" sz="1800" dirty="0">
                <a:solidFill>
                  <a:schemeClr val="bg1"/>
                </a:solidFill>
                <a:sym typeface="Wingdings" panose="05000000000000000000" pitchFamily="2" charset="2"/>
              </a:rPr>
              <a:t>If UAV stays inside orange safe regions and the selected obstacles are modelled: no collisions possible</a:t>
            </a:r>
          </a:p>
          <a:p>
            <a:r>
              <a:rPr lang="en-US" sz="1800" dirty="0">
                <a:solidFill>
                  <a:schemeClr val="bg1"/>
                </a:solidFill>
                <a:sym typeface="Wingdings" panose="05000000000000000000" pitchFamily="2" charset="2"/>
              </a:rPr>
              <a:t>Safe region is overly restrictive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4070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92F0B9-A07E-46D8-82CE-D1935EF16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/>
              <a:t>Genetic Algorithm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A025C-4A4C-43B7-AD3E-088148DD8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/>
              <a:t>Use genetic algorithm to grow safe region</a:t>
            </a:r>
          </a:p>
          <a:p>
            <a:r>
              <a:rPr lang="en-US" sz="2000"/>
              <a:t>Each individual has one chromosome with multiple genes</a:t>
            </a:r>
          </a:p>
          <a:p>
            <a:r>
              <a:rPr lang="en-US" sz="2000"/>
              <a:t>Each gene represents the position of a vertex of the safe region</a:t>
            </a:r>
          </a:p>
          <a:p>
            <a:r>
              <a:rPr lang="en-US" sz="2000"/>
              <a:t>Genetic Algorithm uses only one genetic operator:</a:t>
            </a:r>
          </a:p>
          <a:p>
            <a:pPr lvl="1"/>
            <a:r>
              <a:rPr lang="en-US" sz="2000"/>
              <a:t>Can add/remove vertices</a:t>
            </a:r>
          </a:p>
          <a:p>
            <a:pPr lvl="1"/>
            <a:r>
              <a:rPr lang="en-US" sz="2000"/>
              <a:t>Can “nudge” a vertex. </a:t>
            </a:r>
          </a:p>
          <a:p>
            <a:r>
              <a:rPr lang="en-US" sz="2000"/>
              <a:t>Tournament Selection is used, fitness function measures area of safe region</a:t>
            </a:r>
          </a:p>
          <a:p>
            <a:endParaRPr lang="en-US" sz="2000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17392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5" name="Picture 4" descr="A picture containing object, thing&#10;&#10;Description generated with high confidence">
            <a:extLst>
              <a:ext uri="{FF2B5EF4-FFF2-40B4-BE49-F238E27FC236}">
                <a16:creationId xmlns:a16="http://schemas.microsoft.com/office/drawing/2014/main" id="{7D8D0789-D05E-4B36-BA1F-156E6A0052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97" r="-1" b="-1"/>
          <a:stretch/>
        </p:blipFill>
        <p:spPr>
          <a:xfrm>
            <a:off x="5276088" y="640082"/>
            <a:ext cx="6276250" cy="5577838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094B6E-CDA3-44F7-96DD-2C0259E94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Nudge operation</a:t>
            </a:r>
            <a:endParaRPr lang="nl-BE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0C7F4-CF86-46E3-BD43-ACD4A9E83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The safe region…</a:t>
            </a:r>
          </a:p>
          <a:p>
            <a:pPr lvl="2"/>
            <a:r>
              <a:rPr lang="en-US" sz="1800">
                <a:solidFill>
                  <a:schemeClr val="bg1"/>
                </a:solidFill>
              </a:rPr>
              <a:t>must stay convex</a:t>
            </a:r>
          </a:p>
          <a:p>
            <a:pPr lvl="2"/>
            <a:r>
              <a:rPr lang="en-US" sz="1800">
                <a:solidFill>
                  <a:schemeClr val="bg1"/>
                </a:solidFill>
              </a:rPr>
              <a:t>may not self-intersect</a:t>
            </a:r>
          </a:p>
          <a:p>
            <a:pPr lvl="2"/>
            <a:r>
              <a:rPr lang="en-US" sz="1800">
                <a:solidFill>
                  <a:schemeClr val="bg1"/>
                </a:solidFill>
              </a:rPr>
              <a:t>must contain initial safe region</a:t>
            </a:r>
          </a:p>
          <a:p>
            <a:pPr lvl="2"/>
            <a:r>
              <a:rPr lang="en-US" sz="1800">
                <a:solidFill>
                  <a:schemeClr val="bg1"/>
                </a:solidFill>
              </a:rPr>
              <a:t>may only overlap selected obstacles</a:t>
            </a:r>
          </a:p>
          <a:p>
            <a:endParaRPr lang="nl-BE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57895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46" name="Content Placeholder 4" descr="A close up of a map&#10;&#10;Description generated with high confidenc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7" r="1" b="3244"/>
          <a:stretch/>
        </p:blipFill>
        <p:spPr>
          <a:xfrm>
            <a:off x="5276088" y="640082"/>
            <a:ext cx="6276250" cy="5577838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68B36D-FDCD-45DC-A270-F8C59A0BC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Expanded Safe Region</a:t>
            </a:r>
          </a:p>
        </p:txBody>
      </p:sp>
      <p:sp>
        <p:nvSpPr>
          <p:cNvPr id="48" name="Content Placeholder 47"/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Still only overlaps red obstacles</a:t>
            </a:r>
          </a:p>
          <a:p>
            <a:r>
              <a:rPr lang="en-US" sz="1800" dirty="0">
                <a:solidFill>
                  <a:schemeClr val="bg1"/>
                </a:solidFill>
              </a:rPr>
              <a:t>UAV has more room to maneuver</a:t>
            </a:r>
          </a:p>
        </p:txBody>
      </p:sp>
    </p:spTree>
    <p:extLst>
      <p:ext uri="{BB962C8B-B14F-4D97-AF65-F5344CB8AC3E}">
        <p14:creationId xmlns:p14="http://schemas.microsoft.com/office/powerpoint/2010/main" val="2765794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79272-346C-4016-A009-B468166CD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and UAV State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8F572-E2AB-4170-B16E-73D99E0E9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work by Bellingham TODO: cite everywhere!</a:t>
            </a:r>
          </a:p>
          <a:p>
            <a:r>
              <a:rPr lang="en-US" dirty="0"/>
              <a:t>Discretized time: N distinct time steps</a:t>
            </a:r>
          </a:p>
          <a:p>
            <a:r>
              <a:rPr lang="en-US" dirty="0"/>
              <a:t>UAV position, velocity, acceleration determined at each time step</a:t>
            </a: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CB4C1F-15A8-4CAB-AAA6-0795640B8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8018" y="3415615"/>
            <a:ext cx="5389847" cy="12727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291198-2065-4EB3-A465-008665980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8018" y="4804071"/>
            <a:ext cx="5636244" cy="12561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2963F2-7568-4214-BA52-D1680C132BFD}"/>
              </a:ext>
            </a:extLst>
          </p:cNvPr>
          <p:cNvSpPr txBox="1"/>
          <p:nvPr/>
        </p:nvSpPr>
        <p:spPr>
          <a:xfrm>
            <a:off x="2220398" y="6311900"/>
            <a:ext cx="7991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John Saunders Bellingham. Coordination and control of </a:t>
            </a:r>
            <a:r>
              <a:rPr lang="en-US" sz="1400" dirty="0" err="1"/>
              <a:t>uav</a:t>
            </a:r>
            <a:r>
              <a:rPr lang="en-US" sz="1400" dirty="0"/>
              <a:t> fleets using mixed-integer linear programming. </a:t>
            </a:r>
          </a:p>
          <a:p>
            <a:pPr algn="ctr"/>
            <a:r>
              <a:rPr lang="en-US" sz="1400" dirty="0"/>
              <a:t>PhD thesis, Massachusetts Institute of Technology, 2002.</a:t>
            </a:r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66692185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1E3B11-742C-499D-8D20-AA85FCEC7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nl-B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CC6DAB-1146-492B-9974-3ADEC33A1B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873901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65397E-5C78-4D92-B2A1-312788EF7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Scenarios</a:t>
            </a:r>
            <a:endParaRPr lang="nl-B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652BF4-FBCB-4D2B-AF46-5A32A1262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Algorithm was tested on three categories of scenarios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Synthetic</a:t>
            </a:r>
          </a:p>
          <a:p>
            <a:pPr lvl="1"/>
            <a:r>
              <a:rPr lang="en-US" dirty="0"/>
              <a:t>Small, hand-made, obstacles laid out to be as challenging as possible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San Francisco</a:t>
            </a:r>
          </a:p>
          <a:p>
            <a:pPr lvl="1"/>
            <a:r>
              <a:rPr lang="en-US" dirty="0"/>
              <a:t>Uses real data, city grid with grid-aligned rectangles as obstacles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Leuven</a:t>
            </a:r>
          </a:p>
          <a:p>
            <a:pPr lvl="1"/>
            <a:r>
              <a:rPr lang="en-US" dirty="0"/>
              <a:t>Uses real data, dense and irregular layout of polygonal obstacles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8663218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30" name="Rectangle 2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close up of a logo&#10;&#10;Description generated with high confidence">
            <a:extLst>
              <a:ext uri="{FF2B5EF4-FFF2-40B4-BE49-F238E27FC236}">
                <a16:creationId xmlns:a16="http://schemas.microsoft.com/office/drawing/2014/main" id="{1504CAF3-CC3D-4C98-862A-9FB99F1C1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936306"/>
            <a:ext cx="3425609" cy="2740486"/>
          </a:xfrm>
          <a:prstGeom prst="rect">
            <a:avLst/>
          </a:prstGeom>
        </p:spPr>
      </p:pic>
      <p:pic>
        <p:nvPicPr>
          <p:cNvPr id="7" name="Picture 6" descr="A picture containing map, text&#10;&#10;Description generated with high confidence">
            <a:extLst>
              <a:ext uri="{FF2B5EF4-FFF2-40B4-BE49-F238E27FC236}">
                <a16:creationId xmlns:a16="http://schemas.microsoft.com/office/drawing/2014/main" id="{621B3534-88BC-47C5-A521-FFC1A95D9B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729" y="1448218"/>
            <a:ext cx="3433324" cy="1716662"/>
          </a:xfrm>
          <a:prstGeom prst="rect">
            <a:avLst/>
          </a:prstGeom>
        </p:spPr>
      </p:pic>
      <p:cxnSp>
        <p:nvCxnSpPr>
          <p:cNvPr id="31" name="Straight Connector 30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685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B4754478-1FE1-4826-B24A-7BDC56F6E8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725" y="616905"/>
            <a:ext cx="3423916" cy="3423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0114FF-FE72-4E0B-833B-0322F7348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Synthetic Scenarios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576D00-8A6F-40BF-AC08-9F8DBF059200}"/>
              </a:ext>
            </a:extLst>
          </p:cNvPr>
          <p:cNvSpPr txBox="1"/>
          <p:nvPr/>
        </p:nvSpPr>
        <p:spPr>
          <a:xfrm>
            <a:off x="974908" y="4038338"/>
            <a:ext cx="2137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Up/Down Small</a:t>
            </a:r>
            <a:endParaRPr lang="nl-BE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64DD50-6DA5-4B09-B961-DAD8E4AD3E3C}"/>
              </a:ext>
            </a:extLst>
          </p:cNvPr>
          <p:cNvSpPr txBox="1"/>
          <p:nvPr/>
        </p:nvSpPr>
        <p:spPr>
          <a:xfrm>
            <a:off x="5037685" y="4038338"/>
            <a:ext cx="2138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Up/Down Large</a:t>
            </a:r>
            <a:endParaRPr lang="nl-BE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3AAC66-3170-4FF5-A5CF-9FD280C83470}"/>
              </a:ext>
            </a:extLst>
          </p:cNvPr>
          <p:cNvSpPr txBox="1"/>
          <p:nvPr/>
        </p:nvSpPr>
        <p:spPr>
          <a:xfrm>
            <a:off x="9723037" y="4044786"/>
            <a:ext cx="877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Spiral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1411190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30" name="Rectangle 2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685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30114FF-FE72-4E0B-833B-0322F7348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San Francisco Scenarios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576D00-8A6F-40BF-AC08-9F8DBF059200}"/>
              </a:ext>
            </a:extLst>
          </p:cNvPr>
          <p:cNvSpPr txBox="1"/>
          <p:nvPr/>
        </p:nvSpPr>
        <p:spPr>
          <a:xfrm>
            <a:off x="974908" y="4038338"/>
            <a:ext cx="283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San Francisco Small 1</a:t>
            </a:r>
            <a:endParaRPr lang="nl-BE" sz="2400" dirty="0"/>
          </a:p>
        </p:txBody>
      </p:sp>
      <p:pic>
        <p:nvPicPr>
          <p:cNvPr id="14" name="Picture 13" descr="A close up of a map&#10;&#10;Description generated with high confidence">
            <a:extLst>
              <a:ext uri="{FF2B5EF4-FFF2-40B4-BE49-F238E27FC236}">
                <a16:creationId xmlns:a16="http://schemas.microsoft.com/office/drawing/2014/main" id="{416FCCA4-6623-4940-815B-571CC9C88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843" y="477748"/>
            <a:ext cx="3240000" cy="3240000"/>
          </a:xfrm>
          <a:prstGeom prst="rect">
            <a:avLst/>
          </a:prstGeom>
        </p:spPr>
      </p:pic>
      <p:pic>
        <p:nvPicPr>
          <p:cNvPr id="15" name="Picture 1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E5E5FE7D-4F27-4276-9D93-406BABDC0F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58" y="477748"/>
            <a:ext cx="3240000" cy="3240000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pic>
        <p:nvPicPr>
          <p:cNvPr id="16" name="Picture 15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0CB74010-F48A-4474-A561-E4849D3E25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972" y="477748"/>
            <a:ext cx="3240000" cy="3240000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E172F30-1211-48D5-AEB4-FFD124225504}"/>
              </a:ext>
            </a:extLst>
          </p:cNvPr>
          <p:cNvSpPr txBox="1"/>
          <p:nvPr/>
        </p:nvSpPr>
        <p:spPr>
          <a:xfrm>
            <a:off x="8855645" y="4038338"/>
            <a:ext cx="2610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San Francisco Large</a:t>
            </a:r>
            <a:endParaRPr lang="nl-BE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40BCD0-6F60-4C77-A1A3-1E22148D2C62}"/>
              </a:ext>
            </a:extLst>
          </p:cNvPr>
          <p:cNvSpPr txBox="1"/>
          <p:nvPr/>
        </p:nvSpPr>
        <p:spPr>
          <a:xfrm>
            <a:off x="4693174" y="4038338"/>
            <a:ext cx="283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San Francisco Small 2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6931552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30" name="Rectangle 2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685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30114FF-FE72-4E0B-833B-0322F7348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Leuven Scenarios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576D00-8A6F-40BF-AC08-9F8DBF059200}"/>
              </a:ext>
            </a:extLst>
          </p:cNvPr>
          <p:cNvSpPr txBox="1"/>
          <p:nvPr/>
        </p:nvSpPr>
        <p:spPr>
          <a:xfrm>
            <a:off x="1007468" y="4038338"/>
            <a:ext cx="2050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Leuven Small 1</a:t>
            </a:r>
            <a:endParaRPr lang="nl-BE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172F30-1211-48D5-AEB4-FFD124225504}"/>
              </a:ext>
            </a:extLst>
          </p:cNvPr>
          <p:cNvSpPr txBox="1"/>
          <p:nvPr/>
        </p:nvSpPr>
        <p:spPr>
          <a:xfrm>
            <a:off x="9247067" y="4038338"/>
            <a:ext cx="1827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Leuven Large</a:t>
            </a:r>
            <a:endParaRPr lang="nl-BE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40BCD0-6F60-4C77-A1A3-1E22148D2C62}"/>
              </a:ext>
            </a:extLst>
          </p:cNvPr>
          <p:cNvSpPr txBox="1"/>
          <p:nvPr/>
        </p:nvSpPr>
        <p:spPr>
          <a:xfrm>
            <a:off x="5070623" y="4038338"/>
            <a:ext cx="2050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Leuven Small 2</a:t>
            </a:r>
            <a:endParaRPr lang="nl-BE" sz="2400" dirty="0"/>
          </a:p>
        </p:txBody>
      </p:sp>
      <p:pic>
        <p:nvPicPr>
          <p:cNvPr id="4" name="Picture 3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4D87AF0B-1271-477A-8694-ED4D63F448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45" y="477749"/>
            <a:ext cx="3240000" cy="3240000"/>
          </a:xfrm>
          <a:prstGeom prst="rect">
            <a:avLst/>
          </a:prstGeom>
        </p:spPr>
      </p:pic>
      <p:pic>
        <p:nvPicPr>
          <p:cNvPr id="6" name="Picture 5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8BAF2997-82AA-4398-A0BF-1D33C87F1C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000" y="477749"/>
            <a:ext cx="3240000" cy="3240000"/>
          </a:xfrm>
          <a:prstGeom prst="rect">
            <a:avLst/>
          </a:prstGeom>
        </p:spPr>
      </p:pic>
      <p:pic>
        <p:nvPicPr>
          <p:cNvPr id="8" name="Picture 7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E000F20B-9DE2-44C3-A60E-F5EFDF107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843" y="477749"/>
            <a:ext cx="324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25051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D7B1C-48A3-48F4-A5B0-0F4645E26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Performance</a:t>
            </a:r>
            <a:endParaRPr lang="nl-BE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D9DF5C5-8314-44D6-8850-1B17729ECE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9787" y="1909762"/>
            <a:ext cx="797242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54274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D7B1C-48A3-48F4-A5B0-0F4645E26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Performance</a:t>
            </a:r>
            <a:endParaRPr lang="nl-B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B3110E-125E-4FC7-85B7-BAC54DF8C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709B03-F4D7-45CC-B8BA-68664FC43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2453481"/>
            <a:ext cx="800100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84056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F1619-B836-45BA-B4E9-969DE1C36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UAV Agility</a:t>
            </a:r>
            <a:endParaRPr lang="nl-B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780478-2DB0-44BD-BD9A-8B50BF1AAB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1325" y="2539206"/>
            <a:ext cx="6877050" cy="18002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8792E7A-2453-4B20-B4E3-8D101A3E8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1825" y="575072"/>
            <a:ext cx="6915150" cy="1790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8C483C-30E8-4A00-979D-FA417382C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7050" y="4264024"/>
            <a:ext cx="690562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624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02DBE-5CAF-4DA5-A015-4E6E5554E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Stability</a:t>
            </a:r>
            <a:endParaRPr lang="nl-B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077351-0684-4BCA-9DF2-ED6C7733E3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637" y="1825625"/>
            <a:ext cx="7974726" cy="4351338"/>
          </a:xfrm>
        </p:spPr>
      </p:pic>
    </p:spTree>
    <p:extLst>
      <p:ext uri="{BB962C8B-B14F-4D97-AF65-F5344CB8AC3E}">
        <p14:creationId xmlns:p14="http://schemas.microsoft.com/office/powerpoint/2010/main" val="308538551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3999B-46DA-4F20-9912-DE2013F32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Stability Issues</a:t>
            </a:r>
            <a:endParaRPr lang="nl-BE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EF797B4-C921-4269-AA17-7ABD06AD0D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011" y="2438560"/>
            <a:ext cx="2849127" cy="3125463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9DD5D9F-48E2-45CD-AFE3-A4FF95AC0E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599" y="2271804"/>
            <a:ext cx="2973002" cy="345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882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64154-2F13-4FD2-89BA-D00A1905B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Function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84C55-0A0D-4F42-9F99-E1E3904CF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Objective function: minimize amount of </a:t>
            </a:r>
            <a:br>
              <a:rPr lang="en-US" sz="2400" dirty="0"/>
            </a:br>
            <a:r>
              <a:rPr lang="en-US" sz="2400" dirty="0"/>
              <a:t>time steps before goal is reached</a:t>
            </a:r>
          </a:p>
          <a:p>
            <a:r>
              <a:rPr lang="en-US" sz="2400" dirty="0"/>
              <a:t>UAV must reach the goal eventually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808616-1D93-4D7A-9803-87C4200E6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8208" y="1700965"/>
            <a:ext cx="3386406" cy="11794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E75752-432D-4D0E-B261-26C483865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329" y="4004847"/>
            <a:ext cx="6905625" cy="685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064940-1594-4220-AC7B-488992D373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9329" y="3081073"/>
            <a:ext cx="1924050" cy="476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4B6144-00B7-4EEF-AE61-EEB9EE3C1B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6071" y="3028685"/>
            <a:ext cx="2228850" cy="5810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189135-6176-41BA-B808-D15A60BD4A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9329" y="4929462"/>
            <a:ext cx="5905500" cy="5238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7FAA33-BCC6-4C58-8938-82ADBAC6BB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9329" y="5624719"/>
            <a:ext cx="8524875" cy="6572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00304FC-AB2E-4A7F-ACEE-C120F91FACF0}"/>
              </a:ext>
            </a:extLst>
          </p:cNvPr>
          <p:cNvSpPr txBox="1"/>
          <p:nvPr/>
        </p:nvSpPr>
        <p:spPr>
          <a:xfrm>
            <a:off x="2636655" y="6330229"/>
            <a:ext cx="6918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State Transition Axiom: Leslie </a:t>
            </a:r>
            <a:r>
              <a:rPr lang="en-US" sz="1400" dirty="0" err="1"/>
              <a:t>Lamport</a:t>
            </a:r>
            <a:r>
              <a:rPr lang="en-US" sz="1400" dirty="0"/>
              <a:t>. A simple approach to specifying concurrent systems. </a:t>
            </a:r>
          </a:p>
          <a:p>
            <a:pPr algn="ctr"/>
            <a:r>
              <a:rPr lang="en-US" sz="1400" dirty="0"/>
              <a:t>Communications of the ACM, 32(1):32–45, 1989. </a:t>
            </a:r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400894992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63E21-AB1B-4B2D-A6B4-7AAE116B6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Step Size</a:t>
            </a:r>
            <a:endParaRPr lang="nl-BE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7A06A2A4-8158-4311-887C-450CB18B62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7" y="1825625"/>
            <a:ext cx="6527006" cy="4351338"/>
          </a:xfrm>
        </p:spPr>
      </p:pic>
    </p:spTree>
    <p:extLst>
      <p:ext uri="{BB962C8B-B14F-4D97-AF65-F5344CB8AC3E}">
        <p14:creationId xmlns:p14="http://schemas.microsoft.com/office/powerpoint/2010/main" val="196710591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DA91C-5CD4-4E2E-9AE2-AD416B9FC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Time</a:t>
            </a:r>
            <a:endParaRPr lang="nl-B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9DC57F-0F2D-4607-AECB-4654598CD8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170" y="1825625"/>
            <a:ext cx="6523659" cy="4351338"/>
          </a:xfrm>
        </p:spPr>
      </p:pic>
    </p:spTree>
    <p:extLst>
      <p:ext uri="{BB962C8B-B14F-4D97-AF65-F5344CB8AC3E}">
        <p14:creationId xmlns:p14="http://schemas.microsoft.com/office/powerpoint/2010/main" val="181068857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0DAB1-34AA-47F6-A015-1E11052A6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Margin and Overlap</a:t>
            </a:r>
            <a:endParaRPr lang="nl-B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75B8C6-F095-49DA-A6B4-715C6D1C8F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717" y="1825625"/>
            <a:ext cx="5520565" cy="4351338"/>
          </a:xfrm>
        </p:spPr>
      </p:pic>
    </p:spTree>
    <p:extLst>
      <p:ext uri="{BB962C8B-B14F-4D97-AF65-F5344CB8AC3E}">
        <p14:creationId xmlns:p14="http://schemas.microsoft.com/office/powerpoint/2010/main" val="82212891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4A178-9281-49B6-AF15-CAD0654D6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71CF-06F2-4C3A-8DFB-1A6A8EB71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MILP solve time scales linearly with path length</a:t>
            </a:r>
          </a:p>
          <a:p>
            <a:pPr lvl="1"/>
            <a:r>
              <a:rPr lang="en-US" dirty="0"/>
              <a:t>Theta* is still exponential, but much easier to solve</a:t>
            </a:r>
          </a:p>
          <a:p>
            <a:pPr lvl="1"/>
            <a:r>
              <a:rPr lang="en-US" dirty="0"/>
              <a:t>“routing” aspect separated from trajectory planning aspect</a:t>
            </a:r>
          </a:p>
          <a:p>
            <a:r>
              <a:rPr lang="en-US" dirty="0"/>
              <a:t>MILP solve time scales exponentially with obstacle density</a:t>
            </a:r>
          </a:p>
          <a:p>
            <a:pPr lvl="1"/>
            <a:r>
              <a:rPr lang="en-US" dirty="0"/>
              <a:t>Compared to total amount of obstacles for pure MILP</a:t>
            </a:r>
          </a:p>
          <a:p>
            <a:pPr lvl="1"/>
            <a:r>
              <a:rPr lang="en-US" dirty="0"/>
              <a:t>Leuven scenario: just barely possible, denser than necessary</a:t>
            </a:r>
          </a:p>
          <a:p>
            <a:r>
              <a:rPr lang="en-US" dirty="0"/>
              <a:t>Higher UAV agility reduces solve times</a:t>
            </a:r>
          </a:p>
          <a:p>
            <a:pPr lvl="1"/>
            <a:r>
              <a:rPr lang="en-US" dirty="0"/>
              <a:t>Algorithm assumes high agility of UAV 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 assumption only holds for multirotor UAV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31792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15FEE-DA04-40C7-A6D1-C78A0ECD3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Stability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53E21-B9AE-4413-953F-917480C37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is mostly stable</a:t>
            </a:r>
            <a:endParaRPr lang="nl-BE" dirty="0"/>
          </a:p>
          <a:p>
            <a:pPr lvl="1"/>
            <a:r>
              <a:rPr lang="en-US" dirty="0"/>
              <a:t>Sometimes transition between segments fails… bug, bad assumption ??</a:t>
            </a:r>
          </a:p>
          <a:p>
            <a:pPr lvl="1"/>
            <a:r>
              <a:rPr lang="en-US" dirty="0"/>
              <a:t>Should be possible to fix edge cases where it fails</a:t>
            </a:r>
          </a:p>
          <a:p>
            <a:r>
              <a:rPr lang="en-US" dirty="0"/>
              <a:t>When trajectory is found: very similar between runs</a:t>
            </a:r>
          </a:p>
          <a:p>
            <a:pPr lvl="1"/>
            <a:r>
              <a:rPr lang="en-US" dirty="0"/>
              <a:t>Theta* is deterministic </a:t>
            </a:r>
            <a:r>
              <a:rPr lang="en-US" dirty="0">
                <a:sym typeface="Wingdings" panose="05000000000000000000" pitchFamily="2" charset="2"/>
              </a:rPr>
              <a:t> trajectory always roughly the same path</a:t>
            </a:r>
          </a:p>
          <a:p>
            <a:r>
              <a:rPr lang="en-US" dirty="0">
                <a:sym typeface="Wingdings" panose="05000000000000000000" pitchFamily="2" charset="2"/>
              </a:rPr>
              <a:t>Execution time varies by 10-15% between runs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26775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6066-26D2-4828-A25A-5CFAAA3CF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parameters: </a:t>
            </a:r>
            <a:br>
              <a:rPr lang="en-US" dirty="0"/>
            </a:br>
            <a:r>
              <a:rPr lang="en-US" dirty="0"/>
              <a:t>Time Step Size &amp; Maximum Time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0C59C-BD7F-4067-8254-01ABCFC03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Dramatic effect on performance</a:t>
            </a:r>
          </a:p>
          <a:p>
            <a:r>
              <a:rPr lang="en-US" dirty="0"/>
              <a:t>Coarser time step size can be solved much faster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 Solve rough trajectory first to gather info to solve fine trajectory faster?</a:t>
            </a:r>
          </a:p>
          <a:p>
            <a:r>
              <a:rPr lang="en-US" dirty="0"/>
              <a:t>Quick test: Pre-solve with 0,5s time step to estimate maximum time: 3x faster total solve time</a:t>
            </a:r>
          </a:p>
          <a:p>
            <a:r>
              <a:rPr lang="en-US" dirty="0"/>
              <a:t>Should be explored further!</a:t>
            </a:r>
          </a:p>
          <a:p>
            <a:pPr lvl="1"/>
            <a:r>
              <a:rPr lang="en-US" dirty="0"/>
              <a:t>Use rough trajectory to find important edges?</a:t>
            </a:r>
          </a:p>
          <a:p>
            <a:pPr lvl="1"/>
            <a:r>
              <a:rPr lang="en-US" dirty="0"/>
              <a:t>Use rough trajectory to improve transitions between segments?</a:t>
            </a:r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2133931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06084-CD57-4FA2-B05E-F6DAFCDA5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parameters: </a:t>
            </a:r>
            <a:br>
              <a:rPr lang="en-US" dirty="0"/>
            </a:br>
            <a:r>
              <a:rPr lang="en-US" dirty="0"/>
              <a:t>Approach Margin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B33E4-2670-4DAC-BD48-472A091E5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Some approach margin is beneficial. Larger margin: small gains</a:t>
            </a:r>
          </a:p>
          <a:p>
            <a:r>
              <a:rPr lang="en-US" dirty="0"/>
              <a:t>Overlapping segments: </a:t>
            </a:r>
          </a:p>
          <a:p>
            <a:pPr lvl="1"/>
            <a:r>
              <a:rPr lang="en-US" dirty="0"/>
              <a:t>Significantly better trajectory</a:t>
            </a:r>
          </a:p>
          <a:p>
            <a:pPr lvl="1"/>
            <a:r>
              <a:rPr lang="en-US" dirty="0"/>
              <a:t>Large performance penalty</a:t>
            </a:r>
          </a:p>
          <a:p>
            <a:r>
              <a:rPr lang="en-US" dirty="0"/>
              <a:t>Original idea: larger approach margin </a:t>
            </a:r>
            <a:r>
              <a:rPr lang="en-US" dirty="0">
                <a:sym typeface="Wingdings" panose="05000000000000000000" pitchFamily="2" charset="2"/>
              </a:rPr>
              <a:t> more efficient trajectory</a:t>
            </a:r>
          </a:p>
          <a:p>
            <a:pPr lvl="1"/>
            <a:r>
              <a:rPr lang="en-US" dirty="0"/>
              <a:t>Seems to be wrong. Overlapping works much better</a:t>
            </a:r>
          </a:p>
          <a:p>
            <a:r>
              <a:rPr lang="en-US" dirty="0"/>
              <a:t>Should be explored further!</a:t>
            </a:r>
          </a:p>
          <a:p>
            <a:pPr lvl="1"/>
            <a:r>
              <a:rPr lang="en-US" dirty="0"/>
              <a:t>Why does a small overlap cause a large performance penalty?</a:t>
            </a:r>
          </a:p>
          <a:p>
            <a:pPr lvl="1"/>
            <a:r>
              <a:rPr lang="en-US" dirty="0"/>
              <a:t>How can this performance penalty be minimized?</a:t>
            </a:r>
          </a:p>
          <a:p>
            <a:pPr lvl="1"/>
            <a:r>
              <a:rPr lang="en-US" dirty="0"/>
              <a:t>Is there a better way to generate segments?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0972739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0F47-D9A5-4C99-8EC3-7D0753312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 Region Generation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18A7D-927A-4388-BB96-552666D99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Genetic Algorithm was not thoroughly tested</a:t>
            </a:r>
          </a:p>
          <a:p>
            <a:r>
              <a:rPr lang="en-US" dirty="0"/>
              <a:t>Works well enough to not be the limiting part of the algorithm</a:t>
            </a:r>
          </a:p>
          <a:p>
            <a:r>
              <a:rPr lang="en-US" dirty="0"/>
              <a:t>However: probably not the best way to solve the problem</a:t>
            </a:r>
          </a:p>
          <a:p>
            <a:r>
              <a:rPr lang="en-US" dirty="0"/>
              <a:t>Improvements/Alternatives should be explored…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8043419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5A618-15FA-44D2-BA0D-F197D451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A350D-BA08-470A-99FC-BA8D72613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 leads from experiments</a:t>
            </a:r>
          </a:p>
          <a:p>
            <a:r>
              <a:rPr lang="en-US" dirty="0"/>
              <a:t>Extend algorithm to 3D</a:t>
            </a:r>
          </a:p>
          <a:p>
            <a:r>
              <a:rPr lang="en-US" dirty="0"/>
              <a:t>Try Mixed-Integer Quadratic Programming so 2-norm can be modelled directly. Performance penalty or improvement?</a:t>
            </a:r>
          </a:p>
          <a:p>
            <a:r>
              <a:rPr lang="en-US" dirty="0"/>
              <a:t>Make complimentary online/</a:t>
            </a:r>
            <a:r>
              <a:rPr lang="en-US" dirty="0" err="1"/>
              <a:t>realtime</a:t>
            </a:r>
            <a:r>
              <a:rPr lang="en-US" dirty="0"/>
              <a:t> algorithm</a:t>
            </a:r>
          </a:p>
          <a:p>
            <a:pPr lvl="1"/>
            <a:r>
              <a:rPr lang="en-US" dirty="0"/>
              <a:t>Necessary to use algorithm on actual physical UAV</a:t>
            </a:r>
          </a:p>
          <a:p>
            <a:pPr lvl="1"/>
            <a:r>
              <a:rPr lang="en-US" dirty="0"/>
              <a:t>Further performance improvements may allow for online long-term planning?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583076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38F25-0359-4FB0-9623-4E9579C3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70830-14C2-45D6-B745-51C9D2F23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 of thesis: Build a UAV trajectory planning algorithm that scales to large and complex environments</a:t>
            </a:r>
          </a:p>
          <a:p>
            <a:r>
              <a:rPr lang="en-US" dirty="0"/>
              <a:t>This goal has been reached</a:t>
            </a:r>
          </a:p>
          <a:p>
            <a:r>
              <a:rPr lang="en-US" dirty="0"/>
              <a:t>Some weaknesses remain (segment transition bug)</a:t>
            </a:r>
          </a:p>
          <a:p>
            <a:r>
              <a:rPr lang="en-US" dirty="0"/>
              <a:t>Algorithm presented is just a first iteration</a:t>
            </a:r>
          </a:p>
          <a:p>
            <a:pPr lvl="1"/>
            <a:r>
              <a:rPr lang="en-US" dirty="0"/>
              <a:t>experiments show several ways the algorithm could be improved</a:t>
            </a:r>
          </a:p>
          <a:p>
            <a:pPr lvl="1"/>
            <a:r>
              <a:rPr lang="en-US" dirty="0"/>
              <a:t>Principles used in algorithm may be applied in other algorithms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05296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0AE43-E49F-474F-B8D0-B92FE792A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UAV State limits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5CBA0-71BB-4A03-9B1D-D0885C606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Maximum velocity: limits 2-norm of velocity vector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Use linear approximation of 2-norm</a:t>
            </a: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1E382C-E7B6-4E98-988B-AC1B3477E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432" y="2633812"/>
            <a:ext cx="2990850" cy="25336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47C53D-518B-4524-9AC6-B3D9A6596CAE}"/>
              </a:ext>
            </a:extLst>
          </p:cNvPr>
          <p:cNvSpPr txBox="1"/>
          <p:nvPr/>
        </p:nvSpPr>
        <p:spPr>
          <a:xfrm>
            <a:off x="2220398" y="6311900"/>
            <a:ext cx="7991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John Saunders Bellingham. Coordination and control of </a:t>
            </a:r>
            <a:r>
              <a:rPr lang="en-US" sz="1400" dirty="0" err="1"/>
              <a:t>uav</a:t>
            </a:r>
            <a:r>
              <a:rPr lang="en-US" sz="1400" dirty="0"/>
              <a:t> fleets using mixed-integer linear programming. </a:t>
            </a:r>
          </a:p>
          <a:p>
            <a:pPr algn="ctr"/>
            <a:r>
              <a:rPr lang="en-US" sz="1400" dirty="0"/>
              <a:t>PhD thesis, Massachusetts Institute of Technology, 2002.</a:t>
            </a:r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420802627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4278D-43B9-46AC-84AB-67138B024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nl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863AC-5D60-41E6-8134-317C62F313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665343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A4CD2-01AA-4825-891E-1EE8A0CF9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nl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AECDF-AA1C-4E47-919A-4D96827966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74729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D593F-42F8-4404-9E85-4C5FFBF2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Obstacle Avoidance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9A7D2-1022-41EB-82EE-04B1C022D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obstacles are stationary polygons, known in advance</a:t>
            </a:r>
          </a:p>
          <a:p>
            <a:r>
              <a:rPr lang="en-US" dirty="0"/>
              <a:t>Using Big M method:</a:t>
            </a: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64F8D6-8526-43D4-BF1D-ACEBFCDD6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639" y="2810669"/>
            <a:ext cx="4829175" cy="1190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0E49AD-396C-46C1-A881-8A66FDF71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726" y="4681538"/>
            <a:ext cx="1905000" cy="609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5236A1-DEC5-4B50-82D4-B4C8F8789B59}"/>
              </a:ext>
            </a:extLst>
          </p:cNvPr>
          <p:cNvSpPr txBox="1"/>
          <p:nvPr/>
        </p:nvSpPr>
        <p:spPr>
          <a:xfrm>
            <a:off x="1401670" y="6169436"/>
            <a:ext cx="9388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1400" dirty="0"/>
              <a:t>Tom Schouwenaars, Bart De Moor, Eric </a:t>
            </a:r>
            <a:r>
              <a:rPr lang="nl-BE" sz="1400" dirty="0" err="1"/>
              <a:t>Feron</a:t>
            </a:r>
            <a:r>
              <a:rPr lang="nl-BE" sz="1400" dirty="0"/>
              <a:t>, </a:t>
            </a:r>
            <a:r>
              <a:rPr lang="nl-BE" sz="1400" dirty="0" err="1"/>
              <a:t>and</a:t>
            </a:r>
            <a:r>
              <a:rPr lang="nl-BE" sz="1400" dirty="0"/>
              <a:t> Jonathan How. Mixed integer </a:t>
            </a:r>
            <a:r>
              <a:rPr lang="nl-BE" sz="1400" dirty="0" err="1"/>
              <a:t>programming</a:t>
            </a:r>
            <a:r>
              <a:rPr lang="nl-BE" sz="1400" dirty="0"/>
              <a:t> </a:t>
            </a:r>
            <a:r>
              <a:rPr lang="nl-BE" sz="1400" dirty="0" err="1"/>
              <a:t>for</a:t>
            </a:r>
            <a:r>
              <a:rPr lang="nl-BE" sz="1400" dirty="0"/>
              <a:t> </a:t>
            </a:r>
            <a:r>
              <a:rPr lang="nl-BE" sz="1400" dirty="0" err="1"/>
              <a:t>multi</a:t>
            </a:r>
            <a:r>
              <a:rPr lang="nl-BE" sz="1400" dirty="0"/>
              <a:t>-vehicle </a:t>
            </a:r>
            <a:r>
              <a:rPr lang="nl-BE" sz="1400" dirty="0" err="1"/>
              <a:t>path</a:t>
            </a:r>
            <a:r>
              <a:rPr lang="nl-BE" sz="1400" dirty="0"/>
              <a:t> planning. </a:t>
            </a:r>
          </a:p>
          <a:p>
            <a:pPr algn="ctr"/>
            <a:r>
              <a:rPr lang="nl-BE" sz="1400" dirty="0"/>
              <a:t>In Control Conference (ECC), 2001 European, pages 2603–2608. IEEE, 2001.</a:t>
            </a:r>
          </a:p>
        </p:txBody>
      </p:sp>
    </p:spTree>
    <p:extLst>
      <p:ext uri="{BB962C8B-B14F-4D97-AF65-F5344CB8AC3E}">
        <p14:creationId xmlns:p14="http://schemas.microsoft.com/office/powerpoint/2010/main" val="826168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498</TotalTime>
  <Words>1788</Words>
  <Application>Microsoft Office PowerPoint</Application>
  <PresentationFormat>Widescreen</PresentationFormat>
  <Paragraphs>310</Paragraphs>
  <Slides>81</Slides>
  <Notes>3</Notes>
  <HiddenSlides>6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7" baseType="lpstr">
      <vt:lpstr>Arial</vt:lpstr>
      <vt:lpstr>Calibri</vt:lpstr>
      <vt:lpstr>Calibri Light</vt:lpstr>
      <vt:lpstr>Cambria Math</vt:lpstr>
      <vt:lpstr>Wingdings</vt:lpstr>
      <vt:lpstr>Office Theme</vt:lpstr>
      <vt:lpstr>Scalable Multirotor UAV Trajectory Planning using Mixed-Integer Linear Programming</vt:lpstr>
      <vt:lpstr>Problem Statement (1)</vt:lpstr>
      <vt:lpstr>Problem Statement (2)</vt:lpstr>
      <vt:lpstr>Alternative approaches</vt:lpstr>
      <vt:lpstr>MILP Trajectory Planning</vt:lpstr>
      <vt:lpstr>Time and UAV State</vt:lpstr>
      <vt:lpstr>Objective Function</vt:lpstr>
      <vt:lpstr>UAV State limits</vt:lpstr>
      <vt:lpstr>Obstacle Avoidance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Scalability issues</vt:lpstr>
      <vt:lpstr>Scenarios</vt:lpstr>
      <vt:lpstr>Pure MILP Performance Results</vt:lpstr>
      <vt:lpstr>Segmentation of the MILP problem</vt:lpstr>
      <vt:lpstr>Algorithm Approach</vt:lpstr>
      <vt:lpstr>Algorithm Outline</vt:lpstr>
      <vt:lpstr>Algorithm Outline</vt:lpstr>
      <vt:lpstr>Importance of Convexity</vt:lpstr>
      <vt:lpstr>1) Theta*</vt:lpstr>
      <vt:lpstr>Theta* Algorithm</vt:lpstr>
      <vt:lpstr>Theta* Demonstration</vt:lpstr>
      <vt:lpstr>Theta* Demonstration</vt:lpstr>
      <vt:lpstr>Theta* Demonstration</vt:lpstr>
      <vt:lpstr>Theta* Demonstration</vt:lpstr>
      <vt:lpstr>Theta* Demonstration</vt:lpstr>
      <vt:lpstr>Theta* Demonstration</vt:lpstr>
      <vt:lpstr>Theta* Demonstration</vt:lpstr>
      <vt:lpstr>Theta* Demonstration</vt:lpstr>
      <vt:lpstr>Theta* Demonstration</vt:lpstr>
      <vt:lpstr>2) Detecting Turn Events</vt:lpstr>
      <vt:lpstr>Safety/Stability</vt:lpstr>
      <vt:lpstr>Performance</vt:lpstr>
      <vt:lpstr>Turn Events Algorithm</vt:lpstr>
      <vt:lpstr>Turn Events Algorithm</vt:lpstr>
      <vt:lpstr>Turn Events Demonstration</vt:lpstr>
      <vt:lpstr>Turn Events Demonstration</vt:lpstr>
      <vt:lpstr>Turn Events Demonstration</vt:lpstr>
      <vt:lpstr>Turn Events Demonstration</vt:lpstr>
      <vt:lpstr>Turn Events Demonstration</vt:lpstr>
      <vt:lpstr>Turn Events Demonstration</vt:lpstr>
      <vt:lpstr>Turn Events Demonstration</vt:lpstr>
      <vt:lpstr>3) Generating Segments</vt:lpstr>
      <vt:lpstr>Segmentation Algorithm</vt:lpstr>
      <vt:lpstr>PowerPoint Presentation</vt:lpstr>
      <vt:lpstr>PowerPoint Presentation</vt:lpstr>
      <vt:lpstr>PowerPoint Presentation</vt:lpstr>
      <vt:lpstr>4) Generating the Safe Region</vt:lpstr>
      <vt:lpstr>Genetic Algorithm Implementation</vt:lpstr>
      <vt:lpstr>Initial Safe Region</vt:lpstr>
      <vt:lpstr>Genetic Algorithm</vt:lpstr>
      <vt:lpstr>Nudge operation</vt:lpstr>
      <vt:lpstr>Expanded Safe Region</vt:lpstr>
      <vt:lpstr>Results</vt:lpstr>
      <vt:lpstr>Testing Scenarios</vt:lpstr>
      <vt:lpstr>Synthetic Scenarios</vt:lpstr>
      <vt:lpstr>San Francisco Scenarios</vt:lpstr>
      <vt:lpstr>Leuven Scenarios</vt:lpstr>
      <vt:lpstr>General Performance</vt:lpstr>
      <vt:lpstr>General Performance</vt:lpstr>
      <vt:lpstr>UAV Agility</vt:lpstr>
      <vt:lpstr>Stability</vt:lpstr>
      <vt:lpstr>Stability Issues</vt:lpstr>
      <vt:lpstr>Time Step Size</vt:lpstr>
      <vt:lpstr>Maximum Time</vt:lpstr>
      <vt:lpstr>Approach Margin and Overlap</vt:lpstr>
      <vt:lpstr>Performance</vt:lpstr>
      <vt:lpstr>Stability</vt:lpstr>
      <vt:lpstr>Important parameters:  Time Step Size &amp; Maximum Time</vt:lpstr>
      <vt:lpstr>Important parameters:  Approach Margin</vt:lpstr>
      <vt:lpstr>Safe Region Generation</vt:lpstr>
      <vt:lpstr>Future work</vt:lpstr>
      <vt:lpstr>Conclusions</vt:lpstr>
      <vt:lpstr>Demo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Jorik De Waen</dc:creator>
  <cp:lastModifiedBy>Jorik De Waen</cp:lastModifiedBy>
  <cp:revision>48</cp:revision>
  <dcterms:created xsi:type="dcterms:W3CDTF">2017-05-25T16:30:22Z</dcterms:created>
  <dcterms:modified xsi:type="dcterms:W3CDTF">2017-06-30T00:17:46Z</dcterms:modified>
</cp:coreProperties>
</file>