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70" r:id="rId2"/>
    <p:sldId id="337" r:id="rId3"/>
    <p:sldId id="327" r:id="rId4"/>
    <p:sldId id="333" r:id="rId5"/>
    <p:sldId id="329" r:id="rId6"/>
    <p:sldId id="331" r:id="rId7"/>
    <p:sldId id="330" r:id="rId8"/>
    <p:sldId id="344" r:id="rId9"/>
    <p:sldId id="345" r:id="rId10"/>
    <p:sldId id="339" r:id="rId11"/>
    <p:sldId id="350" r:id="rId12"/>
    <p:sldId id="351" r:id="rId13"/>
    <p:sldId id="352" r:id="rId14"/>
    <p:sldId id="353" r:id="rId15"/>
    <p:sldId id="354" r:id="rId16"/>
    <p:sldId id="355" r:id="rId17"/>
    <p:sldId id="334" r:id="rId18"/>
    <p:sldId id="338" r:id="rId19"/>
    <p:sldId id="347" r:id="rId20"/>
    <p:sldId id="342" r:id="rId21"/>
    <p:sldId id="349" r:id="rId22"/>
    <p:sldId id="348" r:id="rId23"/>
    <p:sldId id="356" r:id="rId24"/>
    <p:sldId id="357" r:id="rId25"/>
    <p:sldId id="358" r:id="rId26"/>
    <p:sldId id="328" r:id="rId27"/>
    <p:sldId id="359" r:id="rId28"/>
  </p:sldIdLst>
  <p:sldSz cx="12192000" cy="6858000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75" autoAdjust="0"/>
  </p:normalViewPr>
  <p:slideViewPr>
    <p:cSldViewPr snapToGrid="0">
      <p:cViewPr varScale="1">
        <p:scale>
          <a:sx n="83" d="100"/>
          <a:sy n="83" d="100"/>
        </p:scale>
        <p:origin x="125" y="62"/>
      </p:cViewPr>
      <p:guideLst/>
    </p:cSldViewPr>
  </p:slideViewPr>
  <p:outlineViewPr>
    <p:cViewPr>
      <p:scale>
        <a:sx n="33" d="100"/>
        <a:sy n="33" d="100"/>
      </p:scale>
      <p:origin x="0" y="-4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EF009AA2-DDDC-4FFE-A11E-DCDB7120FE6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1171575"/>
            <a:ext cx="5626100" cy="3163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510564"/>
            <a:ext cx="5669280" cy="3690461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F0D36134-D167-4A97-99C4-E381A7B84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1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93A9-80C7-417D-8706-38F9D3F56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80891-9BB5-41D2-8A69-C1205990F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6237-EACB-4200-9B7D-08FC1D1B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7CBF1-BA23-4ABA-8E61-A01090E6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2FD9B-29ED-4DB7-9E2B-DB693B60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F2942-4034-410E-858C-8F24D5DAFF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01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4B12-2522-4F16-A596-8118C7C4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D868-DE14-4721-A51E-F23B8C57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B8304-5BAB-4F68-A383-CD3B45EB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67427-D3B8-48B4-9F2C-65B241F0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41C77-D012-430A-8D34-5B9D3D01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F1A8-AE51-40F0-ACFA-6555BB44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72ADB77-AE95-4AAF-980D-A1FD8E5D3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8A19568-4B7C-4030-874C-AA9CE602A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32D4C-3593-4776-8C24-2DB156E22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9058B-C1DA-41AB-A9B8-2DF4DE5A7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494D4-EFDA-4B03-B6A9-EEB38832F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5948E05-6545-4A0A-A1FD-0F26473F0064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001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egalsportsreport.com/21627/ny-dfs/" TargetMode="External"/><Relationship Id="rId4" Type="http://schemas.openxmlformats.org/officeDocument/2006/relationships/hyperlink" Target="https://www.draftkings.com/help/rules/nb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10">
            <a:extLst>
              <a:ext uri="{FF2B5EF4-FFF2-40B4-BE49-F238E27FC236}">
                <a16:creationId xmlns:a16="http://schemas.microsoft.com/office/drawing/2014/main" id="{88BCD16A-89C0-4957-B12D-45E204FF39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87488" y="0"/>
            <a:ext cx="9144001" cy="796414"/>
          </a:xfrm>
          <a:solidFill>
            <a:schemeClr val="bg1">
              <a:lumMod val="65000"/>
            </a:schemeClr>
          </a:solidFill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en-US" sz="4000" b="1" dirty="0">
                <a:solidFill>
                  <a:srgbClr val="FFFFFF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NBA DFS Lineup Optimizer</a:t>
            </a:r>
          </a:p>
        </p:txBody>
      </p:sp>
      <p:pic>
        <p:nvPicPr>
          <p:cNvPr id="6148" name="Picture 10" descr="Image result for national univ">
            <a:extLst>
              <a:ext uri="{FF2B5EF4-FFF2-40B4-BE49-F238E27FC236}">
                <a16:creationId xmlns:a16="http://schemas.microsoft.com/office/drawing/2014/main" id="{5F004FAC-4EEA-44C9-874D-7E7B95CC4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5529264"/>
            <a:ext cx="2133599" cy="1323975"/>
          </a:xfrm>
          <a:prstGeom prst="rect">
            <a:avLst/>
          </a:prstGeom>
          <a:noFill/>
          <a:ln>
            <a:noFill/>
          </a:ln>
          <a:effectLst>
            <a:glow rad="127000">
              <a:srgbClr val="FFFFFF">
                <a:alpha val="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Box 1">
            <a:extLst>
              <a:ext uri="{FF2B5EF4-FFF2-40B4-BE49-F238E27FC236}">
                <a16:creationId xmlns:a16="http://schemas.microsoft.com/office/drawing/2014/main" id="{2C288DBF-E79C-4604-BA31-6BD9A3701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8400" y="5100639"/>
            <a:ext cx="2133600" cy="4294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>
                <a:solidFill>
                  <a:prstClr val="black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Feb. 28, 2020</a:t>
            </a:r>
            <a:endParaRPr lang="de-DE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clipart&#10;&#10;Description automatically generated">
            <a:extLst>
              <a:ext uri="{FF2B5EF4-FFF2-40B4-BE49-F238E27FC236}">
                <a16:creationId xmlns:a16="http://schemas.microsoft.com/office/drawing/2014/main" id="{02090D87-F572-418C-B3BC-D281BC302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42" y="107359"/>
            <a:ext cx="746825" cy="564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C7C24-4F13-44F8-B317-1DE27C68F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1705" y="107359"/>
            <a:ext cx="749873" cy="560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FE3170-1742-46CF-8BD6-3CB5D1595F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28" y="1026856"/>
            <a:ext cx="1371600" cy="167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ED045D-D8BA-422B-836C-CE60F04A57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3562" y="1026856"/>
            <a:ext cx="1352550" cy="1676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74453C-3296-4F93-B0BF-9CA25552F7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828" y="2823697"/>
            <a:ext cx="1371600" cy="1676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9B0807-2766-4921-9013-BB6266221E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23562" y="2826772"/>
            <a:ext cx="1352550" cy="1676400"/>
          </a:xfrm>
          <a:prstGeom prst="rect">
            <a:avLst/>
          </a:prstGeom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0CED1E8D-92EB-4FA1-8E44-3EA6B16B3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95201"/>
            <a:ext cx="2212258" cy="4286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Presented By:</a:t>
            </a:r>
            <a:endParaRPr lang="de-DE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4DC90729-DA95-45D0-B5CC-1BCBA85EE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23826"/>
            <a:ext cx="2212258" cy="429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>
                <a:solidFill>
                  <a:prstClr val="black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Jeremy DeWalt</a:t>
            </a:r>
            <a:endParaRPr lang="en-US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1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>
            <a:extLst>
              <a:ext uri="{FF2B5EF4-FFF2-40B4-BE49-F238E27FC236}">
                <a16:creationId xmlns:a16="http://schemas.microsoft.com/office/drawing/2014/main" id="{A4C69611-519A-46D8-A867-880939C23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12776"/>
          </a:xfrm>
          <a:pattFill prst="pct5">
            <a:fgClr>
              <a:srgbClr val="00B050"/>
            </a:fgClr>
            <a:bgClr>
              <a:schemeClr val="bg1"/>
            </a:bgClr>
          </a:pattFill>
        </p:spPr>
        <p:txBody>
          <a:bodyPr/>
          <a:lstStyle/>
          <a:p>
            <a:pPr algn="ctr" eaLnBrk="1" hangingPunct="1"/>
            <a:r>
              <a:rPr lang="en-US" altLang="en-US" sz="5400" b="1"/>
              <a:t>Problem Solution</a:t>
            </a:r>
            <a:endParaRPr lang="en-US" altLang="en-US" sz="5400" b="1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B25F890-5D3E-44EE-8864-21EEDA87C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66" y="320006"/>
            <a:ext cx="1457418" cy="772764"/>
          </a:xfrm>
        </p:spPr>
      </p:pic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F373FA88-AAF9-4E5B-95DA-6BA904D5C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" y="320006"/>
            <a:ext cx="746825" cy="7727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82E8AF-05D3-4276-BEBC-4463AC4D5A1B}"/>
              </a:ext>
            </a:extLst>
          </p:cNvPr>
          <p:cNvSpPr txBox="1"/>
          <p:nvPr/>
        </p:nvSpPr>
        <p:spPr>
          <a:xfrm>
            <a:off x="2449585" y="1936955"/>
            <a:ext cx="8380602" cy="46010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 Score optimizer application will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only recent player statistics (last 5 games) when evaluating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player.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All players on teams participating in </a:t>
            </a: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contests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 a given day will be ranked against one another; based on their cost per point. Those players with less than 5 games will be assigned an N/A ranking.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player’s fantasy point per game (fppg) standard deviation will be provided to fantasy players while constructing their lineups.</a:t>
            </a: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B2EA81-2682-4D45-A150-688EA332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BF1A8-AE51-40F0-ACFA-6555BB44155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37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>
            <a:extLst>
              <a:ext uri="{FF2B5EF4-FFF2-40B4-BE49-F238E27FC236}">
                <a16:creationId xmlns:a16="http://schemas.microsoft.com/office/drawing/2014/main" id="{A4C69611-519A-46D8-A867-880939C23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12776"/>
          </a:xfrm>
          <a:pattFill prst="pct5">
            <a:fgClr>
              <a:srgbClr val="00B050"/>
            </a:fgClr>
            <a:bgClr>
              <a:schemeClr val="bg1"/>
            </a:bgClr>
          </a:pattFill>
        </p:spPr>
        <p:txBody>
          <a:bodyPr/>
          <a:lstStyle/>
          <a:p>
            <a:pPr algn="ctr" eaLnBrk="1" hangingPunct="1"/>
            <a:r>
              <a:rPr lang="en-US" altLang="en-US" sz="5400" b="1"/>
              <a:t>Functional Requirements</a:t>
            </a:r>
            <a:endParaRPr lang="en-US" altLang="en-US" sz="5400" b="1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B25F890-5D3E-44EE-8864-21EEDA87C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66" y="320006"/>
            <a:ext cx="1457418" cy="772764"/>
          </a:xfrm>
        </p:spPr>
      </p:pic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F373FA88-AAF9-4E5B-95DA-6BA904D5C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" y="320006"/>
            <a:ext cx="746825" cy="7727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B2EA81-2682-4D45-A150-688EA332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BF1A8-AE51-40F0-ACFA-6555BB44155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51C1A-1291-4C2F-BFFE-AA176F477EE3}"/>
              </a:ext>
            </a:extLst>
          </p:cNvPr>
          <p:cNvSpPr txBox="1"/>
          <p:nvPr/>
        </p:nvSpPr>
        <p:spPr>
          <a:xfrm>
            <a:off x="2449585" y="1936955"/>
            <a:ext cx="8380602" cy="46010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PG, SG, SF, PF, C, G, F, and UTIL positions must be filled to submit a valid lineup.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Salary cap </a:t>
            </a: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mandates lineup must be at $50,000 or less for valid submission.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All players in a lineup can not be playing in the same game.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player</a:t>
            </a: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s with 5 games played receive a ranking against all other players in a contest; otherwise an N/A ranking is applied.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Each player with games played will have their standard deviation made available to application users; otherwise N/A will be noted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400">
              <a:solidFill>
                <a:prstClr val="black"/>
              </a:solidFill>
              <a:latin typeface="Calibri" panose="020F0502020204030204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01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>
            <a:extLst>
              <a:ext uri="{FF2B5EF4-FFF2-40B4-BE49-F238E27FC236}">
                <a16:creationId xmlns:a16="http://schemas.microsoft.com/office/drawing/2014/main" id="{A4C69611-519A-46D8-A867-880939C23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12776"/>
          </a:xfrm>
          <a:pattFill prst="pct5">
            <a:fgClr>
              <a:srgbClr val="00B050"/>
            </a:fgClr>
            <a:bgClr>
              <a:schemeClr val="bg1"/>
            </a:bgClr>
          </a:pattFill>
        </p:spPr>
        <p:txBody>
          <a:bodyPr/>
          <a:lstStyle/>
          <a:p>
            <a:pPr algn="ctr" eaLnBrk="1" hangingPunct="1"/>
            <a:r>
              <a:rPr lang="en-US" altLang="en-US" sz="5400" b="1"/>
              <a:t>Functional Requirements</a:t>
            </a:r>
            <a:endParaRPr lang="en-US" altLang="en-US" sz="5400" b="1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B25F890-5D3E-44EE-8864-21EEDA87C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66" y="320006"/>
            <a:ext cx="1457418" cy="772764"/>
          </a:xfrm>
        </p:spPr>
      </p:pic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F373FA88-AAF9-4E5B-95DA-6BA904D5C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" y="320006"/>
            <a:ext cx="746825" cy="7727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B2EA81-2682-4D45-A150-688EA332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BF1A8-AE51-40F0-ACFA-6555BB44155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51C1A-1291-4C2F-BFFE-AA176F477EE3}"/>
              </a:ext>
            </a:extLst>
          </p:cNvPr>
          <p:cNvSpPr txBox="1"/>
          <p:nvPr/>
        </p:nvSpPr>
        <p:spPr>
          <a:xfrm>
            <a:off x="2449585" y="1936955"/>
            <a:ext cx="8380602" cy="46010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A contest requires at least 2 games to be played in it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A lineup can not be edited after a contest starts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Application users must be 18 years or older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All players will be assigned a salary the user must pay in order to draft them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All players can fill the UTIL position if they have not been drafted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A player can only be drafted once in a lineup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Players can be drafted into multiple positions depending on their position designation (i.e. player with PG/SF designation can be drafted as a PG, G, SF, F, or UTIL).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400">
              <a:solidFill>
                <a:prstClr val="black"/>
              </a:solidFill>
              <a:latin typeface="Calibri" panose="020F0502020204030204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400">
              <a:solidFill>
                <a:prstClr val="black"/>
              </a:solidFill>
              <a:latin typeface="Calibri" panose="020F0502020204030204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74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>
            <a:extLst>
              <a:ext uri="{FF2B5EF4-FFF2-40B4-BE49-F238E27FC236}">
                <a16:creationId xmlns:a16="http://schemas.microsoft.com/office/drawing/2014/main" id="{A4C69611-519A-46D8-A867-880939C23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12776"/>
          </a:xfrm>
          <a:pattFill prst="pct5">
            <a:fgClr>
              <a:srgbClr val="00B050"/>
            </a:fgClr>
            <a:bgClr>
              <a:schemeClr val="bg1"/>
            </a:bgClr>
          </a:pattFill>
        </p:spPr>
        <p:txBody>
          <a:bodyPr/>
          <a:lstStyle/>
          <a:p>
            <a:pPr algn="ctr" eaLnBrk="1" hangingPunct="1"/>
            <a:r>
              <a:rPr lang="en-US" altLang="en-US" sz="5400" b="1"/>
              <a:t>Functional Requirements</a:t>
            </a:r>
            <a:endParaRPr lang="en-US" altLang="en-US" sz="5400" b="1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B25F890-5D3E-44EE-8864-21EEDA87C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66" y="320006"/>
            <a:ext cx="1457418" cy="772764"/>
          </a:xfrm>
        </p:spPr>
      </p:pic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F373FA88-AAF9-4E5B-95DA-6BA904D5C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" y="320006"/>
            <a:ext cx="746825" cy="7727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B2EA81-2682-4D45-A150-688EA332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BF1A8-AE51-40F0-ACFA-6555BB44155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51C1A-1291-4C2F-BFFE-AA176F477EE3}"/>
              </a:ext>
            </a:extLst>
          </p:cNvPr>
          <p:cNvSpPr txBox="1"/>
          <p:nvPr/>
        </p:nvSpPr>
        <p:spPr>
          <a:xfrm>
            <a:off x="2375695" y="1732782"/>
            <a:ext cx="8380602" cy="46010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Player is assigned to 1 of 31 Teams. Team NON is for players cut from a team and not picked up by another yet.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An account must be created to use the application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Player salary and fantasy point data will be acquired from DraftKings.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1">
                <a:solidFill>
                  <a:prstClr val="black"/>
                </a:solidFill>
                <a:latin typeface="Calibri" panose="020F0502020204030204"/>
              </a:rPr>
              <a:t>User must have be able to create a lineup, edit a lineup (for contests not started), view and delete any saved lineups they have.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Database is required to manage data exchange from user actions requiring lineup creation, edits, viewing and deletions.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400">
              <a:solidFill>
                <a:prstClr val="black"/>
              </a:solidFill>
              <a:latin typeface="Calibri" panose="020F0502020204030204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88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>
            <a:extLst>
              <a:ext uri="{FF2B5EF4-FFF2-40B4-BE49-F238E27FC236}">
                <a16:creationId xmlns:a16="http://schemas.microsoft.com/office/drawing/2014/main" id="{A4C69611-519A-46D8-A867-880939C23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12776"/>
          </a:xfrm>
          <a:pattFill prst="pct5">
            <a:fgClr>
              <a:srgbClr val="00B050"/>
            </a:fgClr>
            <a:bgClr>
              <a:schemeClr val="bg1"/>
            </a:bgClr>
          </a:pattFill>
        </p:spPr>
        <p:txBody>
          <a:bodyPr/>
          <a:lstStyle/>
          <a:p>
            <a:pPr algn="ctr" eaLnBrk="1" hangingPunct="1"/>
            <a:r>
              <a:rPr lang="en-US" altLang="en-US" sz="5400" b="1"/>
              <a:t>Functional Requirements</a:t>
            </a:r>
            <a:endParaRPr lang="en-US" altLang="en-US" sz="5400" b="1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B25F890-5D3E-44EE-8864-21EEDA87C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66" y="320006"/>
            <a:ext cx="1457418" cy="772764"/>
          </a:xfrm>
        </p:spPr>
      </p:pic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F373FA88-AAF9-4E5B-95DA-6BA904D5C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" y="320006"/>
            <a:ext cx="746825" cy="7727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B2EA81-2682-4D45-A150-688EA332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BF1A8-AE51-40F0-ACFA-6555BB44155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51C1A-1291-4C2F-BFFE-AA176F477EE3}"/>
              </a:ext>
            </a:extLst>
          </p:cNvPr>
          <p:cNvSpPr txBox="1"/>
          <p:nvPr/>
        </p:nvSpPr>
        <p:spPr>
          <a:xfrm>
            <a:off x="2375695" y="1732782"/>
            <a:ext cx="8380602" cy="46010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User can logout of their account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Team plays in only 1 game per day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Players will have a status (OK, OUT, Q) to let users know what condition they are in prior to drafting them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A players last game will be made available so the user knows if they are coming back from a delayed lay-off from play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780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>
            <a:extLst>
              <a:ext uri="{FF2B5EF4-FFF2-40B4-BE49-F238E27FC236}">
                <a16:creationId xmlns:a16="http://schemas.microsoft.com/office/drawing/2014/main" id="{A4C69611-519A-46D8-A867-880939C23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12776"/>
          </a:xfrm>
          <a:pattFill prst="pct5">
            <a:fgClr>
              <a:srgbClr val="00B050"/>
            </a:fgClr>
            <a:bgClr>
              <a:schemeClr val="bg1"/>
            </a:bgClr>
          </a:pattFill>
        </p:spPr>
        <p:txBody>
          <a:bodyPr/>
          <a:lstStyle/>
          <a:p>
            <a:pPr algn="ctr" eaLnBrk="1" hangingPunct="1"/>
            <a:r>
              <a:rPr lang="en-US" altLang="en-US" sz="5400" b="1"/>
              <a:t>Non-Functional Requirements</a:t>
            </a:r>
            <a:endParaRPr lang="en-US" altLang="en-US" sz="5400" b="1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B25F890-5D3E-44EE-8864-21EEDA87C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66" y="320006"/>
            <a:ext cx="1457418" cy="772764"/>
          </a:xfrm>
        </p:spPr>
      </p:pic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F373FA88-AAF9-4E5B-95DA-6BA904D5C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" y="320006"/>
            <a:ext cx="746825" cy="7727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B2EA81-2682-4D45-A150-688EA332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BF1A8-AE51-40F0-ACFA-6555BB44155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51C1A-1291-4C2F-BFFE-AA176F477EE3}"/>
              </a:ext>
            </a:extLst>
          </p:cNvPr>
          <p:cNvSpPr txBox="1"/>
          <p:nvPr/>
        </p:nvSpPr>
        <p:spPr>
          <a:xfrm>
            <a:off x="2375695" y="1732782"/>
            <a:ext cx="8380602" cy="46010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Aesthetically/visually pleasing User interface (GUI)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Application runs at an acceptable speed; no significant time delays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Errors are minimal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6855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>
            <a:extLst>
              <a:ext uri="{FF2B5EF4-FFF2-40B4-BE49-F238E27FC236}">
                <a16:creationId xmlns:a16="http://schemas.microsoft.com/office/drawing/2014/main" id="{A4C69611-519A-46D8-A867-880939C23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12776"/>
          </a:xfrm>
          <a:pattFill prst="pct5">
            <a:fgClr>
              <a:srgbClr val="00B050"/>
            </a:fgClr>
            <a:bgClr>
              <a:schemeClr val="bg1"/>
            </a:bgClr>
          </a:pattFill>
        </p:spPr>
        <p:txBody>
          <a:bodyPr/>
          <a:lstStyle/>
          <a:p>
            <a:pPr algn="ctr" eaLnBrk="1" hangingPunct="1"/>
            <a:r>
              <a:rPr lang="en-US" altLang="en-US" sz="5400" b="1"/>
              <a:t>Assumptions</a:t>
            </a:r>
            <a:endParaRPr lang="en-US" altLang="en-US" sz="5400" b="1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B25F890-5D3E-44EE-8864-21EEDA87C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66" y="320006"/>
            <a:ext cx="1457418" cy="772764"/>
          </a:xfrm>
        </p:spPr>
      </p:pic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F373FA88-AAF9-4E5B-95DA-6BA904D5C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" y="320006"/>
            <a:ext cx="746825" cy="7727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B2EA81-2682-4D45-A150-688EA332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BF1A8-AE51-40F0-ACFA-6555BB44155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51C1A-1291-4C2F-BFFE-AA176F477EE3}"/>
              </a:ext>
            </a:extLst>
          </p:cNvPr>
          <p:cNvSpPr txBox="1"/>
          <p:nvPr/>
        </p:nvSpPr>
        <p:spPr>
          <a:xfrm>
            <a:off x="2375695" y="1732782"/>
            <a:ext cx="8380602" cy="46010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User already has knowledge of the DraftKings format and is looking to enhance their chances of producing a winning lineup using this optimizer.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User has basic reason and deduction skills to understand how the data being provided in Optimizer is relevant to them successfully producing the best lineup possible.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400">
              <a:solidFill>
                <a:prstClr val="black"/>
              </a:solidFill>
              <a:latin typeface="Calibri" panose="020F0502020204030204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225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>
            <a:extLst>
              <a:ext uri="{FF2B5EF4-FFF2-40B4-BE49-F238E27FC236}">
                <a16:creationId xmlns:a16="http://schemas.microsoft.com/office/drawing/2014/main" id="{A4C69611-519A-46D8-A867-880939C23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12776"/>
          </a:xfrm>
          <a:pattFill prst="pct5">
            <a:fgClr>
              <a:srgbClr val="00B050"/>
            </a:fgClr>
            <a:bgClr>
              <a:schemeClr val="bg1"/>
            </a:bgClr>
          </a:pattFill>
        </p:spPr>
        <p:txBody>
          <a:bodyPr/>
          <a:lstStyle/>
          <a:p>
            <a:pPr algn="ctr" eaLnBrk="1" hangingPunct="1"/>
            <a:r>
              <a:rPr lang="en-US" altLang="en-US" sz="5400" b="1" dirty="0"/>
              <a:t>Use Case diagram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B25F890-5D3E-44EE-8864-21EEDA87C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66" y="320006"/>
            <a:ext cx="1457418" cy="772764"/>
          </a:xfrm>
        </p:spPr>
      </p:pic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F373FA88-AAF9-4E5B-95DA-6BA904D5C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" y="320006"/>
            <a:ext cx="746825" cy="7727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66229-8740-4C84-8CD2-6A922D0E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F1A8-AE51-40F0-ACFA-6555BB441553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50746-E1C0-4500-BA9E-BC0E56A0B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208" y="1667619"/>
            <a:ext cx="6277583" cy="46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40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BE0A7-EE1D-4457-91E5-98A2565E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F1A8-AE51-40F0-ACFA-6555BB441553}" type="slidenum">
              <a:rPr lang="en-US" smtClean="0"/>
              <a:t>18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079825-50FA-4FC4-8B39-97963044A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7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66229-8740-4C84-8CD2-6A922D0E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F1A8-AE51-40F0-ACFA-6555BB441553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FDCF4-56E7-4D7C-ACE1-19700FB08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>
            <a:extLst>
              <a:ext uri="{FF2B5EF4-FFF2-40B4-BE49-F238E27FC236}">
                <a16:creationId xmlns:a16="http://schemas.microsoft.com/office/drawing/2014/main" id="{A4C69611-519A-46D8-A867-880939C23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12776"/>
          </a:xfrm>
          <a:pattFill prst="pct5">
            <a:fgClr>
              <a:srgbClr val="00B050"/>
            </a:fgClr>
            <a:bgClr>
              <a:schemeClr val="bg1"/>
            </a:bgClr>
          </a:pattFill>
        </p:spPr>
        <p:txBody>
          <a:bodyPr/>
          <a:lstStyle/>
          <a:p>
            <a:pPr algn="ctr" eaLnBrk="1" hangingPunct="1"/>
            <a:r>
              <a:rPr lang="en-US" altLang="en-US" sz="5400" b="1" dirty="0"/>
              <a:t>Agenda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B25F890-5D3E-44EE-8864-21EEDA87C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66" y="320006"/>
            <a:ext cx="1457418" cy="772764"/>
          </a:xfrm>
        </p:spPr>
      </p:pic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F373FA88-AAF9-4E5B-95DA-6BA904D5C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" y="320006"/>
            <a:ext cx="746825" cy="7727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82E8AF-05D3-4276-BEBC-4463AC4D5A1B}"/>
              </a:ext>
            </a:extLst>
          </p:cNvPr>
          <p:cNvSpPr txBox="1"/>
          <p:nvPr/>
        </p:nvSpPr>
        <p:spPr>
          <a:xfrm>
            <a:off x="1905699" y="1710712"/>
            <a:ext cx="8380602" cy="46010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000" dirty="0"/>
              <a:t>Background</a:t>
            </a:r>
          </a:p>
          <a:p>
            <a:pPr algn="ctr"/>
            <a:r>
              <a:rPr lang="en-US" sz="4000"/>
              <a:t>Problem Statement</a:t>
            </a:r>
          </a:p>
          <a:p>
            <a:pPr algn="ctr"/>
            <a:r>
              <a:rPr lang="en-US" sz="4000"/>
              <a:t>Problem Solution</a:t>
            </a:r>
          </a:p>
          <a:p>
            <a:pPr algn="ctr"/>
            <a:r>
              <a:rPr lang="en-US" sz="4000"/>
              <a:t>Requirements</a:t>
            </a:r>
            <a:endParaRPr lang="en-US" sz="4000" dirty="0"/>
          </a:p>
          <a:p>
            <a:pPr algn="ctr"/>
            <a:r>
              <a:rPr lang="en-US" sz="4000"/>
              <a:t>Design Diagrams</a:t>
            </a:r>
          </a:p>
          <a:p>
            <a:pPr algn="ctr"/>
            <a:r>
              <a:rPr lang="en-US" sz="4000"/>
              <a:t>Development</a:t>
            </a:r>
          </a:p>
          <a:p>
            <a:pPr algn="ctr"/>
            <a:r>
              <a:rPr lang="en-US" sz="4000"/>
              <a:t>Lessons Learned</a:t>
            </a:r>
            <a:endParaRPr lang="en-US" sz="4000" dirty="0"/>
          </a:p>
          <a:p>
            <a:pPr algn="ctr"/>
            <a:r>
              <a:rPr lang="en-US" sz="4000"/>
              <a:t>References</a:t>
            </a:r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615F9E-DB27-443F-ADC3-B1316781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F1A8-AE51-40F0-ACFA-6555BB4415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08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>
            <a:extLst>
              <a:ext uri="{FF2B5EF4-FFF2-40B4-BE49-F238E27FC236}">
                <a16:creationId xmlns:a16="http://schemas.microsoft.com/office/drawing/2014/main" id="{A4C69611-519A-46D8-A867-880939C23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12776"/>
          </a:xfrm>
          <a:pattFill prst="pct5">
            <a:fgClr>
              <a:srgbClr val="00B050"/>
            </a:fgClr>
            <a:bgClr>
              <a:schemeClr val="bg1"/>
            </a:bgClr>
          </a:pattFill>
        </p:spPr>
        <p:txBody>
          <a:bodyPr/>
          <a:lstStyle/>
          <a:p>
            <a:pPr algn="ctr" eaLnBrk="1" hangingPunct="1"/>
            <a:r>
              <a:rPr lang="en-US" altLang="en-US" sz="5400" b="1"/>
              <a:t>  ER Diagram</a:t>
            </a:r>
            <a:endParaRPr lang="en-US" altLang="en-US" sz="5400" b="1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B25F890-5D3E-44EE-8864-21EEDA87C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66" y="320006"/>
            <a:ext cx="1457418" cy="772764"/>
          </a:xfrm>
        </p:spPr>
      </p:pic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F373FA88-AAF9-4E5B-95DA-6BA904D5C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" y="320006"/>
            <a:ext cx="746825" cy="7727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66229-8740-4C84-8CD2-6A922D0E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BF1A8-AE51-40F0-ACFA-6555BB44155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76B0BE-539B-4F46-962A-D1796EE5545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1762124"/>
            <a:ext cx="12112978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74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>
            <a:extLst>
              <a:ext uri="{FF2B5EF4-FFF2-40B4-BE49-F238E27FC236}">
                <a16:creationId xmlns:a16="http://schemas.microsoft.com/office/drawing/2014/main" id="{A4C69611-519A-46D8-A867-880939C23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12776"/>
          </a:xfrm>
          <a:pattFill prst="pct5">
            <a:fgClr>
              <a:srgbClr val="00B050"/>
            </a:fgClr>
            <a:bgClr>
              <a:schemeClr val="bg1"/>
            </a:bgClr>
          </a:pattFill>
        </p:spPr>
        <p:txBody>
          <a:bodyPr/>
          <a:lstStyle/>
          <a:p>
            <a:pPr algn="ctr" eaLnBrk="1" hangingPunct="1"/>
            <a:r>
              <a:rPr lang="en-US" altLang="en-US" sz="5400" b="1"/>
              <a:t>  Relational Schema</a:t>
            </a:r>
            <a:endParaRPr lang="en-US" altLang="en-US" sz="5400" b="1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B25F890-5D3E-44EE-8864-21EEDA87C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66" y="320006"/>
            <a:ext cx="1457418" cy="772764"/>
          </a:xfrm>
        </p:spPr>
      </p:pic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F373FA88-AAF9-4E5B-95DA-6BA904D5C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" y="320006"/>
            <a:ext cx="746825" cy="7727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66229-8740-4C84-8CD2-6A922D0E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BF1A8-AE51-40F0-ACFA-6555BB44155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35289C5-C377-4D8F-99AF-4301E40D44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506925"/>
              </p:ext>
            </p:extLst>
          </p:nvPr>
        </p:nvGraphicFramePr>
        <p:xfrm>
          <a:off x="181264" y="1412776"/>
          <a:ext cx="530701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518654" imgH="7676246" progId="Word.Document.12">
                  <p:embed/>
                </p:oleObj>
              </mc:Choice>
              <mc:Fallback>
                <p:oleObj name="Document" r:id="rId4" imgW="7518654" imgH="76762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264" y="1412776"/>
                        <a:ext cx="530701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0033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>
            <a:extLst>
              <a:ext uri="{FF2B5EF4-FFF2-40B4-BE49-F238E27FC236}">
                <a16:creationId xmlns:a16="http://schemas.microsoft.com/office/drawing/2014/main" id="{A4C69611-519A-46D8-A867-880939C23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12776"/>
          </a:xfrm>
          <a:pattFill prst="pct5">
            <a:fgClr>
              <a:srgbClr val="00B050"/>
            </a:fgClr>
            <a:bgClr>
              <a:schemeClr val="bg1"/>
            </a:bgClr>
          </a:pattFill>
        </p:spPr>
        <p:txBody>
          <a:bodyPr/>
          <a:lstStyle/>
          <a:p>
            <a:pPr algn="ctr" eaLnBrk="1" hangingPunct="1"/>
            <a:r>
              <a:rPr lang="en-US" altLang="en-US" sz="5400" b="1"/>
              <a:t>Standard  Deviation</a:t>
            </a:r>
            <a:endParaRPr lang="en-US" altLang="en-US" sz="5400" b="1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B25F890-5D3E-44EE-8864-21EEDA87C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66" y="320006"/>
            <a:ext cx="1457418" cy="772764"/>
          </a:xfrm>
        </p:spPr>
      </p:pic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F373FA88-AAF9-4E5B-95DA-6BA904D5C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" y="320006"/>
            <a:ext cx="746825" cy="7727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66229-8740-4C84-8CD2-6A922D0E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BF1A8-AE51-40F0-ACFA-6555BB44155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9AD573-3331-4922-994A-DCD7B5A8C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11" y="2106566"/>
            <a:ext cx="9787467" cy="392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85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>
            <a:extLst>
              <a:ext uri="{FF2B5EF4-FFF2-40B4-BE49-F238E27FC236}">
                <a16:creationId xmlns:a16="http://schemas.microsoft.com/office/drawing/2014/main" id="{A4C69611-519A-46D8-A867-880939C23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12776"/>
          </a:xfrm>
          <a:pattFill prst="pct5">
            <a:fgClr>
              <a:srgbClr val="00B050"/>
            </a:fgClr>
            <a:bgClr>
              <a:schemeClr val="bg1"/>
            </a:bgClr>
          </a:pattFill>
        </p:spPr>
        <p:txBody>
          <a:bodyPr/>
          <a:lstStyle/>
          <a:p>
            <a:pPr algn="ctr" eaLnBrk="1" hangingPunct="1"/>
            <a:r>
              <a:rPr lang="en-US" altLang="en-US" sz="5400" b="1"/>
              <a:t>Development</a:t>
            </a:r>
            <a:endParaRPr lang="en-US" altLang="en-US" sz="5400" b="1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B25F890-5D3E-44EE-8864-21EEDA87C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66" y="320006"/>
            <a:ext cx="1457418" cy="772764"/>
          </a:xfrm>
        </p:spPr>
      </p:pic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F373FA88-AAF9-4E5B-95DA-6BA904D5C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" y="320006"/>
            <a:ext cx="746825" cy="7727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66229-8740-4C84-8CD2-6A922D0E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BF1A8-AE51-40F0-ACFA-6555BB44155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11AE0-9F25-4412-8DEF-082397A74E49}"/>
              </a:ext>
            </a:extLst>
          </p:cNvPr>
          <p:cNvSpPr txBox="1"/>
          <p:nvPr/>
        </p:nvSpPr>
        <p:spPr>
          <a:xfrm>
            <a:off x="229998" y="1557743"/>
            <a:ext cx="8380602" cy="8242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Backend – PHP, (Node JS option)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Frontend – Javascript, Bootstrap 4, CSS, HTML, JQuery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400">
              <a:solidFill>
                <a:prstClr val="black"/>
              </a:solidFill>
              <a:latin typeface="Calibri" panose="020F0502020204030204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392E7B-02C5-44A5-BD5D-6B2BFEC9E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26923"/>
            <a:ext cx="12192000" cy="41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08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>
            <a:extLst>
              <a:ext uri="{FF2B5EF4-FFF2-40B4-BE49-F238E27FC236}">
                <a16:creationId xmlns:a16="http://schemas.microsoft.com/office/drawing/2014/main" id="{A4C69611-519A-46D8-A867-880939C23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12776"/>
          </a:xfrm>
          <a:pattFill prst="pct5">
            <a:fgClr>
              <a:srgbClr val="00B050"/>
            </a:fgClr>
            <a:bgClr>
              <a:schemeClr val="bg1"/>
            </a:bgClr>
          </a:pattFill>
        </p:spPr>
        <p:txBody>
          <a:bodyPr/>
          <a:lstStyle/>
          <a:p>
            <a:pPr algn="ctr" eaLnBrk="1" hangingPunct="1"/>
            <a:r>
              <a:rPr lang="en-US" altLang="en-US" sz="5400" b="1"/>
              <a:t>Development</a:t>
            </a:r>
            <a:endParaRPr lang="en-US" altLang="en-US" sz="5400" b="1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B25F890-5D3E-44EE-8864-21EEDA87C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66" y="320006"/>
            <a:ext cx="1457418" cy="772764"/>
          </a:xfrm>
        </p:spPr>
      </p:pic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F373FA88-AAF9-4E5B-95DA-6BA904D5C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" y="320006"/>
            <a:ext cx="746825" cy="7727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66229-8740-4C84-8CD2-6A922D0E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BF1A8-AE51-40F0-ACFA-6555BB44155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7FEB2-EE01-4A7D-A173-60074CC48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91732"/>
            <a:ext cx="12192000" cy="51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88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>
            <a:extLst>
              <a:ext uri="{FF2B5EF4-FFF2-40B4-BE49-F238E27FC236}">
                <a16:creationId xmlns:a16="http://schemas.microsoft.com/office/drawing/2014/main" id="{A4C69611-519A-46D8-A867-880939C23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12776"/>
          </a:xfrm>
          <a:pattFill prst="pct5">
            <a:fgClr>
              <a:srgbClr val="00B050"/>
            </a:fgClr>
            <a:bgClr>
              <a:schemeClr val="bg1"/>
            </a:bgClr>
          </a:pattFill>
        </p:spPr>
        <p:txBody>
          <a:bodyPr/>
          <a:lstStyle/>
          <a:p>
            <a:pPr algn="ctr" eaLnBrk="1" hangingPunct="1"/>
            <a:r>
              <a:rPr lang="en-US" altLang="en-US" sz="5400" b="1"/>
              <a:t>Development</a:t>
            </a:r>
            <a:endParaRPr lang="en-US" altLang="en-US" sz="5400" b="1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B25F890-5D3E-44EE-8864-21EEDA87C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66" y="320006"/>
            <a:ext cx="1457418" cy="772764"/>
          </a:xfrm>
        </p:spPr>
      </p:pic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F373FA88-AAF9-4E5B-95DA-6BA904D5C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" y="320006"/>
            <a:ext cx="746825" cy="7727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66229-8740-4C84-8CD2-6A922D0E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BF1A8-AE51-40F0-ACFA-6555BB44155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96A9D6-0374-40A1-8CB5-E1ABFEB69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2777"/>
            <a:ext cx="12192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20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>
            <a:extLst>
              <a:ext uri="{FF2B5EF4-FFF2-40B4-BE49-F238E27FC236}">
                <a16:creationId xmlns:a16="http://schemas.microsoft.com/office/drawing/2014/main" id="{A4C69611-519A-46D8-A867-880939C23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12776"/>
          </a:xfrm>
          <a:pattFill prst="pct5">
            <a:fgClr>
              <a:srgbClr val="00B050"/>
            </a:fgClr>
            <a:bgClr>
              <a:schemeClr val="bg1"/>
            </a:bgClr>
          </a:pattFill>
        </p:spPr>
        <p:txBody>
          <a:bodyPr/>
          <a:lstStyle/>
          <a:p>
            <a:pPr algn="ctr" eaLnBrk="1" hangingPunct="1"/>
            <a:r>
              <a:rPr lang="en-US" altLang="en-US" sz="5400" b="1"/>
              <a:t>Lessons Learned</a:t>
            </a:r>
            <a:endParaRPr lang="en-US" altLang="en-US" sz="5400" b="1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B25F890-5D3E-44EE-8864-21EEDA87C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66" y="320006"/>
            <a:ext cx="1457418" cy="772764"/>
          </a:xfrm>
        </p:spPr>
      </p:pic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F373FA88-AAF9-4E5B-95DA-6BA904D5C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" y="320006"/>
            <a:ext cx="746825" cy="7727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0CB38E-933A-4AB8-8CA1-49400918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F1A8-AE51-40F0-ACFA-6555BB441553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12DDD-22CE-4C4E-8048-F5C994CC736E}"/>
              </a:ext>
            </a:extLst>
          </p:cNvPr>
          <p:cNvSpPr txBox="1"/>
          <p:nvPr/>
        </p:nvSpPr>
        <p:spPr>
          <a:xfrm>
            <a:off x="2449585" y="1936955"/>
            <a:ext cx="8380602" cy="46010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PHP headers are tricky. I was unable to implement a feature redirecting the user to 2 separate pages given the number of lineups they still had available due to “whitespace”.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json_encode allows retrieval of php variables in javascript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hidden inputs are very useful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node js was an alternative to connect to a mysql DB if I need to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JS functions every(), slice(), replace(), and submit(); along with the math js library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php’s math library was also useful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336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>
            <a:extLst>
              <a:ext uri="{FF2B5EF4-FFF2-40B4-BE49-F238E27FC236}">
                <a16:creationId xmlns:a16="http://schemas.microsoft.com/office/drawing/2014/main" id="{A4C69611-519A-46D8-A867-880939C23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12776"/>
          </a:xfrm>
          <a:pattFill prst="pct5">
            <a:fgClr>
              <a:srgbClr val="00B050"/>
            </a:fgClr>
            <a:bgClr>
              <a:schemeClr val="bg1"/>
            </a:bgClr>
          </a:pattFill>
        </p:spPr>
        <p:txBody>
          <a:bodyPr/>
          <a:lstStyle/>
          <a:p>
            <a:pPr algn="ctr" eaLnBrk="1" hangingPunct="1"/>
            <a:r>
              <a:rPr lang="en-US" altLang="en-US" sz="5400" b="1" dirty="0"/>
              <a:t>References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B25F890-5D3E-44EE-8864-21EEDA87C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66" y="320006"/>
            <a:ext cx="1457418" cy="772764"/>
          </a:xfrm>
        </p:spPr>
      </p:pic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F373FA88-AAF9-4E5B-95DA-6BA904D5C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" y="320006"/>
            <a:ext cx="746825" cy="7727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82E8AF-05D3-4276-BEBC-4463AC4D5A1B}"/>
              </a:ext>
            </a:extLst>
          </p:cNvPr>
          <p:cNvSpPr txBox="1"/>
          <p:nvPr/>
        </p:nvSpPr>
        <p:spPr>
          <a:xfrm>
            <a:off x="488373" y="1936955"/>
            <a:ext cx="11159836" cy="46010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DraftKings. (2019). </a:t>
            </a:r>
            <a:r>
              <a:rPr lang="en-US" dirty="0" err="1"/>
              <a:t>Draftkings</a:t>
            </a:r>
            <a:r>
              <a:rPr lang="en-US" dirty="0"/>
              <a:t> daily fantasy: Rules &amp; scoring. Retrieved from  </a:t>
            </a:r>
          </a:p>
          <a:p>
            <a:r>
              <a:rPr lang="en-US" dirty="0"/>
              <a:t>       </a:t>
            </a:r>
            <a:r>
              <a:rPr lang="en-US" u="sng" dirty="0">
                <a:hlinkClick r:id="rId4"/>
              </a:rPr>
              <a:t>https://www.draftkings.com/help/rules/nba</a:t>
            </a:r>
            <a:endParaRPr lang="en-US" u="sng" dirty="0"/>
          </a:p>
          <a:p>
            <a:endParaRPr lang="en-US" dirty="0"/>
          </a:p>
          <a:p>
            <a:r>
              <a:rPr lang="en-US" dirty="0" err="1"/>
              <a:t>Gouker</a:t>
            </a:r>
            <a:r>
              <a:rPr lang="en-US" dirty="0"/>
              <a:t>, D. (2018, June 27). New official data: Daily fantasy sports generated $335 million in revenue in a year.</a:t>
            </a:r>
          </a:p>
          <a:p>
            <a:r>
              <a:rPr lang="en-US" dirty="0"/>
              <a:t>      Retrieved from </a:t>
            </a:r>
            <a:r>
              <a:rPr lang="en-US" u="sng" dirty="0">
                <a:hlinkClick r:id="rId5"/>
              </a:rPr>
              <a:t>https://www.legalsportsreport.com/21627/ny-dfs</a:t>
            </a:r>
            <a:r>
              <a:rPr lang="en-US" u="sng">
                <a:hlinkClick r:id="rId5"/>
              </a:rPr>
              <a:t>/</a:t>
            </a:r>
            <a:r>
              <a:rPr lang="en-US"/>
              <a:t> </a:t>
            </a:r>
          </a:p>
          <a:p>
            <a:endParaRPr lang="en-US"/>
          </a:p>
          <a:p>
            <a:pPr indent="-457200">
              <a:tabLst>
                <a:tab pos="347663" algn="l"/>
              </a:tabLst>
            </a:pPr>
            <a:r>
              <a:rPr lang="en-US"/>
              <a:t>Maxim, B.R., &amp; Pressman, R.S. (2015). </a:t>
            </a:r>
            <a:r>
              <a:rPr lang="en-US" i="1"/>
              <a:t>Software engineering: A practitioner’s approach</a:t>
            </a:r>
            <a:r>
              <a:rPr lang="en-US"/>
              <a:t>. New York, NY: McGraw-Hill     	Education.</a:t>
            </a:r>
          </a:p>
          <a:p>
            <a:endParaRPr lang="en-US" dirty="0"/>
          </a:p>
          <a:p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0CB38E-933A-4AB8-8CA1-49400918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F1A8-AE51-40F0-ACFA-6555BB44155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8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>
            <a:extLst>
              <a:ext uri="{FF2B5EF4-FFF2-40B4-BE49-F238E27FC236}">
                <a16:creationId xmlns:a16="http://schemas.microsoft.com/office/drawing/2014/main" id="{A4C69611-519A-46D8-A867-880939C23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12776"/>
          </a:xfrm>
          <a:pattFill prst="pct5">
            <a:fgClr>
              <a:srgbClr val="00B050"/>
            </a:fgClr>
            <a:bgClr>
              <a:schemeClr val="bg1"/>
            </a:bgClr>
          </a:pattFill>
        </p:spPr>
        <p:txBody>
          <a:bodyPr/>
          <a:lstStyle/>
          <a:p>
            <a:pPr algn="ctr" eaLnBrk="1" hangingPunct="1"/>
            <a:r>
              <a:rPr lang="en-US" altLang="en-US" sz="5400" b="1" dirty="0"/>
              <a:t>Background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B25F890-5D3E-44EE-8864-21EEDA87C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66" y="320006"/>
            <a:ext cx="1457418" cy="772764"/>
          </a:xfrm>
        </p:spPr>
      </p:pic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F373FA88-AAF9-4E5B-95DA-6BA904D5C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" y="320006"/>
            <a:ext cx="746825" cy="7727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82E8AF-05D3-4276-BEBC-4463AC4D5A1B}"/>
              </a:ext>
            </a:extLst>
          </p:cNvPr>
          <p:cNvSpPr txBox="1"/>
          <p:nvPr/>
        </p:nvSpPr>
        <p:spPr>
          <a:xfrm>
            <a:off x="2449585" y="1936955"/>
            <a:ext cx="8380602" cy="46010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Daily fantasy sports (DFS) is a multi-million dollar industry; generating $335 million in revenue from $3.2 billion in entry fees during the 2017-2018 fiscal year (fiscal year ended in March). DFS consist of contests involving football, basketball, baseball, hockey, and other sports; college and professional.</a:t>
            </a:r>
          </a:p>
          <a:p>
            <a:endParaRPr lang="en-US" sz="24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DraftKings and FanDuel are DFS industry leaders</a:t>
            </a:r>
            <a:r>
              <a:rPr lang="en-US" sz="2400"/>
              <a:t>. Top Score optimizer software is web-based and tailored for NBA fantasy players using the Draftkings </a:t>
            </a:r>
            <a:r>
              <a:rPr lang="en-US" sz="2400" dirty="0"/>
              <a:t>fantasy basketball scoring model.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8EE902-1E23-4326-8CBD-C6DD7474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F1A8-AE51-40F0-ACFA-6555BB44155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>
            <a:extLst>
              <a:ext uri="{FF2B5EF4-FFF2-40B4-BE49-F238E27FC236}">
                <a16:creationId xmlns:a16="http://schemas.microsoft.com/office/drawing/2014/main" id="{A4C69611-519A-46D8-A867-880939C23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12776"/>
          </a:xfrm>
          <a:pattFill prst="pct5">
            <a:fgClr>
              <a:srgbClr val="00B050"/>
            </a:fgClr>
            <a:bgClr>
              <a:schemeClr val="bg1"/>
            </a:bgClr>
          </a:pattFill>
        </p:spPr>
        <p:txBody>
          <a:bodyPr/>
          <a:lstStyle/>
          <a:p>
            <a:pPr algn="ctr" eaLnBrk="1" hangingPunct="1"/>
            <a:r>
              <a:rPr lang="en-US" altLang="en-US" sz="5400" b="1" dirty="0"/>
              <a:t>Background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B25F890-5D3E-44EE-8864-21EEDA87C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66" y="320006"/>
            <a:ext cx="1457418" cy="772764"/>
          </a:xfrm>
        </p:spPr>
      </p:pic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F373FA88-AAF9-4E5B-95DA-6BA904D5C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" y="320006"/>
            <a:ext cx="746825" cy="7727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80829D7-6E58-4907-838B-D9BB6E371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177" y="1651818"/>
            <a:ext cx="7162800" cy="4414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016DF1-7748-47C6-9537-63921F5A01EA}"/>
              </a:ext>
            </a:extLst>
          </p:cNvPr>
          <p:cNvSpPr txBox="1"/>
          <p:nvPr/>
        </p:nvSpPr>
        <p:spPr>
          <a:xfrm>
            <a:off x="250970" y="6353328"/>
            <a:ext cx="1098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DraftKings Fantasy Point Scoring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9E1046-695A-4CDA-BB0B-DE890DA0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F1A8-AE51-40F0-ACFA-6555BB4415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7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582E8AF-05D3-4276-BEBC-4463AC4D5A1B}"/>
              </a:ext>
            </a:extLst>
          </p:cNvPr>
          <p:cNvSpPr txBox="1"/>
          <p:nvPr/>
        </p:nvSpPr>
        <p:spPr>
          <a:xfrm>
            <a:off x="0" y="1732782"/>
            <a:ext cx="5023556" cy="5125218"/>
          </a:xfrm>
          <a:prstGeom prst="rect">
            <a:avLst/>
          </a:prstGeom>
          <a:solidFill>
            <a:srgbClr val="9DC3E6"/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/>
              <a:t>DFS classic fantasy basketball lineup consists of the following 8 player positions: Point Guard (PG), Shooting Guard (SG), Small Forward (SF), Power Forward (PF), Center (C), Guard (G), Forward (F), Utility (UTIL).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/>
              <a:t>Many players have multiple designations that allow them to fill multiple positions. For instance, a player tagged as a PF/C can fill the PF, F, C, and UTIL position. Any player can fill the UTIL position.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/>
              <a:t>Players have designated salaries based on their performance. A valid lineup meets a $50,000 salary cap for all the 8 players selected.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/>
              <a:t>Goal is to score as many fantasy points as possible with a selected lineup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3E90B3-8EE1-42CA-A541-D3A62FD3E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9"/>
          <a:stretch/>
        </p:blipFill>
        <p:spPr>
          <a:xfrm>
            <a:off x="5192888" y="1732782"/>
            <a:ext cx="6999111" cy="4549146"/>
          </a:xfrm>
          <a:prstGeom prst="rect">
            <a:avLst/>
          </a:prstGeom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59A4CA-2C2E-4314-B83A-E13B1902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fld id="{6F2BF1A8-AE51-40F0-ACFA-6555BB441553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 algn="l">
                <a:spcAft>
                  <a:spcPts val="600"/>
                </a:spcAft>
                <a:defRPr/>
              </a:pPr>
              <a:t>5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48B8D-0F5F-4D5F-BA45-7FAC3884BF1E}"/>
              </a:ext>
            </a:extLst>
          </p:cNvPr>
          <p:cNvSpPr txBox="1"/>
          <p:nvPr/>
        </p:nvSpPr>
        <p:spPr>
          <a:xfrm>
            <a:off x="6096000" y="6426565"/>
            <a:ext cx="5316811" cy="369332"/>
          </a:xfrm>
          <a:prstGeom prst="rect">
            <a:avLst/>
          </a:prstGeom>
          <a:solidFill>
            <a:srgbClr val="9DC3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Mobile App view of DraftKings DFS basketball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3AA4C5-4521-4FA0-9D83-30EE516F0E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12776"/>
          </a:xfrm>
          <a:pattFill prst="pct5">
            <a:fgClr>
              <a:srgbClr val="00B050"/>
            </a:fgClr>
            <a:bgClr>
              <a:schemeClr val="bg1"/>
            </a:bgClr>
          </a:pattFill>
        </p:spPr>
        <p:txBody>
          <a:bodyPr/>
          <a:lstStyle/>
          <a:p>
            <a:pPr algn="ctr" eaLnBrk="1" hangingPunct="1"/>
            <a:r>
              <a:rPr lang="en-US" altLang="en-US" sz="5400" b="1" dirty="0"/>
              <a:t>Background</a:t>
            </a:r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FE8B0D3A-A1B0-49D8-955B-1F6C88F51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" y="320006"/>
            <a:ext cx="746825" cy="772764"/>
          </a:xfrm>
          <a:prstGeom prst="rect">
            <a:avLst/>
          </a:prstGeom>
        </p:spPr>
      </p:pic>
      <p:pic>
        <p:nvPicPr>
          <p:cNvPr id="1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C7F19A69-D1EE-480D-A490-F451ACC16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66" y="320006"/>
            <a:ext cx="1457418" cy="772764"/>
          </a:xfrm>
        </p:spPr>
      </p:pic>
    </p:spTree>
    <p:extLst>
      <p:ext uri="{BB962C8B-B14F-4D97-AF65-F5344CB8AC3E}">
        <p14:creationId xmlns:p14="http://schemas.microsoft.com/office/powerpoint/2010/main" val="410350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>
            <a:extLst>
              <a:ext uri="{FF2B5EF4-FFF2-40B4-BE49-F238E27FC236}">
                <a16:creationId xmlns:a16="http://schemas.microsoft.com/office/drawing/2014/main" id="{A4C69611-519A-46D8-A867-880939C23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12776"/>
          </a:xfrm>
          <a:pattFill prst="pct5">
            <a:fgClr>
              <a:srgbClr val="00B050"/>
            </a:fgClr>
            <a:bgClr>
              <a:schemeClr val="bg1"/>
            </a:bgClr>
          </a:pattFill>
        </p:spPr>
        <p:txBody>
          <a:bodyPr/>
          <a:lstStyle/>
          <a:p>
            <a:pPr algn="ctr" eaLnBrk="1" hangingPunct="1"/>
            <a:r>
              <a:rPr lang="en-US" altLang="en-US" sz="5400" b="1" dirty="0"/>
              <a:t>Background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B25F890-5D3E-44EE-8864-21EEDA87C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66" y="320006"/>
            <a:ext cx="1457418" cy="772764"/>
          </a:xfrm>
        </p:spPr>
      </p:pic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F373FA88-AAF9-4E5B-95DA-6BA904D5C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" y="320006"/>
            <a:ext cx="746825" cy="772764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1E98B3-D13D-4D33-A050-18AFE38D2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65" y="1927722"/>
            <a:ext cx="8824301" cy="43357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C431C9-62F7-4699-A48A-586FCABF8380}"/>
              </a:ext>
            </a:extLst>
          </p:cNvPr>
          <p:cNvSpPr txBox="1"/>
          <p:nvPr/>
        </p:nvSpPr>
        <p:spPr>
          <a:xfrm>
            <a:off x="250970" y="6353328"/>
            <a:ext cx="1098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App view of DraftKings DFS basketball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98CEFB-19AB-4F06-B1EC-DC94D26E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F1A8-AE51-40F0-ACFA-6555BB4415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4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>
            <a:extLst>
              <a:ext uri="{FF2B5EF4-FFF2-40B4-BE49-F238E27FC236}">
                <a16:creationId xmlns:a16="http://schemas.microsoft.com/office/drawing/2014/main" id="{A4C69611-519A-46D8-A867-880939C23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12776"/>
          </a:xfrm>
          <a:pattFill prst="pct5">
            <a:fgClr>
              <a:srgbClr val="00B050"/>
            </a:fgClr>
            <a:bgClr>
              <a:schemeClr val="bg1"/>
            </a:bgClr>
          </a:pattFill>
        </p:spPr>
        <p:txBody>
          <a:bodyPr/>
          <a:lstStyle/>
          <a:p>
            <a:pPr algn="ctr" eaLnBrk="1" hangingPunct="1"/>
            <a:r>
              <a:rPr lang="en-US" altLang="en-US" sz="5400" b="1" dirty="0"/>
              <a:t>Problem Statement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B25F890-5D3E-44EE-8864-21EEDA87C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66" y="320006"/>
            <a:ext cx="1457418" cy="772764"/>
          </a:xfrm>
        </p:spPr>
      </p:pic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F373FA88-AAF9-4E5B-95DA-6BA904D5C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" y="320006"/>
            <a:ext cx="746825" cy="7727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82E8AF-05D3-4276-BEBC-4463AC4D5A1B}"/>
              </a:ext>
            </a:extLst>
          </p:cNvPr>
          <p:cNvSpPr txBox="1"/>
          <p:nvPr/>
        </p:nvSpPr>
        <p:spPr>
          <a:xfrm>
            <a:off x="2449585" y="1936955"/>
            <a:ext cx="8380602" cy="46010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/>
              <a:t>DFS NBA basketball lineup optimizers </a:t>
            </a:r>
            <a:r>
              <a:rPr lang="en-US" sz="2400" dirty="0"/>
              <a:t>provided </a:t>
            </a:r>
            <a:r>
              <a:rPr lang="en-US" sz="2400"/>
              <a:t>by Rotowire, FantasyPros, and others base </a:t>
            </a:r>
            <a:r>
              <a:rPr lang="en-US" sz="2400" dirty="0"/>
              <a:t>a players value on statistics compiled throughout the year </a:t>
            </a:r>
            <a:r>
              <a:rPr lang="en-US" sz="2400"/>
              <a:t>and do </a:t>
            </a:r>
            <a:r>
              <a:rPr lang="en-US" sz="2400" dirty="0"/>
              <a:t>not provide a ranking </a:t>
            </a:r>
            <a:r>
              <a:rPr lang="en-US" sz="2400"/>
              <a:t>system that caters solely to the contest a user plans to enter. Furthermore, no data addressing the standard deviation of a player’s recent performance is provided. 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B2EA81-2682-4D45-A150-688EA332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F1A8-AE51-40F0-ACFA-6555BB4415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3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>
            <a:extLst>
              <a:ext uri="{FF2B5EF4-FFF2-40B4-BE49-F238E27FC236}">
                <a16:creationId xmlns:a16="http://schemas.microsoft.com/office/drawing/2014/main" id="{A4C69611-519A-46D8-A867-880939C23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12776"/>
          </a:xfrm>
          <a:pattFill prst="pct5">
            <a:fgClr>
              <a:srgbClr val="00B050"/>
            </a:fgClr>
            <a:bgClr>
              <a:schemeClr val="bg1"/>
            </a:bgClr>
          </a:pattFill>
        </p:spPr>
        <p:txBody>
          <a:bodyPr/>
          <a:lstStyle/>
          <a:p>
            <a:pPr algn="ctr" eaLnBrk="1" hangingPunct="1"/>
            <a:r>
              <a:rPr lang="en-US" altLang="en-US" sz="5400" b="1" dirty="0"/>
              <a:t>Problem Statement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B25F890-5D3E-44EE-8864-21EEDA87C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66" y="320006"/>
            <a:ext cx="1457418" cy="772764"/>
          </a:xfrm>
        </p:spPr>
      </p:pic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F373FA88-AAF9-4E5B-95DA-6BA904D5C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" y="320006"/>
            <a:ext cx="746825" cy="7727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82E8AF-05D3-4276-BEBC-4463AC4D5A1B}"/>
              </a:ext>
            </a:extLst>
          </p:cNvPr>
          <p:cNvSpPr txBox="1"/>
          <p:nvPr/>
        </p:nvSpPr>
        <p:spPr>
          <a:xfrm>
            <a:off x="2223807" y="6286464"/>
            <a:ext cx="8380602" cy="365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/>
              <a:t>Rotowire NBA basketball optimizer (DraftKings scoring model)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B2EA81-2682-4D45-A150-688EA332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F1A8-AE51-40F0-ACFA-6555BB44155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F7711-5B2F-4794-9DEA-26AFE4502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408" y="1861525"/>
            <a:ext cx="8411183" cy="424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6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>
            <a:extLst>
              <a:ext uri="{FF2B5EF4-FFF2-40B4-BE49-F238E27FC236}">
                <a16:creationId xmlns:a16="http://schemas.microsoft.com/office/drawing/2014/main" id="{A4C69611-519A-46D8-A867-880939C23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12776"/>
          </a:xfrm>
          <a:pattFill prst="pct5">
            <a:fgClr>
              <a:srgbClr val="00B050"/>
            </a:fgClr>
            <a:bgClr>
              <a:schemeClr val="bg1"/>
            </a:bgClr>
          </a:pattFill>
        </p:spPr>
        <p:txBody>
          <a:bodyPr/>
          <a:lstStyle/>
          <a:p>
            <a:pPr algn="ctr" eaLnBrk="1" hangingPunct="1"/>
            <a:r>
              <a:rPr lang="en-US" altLang="en-US" sz="5400" b="1" dirty="0"/>
              <a:t>Problem Statement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B25F890-5D3E-44EE-8864-21EEDA87C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66" y="320006"/>
            <a:ext cx="1457418" cy="772764"/>
          </a:xfrm>
        </p:spPr>
      </p:pic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F373FA88-AAF9-4E5B-95DA-6BA904D5C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" y="320006"/>
            <a:ext cx="746825" cy="7727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82E8AF-05D3-4276-BEBC-4463AC4D5A1B}"/>
              </a:ext>
            </a:extLst>
          </p:cNvPr>
          <p:cNvSpPr txBox="1"/>
          <p:nvPr/>
        </p:nvSpPr>
        <p:spPr>
          <a:xfrm>
            <a:off x="2223807" y="6286464"/>
            <a:ext cx="8380602" cy="365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/>
              <a:t>FantasyPros NBA basketball optimizer (DraftKings scoring model)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B2EA81-2682-4D45-A150-688EA332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F1A8-AE51-40F0-ACFA-6555BB441553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C86020-0B62-4BC9-9ED0-E3E6B275A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516" y="1850414"/>
            <a:ext cx="8787183" cy="436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374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1146</Words>
  <Application>Microsoft Office PowerPoint</Application>
  <PresentationFormat>Widescreen</PresentationFormat>
  <Paragraphs>125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Rounded MT Bold</vt:lpstr>
      <vt:lpstr>Calibri</vt:lpstr>
      <vt:lpstr>Calibri Light</vt:lpstr>
      <vt:lpstr>Times New Roman</vt:lpstr>
      <vt:lpstr>Wingdings</vt:lpstr>
      <vt:lpstr>1_Office Theme</vt:lpstr>
      <vt:lpstr>Document</vt:lpstr>
      <vt:lpstr>NBA DFS Lineup Optimizer</vt:lpstr>
      <vt:lpstr>Agenda</vt:lpstr>
      <vt:lpstr>Background</vt:lpstr>
      <vt:lpstr>Background</vt:lpstr>
      <vt:lpstr>Background</vt:lpstr>
      <vt:lpstr>Background</vt:lpstr>
      <vt:lpstr>Problem Statement</vt:lpstr>
      <vt:lpstr>Problem Statement</vt:lpstr>
      <vt:lpstr>Problem Statement</vt:lpstr>
      <vt:lpstr>Problem Solution</vt:lpstr>
      <vt:lpstr>Functional Requirements</vt:lpstr>
      <vt:lpstr>Functional Requirements</vt:lpstr>
      <vt:lpstr>Functional Requirements</vt:lpstr>
      <vt:lpstr>Functional Requirements</vt:lpstr>
      <vt:lpstr>Non-Functional Requirements</vt:lpstr>
      <vt:lpstr>Assumptions</vt:lpstr>
      <vt:lpstr>Use Case diagram</vt:lpstr>
      <vt:lpstr>PowerPoint Presentation</vt:lpstr>
      <vt:lpstr>PowerPoint Presentation</vt:lpstr>
      <vt:lpstr>  ER Diagram</vt:lpstr>
      <vt:lpstr>  Relational Schema</vt:lpstr>
      <vt:lpstr>Standard  Deviation</vt:lpstr>
      <vt:lpstr>Development</vt:lpstr>
      <vt:lpstr>Development</vt:lpstr>
      <vt:lpstr>Development</vt:lpstr>
      <vt:lpstr>Lessons Learned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DFS Lineup Optimizer</dc:title>
  <dc:creator>JEREMY DEWALT</dc:creator>
  <cp:lastModifiedBy>JJ DeWalt</cp:lastModifiedBy>
  <cp:revision>41</cp:revision>
  <dcterms:created xsi:type="dcterms:W3CDTF">2019-12-20T01:08:46Z</dcterms:created>
  <dcterms:modified xsi:type="dcterms:W3CDTF">2021-09-22T11:51:06Z</dcterms:modified>
</cp:coreProperties>
</file>