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0696575" cy="7562850"/>
  <p:notesSz cx="7562850" cy="106965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image" Target="../media/image-12-9.png"/><Relationship Id="rId10" Type="http://schemas.openxmlformats.org/officeDocument/2006/relationships/image" Target="../media/image-1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0696651" cy="30449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2303374" y="2933395"/>
            <a:ext cx="6439205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</a:t>
            </a:r>
            <a:endParaRPr lang="en-US" sz="3500" dirty="0"/>
          </a:p>
        </p:txBody>
      </p:sp>
      <p:sp>
        <p:nvSpPr>
          <p:cNvPr id="5" name="Text 3"/>
          <p:cNvSpPr txBox="1"/>
          <p:nvPr/>
        </p:nvSpPr>
        <p:spPr>
          <a:xfrm>
            <a:off x="1885493" y="3581705"/>
            <a:ext cx="7148779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2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Comprehensive Connectivity Solutions for South Africa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605479" y="4028846"/>
            <a:ext cx="3485693" cy="285293"/>
          </a:xfrm>
          <a:prstGeom prst="roundRect">
            <a:avLst>
              <a:gd name="adj" fmla="val 320513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7" name="Text 5"/>
          <p:cNvSpPr txBox="1"/>
          <p:nvPr/>
        </p:nvSpPr>
        <p:spPr>
          <a:xfrm>
            <a:off x="3767328" y="4095598"/>
            <a:ext cx="32625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Version 1.0 • October 2025 • Active Products Portfolio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3544214" y="4486046"/>
            <a:ext cx="378195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7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Fibre. Wireless. Managed Services.</a:t>
            </a:r>
            <a:endParaRPr lang="en-US" sz="1700" dirty="0"/>
          </a:p>
        </p:txBody>
      </p:sp>
      <p:sp>
        <p:nvSpPr>
          <p:cNvPr id="9" name="Text 7"/>
          <p:cNvSpPr txBox="1"/>
          <p:nvPr/>
        </p:nvSpPr>
        <p:spPr>
          <a:xfrm>
            <a:off x="4590288" y="5038344"/>
            <a:ext cx="1653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Serving All Markets:</a:t>
            </a:r>
            <a:endParaRPr lang="en-US" sz="1300" dirty="0"/>
          </a:p>
        </p:txBody>
      </p:sp>
      <p:sp>
        <p:nvSpPr>
          <p:cNvPr id="10" name="Text 8"/>
          <p:cNvSpPr txBox="1"/>
          <p:nvPr/>
        </p:nvSpPr>
        <p:spPr>
          <a:xfrm>
            <a:off x="2125066" y="5343754"/>
            <a:ext cx="6577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 • Small-Medium Enterprises • Large Businesses • Township Communities</a:t>
            </a:r>
            <a:endParaRPr lang="en-US" sz="1300" dirty="0"/>
          </a:p>
        </p:txBody>
      </p:sp>
      <p:sp>
        <p:nvSpPr>
          <p:cNvPr id="11" name="Text 9"/>
          <p:cNvSpPr txBox="1"/>
          <p:nvPr/>
        </p:nvSpPr>
        <p:spPr>
          <a:xfrm>
            <a:off x="3150108" y="5829300"/>
            <a:ext cx="4515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Delivering reliable connectivity with exceptional customer support</a:t>
            </a:r>
            <a:endParaRPr lang="en-US" sz="1100" dirty="0"/>
          </a:p>
        </p:txBody>
      </p:sp>
      <p:sp>
        <p:nvSpPr>
          <p:cNvPr id="12" name="Text 10"/>
          <p:cNvSpPr txBox="1"/>
          <p:nvPr/>
        </p:nvSpPr>
        <p:spPr>
          <a:xfrm>
            <a:off x="4157777" y="6057900"/>
            <a:ext cx="24963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 Range: R449 - R5,999/month</a:t>
            </a:r>
            <a:endParaRPr lang="en-US" sz="1100" dirty="0"/>
          </a:p>
        </p:txBody>
      </p:sp>
      <p:sp>
        <p:nvSpPr>
          <p:cNvPr id="13" name="Text 11"/>
          <p:cNvSpPr txBox="1"/>
          <p:nvPr/>
        </p:nvSpPr>
        <p:spPr>
          <a:xfrm>
            <a:off x="4124858" y="6724498"/>
            <a:ext cx="2576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 Portfolio | October 2025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0" y="7257593"/>
            <a:ext cx="10696651" cy="30449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5" name="Shape 13"/>
          <p:cNvSpPr/>
          <p:nvPr/>
        </p:nvSpPr>
        <p:spPr>
          <a:xfrm>
            <a:off x="4634179" y="1228954"/>
            <a:ext cx="1143000" cy="1143000"/>
          </a:xfrm>
          <a:prstGeom prst="ellipse">
            <a:avLst/>
          </a:prstGeom>
          <a:solidFill>
            <a:srgbClr val="FF7700">
              <a:alpha val="90000"/>
            </a:srgbClr>
          </a:solidFill>
          <a:ln/>
        </p:spPr>
      </p:sp>
      <p:sp>
        <p:nvSpPr>
          <p:cNvPr id="16" name="Shape 14"/>
          <p:cNvSpPr/>
          <p:nvPr/>
        </p:nvSpPr>
        <p:spPr>
          <a:xfrm>
            <a:off x="4919472" y="1228954"/>
            <a:ext cx="1143000" cy="1143000"/>
          </a:xfrm>
          <a:prstGeom prst="ellipse">
            <a:avLst/>
          </a:prstGeom>
          <a:solidFill>
            <a:srgbClr val="4A5568">
              <a:alpha val="90000"/>
            </a:srgbClr>
          </a:solidFill>
          <a:ln/>
        </p:spPr>
      </p:sp>
      <p:sp>
        <p:nvSpPr>
          <p:cNvPr id="17" name="Shape 15"/>
          <p:cNvSpPr/>
          <p:nvPr/>
        </p:nvSpPr>
        <p:spPr>
          <a:xfrm>
            <a:off x="5109667" y="1705356"/>
            <a:ext cx="476402" cy="476402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0" b="-80"/>
          <a:stretch/>
        </p:blipFill>
        <p:spPr>
          <a:xfrm>
            <a:off x="5205679" y="1828800"/>
            <a:ext cx="285293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4996282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5G/LTE Business Uncapped™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38251"/>
            <a:ext cx="60204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High-speed wireless connectivity solutions for business mobility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1028700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Essential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679546" y="1028700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Professional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30491" y="1028700"/>
            <a:ext cx="1262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Enterprise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28600" y="1295705"/>
            <a:ext cx="3343046" cy="590702"/>
          </a:xfrm>
          <a:prstGeom prst="roundRect">
            <a:avLst>
              <a:gd name="adj" fmla="val 14981"/>
            </a:avLst>
          </a:prstGeom>
          <a:solidFill>
            <a:srgbClr val="F3F4F6"/>
          </a:solidFill>
          <a:ln/>
        </p:spPr>
      </p:sp>
      <p:sp>
        <p:nvSpPr>
          <p:cNvPr id="9" name="Shape 7"/>
          <p:cNvSpPr/>
          <p:nvPr/>
        </p:nvSpPr>
        <p:spPr>
          <a:xfrm>
            <a:off x="228600" y="1295705"/>
            <a:ext cx="28346" cy="590702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3679546" y="1295705"/>
            <a:ext cx="3343046" cy="590702"/>
          </a:xfrm>
          <a:prstGeom prst="roundRect">
            <a:avLst>
              <a:gd name="adj" fmla="val 14981"/>
            </a:avLst>
          </a:prstGeom>
          <a:solidFill>
            <a:srgbClr val="F3F4F6"/>
          </a:solidFill>
          <a:ln/>
        </p:spPr>
      </p:sp>
      <p:sp>
        <p:nvSpPr>
          <p:cNvPr id="11" name="Shape 9"/>
          <p:cNvSpPr/>
          <p:nvPr/>
        </p:nvSpPr>
        <p:spPr>
          <a:xfrm>
            <a:off x="3679546" y="1295705"/>
            <a:ext cx="28346" cy="590702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7130491" y="1295705"/>
            <a:ext cx="3343046" cy="590702"/>
          </a:xfrm>
          <a:prstGeom prst="roundRect">
            <a:avLst>
              <a:gd name="adj" fmla="val 14981"/>
            </a:avLst>
          </a:prstGeom>
          <a:solidFill>
            <a:srgbClr val="F3F4F6"/>
          </a:solidFill>
          <a:ln/>
        </p:spPr>
      </p:sp>
      <p:sp>
        <p:nvSpPr>
          <p:cNvPr id="13" name="Shape 11"/>
          <p:cNvSpPr/>
          <p:nvPr/>
        </p:nvSpPr>
        <p:spPr>
          <a:xfrm>
            <a:off x="7130491" y="1295705"/>
            <a:ext cx="28346" cy="590702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323698" y="1380744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2278685" y="1399946"/>
            <a:ext cx="8723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 / FUP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3774643" y="1380744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5730545" y="1399946"/>
            <a:ext cx="8723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 / FUP</a:t>
            </a:r>
            <a:endParaRPr lang="en-US" sz="1000" dirty="0"/>
          </a:p>
        </p:txBody>
      </p:sp>
      <p:sp>
        <p:nvSpPr>
          <p:cNvPr id="18" name="Text 16"/>
          <p:cNvSpPr txBox="1"/>
          <p:nvPr/>
        </p:nvSpPr>
        <p:spPr>
          <a:xfrm>
            <a:off x="7226503" y="1380744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19" name="Text 17"/>
          <p:cNvSpPr txBox="1"/>
          <p:nvPr/>
        </p:nvSpPr>
        <p:spPr>
          <a:xfrm>
            <a:off x="8859622" y="1399946"/>
            <a:ext cx="8723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 / FUP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323698" y="1580998"/>
            <a:ext cx="60076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R449</a:t>
            </a:r>
            <a:endParaRPr lang="en-US" sz="1400" dirty="0"/>
          </a:p>
        </p:txBody>
      </p:sp>
      <p:sp>
        <p:nvSpPr>
          <p:cNvPr id="21" name="Text 19"/>
          <p:cNvSpPr txBox="1"/>
          <p:nvPr/>
        </p:nvSpPr>
        <p:spPr>
          <a:xfrm>
            <a:off x="3774643" y="1580998"/>
            <a:ext cx="60076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</a:t>
            </a:r>
            <a:endParaRPr lang="en-US" sz="1400" dirty="0"/>
          </a:p>
        </p:txBody>
      </p:sp>
      <p:sp>
        <p:nvSpPr>
          <p:cNvPr id="22" name="Text 20"/>
          <p:cNvSpPr txBox="1"/>
          <p:nvPr/>
        </p:nvSpPr>
        <p:spPr>
          <a:xfrm>
            <a:off x="7226503" y="1580998"/>
            <a:ext cx="60076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R949</a:t>
            </a:r>
            <a:endParaRPr lang="en-US" sz="1400" dirty="0"/>
          </a:p>
        </p:txBody>
      </p:sp>
      <p:sp>
        <p:nvSpPr>
          <p:cNvPr id="23" name="Text 21"/>
          <p:cNvSpPr txBox="1"/>
          <p:nvPr/>
        </p:nvSpPr>
        <p:spPr>
          <a:xfrm>
            <a:off x="2278685" y="1600200"/>
            <a:ext cx="1343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35 Mbps / 500GB</a:t>
            </a:r>
            <a:endParaRPr lang="en-US" sz="1100" dirty="0"/>
          </a:p>
        </p:txBody>
      </p:sp>
      <p:sp>
        <p:nvSpPr>
          <p:cNvPr id="24" name="Text 22"/>
          <p:cNvSpPr txBox="1"/>
          <p:nvPr/>
        </p:nvSpPr>
        <p:spPr>
          <a:xfrm>
            <a:off x="5730545" y="1600200"/>
            <a:ext cx="1343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60 Mbps / 800GB</a:t>
            </a:r>
            <a:endParaRPr lang="en-US" sz="1100" dirty="0"/>
          </a:p>
        </p:txBody>
      </p:sp>
      <p:sp>
        <p:nvSpPr>
          <p:cNvPr id="25" name="Text 23"/>
          <p:cNvSpPr txBox="1"/>
          <p:nvPr/>
        </p:nvSpPr>
        <p:spPr>
          <a:xfrm>
            <a:off x="8859622" y="1600200"/>
            <a:ext cx="16578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100-300 Mbps / 1.5TB</a:t>
            </a:r>
            <a:endParaRPr lang="en-US" sz="1100" dirty="0"/>
          </a:p>
        </p:txBody>
      </p:sp>
      <p:sp>
        <p:nvSpPr>
          <p:cNvPr id="26" name="Shape 24"/>
          <p:cNvSpPr/>
          <p:nvPr/>
        </p:nvSpPr>
        <p:spPr>
          <a:xfrm>
            <a:off x="228600" y="2048256"/>
            <a:ext cx="10239451" cy="1399946"/>
          </a:xfrm>
          <a:prstGeom prst="roundRect">
            <a:avLst>
              <a:gd name="adj" fmla="val 3555"/>
            </a:avLst>
          </a:prstGeom>
          <a:solidFill>
            <a:srgbClr val="FFF4EC"/>
          </a:solidFill>
          <a:ln/>
        </p:spPr>
      </p:sp>
      <p:sp>
        <p:nvSpPr>
          <p:cNvPr id="27" name="Shape 25"/>
          <p:cNvSpPr/>
          <p:nvPr/>
        </p:nvSpPr>
        <p:spPr>
          <a:xfrm>
            <a:off x="228600" y="2048256"/>
            <a:ext cx="38405" cy="1399946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8" name="Text 26"/>
          <p:cNvSpPr txBox="1"/>
          <p:nvPr/>
        </p:nvSpPr>
        <p:spPr>
          <a:xfrm>
            <a:off x="381305" y="2200046"/>
            <a:ext cx="2805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Product Features &amp; Benefits</a:t>
            </a:r>
            <a:endParaRPr lang="en-US" sz="1300" dirty="0"/>
          </a:p>
        </p:txBody>
      </p:sp>
      <p:sp>
        <p:nvSpPr>
          <p:cNvPr id="29" name="Text 27"/>
          <p:cNvSpPr txBox="1"/>
          <p:nvPr/>
        </p:nvSpPr>
        <p:spPr>
          <a:xfrm>
            <a:off x="609905" y="2533802"/>
            <a:ext cx="11430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SLAs</a:t>
            </a:r>
            <a:endParaRPr lang="en-US" sz="1100" dirty="0"/>
          </a:p>
        </p:txBody>
      </p:sp>
      <p:sp>
        <p:nvSpPr>
          <p:cNvPr id="30" name="Text 28"/>
          <p:cNvSpPr txBox="1"/>
          <p:nvPr/>
        </p:nvSpPr>
        <p:spPr>
          <a:xfrm>
            <a:off x="609905" y="2809951"/>
            <a:ext cx="6858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</a:t>
            </a:r>
            <a:endParaRPr lang="en-US" sz="1100" dirty="0"/>
          </a:p>
        </p:txBody>
      </p:sp>
      <p:sp>
        <p:nvSpPr>
          <p:cNvPr id="31" name="Text 29"/>
          <p:cNvSpPr txBox="1"/>
          <p:nvPr/>
        </p:nvSpPr>
        <p:spPr>
          <a:xfrm>
            <a:off x="609905" y="3086100"/>
            <a:ext cx="19431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Huawei H155-382 5G CPE</a:t>
            </a:r>
            <a:endParaRPr lang="en-US" sz="1100" dirty="0"/>
          </a:p>
        </p:txBody>
      </p:sp>
      <p:sp>
        <p:nvSpPr>
          <p:cNvPr id="32" name="Text 30"/>
          <p:cNvSpPr txBox="1"/>
          <p:nvPr/>
        </p:nvSpPr>
        <p:spPr>
          <a:xfrm>
            <a:off x="3959352" y="2533802"/>
            <a:ext cx="18480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 infrastructure required</a:t>
            </a:r>
            <a:endParaRPr lang="en-US" sz="1100" dirty="0"/>
          </a:p>
        </p:txBody>
      </p:sp>
      <p:sp>
        <p:nvSpPr>
          <p:cNvPr id="33" name="Text 31"/>
          <p:cNvSpPr txBox="1"/>
          <p:nvPr/>
        </p:nvSpPr>
        <p:spPr>
          <a:xfrm>
            <a:off x="3959352" y="2809951"/>
            <a:ext cx="1495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Same-day activation</a:t>
            </a:r>
            <a:endParaRPr lang="en-US" sz="1100" dirty="0"/>
          </a:p>
        </p:txBody>
      </p:sp>
      <p:sp>
        <p:nvSpPr>
          <p:cNvPr id="34" name="Text 32"/>
          <p:cNvSpPr txBox="1"/>
          <p:nvPr/>
        </p:nvSpPr>
        <p:spPr>
          <a:xfrm>
            <a:off x="3959352" y="3086100"/>
            <a:ext cx="19147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Automatic 4G/LTE fallback</a:t>
            </a:r>
            <a:endParaRPr lang="en-US" sz="1100" dirty="0"/>
          </a:p>
        </p:txBody>
      </p:sp>
      <p:sp>
        <p:nvSpPr>
          <p:cNvPr id="35" name="Text 33"/>
          <p:cNvSpPr txBox="1"/>
          <p:nvPr/>
        </p:nvSpPr>
        <p:spPr>
          <a:xfrm>
            <a:off x="7308799" y="2533802"/>
            <a:ext cx="1343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24-month contract</a:t>
            </a:r>
            <a:endParaRPr lang="en-US" sz="1100" dirty="0"/>
          </a:p>
        </p:txBody>
      </p:sp>
      <p:sp>
        <p:nvSpPr>
          <p:cNvPr id="36" name="Text 34"/>
          <p:cNvSpPr txBox="1"/>
          <p:nvPr/>
        </p:nvSpPr>
        <p:spPr>
          <a:xfrm>
            <a:off x="7308799" y="2809951"/>
            <a:ext cx="10954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Special promo</a:t>
            </a:r>
            <a:endParaRPr lang="en-US" sz="1100" dirty="0"/>
          </a:p>
        </p:txBody>
      </p:sp>
      <p:sp>
        <p:nvSpPr>
          <p:cNvPr id="37" name="Text 35"/>
          <p:cNvSpPr txBox="1"/>
          <p:nvPr/>
        </p:nvSpPr>
        <p:spPr>
          <a:xfrm>
            <a:off x="7308799" y="3086100"/>
            <a:ext cx="16102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business support</a:t>
            </a:r>
            <a:endParaRPr lang="en-US" sz="1100" dirty="0"/>
          </a:p>
        </p:txBody>
      </p:sp>
      <p:sp>
        <p:nvSpPr>
          <p:cNvPr id="38" name="Text 36"/>
          <p:cNvSpPr txBox="1"/>
          <p:nvPr/>
        </p:nvSpPr>
        <p:spPr>
          <a:xfrm>
            <a:off x="1634947" y="2533802"/>
            <a:ext cx="14008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(99.5% availability)</a:t>
            </a:r>
            <a:endParaRPr lang="en-US" sz="1100" dirty="0"/>
          </a:p>
        </p:txBody>
      </p:sp>
      <p:sp>
        <p:nvSpPr>
          <p:cNvPr id="39" name="Text 37"/>
          <p:cNvSpPr txBox="1"/>
          <p:nvPr/>
        </p:nvSpPr>
        <p:spPr>
          <a:xfrm>
            <a:off x="1176833" y="2809951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included at no cost</a:t>
            </a:r>
            <a:endParaRPr lang="en-US" sz="1100" dirty="0"/>
          </a:p>
        </p:txBody>
      </p:sp>
      <p:sp>
        <p:nvSpPr>
          <p:cNvPr id="40" name="Text 38"/>
          <p:cNvSpPr txBox="1"/>
          <p:nvPr/>
        </p:nvSpPr>
        <p:spPr>
          <a:xfrm>
            <a:off x="2430475" y="3086100"/>
            <a:ext cx="6858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included</a:t>
            </a:r>
            <a:endParaRPr lang="en-US" sz="1100" dirty="0"/>
          </a:p>
        </p:txBody>
      </p:sp>
      <p:sp>
        <p:nvSpPr>
          <p:cNvPr id="41" name="Text 39"/>
          <p:cNvSpPr txBox="1"/>
          <p:nvPr/>
        </p:nvSpPr>
        <p:spPr>
          <a:xfrm>
            <a:off x="5340096" y="2809951"/>
            <a:ext cx="7242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available</a:t>
            </a:r>
            <a:endParaRPr lang="en-US" sz="1100" dirty="0"/>
          </a:p>
        </p:txBody>
      </p:sp>
      <p:sp>
        <p:nvSpPr>
          <p:cNvPr id="42" name="Text 40"/>
          <p:cNvSpPr txBox="1"/>
          <p:nvPr/>
        </p:nvSpPr>
        <p:spPr>
          <a:xfrm>
            <a:off x="8536838" y="2533802"/>
            <a:ext cx="7150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standard</a:t>
            </a:r>
            <a:endParaRPr lang="en-US" sz="1100" dirty="0"/>
          </a:p>
        </p:txBody>
      </p:sp>
      <p:sp>
        <p:nvSpPr>
          <p:cNvPr id="43" name="Text 41"/>
          <p:cNvSpPr txBox="1"/>
          <p:nvPr/>
        </p:nvSpPr>
        <p:spPr>
          <a:xfrm>
            <a:off x="8282635" y="2809951"/>
            <a:ext cx="11338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until Sept 2025</a:t>
            </a:r>
            <a:endParaRPr lang="en-US" sz="1100" dirty="0"/>
          </a:p>
        </p:txBody>
      </p:sp>
      <p:sp>
        <p:nvSpPr>
          <p:cNvPr id="44" name="Shape 42"/>
          <p:cNvSpPr/>
          <p:nvPr/>
        </p:nvSpPr>
        <p:spPr>
          <a:xfrm>
            <a:off x="228600" y="3562502"/>
            <a:ext cx="5067605" cy="1104595"/>
          </a:xfrm>
          <a:prstGeom prst="roundRect">
            <a:avLst>
              <a:gd name="adj" fmla="val 2855"/>
            </a:avLst>
          </a:prstGeom>
          <a:solidFill>
            <a:srgbClr val="F8F9FA"/>
          </a:solidFill>
          <a:ln/>
        </p:spPr>
      </p:sp>
      <p:sp>
        <p:nvSpPr>
          <p:cNvPr id="45" name="Shape 43"/>
          <p:cNvSpPr/>
          <p:nvPr/>
        </p:nvSpPr>
        <p:spPr>
          <a:xfrm>
            <a:off x="228600" y="3562502"/>
            <a:ext cx="38405" cy="11045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6" name="Text 44"/>
          <p:cNvSpPr txBox="1"/>
          <p:nvPr/>
        </p:nvSpPr>
        <p:spPr>
          <a:xfrm>
            <a:off x="362102" y="3676802"/>
            <a:ext cx="140086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Coverage Areas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5405018" y="3590849"/>
            <a:ext cx="20007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Ideal Business Use Cases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362102" y="3942893"/>
            <a:ext cx="5861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Major:</a:t>
            </a:r>
            <a:endParaRPr lang="en-US" sz="1000" dirty="0"/>
          </a:p>
        </p:txBody>
      </p:sp>
      <p:sp>
        <p:nvSpPr>
          <p:cNvPr id="49" name="Text 47"/>
          <p:cNvSpPr txBox="1"/>
          <p:nvPr/>
        </p:nvSpPr>
        <p:spPr>
          <a:xfrm>
            <a:off x="362102" y="4171493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Secondary:</a:t>
            </a:r>
            <a:endParaRPr lang="en-US" sz="1000" dirty="0"/>
          </a:p>
        </p:txBody>
      </p:sp>
      <p:sp>
        <p:nvSpPr>
          <p:cNvPr id="50" name="Text 48"/>
          <p:cNvSpPr txBox="1"/>
          <p:nvPr/>
        </p:nvSpPr>
        <p:spPr>
          <a:xfrm>
            <a:off x="362102" y="4400093"/>
            <a:ext cx="5861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Rural:</a:t>
            </a:r>
            <a:endParaRPr lang="en-US" sz="1000" dirty="0"/>
          </a:p>
        </p:txBody>
      </p:sp>
      <p:sp>
        <p:nvSpPr>
          <p:cNvPr id="51" name="Text 49"/>
          <p:cNvSpPr txBox="1"/>
          <p:nvPr/>
        </p:nvSpPr>
        <p:spPr>
          <a:xfrm>
            <a:off x="843991" y="3942893"/>
            <a:ext cx="33960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Johannesburg, Cape Town, Durban, Pretoria</a:t>
            </a:r>
            <a:endParaRPr lang="en-US" sz="1000" dirty="0"/>
          </a:p>
        </p:txBody>
      </p:sp>
      <p:sp>
        <p:nvSpPr>
          <p:cNvPr id="52" name="Text 50"/>
          <p:cNvSpPr txBox="1"/>
          <p:nvPr/>
        </p:nvSpPr>
        <p:spPr>
          <a:xfrm>
            <a:off x="1164946" y="4171493"/>
            <a:ext cx="24341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PE, Bloemfontein, East London</a:t>
            </a:r>
            <a:endParaRPr lang="en-US" sz="1000" dirty="0"/>
          </a:p>
        </p:txBody>
      </p:sp>
      <p:sp>
        <p:nvSpPr>
          <p:cNvPr id="53" name="Text 51"/>
          <p:cNvSpPr txBox="1"/>
          <p:nvPr/>
        </p:nvSpPr>
        <p:spPr>
          <a:xfrm>
            <a:off x="843991" y="4400093"/>
            <a:ext cx="25959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4G/LTE fallback in non-5G areas</a:t>
            </a:r>
            <a:endParaRPr lang="en-US" sz="1000" dirty="0"/>
          </a:p>
        </p:txBody>
      </p:sp>
      <p:sp>
        <p:nvSpPr>
          <p:cNvPr id="54" name="Shape 52"/>
          <p:cNvSpPr/>
          <p:nvPr/>
        </p:nvSpPr>
        <p:spPr>
          <a:xfrm>
            <a:off x="5405018" y="3828593"/>
            <a:ext cx="2495398" cy="314554"/>
          </a:xfrm>
          <a:prstGeom prst="roundRect">
            <a:avLst>
              <a:gd name="adj" fmla="val 52854"/>
            </a:avLst>
          </a:prstGeom>
          <a:solidFill>
            <a:srgbClr val="F8F9FA"/>
          </a:solidFill>
          <a:ln/>
        </p:spPr>
      </p:sp>
      <p:pic>
        <p:nvPicPr>
          <p:cNvPr id="5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2644" b="-2644"/>
          <a:stretch/>
        </p:blipFill>
        <p:spPr>
          <a:xfrm>
            <a:off x="5501030" y="3901745"/>
            <a:ext cx="142646" cy="133502"/>
          </a:xfrm>
          <a:prstGeom prst="rect">
            <a:avLst/>
          </a:prstGeom>
        </p:spPr>
      </p:pic>
      <p:sp>
        <p:nvSpPr>
          <p:cNvPr id="56" name="Shape 53"/>
          <p:cNvSpPr/>
          <p:nvPr/>
        </p:nvSpPr>
        <p:spPr>
          <a:xfrm>
            <a:off x="7974482" y="3828593"/>
            <a:ext cx="2495398" cy="314554"/>
          </a:xfrm>
          <a:prstGeom prst="roundRect">
            <a:avLst>
              <a:gd name="adj" fmla="val 52854"/>
            </a:avLst>
          </a:prstGeom>
          <a:solidFill>
            <a:srgbClr val="F8F9FA"/>
          </a:solidFill>
          <a:ln/>
        </p:spPr>
      </p:sp>
      <p:sp>
        <p:nvSpPr>
          <p:cNvPr id="57" name="Shape 54"/>
          <p:cNvSpPr/>
          <p:nvPr/>
        </p:nvSpPr>
        <p:spPr>
          <a:xfrm>
            <a:off x="5405018" y="4251960"/>
            <a:ext cx="2495398" cy="314554"/>
          </a:xfrm>
          <a:prstGeom prst="roundRect">
            <a:avLst>
              <a:gd name="adj" fmla="val 52854"/>
            </a:avLst>
          </a:prstGeom>
          <a:solidFill>
            <a:srgbClr val="F8F9FA"/>
          </a:solidFill>
          <a:ln/>
        </p:spPr>
      </p:sp>
      <p:sp>
        <p:nvSpPr>
          <p:cNvPr id="58" name="Text 55"/>
          <p:cNvSpPr txBox="1"/>
          <p:nvPr/>
        </p:nvSpPr>
        <p:spPr>
          <a:xfrm>
            <a:off x="5681167" y="3905402"/>
            <a:ext cx="82113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Retail stores</a:t>
            </a:r>
            <a:endParaRPr lang="en-US" sz="1000" dirty="0"/>
          </a:p>
        </p:txBody>
      </p:sp>
      <p:pic>
        <p:nvPicPr>
          <p:cNvPr id="5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2644" b="-2644"/>
          <a:stretch/>
        </p:blipFill>
        <p:spPr>
          <a:xfrm>
            <a:off x="8069580" y="3901745"/>
            <a:ext cx="95098" cy="133502"/>
          </a:xfrm>
          <a:prstGeom prst="rect">
            <a:avLst/>
          </a:prstGeom>
        </p:spPr>
      </p:pic>
      <p:sp>
        <p:nvSpPr>
          <p:cNvPr id="60" name="Text 56"/>
          <p:cNvSpPr txBox="1"/>
          <p:nvPr/>
        </p:nvSpPr>
        <p:spPr>
          <a:xfrm>
            <a:off x="8203082" y="3905402"/>
            <a:ext cx="88788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Office spaces</a:t>
            </a:r>
            <a:endParaRPr lang="en-US" sz="1000" dirty="0"/>
          </a:p>
        </p:txBody>
      </p:sp>
      <p:pic>
        <p:nvPicPr>
          <p:cNvPr id="6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554" b="-1554"/>
          <a:stretch/>
        </p:blipFill>
        <p:spPr>
          <a:xfrm>
            <a:off x="5501030" y="4325112"/>
            <a:ext cx="161849" cy="133502"/>
          </a:xfrm>
          <a:prstGeom prst="rect">
            <a:avLst/>
          </a:prstGeom>
        </p:spPr>
      </p:pic>
      <p:sp>
        <p:nvSpPr>
          <p:cNvPr id="62" name="Shape 57"/>
          <p:cNvSpPr/>
          <p:nvPr/>
        </p:nvSpPr>
        <p:spPr>
          <a:xfrm>
            <a:off x="7974482" y="4251960"/>
            <a:ext cx="2495398" cy="314554"/>
          </a:xfrm>
          <a:prstGeom prst="roundRect">
            <a:avLst>
              <a:gd name="adj" fmla="val 52854"/>
            </a:avLst>
          </a:prstGeom>
          <a:solidFill>
            <a:srgbClr val="F8F9FA"/>
          </a:solidFill>
          <a:ln/>
        </p:spPr>
      </p:sp>
      <p:sp>
        <p:nvSpPr>
          <p:cNvPr id="63" name="Text 58"/>
          <p:cNvSpPr txBox="1"/>
          <p:nvPr/>
        </p:nvSpPr>
        <p:spPr>
          <a:xfrm>
            <a:off x="5700370" y="4327855"/>
            <a:ext cx="82113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Warehouses</a:t>
            </a:r>
            <a:endParaRPr lang="en-US" sz="1000" dirty="0"/>
          </a:p>
        </p:txBody>
      </p:sp>
      <p:pic>
        <p:nvPicPr>
          <p:cNvPr id="6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554" b="-1554"/>
          <a:stretch/>
        </p:blipFill>
        <p:spPr>
          <a:xfrm>
            <a:off x="8069580" y="4325112"/>
            <a:ext cx="161849" cy="133502"/>
          </a:xfrm>
          <a:prstGeom prst="rect">
            <a:avLst/>
          </a:prstGeom>
        </p:spPr>
      </p:pic>
      <p:sp>
        <p:nvSpPr>
          <p:cNvPr id="65" name="Text 59"/>
          <p:cNvSpPr txBox="1"/>
          <p:nvPr/>
        </p:nvSpPr>
        <p:spPr>
          <a:xfrm>
            <a:off x="8269834" y="4327855"/>
            <a:ext cx="103144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Mobile business</a:t>
            </a:r>
            <a:endParaRPr lang="en-US" sz="1000" dirty="0"/>
          </a:p>
        </p:txBody>
      </p:sp>
      <p:sp>
        <p:nvSpPr>
          <p:cNvPr id="66" name="Shape 60"/>
          <p:cNvSpPr/>
          <p:nvPr/>
        </p:nvSpPr>
        <p:spPr>
          <a:xfrm>
            <a:off x="228600" y="4781398"/>
            <a:ext cx="2505456" cy="752551"/>
          </a:xfrm>
          <a:prstGeom prst="roundRect">
            <a:avLst>
              <a:gd name="adj" fmla="val 12304"/>
            </a:avLst>
          </a:prstGeom>
          <a:solidFill>
            <a:srgbClr val="F9FAFB"/>
          </a:solidFill>
          <a:ln/>
        </p:spPr>
      </p:sp>
      <p:pic>
        <p:nvPicPr>
          <p:cNvPr id="67" name="Image 4" descr="preencoded.png">    </p:cNvPr>
          <p:cNvPicPr>
            <a:picLocks noChangeAspect="1"/>
          </p:cNvPicPr>
          <p:nvPr/>
        </p:nvPicPr>
        <p:blipFill>
          <a:blip r:embed="rId5"/>
          <a:srcRect l="-1031" r="-1031" t="0" b="0"/>
          <a:stretch/>
        </p:blipFill>
        <p:spPr>
          <a:xfrm>
            <a:off x="1403604" y="4857293"/>
            <a:ext cx="152705" cy="170993"/>
          </a:xfrm>
          <a:prstGeom prst="rect">
            <a:avLst/>
          </a:prstGeom>
        </p:spPr>
      </p:pic>
      <p:sp>
        <p:nvSpPr>
          <p:cNvPr id="68" name="Shape 61"/>
          <p:cNvSpPr/>
          <p:nvPr/>
        </p:nvSpPr>
        <p:spPr>
          <a:xfrm>
            <a:off x="2807208" y="4781398"/>
            <a:ext cx="2505456" cy="752551"/>
          </a:xfrm>
          <a:prstGeom prst="roundRect">
            <a:avLst>
              <a:gd name="adj" fmla="val 12304"/>
            </a:avLst>
          </a:prstGeom>
          <a:solidFill>
            <a:srgbClr val="F9FAFB"/>
          </a:solidFill>
          <a:ln/>
        </p:spPr>
      </p:sp>
      <p:sp>
        <p:nvSpPr>
          <p:cNvPr id="69" name="Shape 62"/>
          <p:cNvSpPr/>
          <p:nvPr/>
        </p:nvSpPr>
        <p:spPr>
          <a:xfrm>
            <a:off x="7965338" y="4781398"/>
            <a:ext cx="2505456" cy="752551"/>
          </a:xfrm>
          <a:prstGeom prst="roundRect">
            <a:avLst>
              <a:gd name="adj" fmla="val 12304"/>
            </a:avLst>
          </a:prstGeom>
          <a:solidFill>
            <a:srgbClr val="F9FAFB"/>
          </a:solidFill>
          <a:ln/>
        </p:spPr>
      </p:sp>
      <p:sp>
        <p:nvSpPr>
          <p:cNvPr id="70" name="Text 63"/>
          <p:cNvSpPr txBox="1"/>
          <p:nvPr/>
        </p:nvSpPr>
        <p:spPr>
          <a:xfrm>
            <a:off x="1123798" y="5131613"/>
            <a:ext cx="8147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Fast Deploy</a:t>
            </a:r>
            <a:endParaRPr lang="en-US" sz="1000" dirty="0"/>
          </a:p>
        </p:txBody>
      </p:sp>
      <p:sp>
        <p:nvSpPr>
          <p:cNvPr id="71" name="Text 64"/>
          <p:cNvSpPr txBox="1"/>
          <p:nvPr/>
        </p:nvSpPr>
        <p:spPr>
          <a:xfrm>
            <a:off x="1063447" y="5312664"/>
            <a:ext cx="92445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Same-day setup</a:t>
            </a:r>
            <a:endParaRPr lang="en-US" sz="800" dirty="0"/>
          </a:p>
        </p:txBody>
      </p:sp>
      <p:pic>
        <p:nvPicPr>
          <p:cNvPr id="72" name="Image 5" descr="preencoded.png">    </p:cNvPr>
          <p:cNvPicPr>
            <a:picLocks noChangeAspect="1"/>
          </p:cNvPicPr>
          <p:nvPr/>
        </p:nvPicPr>
        <p:blipFill>
          <a:blip r:embed="rId6"/>
          <a:srcRect l="-1337" r="-1337" t="0" b="0"/>
          <a:stretch/>
        </p:blipFill>
        <p:spPr>
          <a:xfrm>
            <a:off x="3949294" y="4857293"/>
            <a:ext cx="219456" cy="170993"/>
          </a:xfrm>
          <a:prstGeom prst="rect">
            <a:avLst/>
          </a:prstGeom>
        </p:spPr>
      </p:pic>
      <p:sp>
        <p:nvSpPr>
          <p:cNvPr id="73" name="Shape 65"/>
          <p:cNvSpPr/>
          <p:nvPr/>
        </p:nvSpPr>
        <p:spPr>
          <a:xfrm>
            <a:off x="5386730" y="4781398"/>
            <a:ext cx="2505456" cy="752551"/>
          </a:xfrm>
          <a:prstGeom prst="roundRect">
            <a:avLst>
              <a:gd name="adj" fmla="val 12304"/>
            </a:avLst>
          </a:prstGeom>
          <a:solidFill>
            <a:srgbClr val="F9FAFB"/>
          </a:solidFill>
          <a:ln/>
        </p:spPr>
      </p:sp>
      <p:sp>
        <p:nvSpPr>
          <p:cNvPr id="74" name="Text 66"/>
          <p:cNvSpPr txBox="1"/>
          <p:nvPr/>
        </p:nvSpPr>
        <p:spPr>
          <a:xfrm>
            <a:off x="3811219" y="5131613"/>
            <a:ext cx="5961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Tech</a:t>
            </a:r>
            <a:endParaRPr lang="en-US" sz="1000" dirty="0"/>
          </a:p>
        </p:txBody>
      </p:sp>
      <p:sp>
        <p:nvSpPr>
          <p:cNvPr id="75" name="Text 67"/>
          <p:cNvSpPr txBox="1"/>
          <p:nvPr/>
        </p:nvSpPr>
        <p:spPr>
          <a:xfrm>
            <a:off x="3703320" y="5312664"/>
            <a:ext cx="80010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Latest speeds</a:t>
            </a:r>
            <a:endParaRPr lang="en-US" sz="800" dirty="0"/>
          </a:p>
        </p:txBody>
      </p:sp>
      <p:pic>
        <p:nvPicPr>
          <p:cNvPr id="7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551676" y="4857293"/>
            <a:ext cx="170993" cy="170993"/>
          </a:xfrm>
          <a:prstGeom prst="rect">
            <a:avLst/>
          </a:prstGeom>
        </p:spPr>
      </p:pic>
      <p:sp>
        <p:nvSpPr>
          <p:cNvPr id="77" name="Text 68"/>
          <p:cNvSpPr txBox="1"/>
          <p:nvPr/>
        </p:nvSpPr>
        <p:spPr>
          <a:xfrm>
            <a:off x="6222492" y="5131613"/>
            <a:ext cx="9390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SLA</a:t>
            </a:r>
            <a:endParaRPr lang="en-US" sz="1000" dirty="0"/>
          </a:p>
        </p:txBody>
      </p:sp>
      <p:sp>
        <p:nvSpPr>
          <p:cNvPr id="78" name="Text 69"/>
          <p:cNvSpPr txBox="1"/>
          <p:nvPr/>
        </p:nvSpPr>
        <p:spPr>
          <a:xfrm>
            <a:off x="6288329" y="5312664"/>
            <a:ext cx="79095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99.5% uptime</a:t>
            </a:r>
            <a:endParaRPr lang="en-US" sz="800" dirty="0"/>
          </a:p>
        </p:txBody>
      </p:sp>
      <p:pic>
        <p:nvPicPr>
          <p:cNvPr id="79" name="Image 7" descr="preencoded.png">    </p:cNvPr>
          <p:cNvPicPr>
            <a:picLocks noChangeAspect="1"/>
          </p:cNvPicPr>
          <p:nvPr/>
        </p:nvPicPr>
        <p:blipFill>
          <a:blip r:embed="rId8"/>
          <a:srcRect l="-1337" r="-1337" t="0" b="0"/>
          <a:stretch/>
        </p:blipFill>
        <p:spPr>
          <a:xfrm>
            <a:off x="9106510" y="4857293"/>
            <a:ext cx="219456" cy="170993"/>
          </a:xfrm>
          <a:prstGeom prst="rect">
            <a:avLst/>
          </a:prstGeom>
        </p:spPr>
      </p:pic>
      <p:sp>
        <p:nvSpPr>
          <p:cNvPr id="80" name="Text 70"/>
          <p:cNvSpPr txBox="1"/>
          <p:nvPr/>
        </p:nvSpPr>
        <p:spPr>
          <a:xfrm>
            <a:off x="8923630" y="5131613"/>
            <a:ext cx="6912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Free CPE</a:t>
            </a:r>
            <a:endParaRPr lang="en-US" sz="1000" dirty="0"/>
          </a:p>
        </p:txBody>
      </p:sp>
      <p:sp>
        <p:nvSpPr>
          <p:cNvPr id="81" name="Text 71"/>
          <p:cNvSpPr txBox="1"/>
          <p:nvPr/>
        </p:nvSpPr>
        <p:spPr>
          <a:xfrm>
            <a:off x="8746236" y="5312664"/>
            <a:ext cx="102870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router included</a:t>
            </a:r>
            <a:endParaRPr lang="en-US" sz="800" dirty="0"/>
          </a:p>
        </p:txBody>
      </p:sp>
      <p:sp>
        <p:nvSpPr>
          <p:cNvPr id="82" name="Text 72"/>
          <p:cNvSpPr txBox="1"/>
          <p:nvPr/>
        </p:nvSpPr>
        <p:spPr>
          <a:xfrm>
            <a:off x="228600" y="7143293"/>
            <a:ext cx="39959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MTN 5G/LTE Business Uncapped™</a:t>
            </a:r>
            <a:endParaRPr lang="en-US" sz="1000" dirty="0"/>
          </a:p>
        </p:txBody>
      </p:sp>
      <p:sp>
        <p:nvSpPr>
          <p:cNvPr id="83" name="Text 73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8129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304495" y="314554"/>
            <a:ext cx="492038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Managed Services: SD-WAN Lite™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304495" y="714146"/>
            <a:ext cx="4858207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Dual-SIM redundancy for SMEs without fibre access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304495" y="1143000"/>
            <a:ext cx="1528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Package Options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717950" y="1143000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Premium Options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30491" y="1143000"/>
            <a:ext cx="1767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Financial Highlights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304495" y="1447495"/>
            <a:ext cx="3267151" cy="609905"/>
          </a:xfrm>
          <a:prstGeom prst="roundRect">
            <a:avLst>
              <a:gd name="adj" fmla="val 14055"/>
            </a:avLst>
          </a:prstGeom>
          <a:solidFill>
            <a:srgbClr val="F8F9FA"/>
          </a:solidFill>
          <a:ln/>
        </p:spPr>
      </p:sp>
      <p:sp>
        <p:nvSpPr>
          <p:cNvPr id="9" name="Shape 7"/>
          <p:cNvSpPr/>
          <p:nvPr/>
        </p:nvSpPr>
        <p:spPr>
          <a:xfrm>
            <a:off x="304495" y="1447495"/>
            <a:ext cx="28346" cy="6099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304495" y="2114093"/>
            <a:ext cx="3267151" cy="609905"/>
          </a:xfrm>
          <a:prstGeom prst="roundRect">
            <a:avLst>
              <a:gd name="adj" fmla="val 14055"/>
            </a:avLst>
          </a:prstGeom>
          <a:solidFill>
            <a:srgbClr val="F8F9FA"/>
          </a:solidFill>
          <a:ln/>
        </p:spPr>
      </p:sp>
      <p:sp>
        <p:nvSpPr>
          <p:cNvPr id="11" name="Shape 9"/>
          <p:cNvSpPr/>
          <p:nvPr/>
        </p:nvSpPr>
        <p:spPr>
          <a:xfrm>
            <a:off x="304495" y="2114093"/>
            <a:ext cx="28346" cy="6099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3717950" y="1447495"/>
            <a:ext cx="3267151" cy="609905"/>
          </a:xfrm>
          <a:prstGeom prst="roundRect">
            <a:avLst>
              <a:gd name="adj" fmla="val 14055"/>
            </a:avLst>
          </a:prstGeom>
          <a:solidFill>
            <a:srgbClr val="F8F9FA"/>
          </a:solidFill>
          <a:ln/>
        </p:spPr>
      </p:sp>
      <p:sp>
        <p:nvSpPr>
          <p:cNvPr id="13" name="Shape 11"/>
          <p:cNvSpPr/>
          <p:nvPr/>
        </p:nvSpPr>
        <p:spPr>
          <a:xfrm>
            <a:off x="3717950" y="1447495"/>
            <a:ext cx="28346" cy="6099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Shape 12"/>
          <p:cNvSpPr/>
          <p:nvPr/>
        </p:nvSpPr>
        <p:spPr>
          <a:xfrm>
            <a:off x="3717950" y="2114093"/>
            <a:ext cx="3267151" cy="609905"/>
          </a:xfrm>
          <a:prstGeom prst="roundRect">
            <a:avLst>
              <a:gd name="adj" fmla="val 14055"/>
            </a:avLst>
          </a:prstGeom>
          <a:solidFill>
            <a:srgbClr val="F8F9FA"/>
          </a:solidFill>
          <a:ln/>
        </p:spPr>
      </p:sp>
      <p:sp>
        <p:nvSpPr>
          <p:cNvPr id="15" name="Shape 13"/>
          <p:cNvSpPr/>
          <p:nvPr/>
        </p:nvSpPr>
        <p:spPr>
          <a:xfrm>
            <a:off x="3717950" y="2114093"/>
            <a:ext cx="28346" cy="6099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6" name="Text 14"/>
          <p:cNvSpPr txBox="1"/>
          <p:nvPr/>
        </p:nvSpPr>
        <p:spPr>
          <a:xfrm>
            <a:off x="409651" y="1542593"/>
            <a:ext cx="7580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Lite Starter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409651" y="2210105"/>
            <a:ext cx="9006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Lite Business</a:t>
            </a:r>
            <a:endParaRPr lang="en-US" sz="1000" dirty="0"/>
          </a:p>
        </p:txBody>
      </p:sp>
      <p:sp>
        <p:nvSpPr>
          <p:cNvPr id="18" name="Text 16"/>
          <p:cNvSpPr txBox="1"/>
          <p:nvPr/>
        </p:nvSpPr>
        <p:spPr>
          <a:xfrm>
            <a:off x="3822192" y="1542593"/>
            <a:ext cx="8906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Lite Premium</a:t>
            </a:r>
            <a:endParaRPr lang="en-US" sz="1000" dirty="0"/>
          </a:p>
        </p:txBody>
      </p:sp>
      <p:sp>
        <p:nvSpPr>
          <p:cNvPr id="19" name="Text 17"/>
          <p:cNvSpPr txBox="1"/>
          <p:nvPr/>
        </p:nvSpPr>
        <p:spPr>
          <a:xfrm>
            <a:off x="3822192" y="2210105"/>
            <a:ext cx="9674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Lite Enterprise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409651" y="1742846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R1,999</a:t>
            </a:r>
            <a:endParaRPr lang="en-US" sz="1400" dirty="0"/>
          </a:p>
        </p:txBody>
      </p:sp>
      <p:sp>
        <p:nvSpPr>
          <p:cNvPr id="21" name="Text 19"/>
          <p:cNvSpPr txBox="1"/>
          <p:nvPr/>
        </p:nvSpPr>
        <p:spPr>
          <a:xfrm>
            <a:off x="409651" y="2409444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400" dirty="0"/>
          </a:p>
        </p:txBody>
      </p:sp>
      <p:sp>
        <p:nvSpPr>
          <p:cNvPr id="22" name="Text 20"/>
          <p:cNvSpPr txBox="1"/>
          <p:nvPr/>
        </p:nvSpPr>
        <p:spPr>
          <a:xfrm>
            <a:off x="3822192" y="1742846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R3,999</a:t>
            </a:r>
            <a:endParaRPr lang="en-US" sz="1400" dirty="0"/>
          </a:p>
        </p:txBody>
      </p:sp>
      <p:sp>
        <p:nvSpPr>
          <p:cNvPr id="23" name="Text 21"/>
          <p:cNvSpPr txBox="1"/>
          <p:nvPr/>
        </p:nvSpPr>
        <p:spPr>
          <a:xfrm>
            <a:off x="3822192" y="2409444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R5,999</a:t>
            </a:r>
            <a:endParaRPr lang="en-US" sz="1400" dirty="0"/>
          </a:p>
        </p:txBody>
      </p:sp>
      <p:sp>
        <p:nvSpPr>
          <p:cNvPr id="24" name="Text 22"/>
          <p:cNvSpPr txBox="1"/>
          <p:nvPr/>
        </p:nvSpPr>
        <p:spPr>
          <a:xfrm>
            <a:off x="2942539" y="1609344"/>
            <a:ext cx="6382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50GB data</a:t>
            </a:r>
            <a:endParaRPr lang="en-US" sz="800" dirty="0"/>
          </a:p>
        </p:txBody>
      </p:sp>
      <p:sp>
        <p:nvSpPr>
          <p:cNvPr id="25" name="Text 23"/>
          <p:cNvSpPr txBox="1"/>
          <p:nvPr/>
        </p:nvSpPr>
        <p:spPr>
          <a:xfrm>
            <a:off x="2777947" y="1762049"/>
            <a:ext cx="80010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50Mbps</a:t>
            </a:r>
            <a:endParaRPr lang="en-US" sz="800" dirty="0"/>
          </a:p>
        </p:txBody>
      </p:sp>
      <p:sp>
        <p:nvSpPr>
          <p:cNvPr id="26" name="Text 24"/>
          <p:cNvSpPr txBox="1"/>
          <p:nvPr/>
        </p:nvSpPr>
        <p:spPr>
          <a:xfrm>
            <a:off x="2879446" y="2276856"/>
            <a:ext cx="7050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100GB data</a:t>
            </a:r>
            <a:endParaRPr lang="en-US" sz="800" dirty="0"/>
          </a:p>
        </p:txBody>
      </p:sp>
      <p:sp>
        <p:nvSpPr>
          <p:cNvPr id="27" name="Text 25"/>
          <p:cNvSpPr txBox="1"/>
          <p:nvPr/>
        </p:nvSpPr>
        <p:spPr>
          <a:xfrm>
            <a:off x="2713939" y="2428646"/>
            <a:ext cx="8668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100Mbps</a:t>
            </a:r>
            <a:endParaRPr lang="en-US" sz="800" dirty="0"/>
          </a:p>
        </p:txBody>
      </p:sp>
      <p:sp>
        <p:nvSpPr>
          <p:cNvPr id="28" name="Text 26"/>
          <p:cNvSpPr txBox="1"/>
          <p:nvPr/>
        </p:nvSpPr>
        <p:spPr>
          <a:xfrm>
            <a:off x="6291986" y="1609344"/>
            <a:ext cx="7050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200GB data</a:t>
            </a:r>
            <a:endParaRPr lang="en-US" sz="800" dirty="0"/>
          </a:p>
        </p:txBody>
      </p:sp>
      <p:sp>
        <p:nvSpPr>
          <p:cNvPr id="29" name="Text 27"/>
          <p:cNvSpPr txBox="1"/>
          <p:nvPr/>
        </p:nvSpPr>
        <p:spPr>
          <a:xfrm>
            <a:off x="6127394" y="1762049"/>
            <a:ext cx="8668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150Mbps</a:t>
            </a:r>
            <a:endParaRPr lang="en-US" sz="800" dirty="0"/>
          </a:p>
        </p:txBody>
      </p:sp>
      <p:sp>
        <p:nvSpPr>
          <p:cNvPr id="30" name="Text 28"/>
          <p:cNvSpPr txBox="1"/>
          <p:nvPr/>
        </p:nvSpPr>
        <p:spPr>
          <a:xfrm>
            <a:off x="6291986" y="2276856"/>
            <a:ext cx="7050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500GB data</a:t>
            </a:r>
            <a:endParaRPr lang="en-US" sz="800" dirty="0"/>
          </a:p>
        </p:txBody>
      </p:sp>
      <p:sp>
        <p:nvSpPr>
          <p:cNvPr id="31" name="Text 29"/>
          <p:cNvSpPr txBox="1"/>
          <p:nvPr/>
        </p:nvSpPr>
        <p:spPr>
          <a:xfrm>
            <a:off x="6127394" y="2428646"/>
            <a:ext cx="8668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200Mbps</a:t>
            </a:r>
            <a:endParaRPr lang="en-US" sz="800" dirty="0"/>
          </a:p>
        </p:txBody>
      </p:sp>
      <p:sp>
        <p:nvSpPr>
          <p:cNvPr id="32" name="Shape 30"/>
          <p:cNvSpPr/>
          <p:nvPr/>
        </p:nvSpPr>
        <p:spPr>
          <a:xfrm>
            <a:off x="7130491" y="1447495"/>
            <a:ext cx="3267151" cy="1067105"/>
          </a:xfrm>
          <a:prstGeom prst="roundRect">
            <a:avLst>
              <a:gd name="adj" fmla="val 6121"/>
            </a:avLst>
          </a:prstGeom>
          <a:solidFill>
            <a:srgbClr val="F9FAFB"/>
          </a:solidFill>
          <a:ln/>
        </p:spPr>
      </p:sp>
      <p:sp>
        <p:nvSpPr>
          <p:cNvPr id="33" name="Text 31"/>
          <p:cNvSpPr txBox="1"/>
          <p:nvPr/>
        </p:nvSpPr>
        <p:spPr>
          <a:xfrm>
            <a:off x="7244791" y="1600200"/>
            <a:ext cx="9006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Profit Margin: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7244791" y="1904695"/>
            <a:ext cx="11676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Break-even Point: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7244791" y="2210105"/>
            <a:ext cx="11484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Year 1 Projection:</a:t>
            </a:r>
            <a:endParaRPr lang="en-US" sz="1000" dirty="0"/>
          </a:p>
        </p:txBody>
      </p:sp>
      <p:sp>
        <p:nvSpPr>
          <p:cNvPr id="36" name="Text 34"/>
          <p:cNvSpPr txBox="1"/>
          <p:nvPr/>
        </p:nvSpPr>
        <p:spPr>
          <a:xfrm>
            <a:off x="9752076" y="1591056"/>
            <a:ext cx="6483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45-55%</a:t>
            </a:r>
            <a:endParaRPr lang="en-US" sz="1100" dirty="0"/>
          </a:p>
        </p:txBody>
      </p:sp>
      <p:sp>
        <p:nvSpPr>
          <p:cNvPr id="37" name="Text 35"/>
          <p:cNvSpPr txBox="1"/>
          <p:nvPr/>
        </p:nvSpPr>
        <p:spPr>
          <a:xfrm>
            <a:off x="9209837" y="1895551"/>
            <a:ext cx="11914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150 customers</a:t>
            </a:r>
            <a:endParaRPr lang="en-US" sz="1100" dirty="0"/>
          </a:p>
        </p:txBody>
      </p:sp>
      <p:sp>
        <p:nvSpPr>
          <p:cNvPr id="38" name="Text 36"/>
          <p:cNvSpPr txBox="1"/>
          <p:nvPr/>
        </p:nvSpPr>
        <p:spPr>
          <a:xfrm>
            <a:off x="9328709" y="2200046"/>
            <a:ext cx="10671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R9M revenue</a:t>
            </a:r>
            <a:endParaRPr lang="en-US" sz="1100" dirty="0"/>
          </a:p>
        </p:txBody>
      </p:sp>
      <p:sp>
        <p:nvSpPr>
          <p:cNvPr id="39" name="Shape 37"/>
          <p:cNvSpPr/>
          <p:nvPr/>
        </p:nvSpPr>
        <p:spPr>
          <a:xfrm>
            <a:off x="304495" y="2933395"/>
            <a:ext cx="10086746" cy="2857500"/>
          </a:xfrm>
          <a:prstGeom prst="roundRect">
            <a:avLst>
              <a:gd name="adj" fmla="val 853"/>
            </a:avLst>
          </a:prstGeom>
          <a:solidFill>
            <a:srgbClr val="FFF4EC"/>
          </a:solidFill>
          <a:ln/>
        </p:spPr>
      </p:sp>
      <p:sp>
        <p:nvSpPr>
          <p:cNvPr id="40" name="Shape 38"/>
          <p:cNvSpPr/>
          <p:nvPr/>
        </p:nvSpPr>
        <p:spPr>
          <a:xfrm>
            <a:off x="304495" y="2933395"/>
            <a:ext cx="38405" cy="2857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1" name="Text 39"/>
          <p:cNvSpPr txBox="1"/>
          <p:nvPr/>
        </p:nvSpPr>
        <p:spPr>
          <a:xfrm>
            <a:off x="495605" y="3124505"/>
            <a:ext cx="230977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SD-WAN Lite Features</a:t>
            </a:r>
            <a:endParaRPr lang="en-US" sz="1300" dirty="0"/>
          </a:p>
        </p:txBody>
      </p:sp>
      <p:sp>
        <p:nvSpPr>
          <p:cNvPr id="42" name="Text 40"/>
          <p:cNvSpPr txBox="1"/>
          <p:nvPr/>
        </p:nvSpPr>
        <p:spPr>
          <a:xfrm>
            <a:off x="724205" y="3495751"/>
            <a:ext cx="15910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Dual-SIM redundancy</a:t>
            </a:r>
            <a:endParaRPr lang="en-US" sz="1100" dirty="0"/>
          </a:p>
        </p:txBody>
      </p:sp>
      <p:sp>
        <p:nvSpPr>
          <p:cNvPr id="43" name="Text 41"/>
          <p:cNvSpPr txBox="1"/>
          <p:nvPr/>
        </p:nvSpPr>
        <p:spPr>
          <a:xfrm>
            <a:off x="724205" y="3800246"/>
            <a:ext cx="13341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Automatic failover</a:t>
            </a:r>
            <a:endParaRPr lang="en-US" sz="1100" dirty="0"/>
          </a:p>
        </p:txBody>
      </p:sp>
      <p:sp>
        <p:nvSpPr>
          <p:cNvPr id="44" name="Text 42"/>
          <p:cNvSpPr txBox="1"/>
          <p:nvPr/>
        </p:nvSpPr>
        <p:spPr>
          <a:xfrm>
            <a:off x="724205" y="4104742"/>
            <a:ext cx="18388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Application-aware routing</a:t>
            </a:r>
            <a:endParaRPr lang="en-US" sz="1100" dirty="0"/>
          </a:p>
        </p:txBody>
      </p:sp>
      <p:sp>
        <p:nvSpPr>
          <p:cNvPr id="45" name="Text 43"/>
          <p:cNvSpPr txBox="1"/>
          <p:nvPr/>
        </p:nvSpPr>
        <p:spPr>
          <a:xfrm>
            <a:off x="4022446" y="3495751"/>
            <a:ext cx="14767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48-hour deployment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4022446" y="4028846"/>
            <a:ext cx="16486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Fully managed service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4022446" y="4561942"/>
            <a:ext cx="19056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99% - 99.95% uptime SLA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7321601" y="3495751"/>
            <a:ext cx="8485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Setup fees</a:t>
            </a:r>
            <a:endParaRPr lang="en-US" sz="1100" dirty="0"/>
          </a:p>
        </p:txBody>
      </p:sp>
      <p:sp>
        <p:nvSpPr>
          <p:cNvPr id="49" name="Text 47"/>
          <p:cNvSpPr txBox="1"/>
          <p:nvPr/>
        </p:nvSpPr>
        <p:spPr>
          <a:xfrm>
            <a:off x="7321601" y="4028846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Contract terms</a:t>
            </a:r>
            <a:endParaRPr lang="en-US" sz="1100" dirty="0"/>
          </a:p>
        </p:txBody>
      </p:sp>
      <p:sp>
        <p:nvSpPr>
          <p:cNvPr id="50" name="Text 48"/>
          <p:cNvSpPr txBox="1"/>
          <p:nvPr/>
        </p:nvSpPr>
        <p:spPr>
          <a:xfrm>
            <a:off x="7321601" y="4333342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Adapt IT APN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2198218" y="3495751"/>
            <a:ext cx="15343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different carriers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1934870" y="3800246"/>
            <a:ext cx="1629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 less than 3 seconds</a:t>
            </a:r>
            <a:endParaRPr lang="en-US" sz="1100" dirty="0"/>
          </a:p>
        </p:txBody>
      </p:sp>
      <p:sp>
        <p:nvSpPr>
          <p:cNvPr id="53" name="Text 51"/>
          <p:cNvSpPr txBox="1"/>
          <p:nvPr/>
        </p:nvSpPr>
        <p:spPr>
          <a:xfrm>
            <a:off x="724205" y="4104742"/>
            <a:ext cx="255300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optimal performance</a:t>
            </a:r>
            <a:endParaRPr lang="en-US" sz="1100" dirty="0"/>
          </a:p>
        </p:txBody>
      </p:sp>
      <p:sp>
        <p:nvSpPr>
          <p:cNvPr id="54" name="Text 52"/>
          <p:cNvSpPr txBox="1"/>
          <p:nvPr/>
        </p:nvSpPr>
        <p:spPr>
          <a:xfrm>
            <a:off x="4022446" y="3495751"/>
            <a:ext cx="203911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rapid implementation</a:t>
            </a:r>
            <a:endParaRPr lang="en-US" sz="1100" dirty="0"/>
          </a:p>
        </p:txBody>
      </p:sp>
      <p:sp>
        <p:nvSpPr>
          <p:cNvPr id="55" name="Text 53"/>
          <p:cNvSpPr txBox="1"/>
          <p:nvPr/>
        </p:nvSpPr>
        <p:spPr>
          <a:xfrm>
            <a:off x="4022446" y="4028846"/>
            <a:ext cx="261975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dedicated support</a:t>
            </a:r>
            <a:endParaRPr lang="en-US" sz="1100" dirty="0"/>
          </a:p>
        </p:txBody>
      </p:sp>
      <p:sp>
        <p:nvSpPr>
          <p:cNvPr id="56" name="Text 54"/>
          <p:cNvSpPr txBox="1"/>
          <p:nvPr/>
        </p:nvSpPr>
        <p:spPr>
          <a:xfrm>
            <a:off x="4022446" y="4561942"/>
            <a:ext cx="272491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business continuity</a:t>
            </a:r>
            <a:endParaRPr lang="en-US" sz="1100" dirty="0"/>
          </a:p>
        </p:txBody>
      </p:sp>
      <p:sp>
        <p:nvSpPr>
          <p:cNvPr id="57" name="Text 55"/>
          <p:cNvSpPr txBox="1"/>
          <p:nvPr/>
        </p:nvSpPr>
        <p:spPr>
          <a:xfrm>
            <a:off x="7321601" y="3495751"/>
            <a:ext cx="2410358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from R2,500 (FREE for Enterprise)</a:t>
            </a:r>
            <a:endParaRPr lang="en-US" sz="1100" dirty="0"/>
          </a:p>
        </p:txBody>
      </p:sp>
      <p:sp>
        <p:nvSpPr>
          <p:cNvPr id="58" name="Text 56"/>
          <p:cNvSpPr txBox="1"/>
          <p:nvPr/>
        </p:nvSpPr>
        <p:spPr>
          <a:xfrm>
            <a:off x="8321040" y="4028846"/>
            <a:ext cx="16386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of 24 months standard</a:t>
            </a:r>
            <a:endParaRPr lang="en-US" sz="1100" dirty="0"/>
          </a:p>
        </p:txBody>
      </p:sp>
      <p:sp>
        <p:nvSpPr>
          <p:cNvPr id="59" name="Text 57"/>
          <p:cNvSpPr txBox="1"/>
          <p:nvPr/>
        </p:nvSpPr>
        <p:spPr>
          <a:xfrm>
            <a:off x="7321601" y="4333342"/>
            <a:ext cx="232440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optimal network performance</a:t>
            </a:r>
            <a:endParaRPr lang="en-US" sz="1100" dirty="0"/>
          </a:p>
        </p:txBody>
      </p:sp>
      <p:sp>
        <p:nvSpPr>
          <p:cNvPr id="60" name="Shape 58"/>
          <p:cNvSpPr/>
          <p:nvPr/>
        </p:nvSpPr>
        <p:spPr>
          <a:xfrm>
            <a:off x="495605" y="5181905"/>
            <a:ext cx="9743846" cy="457200"/>
          </a:xfrm>
          <a:prstGeom prst="roundRect">
            <a:avLst>
              <a:gd name="adj" fmla="val 33333"/>
            </a:avLst>
          </a:prstGeom>
          <a:solidFill>
            <a:srgbClr val="F9FAFB"/>
          </a:solidFill>
          <a:ln/>
        </p:spPr>
      </p:sp>
      <p:sp>
        <p:nvSpPr>
          <p:cNvPr id="61" name="Text 59"/>
          <p:cNvSpPr txBox="1"/>
          <p:nvPr/>
        </p:nvSpPr>
        <p:spPr>
          <a:xfrm>
            <a:off x="1267358" y="5324551"/>
            <a:ext cx="8315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Perfect solution for businesses without fibre access requiring reliable connectivity with redundancy for critical applications.</a:t>
            </a:r>
            <a:endParaRPr lang="en-US" sz="1100" dirty="0"/>
          </a:p>
        </p:txBody>
      </p:sp>
      <p:sp>
        <p:nvSpPr>
          <p:cNvPr id="62" name="Shape 60"/>
          <p:cNvSpPr/>
          <p:nvPr/>
        </p:nvSpPr>
        <p:spPr>
          <a:xfrm>
            <a:off x="304495" y="5943600"/>
            <a:ext cx="1933956" cy="990295"/>
          </a:xfrm>
          <a:prstGeom prst="roundRect">
            <a:avLst>
              <a:gd name="adj" fmla="val 7103"/>
            </a:avLst>
          </a:prstGeom>
          <a:solidFill>
            <a:srgbClr val="F9FAFB"/>
          </a:solidFill>
          <a:ln/>
        </p:spPr>
      </p:sp>
      <p:pic>
        <p:nvPicPr>
          <p:cNvPr id="6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4" b="-44"/>
          <a:stretch/>
        </p:blipFill>
        <p:spPr>
          <a:xfrm>
            <a:off x="1139342" y="6057900"/>
            <a:ext cx="256946" cy="228600"/>
          </a:xfrm>
          <a:prstGeom prst="rect">
            <a:avLst/>
          </a:prstGeom>
        </p:spPr>
      </p:pic>
      <p:sp>
        <p:nvSpPr>
          <p:cNvPr id="64" name="Shape 61"/>
          <p:cNvSpPr/>
          <p:nvPr/>
        </p:nvSpPr>
        <p:spPr>
          <a:xfrm>
            <a:off x="2344522" y="5943600"/>
            <a:ext cx="1933956" cy="990295"/>
          </a:xfrm>
          <a:prstGeom prst="roundRect">
            <a:avLst>
              <a:gd name="adj" fmla="val 7103"/>
            </a:avLst>
          </a:prstGeom>
          <a:solidFill>
            <a:srgbClr val="F9FAFB"/>
          </a:solidFill>
          <a:ln/>
        </p:spPr>
      </p:sp>
      <p:sp>
        <p:nvSpPr>
          <p:cNvPr id="65" name="Text 62"/>
          <p:cNvSpPr txBox="1"/>
          <p:nvPr/>
        </p:nvSpPr>
        <p:spPr>
          <a:xfrm>
            <a:off x="1072591" y="6429146"/>
            <a:ext cx="5056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Retail</a:t>
            </a:r>
            <a:endParaRPr lang="en-US" sz="1100" dirty="0"/>
          </a:p>
        </p:txBody>
      </p:sp>
      <p:sp>
        <p:nvSpPr>
          <p:cNvPr id="66" name="Text 63"/>
          <p:cNvSpPr txBox="1"/>
          <p:nvPr/>
        </p:nvSpPr>
        <p:spPr>
          <a:xfrm>
            <a:off x="2809951" y="6429146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Branch Offices</a:t>
            </a:r>
            <a:endParaRPr lang="en-US" sz="1100" dirty="0"/>
          </a:p>
        </p:txBody>
      </p:sp>
      <p:sp>
        <p:nvSpPr>
          <p:cNvPr id="67" name="Text 64"/>
          <p:cNvSpPr txBox="1"/>
          <p:nvPr/>
        </p:nvSpPr>
        <p:spPr>
          <a:xfrm>
            <a:off x="863194" y="6648602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50,000 stores</a:t>
            </a:r>
            <a:endParaRPr lang="en-US" sz="1000" dirty="0"/>
          </a:p>
        </p:txBody>
      </p:sp>
      <p:pic>
        <p:nvPicPr>
          <p:cNvPr id="6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34" b="-134"/>
          <a:stretch/>
        </p:blipFill>
        <p:spPr>
          <a:xfrm>
            <a:off x="3222346" y="6057900"/>
            <a:ext cx="170993" cy="228600"/>
          </a:xfrm>
          <a:prstGeom prst="rect">
            <a:avLst/>
          </a:prstGeom>
        </p:spPr>
      </p:pic>
      <p:sp>
        <p:nvSpPr>
          <p:cNvPr id="69" name="Shape 65"/>
          <p:cNvSpPr/>
          <p:nvPr/>
        </p:nvSpPr>
        <p:spPr>
          <a:xfrm>
            <a:off x="4385462" y="5943600"/>
            <a:ext cx="1933956" cy="990295"/>
          </a:xfrm>
          <a:prstGeom prst="roundRect">
            <a:avLst>
              <a:gd name="adj" fmla="val 7103"/>
            </a:avLst>
          </a:prstGeom>
          <a:solidFill>
            <a:srgbClr val="F9FAFB"/>
          </a:solidFill>
          <a:ln/>
        </p:spPr>
      </p:sp>
      <p:sp>
        <p:nvSpPr>
          <p:cNvPr id="70" name="Text 66"/>
          <p:cNvSpPr txBox="1"/>
          <p:nvPr/>
        </p:nvSpPr>
        <p:spPr>
          <a:xfrm>
            <a:off x="2821838" y="6648602"/>
            <a:ext cx="10716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30,000 locations</a:t>
            </a:r>
            <a:endParaRPr lang="en-US" sz="1000" dirty="0"/>
          </a:p>
        </p:txBody>
      </p:sp>
      <p:pic>
        <p:nvPicPr>
          <p:cNvPr id="7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4" b="-44"/>
          <a:stretch/>
        </p:blipFill>
        <p:spPr>
          <a:xfrm>
            <a:off x="5219395" y="6057900"/>
            <a:ext cx="256946" cy="228600"/>
          </a:xfrm>
          <a:prstGeom prst="rect">
            <a:avLst/>
          </a:prstGeom>
        </p:spPr>
      </p:pic>
      <p:sp>
        <p:nvSpPr>
          <p:cNvPr id="72" name="Shape 67"/>
          <p:cNvSpPr/>
          <p:nvPr/>
        </p:nvSpPr>
        <p:spPr>
          <a:xfrm>
            <a:off x="6425489" y="5943600"/>
            <a:ext cx="1933956" cy="990295"/>
          </a:xfrm>
          <a:prstGeom prst="roundRect">
            <a:avLst>
              <a:gd name="adj" fmla="val 7103"/>
            </a:avLst>
          </a:prstGeom>
          <a:solidFill>
            <a:srgbClr val="F9FAFB"/>
          </a:solidFill>
          <a:ln/>
        </p:spPr>
      </p:sp>
      <p:sp>
        <p:nvSpPr>
          <p:cNvPr id="73" name="Text 68"/>
          <p:cNvSpPr txBox="1"/>
          <p:nvPr/>
        </p:nvSpPr>
        <p:spPr>
          <a:xfrm>
            <a:off x="4920386" y="6429146"/>
            <a:ext cx="9720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Construction</a:t>
            </a:r>
            <a:endParaRPr lang="en-US" sz="1100" dirty="0"/>
          </a:p>
        </p:txBody>
      </p:sp>
      <p:sp>
        <p:nvSpPr>
          <p:cNvPr id="74" name="Text 69"/>
          <p:cNvSpPr txBox="1"/>
          <p:nvPr/>
        </p:nvSpPr>
        <p:spPr>
          <a:xfrm>
            <a:off x="4892040" y="6648602"/>
            <a:ext cx="10149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15,000 projects</a:t>
            </a:r>
            <a:endParaRPr lang="en-US" sz="1000" dirty="0"/>
          </a:p>
        </p:txBody>
      </p:sp>
      <p:pic>
        <p:nvPicPr>
          <p:cNvPr id="7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0" b="-80"/>
          <a:stretch/>
        </p:blipFill>
        <p:spPr>
          <a:xfrm>
            <a:off x="7245706" y="6057900"/>
            <a:ext cx="285293" cy="228600"/>
          </a:xfrm>
          <a:prstGeom prst="rect">
            <a:avLst/>
          </a:prstGeom>
        </p:spPr>
      </p:pic>
      <p:sp>
        <p:nvSpPr>
          <p:cNvPr id="76" name="Shape 70"/>
          <p:cNvSpPr/>
          <p:nvPr/>
        </p:nvSpPr>
        <p:spPr>
          <a:xfrm>
            <a:off x="8465515" y="5943600"/>
            <a:ext cx="1933956" cy="990295"/>
          </a:xfrm>
          <a:prstGeom prst="roundRect">
            <a:avLst>
              <a:gd name="adj" fmla="val 7103"/>
            </a:avLst>
          </a:prstGeom>
          <a:solidFill>
            <a:srgbClr val="F9FAFB"/>
          </a:solidFill>
          <a:ln/>
        </p:spPr>
      </p:sp>
      <p:sp>
        <p:nvSpPr>
          <p:cNvPr id="77" name="Text 71"/>
          <p:cNvSpPr txBox="1"/>
          <p:nvPr/>
        </p:nvSpPr>
        <p:spPr>
          <a:xfrm>
            <a:off x="7024421" y="6429146"/>
            <a:ext cx="8485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Agriculture</a:t>
            </a:r>
            <a:endParaRPr lang="en-US" sz="1100" dirty="0"/>
          </a:p>
        </p:txBody>
      </p:sp>
      <p:sp>
        <p:nvSpPr>
          <p:cNvPr id="78" name="Text 72"/>
          <p:cNvSpPr txBox="1"/>
          <p:nvPr/>
        </p:nvSpPr>
        <p:spPr>
          <a:xfrm>
            <a:off x="6998818" y="6648602"/>
            <a:ext cx="8814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20,000 farms</a:t>
            </a:r>
            <a:endParaRPr lang="en-US" sz="1000" dirty="0"/>
          </a:p>
        </p:txBody>
      </p:sp>
      <p:pic>
        <p:nvPicPr>
          <p:cNvPr id="7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4" b="-44"/>
          <a:stretch/>
        </p:blipFill>
        <p:spPr>
          <a:xfrm>
            <a:off x="9300362" y="6057900"/>
            <a:ext cx="256946" cy="228600"/>
          </a:xfrm>
          <a:prstGeom prst="rect">
            <a:avLst/>
          </a:prstGeom>
        </p:spPr>
      </p:pic>
      <p:sp>
        <p:nvSpPr>
          <p:cNvPr id="80" name="Text 73"/>
          <p:cNvSpPr txBox="1"/>
          <p:nvPr/>
        </p:nvSpPr>
        <p:spPr>
          <a:xfrm>
            <a:off x="8886139" y="6429146"/>
            <a:ext cx="12006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Township SMEs</a:t>
            </a:r>
            <a:endParaRPr lang="en-US" sz="1100" dirty="0"/>
          </a:p>
        </p:txBody>
      </p:sp>
      <p:sp>
        <p:nvSpPr>
          <p:cNvPr id="81" name="Text 74"/>
          <p:cNvSpPr txBox="1"/>
          <p:nvPr/>
        </p:nvSpPr>
        <p:spPr>
          <a:xfrm>
            <a:off x="8872423" y="6648602"/>
            <a:ext cx="12152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75,000 businesses</a:t>
            </a:r>
            <a:endParaRPr lang="en-US" sz="1000" dirty="0"/>
          </a:p>
        </p:txBody>
      </p:sp>
      <p:sp>
        <p:nvSpPr>
          <p:cNvPr id="82" name="Text 75"/>
          <p:cNvSpPr txBox="1"/>
          <p:nvPr/>
        </p:nvSpPr>
        <p:spPr>
          <a:xfrm>
            <a:off x="304495" y="7086600"/>
            <a:ext cx="29672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Managed Services</a:t>
            </a:r>
            <a:endParaRPr lang="en-US" sz="1000" dirty="0"/>
          </a:p>
        </p:txBody>
      </p:sp>
      <p:sp>
        <p:nvSpPr>
          <p:cNvPr id="83" name="Text 76"/>
          <p:cNvSpPr txBox="1"/>
          <p:nvPr/>
        </p:nvSpPr>
        <p:spPr>
          <a:xfrm>
            <a:off x="9425635" y="7076542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19456"/>
            <a:ext cx="5648249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 Technology Comparison</a:t>
            </a:r>
            <a:endParaRPr lang="en-US" sz="26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66598"/>
            <a:ext cx="703905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7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features and capabilities across our connectivity solutions</a:t>
            </a:r>
            <a:endParaRPr lang="en-US" sz="17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1104595"/>
            <a:ext cx="21296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Technology Comparison</a:t>
            </a:r>
            <a:endParaRPr lang="en-US" sz="1300" dirty="0"/>
          </a:p>
        </p:txBody>
      </p:sp>
      <p:sp>
        <p:nvSpPr>
          <p:cNvPr id="6" name="Shape 4"/>
          <p:cNvSpPr/>
          <p:nvPr/>
        </p:nvSpPr>
        <p:spPr>
          <a:xfrm>
            <a:off x="228600" y="1410005"/>
            <a:ext cx="1742846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7" name="Shape 5"/>
          <p:cNvSpPr/>
          <p:nvPr/>
        </p:nvSpPr>
        <p:spPr>
          <a:xfrm>
            <a:off x="1969618" y="1410005"/>
            <a:ext cx="1638605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8" name="Shape 6"/>
          <p:cNvSpPr/>
          <p:nvPr/>
        </p:nvSpPr>
        <p:spPr>
          <a:xfrm>
            <a:off x="3607308" y="1410005"/>
            <a:ext cx="1638605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9" name="Shape 7"/>
          <p:cNvSpPr/>
          <p:nvPr/>
        </p:nvSpPr>
        <p:spPr>
          <a:xfrm>
            <a:off x="5245913" y="1410005"/>
            <a:ext cx="1742846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6986016" y="1410005"/>
            <a:ext cx="1742846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1" name="Shape 9"/>
          <p:cNvSpPr/>
          <p:nvPr/>
        </p:nvSpPr>
        <p:spPr>
          <a:xfrm>
            <a:off x="8727034" y="1410005"/>
            <a:ext cx="1742846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342900" y="1514246"/>
            <a:ext cx="6675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Feature</a:t>
            </a:r>
            <a:endParaRPr lang="en-US" sz="1100" dirty="0"/>
          </a:p>
        </p:txBody>
      </p:sp>
      <p:sp>
        <p:nvSpPr>
          <p:cNvPr id="13" name="Text 11"/>
          <p:cNvSpPr txBox="1"/>
          <p:nvPr/>
        </p:nvSpPr>
        <p:spPr>
          <a:xfrm>
            <a:off x="2083918" y="1514246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(Tarana)</a:t>
            </a:r>
            <a:endParaRPr lang="en-US" sz="1100" dirty="0"/>
          </a:p>
        </p:txBody>
      </p:sp>
      <p:sp>
        <p:nvSpPr>
          <p:cNvPr id="14" name="Text 12"/>
          <p:cNvSpPr txBox="1"/>
          <p:nvPr/>
        </p:nvSpPr>
        <p:spPr>
          <a:xfrm>
            <a:off x="3721608" y="1514246"/>
            <a:ext cx="14484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 (FTTH)</a:t>
            </a:r>
            <a:endParaRPr lang="en-US" sz="1100" dirty="0"/>
          </a:p>
        </p:txBody>
      </p:sp>
      <p:sp>
        <p:nvSpPr>
          <p:cNvPr id="15" name="Text 13"/>
          <p:cNvSpPr txBox="1"/>
          <p:nvPr/>
        </p:nvSpPr>
        <p:spPr>
          <a:xfrm>
            <a:off x="5360213" y="1514246"/>
            <a:ext cx="12573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 (FTTB)</a:t>
            </a:r>
            <a:endParaRPr lang="en-US" sz="1100" dirty="0"/>
          </a:p>
        </p:txBody>
      </p:sp>
      <p:sp>
        <p:nvSpPr>
          <p:cNvPr id="16" name="Text 14"/>
          <p:cNvSpPr txBox="1"/>
          <p:nvPr/>
        </p:nvSpPr>
        <p:spPr>
          <a:xfrm>
            <a:off x="7100316" y="1514246"/>
            <a:ext cx="10104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5G/LTE</a:t>
            </a:r>
            <a:endParaRPr lang="en-US" sz="1100" dirty="0"/>
          </a:p>
        </p:txBody>
      </p:sp>
      <p:sp>
        <p:nvSpPr>
          <p:cNvPr id="17" name="Text 15"/>
          <p:cNvSpPr txBox="1"/>
          <p:nvPr/>
        </p:nvSpPr>
        <p:spPr>
          <a:xfrm>
            <a:off x="8841334" y="1514246"/>
            <a:ext cx="10479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SD-WAN Lite</a:t>
            </a:r>
            <a:endParaRPr lang="en-US" sz="1100" dirty="0"/>
          </a:p>
        </p:txBody>
      </p:sp>
      <p:sp>
        <p:nvSpPr>
          <p:cNvPr id="18" name="Shape 16"/>
          <p:cNvSpPr/>
          <p:nvPr/>
        </p:nvSpPr>
        <p:spPr>
          <a:xfrm>
            <a:off x="228600" y="2143354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19" name="Shape 17"/>
          <p:cNvSpPr/>
          <p:nvPr/>
        </p:nvSpPr>
        <p:spPr>
          <a:xfrm>
            <a:off x="228600" y="2848356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20" name="Shape 18"/>
          <p:cNvSpPr/>
          <p:nvPr/>
        </p:nvSpPr>
        <p:spPr>
          <a:xfrm>
            <a:off x="228600" y="2133295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1" name="Shape 19"/>
          <p:cNvSpPr/>
          <p:nvPr/>
        </p:nvSpPr>
        <p:spPr>
          <a:xfrm>
            <a:off x="1969618" y="2133295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2" name="Shape 20"/>
          <p:cNvSpPr/>
          <p:nvPr/>
        </p:nvSpPr>
        <p:spPr>
          <a:xfrm>
            <a:off x="3607308" y="2133295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3" name="Shape 21"/>
          <p:cNvSpPr/>
          <p:nvPr/>
        </p:nvSpPr>
        <p:spPr>
          <a:xfrm>
            <a:off x="5245913" y="2133295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4" name="Shape 22"/>
          <p:cNvSpPr/>
          <p:nvPr/>
        </p:nvSpPr>
        <p:spPr>
          <a:xfrm>
            <a:off x="6986016" y="2133295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5" name="Shape 23"/>
          <p:cNvSpPr/>
          <p:nvPr/>
        </p:nvSpPr>
        <p:spPr>
          <a:xfrm>
            <a:off x="8727034" y="2133295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6" name="Shape 24"/>
          <p:cNvSpPr/>
          <p:nvPr/>
        </p:nvSpPr>
        <p:spPr>
          <a:xfrm>
            <a:off x="228600" y="248625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7" name="Shape 25"/>
          <p:cNvSpPr/>
          <p:nvPr/>
        </p:nvSpPr>
        <p:spPr>
          <a:xfrm>
            <a:off x="1969618" y="2486254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8" name="Shape 26"/>
          <p:cNvSpPr/>
          <p:nvPr/>
        </p:nvSpPr>
        <p:spPr>
          <a:xfrm>
            <a:off x="3607308" y="2486254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9" name="Shape 27"/>
          <p:cNvSpPr/>
          <p:nvPr/>
        </p:nvSpPr>
        <p:spPr>
          <a:xfrm>
            <a:off x="5245913" y="248625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0" name="Shape 28"/>
          <p:cNvSpPr/>
          <p:nvPr/>
        </p:nvSpPr>
        <p:spPr>
          <a:xfrm>
            <a:off x="6986016" y="248625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1" name="Shape 29"/>
          <p:cNvSpPr/>
          <p:nvPr/>
        </p:nvSpPr>
        <p:spPr>
          <a:xfrm>
            <a:off x="8727034" y="248625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2" name="Shape 30"/>
          <p:cNvSpPr/>
          <p:nvPr/>
        </p:nvSpPr>
        <p:spPr>
          <a:xfrm>
            <a:off x="228600" y="2838298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3" name="Shape 31"/>
          <p:cNvSpPr/>
          <p:nvPr/>
        </p:nvSpPr>
        <p:spPr>
          <a:xfrm>
            <a:off x="1969618" y="2838298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4" name="Shape 32"/>
          <p:cNvSpPr/>
          <p:nvPr/>
        </p:nvSpPr>
        <p:spPr>
          <a:xfrm>
            <a:off x="3607308" y="2838298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5" name="Shape 33"/>
          <p:cNvSpPr/>
          <p:nvPr/>
        </p:nvSpPr>
        <p:spPr>
          <a:xfrm>
            <a:off x="5245913" y="2838298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6" name="Shape 34"/>
          <p:cNvSpPr/>
          <p:nvPr/>
        </p:nvSpPr>
        <p:spPr>
          <a:xfrm>
            <a:off x="6986016" y="2838298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7" name="Shape 35"/>
          <p:cNvSpPr/>
          <p:nvPr/>
        </p:nvSpPr>
        <p:spPr>
          <a:xfrm>
            <a:off x="8727034" y="2838298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8" name="Shape 36"/>
          <p:cNvSpPr/>
          <p:nvPr/>
        </p:nvSpPr>
        <p:spPr>
          <a:xfrm>
            <a:off x="228600" y="3191256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9" name="Shape 37"/>
          <p:cNvSpPr/>
          <p:nvPr/>
        </p:nvSpPr>
        <p:spPr>
          <a:xfrm>
            <a:off x="1969618" y="3191256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0" name="Shape 38"/>
          <p:cNvSpPr/>
          <p:nvPr/>
        </p:nvSpPr>
        <p:spPr>
          <a:xfrm>
            <a:off x="3607308" y="3191256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1" name="Shape 39"/>
          <p:cNvSpPr/>
          <p:nvPr/>
        </p:nvSpPr>
        <p:spPr>
          <a:xfrm>
            <a:off x="5245913" y="3191256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2" name="Shape 40"/>
          <p:cNvSpPr/>
          <p:nvPr/>
        </p:nvSpPr>
        <p:spPr>
          <a:xfrm>
            <a:off x="6986016" y="3191256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3" name="Shape 41"/>
          <p:cNvSpPr/>
          <p:nvPr/>
        </p:nvSpPr>
        <p:spPr>
          <a:xfrm>
            <a:off x="8727034" y="3191256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4" name="Shape 42"/>
          <p:cNvSpPr/>
          <p:nvPr/>
        </p:nvSpPr>
        <p:spPr>
          <a:xfrm>
            <a:off x="228600" y="3543300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5" name="Shape 43"/>
          <p:cNvSpPr/>
          <p:nvPr/>
        </p:nvSpPr>
        <p:spPr>
          <a:xfrm>
            <a:off x="1969618" y="3543300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6" name="Shape 44"/>
          <p:cNvSpPr/>
          <p:nvPr/>
        </p:nvSpPr>
        <p:spPr>
          <a:xfrm>
            <a:off x="3607308" y="3543300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7" name="Shape 45"/>
          <p:cNvSpPr/>
          <p:nvPr/>
        </p:nvSpPr>
        <p:spPr>
          <a:xfrm>
            <a:off x="5245913" y="3543300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8" name="Shape 46"/>
          <p:cNvSpPr/>
          <p:nvPr/>
        </p:nvSpPr>
        <p:spPr>
          <a:xfrm>
            <a:off x="8727034" y="3543300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9" name="Shape 47"/>
          <p:cNvSpPr/>
          <p:nvPr/>
        </p:nvSpPr>
        <p:spPr>
          <a:xfrm>
            <a:off x="3607308" y="3895344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0" name="Text 48"/>
          <p:cNvSpPr txBox="1"/>
          <p:nvPr/>
        </p:nvSpPr>
        <p:spPr>
          <a:xfrm>
            <a:off x="342900" y="1876349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Infrastructure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2083918" y="1876349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Fixed Wireless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3721608" y="18763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to Home</a:t>
            </a:r>
            <a:endParaRPr lang="en-US" sz="1100" dirty="0"/>
          </a:p>
        </p:txBody>
      </p:sp>
      <p:sp>
        <p:nvSpPr>
          <p:cNvPr id="53" name="Text 51"/>
          <p:cNvSpPr txBox="1"/>
          <p:nvPr/>
        </p:nvSpPr>
        <p:spPr>
          <a:xfrm>
            <a:off x="5360213" y="1876349"/>
            <a:ext cx="12957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to Business</a:t>
            </a:r>
            <a:endParaRPr lang="en-US" sz="1100" dirty="0"/>
          </a:p>
        </p:txBody>
      </p:sp>
      <p:sp>
        <p:nvSpPr>
          <p:cNvPr id="54" name="Text 52"/>
          <p:cNvSpPr txBox="1"/>
          <p:nvPr/>
        </p:nvSpPr>
        <p:spPr>
          <a:xfrm>
            <a:off x="7100316" y="1876349"/>
            <a:ext cx="11722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Mobile Network</a:t>
            </a:r>
            <a:endParaRPr lang="en-US" sz="1100" dirty="0"/>
          </a:p>
        </p:txBody>
      </p:sp>
      <p:sp>
        <p:nvSpPr>
          <p:cNvPr id="55" name="Text 53"/>
          <p:cNvSpPr txBox="1"/>
          <p:nvPr/>
        </p:nvSpPr>
        <p:spPr>
          <a:xfrm>
            <a:off x="8841334" y="1876349"/>
            <a:ext cx="10671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Dual-SIM LTE</a:t>
            </a:r>
            <a:endParaRPr lang="en-US" sz="1100" dirty="0"/>
          </a:p>
        </p:txBody>
      </p:sp>
      <p:sp>
        <p:nvSpPr>
          <p:cNvPr id="56" name="Text 54"/>
          <p:cNvSpPr txBox="1"/>
          <p:nvPr/>
        </p:nvSpPr>
        <p:spPr>
          <a:xfrm>
            <a:off x="342900" y="2228393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Deployment Time</a:t>
            </a:r>
            <a:endParaRPr lang="en-US" sz="1100" dirty="0"/>
          </a:p>
        </p:txBody>
      </p:sp>
      <p:sp>
        <p:nvSpPr>
          <p:cNvPr id="57" name="Text 55"/>
          <p:cNvSpPr txBox="1"/>
          <p:nvPr/>
        </p:nvSpPr>
        <p:spPr>
          <a:xfrm>
            <a:off x="2083918" y="2228393"/>
            <a:ext cx="9336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24-48 hours</a:t>
            </a:r>
            <a:endParaRPr lang="en-US" sz="1100" dirty="0"/>
          </a:p>
        </p:txBody>
      </p:sp>
      <p:sp>
        <p:nvSpPr>
          <p:cNvPr id="58" name="Text 56"/>
          <p:cNvSpPr txBox="1"/>
          <p:nvPr/>
        </p:nvSpPr>
        <p:spPr>
          <a:xfrm>
            <a:off x="3721608" y="2228393"/>
            <a:ext cx="7909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5-10 days</a:t>
            </a:r>
            <a:endParaRPr lang="en-US" sz="1100" dirty="0"/>
          </a:p>
        </p:txBody>
      </p:sp>
      <p:sp>
        <p:nvSpPr>
          <p:cNvPr id="59" name="Text 57"/>
          <p:cNvSpPr txBox="1"/>
          <p:nvPr/>
        </p:nvSpPr>
        <p:spPr>
          <a:xfrm>
            <a:off x="5360213" y="2228393"/>
            <a:ext cx="7909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5-10 days</a:t>
            </a:r>
            <a:endParaRPr lang="en-US" sz="1100" dirty="0"/>
          </a:p>
        </p:txBody>
      </p:sp>
      <p:sp>
        <p:nvSpPr>
          <p:cNvPr id="60" name="Text 58"/>
          <p:cNvSpPr txBox="1"/>
          <p:nvPr/>
        </p:nvSpPr>
        <p:spPr>
          <a:xfrm>
            <a:off x="7100316" y="2228393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Same day</a:t>
            </a:r>
            <a:endParaRPr lang="en-US" sz="1100" dirty="0"/>
          </a:p>
        </p:txBody>
      </p:sp>
      <p:sp>
        <p:nvSpPr>
          <p:cNvPr id="61" name="Text 59"/>
          <p:cNvSpPr txBox="1"/>
          <p:nvPr/>
        </p:nvSpPr>
        <p:spPr>
          <a:xfrm>
            <a:off x="8841334" y="2228393"/>
            <a:ext cx="7150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48 hours</a:t>
            </a:r>
            <a:endParaRPr lang="en-US" sz="1100" dirty="0"/>
          </a:p>
        </p:txBody>
      </p:sp>
      <p:sp>
        <p:nvSpPr>
          <p:cNvPr id="62" name="Text 60"/>
          <p:cNvSpPr txBox="1"/>
          <p:nvPr/>
        </p:nvSpPr>
        <p:spPr>
          <a:xfrm>
            <a:off x="342900" y="2581351"/>
            <a:ext cx="13057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Installation Cost</a:t>
            </a:r>
            <a:endParaRPr lang="en-US" sz="1100" dirty="0"/>
          </a:p>
        </p:txBody>
      </p:sp>
      <p:sp>
        <p:nvSpPr>
          <p:cNvPr id="63" name="Text 61"/>
          <p:cNvSpPr txBox="1"/>
          <p:nvPr/>
        </p:nvSpPr>
        <p:spPr>
          <a:xfrm>
            <a:off x="2083918" y="2581351"/>
            <a:ext cx="10287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R900-R2,500</a:t>
            </a:r>
            <a:endParaRPr lang="en-US" sz="1100" dirty="0"/>
          </a:p>
        </p:txBody>
      </p:sp>
      <p:sp>
        <p:nvSpPr>
          <p:cNvPr id="64" name="Text 62"/>
          <p:cNvSpPr txBox="1"/>
          <p:nvPr/>
        </p:nvSpPr>
        <p:spPr>
          <a:xfrm>
            <a:off x="3721608" y="2581351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R2,500</a:t>
            </a:r>
            <a:endParaRPr lang="en-US" sz="1100" dirty="0"/>
          </a:p>
        </p:txBody>
      </p:sp>
      <p:sp>
        <p:nvSpPr>
          <p:cNvPr id="65" name="Text 63"/>
          <p:cNvSpPr txBox="1"/>
          <p:nvPr/>
        </p:nvSpPr>
        <p:spPr>
          <a:xfrm>
            <a:off x="5360213" y="2581351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R2,500</a:t>
            </a:r>
            <a:endParaRPr lang="en-US" sz="1100" dirty="0"/>
          </a:p>
        </p:txBody>
      </p:sp>
      <p:sp>
        <p:nvSpPr>
          <p:cNvPr id="66" name="Text 64"/>
          <p:cNvSpPr txBox="1"/>
          <p:nvPr/>
        </p:nvSpPr>
        <p:spPr>
          <a:xfrm>
            <a:off x="7100316" y="2581351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R0</a:t>
            </a:r>
            <a:endParaRPr lang="en-US" sz="1100" dirty="0"/>
          </a:p>
        </p:txBody>
      </p:sp>
      <p:sp>
        <p:nvSpPr>
          <p:cNvPr id="67" name="Text 65"/>
          <p:cNvSpPr txBox="1"/>
          <p:nvPr/>
        </p:nvSpPr>
        <p:spPr>
          <a:xfrm>
            <a:off x="8841334" y="2581351"/>
            <a:ext cx="11530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R1,500-R2,500</a:t>
            </a:r>
            <a:endParaRPr lang="en-US" sz="1100" dirty="0"/>
          </a:p>
        </p:txBody>
      </p:sp>
      <p:sp>
        <p:nvSpPr>
          <p:cNvPr id="68" name="Text 66"/>
          <p:cNvSpPr txBox="1"/>
          <p:nvPr/>
        </p:nvSpPr>
        <p:spPr>
          <a:xfrm>
            <a:off x="342900" y="2933395"/>
            <a:ext cx="15435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Weather Dependent</a:t>
            </a:r>
            <a:endParaRPr lang="en-US" sz="1100" dirty="0"/>
          </a:p>
        </p:txBody>
      </p:sp>
      <p:sp>
        <p:nvSpPr>
          <p:cNvPr id="69" name="Text 67"/>
          <p:cNvSpPr txBox="1"/>
          <p:nvPr/>
        </p:nvSpPr>
        <p:spPr>
          <a:xfrm>
            <a:off x="2083918" y="293339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70" name="Text 68"/>
          <p:cNvSpPr txBox="1"/>
          <p:nvPr/>
        </p:nvSpPr>
        <p:spPr>
          <a:xfrm>
            <a:off x="3721608" y="293339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71" name="Text 69"/>
          <p:cNvSpPr txBox="1"/>
          <p:nvPr/>
        </p:nvSpPr>
        <p:spPr>
          <a:xfrm>
            <a:off x="5360213" y="293339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72" name="Text 70"/>
          <p:cNvSpPr txBox="1"/>
          <p:nvPr/>
        </p:nvSpPr>
        <p:spPr>
          <a:xfrm>
            <a:off x="7100316" y="293339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73" name="Text 71"/>
          <p:cNvSpPr txBox="1"/>
          <p:nvPr/>
        </p:nvSpPr>
        <p:spPr>
          <a:xfrm>
            <a:off x="8841334" y="293339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74" name="Text 72"/>
          <p:cNvSpPr txBox="1"/>
          <p:nvPr/>
        </p:nvSpPr>
        <p:spPr>
          <a:xfrm>
            <a:off x="342900" y="3286354"/>
            <a:ext cx="16102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 Speeds</a:t>
            </a:r>
            <a:endParaRPr lang="en-US" sz="1100" dirty="0"/>
          </a:p>
        </p:txBody>
      </p:sp>
      <p:pic>
        <p:nvPicPr>
          <p:cNvPr id="7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083918" y="3286354"/>
            <a:ext cx="152705" cy="152705"/>
          </a:xfrm>
          <a:prstGeom prst="rect">
            <a:avLst/>
          </a:prstGeom>
        </p:spPr>
      </p:pic>
      <p:sp>
        <p:nvSpPr>
          <p:cNvPr id="76" name="Text 73"/>
          <p:cNvSpPr txBox="1"/>
          <p:nvPr/>
        </p:nvSpPr>
        <p:spPr>
          <a:xfrm>
            <a:off x="2235708" y="3286354"/>
            <a:ext cx="3721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Yes</a:t>
            </a:r>
            <a:endParaRPr lang="en-US" sz="1100" dirty="0"/>
          </a:p>
        </p:txBody>
      </p:sp>
      <p:pic>
        <p:nvPicPr>
          <p:cNvPr id="7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721608" y="3286354"/>
            <a:ext cx="152705" cy="152705"/>
          </a:xfrm>
          <a:prstGeom prst="rect">
            <a:avLst/>
          </a:prstGeom>
        </p:spPr>
      </p:pic>
      <p:sp>
        <p:nvSpPr>
          <p:cNvPr id="78" name="Shape 74"/>
          <p:cNvSpPr/>
          <p:nvPr/>
        </p:nvSpPr>
        <p:spPr>
          <a:xfrm>
            <a:off x="6986016" y="3543300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9" name="Text 75"/>
          <p:cNvSpPr txBox="1"/>
          <p:nvPr/>
        </p:nvSpPr>
        <p:spPr>
          <a:xfrm>
            <a:off x="3874313" y="3286354"/>
            <a:ext cx="3721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Yes</a:t>
            </a:r>
            <a:endParaRPr lang="en-US" sz="1100" dirty="0"/>
          </a:p>
        </p:txBody>
      </p:sp>
      <p:pic>
        <p:nvPicPr>
          <p:cNvPr id="8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360213" y="3286354"/>
            <a:ext cx="152705" cy="152705"/>
          </a:xfrm>
          <a:prstGeom prst="rect">
            <a:avLst/>
          </a:prstGeom>
        </p:spPr>
      </p:pic>
      <p:sp>
        <p:nvSpPr>
          <p:cNvPr id="81" name="Shape 76"/>
          <p:cNvSpPr/>
          <p:nvPr/>
        </p:nvSpPr>
        <p:spPr>
          <a:xfrm>
            <a:off x="1969618" y="3895344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82" name="Text 77"/>
          <p:cNvSpPr txBox="1"/>
          <p:nvPr/>
        </p:nvSpPr>
        <p:spPr>
          <a:xfrm>
            <a:off x="5512918" y="3286354"/>
            <a:ext cx="3721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Yes</a:t>
            </a:r>
            <a:endParaRPr lang="en-US" sz="1100" dirty="0"/>
          </a:p>
        </p:txBody>
      </p:sp>
      <p:pic>
        <p:nvPicPr>
          <p:cNvPr id="8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100316" y="3286354"/>
            <a:ext cx="152705" cy="152705"/>
          </a:xfrm>
          <a:prstGeom prst="rect">
            <a:avLst/>
          </a:prstGeom>
        </p:spPr>
      </p:pic>
      <p:sp>
        <p:nvSpPr>
          <p:cNvPr id="84" name="Text 78"/>
          <p:cNvSpPr txBox="1"/>
          <p:nvPr/>
        </p:nvSpPr>
        <p:spPr>
          <a:xfrm>
            <a:off x="7253021" y="3286354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pic>
        <p:nvPicPr>
          <p:cNvPr id="8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841334" y="3286354"/>
            <a:ext cx="152705" cy="152705"/>
          </a:xfrm>
          <a:prstGeom prst="rect">
            <a:avLst/>
          </a:prstGeom>
        </p:spPr>
      </p:pic>
      <p:sp>
        <p:nvSpPr>
          <p:cNvPr id="86" name="Shape 79"/>
          <p:cNvSpPr/>
          <p:nvPr/>
        </p:nvSpPr>
        <p:spPr>
          <a:xfrm>
            <a:off x="228600" y="3552444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87" name="Shape 80"/>
          <p:cNvSpPr/>
          <p:nvPr/>
        </p:nvSpPr>
        <p:spPr>
          <a:xfrm>
            <a:off x="228600" y="389534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88" name="Text 81"/>
          <p:cNvSpPr txBox="1"/>
          <p:nvPr/>
        </p:nvSpPr>
        <p:spPr>
          <a:xfrm>
            <a:off x="8994038" y="3286354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</a:t>
            </a:r>
            <a:endParaRPr lang="en-US" sz="1100" dirty="0"/>
          </a:p>
        </p:txBody>
      </p:sp>
      <p:sp>
        <p:nvSpPr>
          <p:cNvPr id="89" name="Text 82"/>
          <p:cNvSpPr txBox="1"/>
          <p:nvPr/>
        </p:nvSpPr>
        <p:spPr>
          <a:xfrm>
            <a:off x="342900" y="3638398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Redundancy</a:t>
            </a:r>
            <a:endParaRPr lang="en-US" sz="1100" dirty="0"/>
          </a:p>
        </p:txBody>
      </p:sp>
      <p:pic>
        <p:nvPicPr>
          <p:cNvPr id="9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2083918" y="3638398"/>
            <a:ext cx="152705" cy="152705"/>
          </a:xfrm>
          <a:prstGeom prst="rect">
            <a:avLst/>
          </a:prstGeom>
        </p:spPr>
      </p:pic>
      <p:pic>
        <p:nvPicPr>
          <p:cNvPr id="9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3721608" y="3638398"/>
            <a:ext cx="152705" cy="152705"/>
          </a:xfrm>
          <a:prstGeom prst="rect">
            <a:avLst/>
          </a:prstGeom>
        </p:spPr>
      </p:pic>
      <p:sp>
        <p:nvSpPr>
          <p:cNvPr id="92" name="Shape 83"/>
          <p:cNvSpPr/>
          <p:nvPr/>
        </p:nvSpPr>
        <p:spPr>
          <a:xfrm>
            <a:off x="5245913" y="389534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3" name="Shape 84"/>
          <p:cNvSpPr/>
          <p:nvPr/>
        </p:nvSpPr>
        <p:spPr>
          <a:xfrm>
            <a:off x="6986016" y="389534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4" name="Shape 85"/>
          <p:cNvSpPr/>
          <p:nvPr/>
        </p:nvSpPr>
        <p:spPr>
          <a:xfrm>
            <a:off x="3607308" y="4248302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5" name="Shape 86"/>
          <p:cNvSpPr/>
          <p:nvPr/>
        </p:nvSpPr>
        <p:spPr>
          <a:xfrm>
            <a:off x="6986016" y="4248302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6" name="Text 87"/>
          <p:cNvSpPr txBox="1"/>
          <p:nvPr/>
        </p:nvSpPr>
        <p:spPr>
          <a:xfrm>
            <a:off x="2235708" y="3638398"/>
            <a:ext cx="8860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Single path</a:t>
            </a:r>
            <a:endParaRPr lang="en-US" sz="1100" dirty="0"/>
          </a:p>
        </p:txBody>
      </p:sp>
      <p:sp>
        <p:nvSpPr>
          <p:cNvPr id="97" name="Text 88"/>
          <p:cNvSpPr txBox="1"/>
          <p:nvPr/>
        </p:nvSpPr>
        <p:spPr>
          <a:xfrm>
            <a:off x="3874313" y="3638398"/>
            <a:ext cx="8860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Single path</a:t>
            </a:r>
            <a:endParaRPr lang="en-US" sz="1100" dirty="0"/>
          </a:p>
        </p:txBody>
      </p:sp>
      <p:pic>
        <p:nvPicPr>
          <p:cNvPr id="9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5360213" y="3638398"/>
            <a:ext cx="152705" cy="152705"/>
          </a:xfrm>
          <a:prstGeom prst="rect">
            <a:avLst/>
          </a:prstGeom>
        </p:spPr>
      </p:pic>
      <p:sp>
        <p:nvSpPr>
          <p:cNvPr id="99" name="Shape 89"/>
          <p:cNvSpPr/>
          <p:nvPr/>
        </p:nvSpPr>
        <p:spPr>
          <a:xfrm>
            <a:off x="228600" y="4248302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00" name="Shape 90"/>
          <p:cNvSpPr/>
          <p:nvPr/>
        </p:nvSpPr>
        <p:spPr>
          <a:xfrm>
            <a:off x="1969618" y="4248302"/>
            <a:ext cx="163860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01" name="Shape 91"/>
          <p:cNvSpPr/>
          <p:nvPr/>
        </p:nvSpPr>
        <p:spPr>
          <a:xfrm>
            <a:off x="5245913" y="4248302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02" name="Shape 92"/>
          <p:cNvSpPr/>
          <p:nvPr/>
        </p:nvSpPr>
        <p:spPr>
          <a:xfrm>
            <a:off x="8727034" y="4248302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03" name="Text 93"/>
          <p:cNvSpPr txBox="1"/>
          <p:nvPr/>
        </p:nvSpPr>
        <p:spPr>
          <a:xfrm>
            <a:off x="5512918" y="3638398"/>
            <a:ext cx="8860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Single path</a:t>
            </a:r>
            <a:endParaRPr lang="en-US" sz="1100" dirty="0"/>
          </a:p>
        </p:txBody>
      </p:sp>
      <p:pic>
        <p:nvPicPr>
          <p:cNvPr id="104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7100316" y="3638398"/>
            <a:ext cx="152705" cy="152705"/>
          </a:xfrm>
          <a:prstGeom prst="rect">
            <a:avLst/>
          </a:prstGeom>
        </p:spPr>
      </p:pic>
      <p:sp>
        <p:nvSpPr>
          <p:cNvPr id="105" name="Shape 94"/>
          <p:cNvSpPr/>
          <p:nvPr/>
        </p:nvSpPr>
        <p:spPr>
          <a:xfrm>
            <a:off x="8727034" y="3895344"/>
            <a:ext cx="174284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106" name="Text 95"/>
          <p:cNvSpPr txBox="1"/>
          <p:nvPr/>
        </p:nvSpPr>
        <p:spPr>
          <a:xfrm>
            <a:off x="7253021" y="3638398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Single network</a:t>
            </a:r>
            <a:endParaRPr lang="en-US" sz="1100" dirty="0"/>
          </a:p>
        </p:txBody>
      </p:sp>
      <p:pic>
        <p:nvPicPr>
          <p:cNvPr id="107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841334" y="3638398"/>
            <a:ext cx="152705" cy="152705"/>
          </a:xfrm>
          <a:prstGeom prst="rect">
            <a:avLst/>
          </a:prstGeom>
        </p:spPr>
      </p:pic>
      <p:sp>
        <p:nvSpPr>
          <p:cNvPr id="108" name="Text 96"/>
          <p:cNvSpPr txBox="1"/>
          <p:nvPr/>
        </p:nvSpPr>
        <p:spPr>
          <a:xfrm>
            <a:off x="8994038" y="3638398"/>
            <a:ext cx="9144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Dual-carrier</a:t>
            </a:r>
            <a:endParaRPr lang="en-US" sz="1100" dirty="0"/>
          </a:p>
        </p:txBody>
      </p:sp>
      <p:sp>
        <p:nvSpPr>
          <p:cNvPr id="109" name="Text 97"/>
          <p:cNvSpPr txBox="1"/>
          <p:nvPr/>
        </p:nvSpPr>
        <p:spPr>
          <a:xfrm>
            <a:off x="342900" y="3990442"/>
            <a:ext cx="4197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SLA</a:t>
            </a:r>
            <a:endParaRPr lang="en-US" sz="1100" dirty="0"/>
          </a:p>
        </p:txBody>
      </p:sp>
      <p:sp>
        <p:nvSpPr>
          <p:cNvPr id="110" name="Text 98"/>
          <p:cNvSpPr txBox="1"/>
          <p:nvPr/>
        </p:nvSpPr>
        <p:spPr>
          <a:xfrm>
            <a:off x="2083918" y="3990442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98.5%-99.9%</a:t>
            </a:r>
            <a:endParaRPr lang="en-US" sz="1100" dirty="0"/>
          </a:p>
        </p:txBody>
      </p:sp>
      <p:sp>
        <p:nvSpPr>
          <p:cNvPr id="111" name="Text 99"/>
          <p:cNvSpPr txBox="1"/>
          <p:nvPr/>
        </p:nvSpPr>
        <p:spPr>
          <a:xfrm>
            <a:off x="3721608" y="3990442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99.5%-99.9%</a:t>
            </a:r>
            <a:endParaRPr lang="en-US" sz="1100" dirty="0"/>
          </a:p>
        </p:txBody>
      </p:sp>
      <p:sp>
        <p:nvSpPr>
          <p:cNvPr id="112" name="Text 100"/>
          <p:cNvSpPr txBox="1"/>
          <p:nvPr/>
        </p:nvSpPr>
        <p:spPr>
          <a:xfrm>
            <a:off x="5360213" y="3990442"/>
            <a:ext cx="5532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99.5%</a:t>
            </a:r>
            <a:endParaRPr lang="en-US" sz="1100" dirty="0"/>
          </a:p>
        </p:txBody>
      </p:sp>
      <p:sp>
        <p:nvSpPr>
          <p:cNvPr id="113" name="Text 101"/>
          <p:cNvSpPr txBox="1"/>
          <p:nvPr/>
        </p:nvSpPr>
        <p:spPr>
          <a:xfrm>
            <a:off x="7100316" y="3990442"/>
            <a:ext cx="5532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99.5%</a:t>
            </a:r>
            <a:endParaRPr lang="en-US" sz="1100" dirty="0"/>
          </a:p>
        </p:txBody>
      </p:sp>
      <p:sp>
        <p:nvSpPr>
          <p:cNvPr id="114" name="Text 102"/>
          <p:cNvSpPr txBox="1"/>
          <p:nvPr/>
        </p:nvSpPr>
        <p:spPr>
          <a:xfrm>
            <a:off x="8841334" y="3990442"/>
            <a:ext cx="9912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99%-99.95%</a:t>
            </a:r>
            <a:endParaRPr lang="en-US" sz="1100" dirty="0"/>
          </a:p>
        </p:txBody>
      </p:sp>
      <p:sp>
        <p:nvSpPr>
          <p:cNvPr id="115" name="Shape 103"/>
          <p:cNvSpPr/>
          <p:nvPr/>
        </p:nvSpPr>
        <p:spPr>
          <a:xfrm>
            <a:off x="228600" y="4600346"/>
            <a:ext cx="10239451" cy="571500"/>
          </a:xfrm>
          <a:prstGeom prst="roundRect">
            <a:avLst>
              <a:gd name="adj" fmla="val 21333"/>
            </a:avLst>
          </a:prstGeom>
          <a:solidFill>
            <a:srgbClr val="FFF4EC"/>
          </a:solidFill>
          <a:ln/>
        </p:spPr>
      </p:sp>
      <p:sp>
        <p:nvSpPr>
          <p:cNvPr id="116" name="Shape 104"/>
          <p:cNvSpPr/>
          <p:nvPr/>
        </p:nvSpPr>
        <p:spPr>
          <a:xfrm>
            <a:off x="228600" y="4600346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17" name="Text 105"/>
          <p:cNvSpPr txBox="1"/>
          <p:nvPr/>
        </p:nvSpPr>
        <p:spPr>
          <a:xfrm>
            <a:off x="390449" y="4714646"/>
            <a:ext cx="973013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Technology Insights: SkyFibre provides rapid deployment while HomeFibre/BizFibre deliver symmetrical speeds with high reliability. SD-WAN Lite offers unique dual-carrier redundancy ideal for mission-critical applications where connectivity must be maintained.</a:t>
            </a:r>
            <a:endParaRPr lang="en-US" sz="1000" dirty="0"/>
          </a:p>
        </p:txBody>
      </p:sp>
      <p:sp>
        <p:nvSpPr>
          <p:cNvPr id="118" name="Text 106"/>
          <p:cNvSpPr txBox="1"/>
          <p:nvPr/>
        </p:nvSpPr>
        <p:spPr>
          <a:xfrm>
            <a:off x="228600" y="7143293"/>
            <a:ext cx="25292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Version 1.0</a:t>
            </a:r>
            <a:endParaRPr lang="en-US" sz="1000" dirty="0"/>
          </a:p>
        </p:txBody>
      </p:sp>
      <p:sp>
        <p:nvSpPr>
          <p:cNvPr id="119" name="Text 107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304495" y="314554"/>
            <a:ext cx="8587130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Quick Reference Guide - Part 1: Residential &amp; Small Business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304495" y="714146"/>
            <a:ext cx="551566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Find the right CircleTel product for your connectivity needs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304495" y="1104595"/>
            <a:ext cx="10086746" cy="1295705"/>
          </a:xfrm>
          <a:prstGeom prst="roundRect">
            <a:avLst>
              <a:gd name="adj" fmla="val 3113"/>
            </a:avLst>
          </a:prstGeom>
          <a:solidFill>
            <a:srgbClr val="F8F9FA"/>
          </a:solidFill>
          <a:ln/>
        </p:spPr>
      </p:sp>
      <p:sp>
        <p:nvSpPr>
          <p:cNvPr id="6" name="Shape 4"/>
          <p:cNvSpPr/>
          <p:nvPr/>
        </p:nvSpPr>
        <p:spPr>
          <a:xfrm>
            <a:off x="304495" y="1104595"/>
            <a:ext cx="28346" cy="1295705"/>
          </a:xfrm>
          <a:prstGeom prst="rect">
            <a:avLst/>
          </a:prstGeom>
          <a:solidFill>
            <a:srgbClr val="FF7700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571" b="-571"/>
          <a:stretch/>
        </p:blipFill>
        <p:spPr>
          <a:xfrm>
            <a:off x="428854" y="1240841"/>
            <a:ext cx="190195" cy="170993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304495" y="2571293"/>
            <a:ext cx="10086746" cy="1067105"/>
          </a:xfrm>
          <a:prstGeom prst="roundRect">
            <a:avLst>
              <a:gd name="adj" fmla="val 4591"/>
            </a:avLst>
          </a:prstGeom>
          <a:solidFill>
            <a:srgbClr val="F8F9FA"/>
          </a:solidFill>
          <a:ln/>
        </p:spPr>
      </p:sp>
      <p:sp>
        <p:nvSpPr>
          <p:cNvPr id="9" name="Shape 6"/>
          <p:cNvSpPr/>
          <p:nvPr/>
        </p:nvSpPr>
        <p:spPr>
          <a:xfrm>
            <a:off x="304495" y="2571293"/>
            <a:ext cx="28346" cy="10671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7"/>
          <p:cNvSpPr/>
          <p:nvPr/>
        </p:nvSpPr>
        <p:spPr>
          <a:xfrm>
            <a:off x="304495" y="3810305"/>
            <a:ext cx="10086746" cy="1067105"/>
          </a:xfrm>
          <a:prstGeom prst="roundRect">
            <a:avLst>
              <a:gd name="adj" fmla="val 4591"/>
            </a:avLst>
          </a:prstGeom>
          <a:solidFill>
            <a:srgbClr val="F8F9FA"/>
          </a:solidFill>
          <a:ln/>
        </p:spPr>
      </p:sp>
      <p:sp>
        <p:nvSpPr>
          <p:cNvPr id="11" name="Shape 8"/>
          <p:cNvSpPr/>
          <p:nvPr/>
        </p:nvSpPr>
        <p:spPr>
          <a:xfrm>
            <a:off x="304495" y="3810305"/>
            <a:ext cx="28346" cy="10671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694944" y="1238098"/>
            <a:ext cx="19385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Residential/Home Use</a:t>
            </a:r>
            <a:endParaRPr lang="en-US" sz="1300" dirty="0"/>
          </a:p>
        </p:txBody>
      </p:sp>
      <p:sp>
        <p:nvSpPr>
          <p:cNvPr id="13" name="Text 10"/>
          <p:cNvSpPr txBox="1"/>
          <p:nvPr/>
        </p:nvSpPr>
        <p:spPr>
          <a:xfrm>
            <a:off x="694944" y="2704795"/>
            <a:ext cx="2843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Small Business (5-15 employees)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724205" y="3942893"/>
            <a:ext cx="1910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Community/Township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657454" y="1571854"/>
            <a:ext cx="14008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Budget Conscious:</a:t>
            </a:r>
            <a:endParaRPr lang="en-US" sz="1100" dirty="0"/>
          </a:p>
        </p:txBody>
      </p:sp>
      <p:sp>
        <p:nvSpPr>
          <p:cNvPr id="16" name="Text 13"/>
          <p:cNvSpPr txBox="1"/>
          <p:nvPr/>
        </p:nvSpPr>
        <p:spPr>
          <a:xfrm>
            <a:off x="3996842" y="1571854"/>
            <a:ext cx="1343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Family/Multi-User:</a:t>
            </a:r>
            <a:endParaRPr lang="en-US" sz="1100" dirty="0"/>
          </a:p>
        </p:txBody>
      </p:sp>
      <p:sp>
        <p:nvSpPr>
          <p:cNvPr id="17" name="Text 14"/>
          <p:cNvSpPr txBox="1"/>
          <p:nvPr/>
        </p:nvSpPr>
        <p:spPr>
          <a:xfrm>
            <a:off x="7337146" y="1571854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Power Users:</a:t>
            </a:r>
            <a:endParaRPr lang="en-US" sz="1100" dirty="0"/>
          </a:p>
        </p:txBody>
      </p:sp>
      <p:sp>
        <p:nvSpPr>
          <p:cNvPr id="18" name="Text 15"/>
          <p:cNvSpPr txBox="1"/>
          <p:nvPr/>
        </p:nvSpPr>
        <p:spPr>
          <a:xfrm>
            <a:off x="657454" y="3038551"/>
            <a:ext cx="9244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Entry Level:</a:t>
            </a:r>
            <a:endParaRPr lang="en-US" sz="1100" dirty="0"/>
          </a:p>
        </p:txBody>
      </p:sp>
      <p:sp>
        <p:nvSpPr>
          <p:cNvPr id="19" name="Text 16"/>
          <p:cNvSpPr txBox="1"/>
          <p:nvPr/>
        </p:nvSpPr>
        <p:spPr>
          <a:xfrm>
            <a:off x="3996842" y="3038551"/>
            <a:ext cx="7818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Standard:</a:t>
            </a:r>
            <a:endParaRPr lang="en-US" sz="1100" dirty="0"/>
          </a:p>
        </p:txBody>
      </p:sp>
      <p:sp>
        <p:nvSpPr>
          <p:cNvPr id="20" name="Text 17"/>
          <p:cNvSpPr txBox="1"/>
          <p:nvPr/>
        </p:nvSpPr>
        <p:spPr>
          <a:xfrm>
            <a:off x="7337146" y="3038551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 Fibre Available:</a:t>
            </a:r>
            <a:endParaRPr lang="en-US" sz="1100" dirty="0"/>
          </a:p>
        </p:txBody>
      </p:sp>
      <p:sp>
        <p:nvSpPr>
          <p:cNvPr id="21" name="Text 18"/>
          <p:cNvSpPr txBox="1"/>
          <p:nvPr/>
        </p:nvSpPr>
        <p:spPr>
          <a:xfrm>
            <a:off x="657454" y="1571854"/>
            <a:ext cx="2734056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Home Lite (R799 promo) or HomeFibreConnect Starter (R449)</a:t>
            </a:r>
            <a:endParaRPr lang="en-US" sz="1100" dirty="0"/>
          </a:p>
        </p:txBody>
      </p:sp>
      <p:sp>
        <p:nvSpPr>
          <p:cNvPr id="22" name="Text 19"/>
          <p:cNvSpPr txBox="1"/>
          <p:nvPr/>
        </p:nvSpPr>
        <p:spPr>
          <a:xfrm>
            <a:off x="3996842" y="1571854"/>
            <a:ext cx="273405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Home Plus (R899 promo)</a:t>
            </a:r>
            <a:endParaRPr lang="en-US" sz="1100" dirty="0"/>
          </a:p>
        </p:txBody>
      </p:sp>
      <p:sp>
        <p:nvSpPr>
          <p:cNvPr id="23" name="Text 20"/>
          <p:cNvSpPr txBox="1"/>
          <p:nvPr/>
        </p:nvSpPr>
        <p:spPr>
          <a:xfrm>
            <a:off x="7337146" y="1571854"/>
            <a:ext cx="30010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Home Max (R1,099 promo)</a:t>
            </a:r>
            <a:endParaRPr lang="en-US" sz="1100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571" b="-571"/>
          <a:stretch/>
        </p:blipFill>
        <p:spPr>
          <a:xfrm>
            <a:off x="428854" y="2707538"/>
            <a:ext cx="190195" cy="170993"/>
          </a:xfrm>
          <a:prstGeom prst="rect">
            <a:avLst/>
          </a:prstGeom>
        </p:spPr>
      </p:pic>
      <p:sp>
        <p:nvSpPr>
          <p:cNvPr id="25" name="Text 21"/>
          <p:cNvSpPr txBox="1"/>
          <p:nvPr/>
        </p:nvSpPr>
        <p:spPr>
          <a:xfrm>
            <a:off x="657454" y="3038551"/>
            <a:ext cx="306781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SME Essential (R999) or BizFibreConnect Lite (R1,699)</a:t>
            </a:r>
            <a:endParaRPr lang="en-US" sz="1100" dirty="0"/>
          </a:p>
        </p:txBody>
      </p:sp>
      <p:sp>
        <p:nvSpPr>
          <p:cNvPr id="26" name="Text 22"/>
          <p:cNvSpPr txBox="1"/>
          <p:nvPr/>
        </p:nvSpPr>
        <p:spPr>
          <a:xfrm>
            <a:off x="3996842" y="3038551"/>
            <a:ext cx="267736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SME Professional (R1,499) or MTN 5G Essential (R449)</a:t>
            </a:r>
            <a:endParaRPr lang="en-US" sz="1100" dirty="0"/>
          </a:p>
        </p:txBody>
      </p:sp>
      <p:sp>
        <p:nvSpPr>
          <p:cNvPr id="27" name="Text 23"/>
          <p:cNvSpPr txBox="1"/>
          <p:nvPr/>
        </p:nvSpPr>
        <p:spPr>
          <a:xfrm>
            <a:off x="7337146" y="3038551"/>
            <a:ext cx="279166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SD-WAN Lite Starter (R1,999)</a:t>
            </a:r>
            <a:endParaRPr lang="en-US" sz="1100" dirty="0"/>
          </a:p>
        </p:txBody>
      </p:sp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rcRect l="-1337" r="-1337" t="0" b="0"/>
          <a:stretch/>
        </p:blipFill>
        <p:spPr>
          <a:xfrm>
            <a:off x="428854" y="3945636"/>
            <a:ext cx="219456" cy="170993"/>
          </a:xfrm>
          <a:prstGeom prst="rect">
            <a:avLst/>
          </a:prstGeom>
        </p:spPr>
      </p:pic>
      <p:sp>
        <p:nvSpPr>
          <p:cNvPr id="29" name="Text 24"/>
          <p:cNvSpPr txBox="1"/>
          <p:nvPr/>
        </p:nvSpPr>
        <p:spPr>
          <a:xfrm>
            <a:off x="657454" y="4276649"/>
            <a:ext cx="1467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Underserved Areas:</a:t>
            </a:r>
            <a:endParaRPr lang="en-US" sz="1100" dirty="0"/>
          </a:p>
        </p:txBody>
      </p:sp>
      <p:sp>
        <p:nvSpPr>
          <p:cNvPr id="30" name="Text 25"/>
          <p:cNvSpPr txBox="1"/>
          <p:nvPr/>
        </p:nvSpPr>
        <p:spPr>
          <a:xfrm>
            <a:off x="5667451" y="4276649"/>
            <a:ext cx="15243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Community Benefits:</a:t>
            </a:r>
            <a:endParaRPr lang="en-US" sz="1100" dirty="0"/>
          </a:p>
        </p:txBody>
      </p:sp>
      <p:sp>
        <p:nvSpPr>
          <p:cNvPr id="31" name="Text 26"/>
          <p:cNvSpPr txBox="1"/>
          <p:nvPr/>
        </p:nvSpPr>
        <p:spPr>
          <a:xfrm>
            <a:off x="657454" y="4276649"/>
            <a:ext cx="411480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Township (R5/day, R30/week, R199/month)</a:t>
            </a:r>
            <a:endParaRPr lang="en-US" sz="1100" dirty="0"/>
          </a:p>
        </p:txBody>
      </p:sp>
      <p:sp>
        <p:nvSpPr>
          <p:cNvPr id="32" name="Text 27"/>
          <p:cNvSpPr txBox="1"/>
          <p:nvPr/>
        </p:nvSpPr>
        <p:spPr>
          <a:xfrm>
            <a:off x="7072884" y="4276649"/>
            <a:ext cx="32772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Local jobs, Spaza vouchers (15% commission)</a:t>
            </a:r>
            <a:endParaRPr lang="en-US" sz="1100" dirty="0"/>
          </a:p>
        </p:txBody>
      </p:sp>
      <p:sp>
        <p:nvSpPr>
          <p:cNvPr id="33" name="Shape 28"/>
          <p:cNvSpPr/>
          <p:nvPr/>
        </p:nvSpPr>
        <p:spPr>
          <a:xfrm>
            <a:off x="304495" y="5124298"/>
            <a:ext cx="10086746" cy="1181405"/>
          </a:xfrm>
          <a:prstGeom prst="roundRect">
            <a:avLst>
              <a:gd name="adj" fmla="val 4994"/>
            </a:avLst>
          </a:prstGeom>
          <a:solidFill>
            <a:srgbClr val="FFF4EC"/>
          </a:solidFill>
          <a:ln/>
        </p:spPr>
      </p:sp>
      <p:sp>
        <p:nvSpPr>
          <p:cNvPr id="34" name="Shape 29"/>
          <p:cNvSpPr/>
          <p:nvPr/>
        </p:nvSpPr>
        <p:spPr>
          <a:xfrm>
            <a:off x="304495" y="5124298"/>
            <a:ext cx="38405" cy="11814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35" name="Text 30"/>
          <p:cNvSpPr txBox="1"/>
          <p:nvPr/>
        </p:nvSpPr>
        <p:spPr>
          <a:xfrm>
            <a:off x="495605" y="5314493"/>
            <a:ext cx="35771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Selection Tips for Home &amp; Small Business</a:t>
            </a:r>
            <a:endParaRPr lang="en-US" sz="1300" dirty="0"/>
          </a:p>
        </p:txBody>
      </p:sp>
      <p:sp>
        <p:nvSpPr>
          <p:cNvPr id="36" name="Text 31"/>
          <p:cNvSpPr txBox="1"/>
          <p:nvPr/>
        </p:nvSpPr>
        <p:spPr>
          <a:xfrm>
            <a:off x="724205" y="5648249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Need stability?</a:t>
            </a:r>
            <a:endParaRPr lang="en-US" sz="1100" dirty="0"/>
          </a:p>
        </p:txBody>
      </p:sp>
      <p:sp>
        <p:nvSpPr>
          <p:cNvPr id="37" name="Text 32"/>
          <p:cNvSpPr txBox="1"/>
          <p:nvPr/>
        </p:nvSpPr>
        <p:spPr>
          <a:xfrm>
            <a:off x="4022446" y="5648249"/>
            <a:ext cx="11914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 sensitive?</a:t>
            </a:r>
            <a:endParaRPr lang="en-US" sz="1100" dirty="0"/>
          </a:p>
        </p:txBody>
      </p:sp>
      <p:sp>
        <p:nvSpPr>
          <p:cNvPr id="38" name="Text 33"/>
          <p:cNvSpPr txBox="1"/>
          <p:nvPr/>
        </p:nvSpPr>
        <p:spPr>
          <a:xfrm>
            <a:off x="7321601" y="5648249"/>
            <a:ext cx="13816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Temporary needs?</a:t>
            </a:r>
            <a:endParaRPr lang="en-US" sz="1100" dirty="0"/>
          </a:p>
        </p:txBody>
      </p:sp>
      <p:sp>
        <p:nvSpPr>
          <p:cNvPr id="39" name="Text 34"/>
          <p:cNvSpPr txBox="1"/>
          <p:nvPr/>
        </p:nvSpPr>
        <p:spPr>
          <a:xfrm>
            <a:off x="724205" y="5648249"/>
            <a:ext cx="264810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Choose SkyFibre fixed wireless or fibre</a:t>
            </a:r>
            <a:endParaRPr lang="en-US" sz="1100" dirty="0"/>
          </a:p>
        </p:txBody>
      </p:sp>
      <p:sp>
        <p:nvSpPr>
          <p:cNvPr id="40" name="Text 35"/>
          <p:cNvSpPr txBox="1"/>
          <p:nvPr/>
        </p:nvSpPr>
        <p:spPr>
          <a:xfrm>
            <a:off x="4022446" y="5648249"/>
            <a:ext cx="268650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HomeFibreConnect or Township options</a:t>
            </a:r>
            <a:endParaRPr lang="en-US" sz="1100" dirty="0"/>
          </a:p>
        </p:txBody>
      </p:sp>
      <p:sp>
        <p:nvSpPr>
          <p:cNvPr id="41" name="Text 36"/>
          <p:cNvSpPr txBox="1"/>
          <p:nvPr/>
        </p:nvSpPr>
        <p:spPr>
          <a:xfrm>
            <a:off x="7321601" y="5648249"/>
            <a:ext cx="290596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Daily/weekly Township packages</a:t>
            </a:r>
            <a:endParaRPr lang="en-US" sz="1100" dirty="0"/>
          </a:p>
        </p:txBody>
      </p:sp>
      <p:sp>
        <p:nvSpPr>
          <p:cNvPr id="42" name="Text 37"/>
          <p:cNvSpPr txBox="1"/>
          <p:nvPr/>
        </p:nvSpPr>
        <p:spPr>
          <a:xfrm>
            <a:off x="304495" y="7067398"/>
            <a:ext cx="36813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© 2025 CircleTel (Pty) Ltd. All Rights Reserved. | Version 1.0</a:t>
            </a:r>
            <a:endParaRPr lang="en-US" sz="1000" dirty="0"/>
          </a:p>
        </p:txBody>
      </p:sp>
      <p:sp>
        <p:nvSpPr>
          <p:cNvPr id="43" name="Text 38"/>
          <p:cNvSpPr txBox="1"/>
          <p:nvPr/>
        </p:nvSpPr>
        <p:spPr>
          <a:xfrm>
            <a:off x="9425635" y="7058254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6272784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Quick Reference Guide - Business Solutions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38251"/>
            <a:ext cx="52203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 selection for medium and large business needs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1028700"/>
            <a:ext cx="31290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Medium Business (15-50 employees)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5424221" y="1028700"/>
            <a:ext cx="3691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Large Business/Enterprise (50+ employees)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228600" y="1333195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8" name="Shape 6"/>
          <p:cNvSpPr/>
          <p:nvPr/>
        </p:nvSpPr>
        <p:spPr>
          <a:xfrm>
            <a:off x="228600" y="1333195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9" name="Shape 7"/>
          <p:cNvSpPr/>
          <p:nvPr/>
        </p:nvSpPr>
        <p:spPr>
          <a:xfrm>
            <a:off x="228600" y="1914754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0" name="Shape 8"/>
          <p:cNvSpPr/>
          <p:nvPr/>
        </p:nvSpPr>
        <p:spPr>
          <a:xfrm>
            <a:off x="228600" y="1914754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1" name="Shape 9"/>
          <p:cNvSpPr/>
          <p:nvPr/>
        </p:nvSpPr>
        <p:spPr>
          <a:xfrm>
            <a:off x="228600" y="2495398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2" name="Shape 10"/>
          <p:cNvSpPr/>
          <p:nvPr/>
        </p:nvSpPr>
        <p:spPr>
          <a:xfrm>
            <a:off x="228600" y="2495398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3" name="Shape 11"/>
          <p:cNvSpPr/>
          <p:nvPr/>
        </p:nvSpPr>
        <p:spPr>
          <a:xfrm>
            <a:off x="5424221" y="1333195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4" name="Shape 12"/>
          <p:cNvSpPr/>
          <p:nvPr/>
        </p:nvSpPr>
        <p:spPr>
          <a:xfrm>
            <a:off x="5424221" y="1333195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5" name="Shape 13"/>
          <p:cNvSpPr/>
          <p:nvPr/>
        </p:nvSpPr>
        <p:spPr>
          <a:xfrm>
            <a:off x="5424221" y="1914754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6" name="Shape 14"/>
          <p:cNvSpPr/>
          <p:nvPr/>
        </p:nvSpPr>
        <p:spPr>
          <a:xfrm>
            <a:off x="5424221" y="1914754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7" name="Shape 15"/>
          <p:cNvSpPr/>
          <p:nvPr/>
        </p:nvSpPr>
        <p:spPr>
          <a:xfrm>
            <a:off x="5424221" y="2495398"/>
            <a:ext cx="5048402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8" name="Shape 16"/>
          <p:cNvSpPr/>
          <p:nvPr/>
        </p:nvSpPr>
        <p:spPr>
          <a:xfrm>
            <a:off x="5424221" y="2495398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9" name="Text 17"/>
          <p:cNvSpPr txBox="1"/>
          <p:nvPr/>
        </p:nvSpPr>
        <p:spPr>
          <a:xfrm>
            <a:off x="314554" y="1410005"/>
            <a:ext cx="9765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Fixed Wireless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314554" y="1990649"/>
            <a:ext cx="9765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Available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314554" y="2571293"/>
            <a:ext cx="12819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Mobile/Redundancy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5510174" y="1410005"/>
            <a:ext cx="11768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High Performance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5510174" y="1990649"/>
            <a:ext cx="9290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Solution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5510174" y="2571293"/>
            <a:ext cx="9866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 &amp; SD-WAN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314554" y="1609344"/>
            <a:ext cx="17812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Business 100</a:t>
            </a:r>
            <a:endParaRPr lang="en-US" sz="1100" dirty="0"/>
          </a:p>
        </p:txBody>
      </p:sp>
      <p:sp>
        <p:nvSpPr>
          <p:cNvPr id="26" name="Text 24"/>
          <p:cNvSpPr txBox="1"/>
          <p:nvPr/>
        </p:nvSpPr>
        <p:spPr>
          <a:xfrm>
            <a:off x="314554" y="2190902"/>
            <a:ext cx="16962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BizFibreConnect Plus</a:t>
            </a:r>
            <a:endParaRPr lang="en-US" sz="1100" dirty="0"/>
          </a:p>
        </p:txBody>
      </p:sp>
      <p:sp>
        <p:nvSpPr>
          <p:cNvPr id="27" name="Text 25"/>
          <p:cNvSpPr txBox="1"/>
          <p:nvPr/>
        </p:nvSpPr>
        <p:spPr>
          <a:xfrm>
            <a:off x="314554" y="2771546"/>
            <a:ext cx="1752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5G / SD-WAN Lite</a:t>
            </a:r>
            <a:endParaRPr lang="en-US" sz="1100" dirty="0"/>
          </a:p>
        </p:txBody>
      </p:sp>
      <p:sp>
        <p:nvSpPr>
          <p:cNvPr id="28" name="Text 26"/>
          <p:cNvSpPr txBox="1"/>
          <p:nvPr/>
        </p:nvSpPr>
        <p:spPr>
          <a:xfrm>
            <a:off x="5510174" y="1609344"/>
            <a:ext cx="20766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Business 300/400</a:t>
            </a:r>
            <a:endParaRPr lang="en-US" sz="1100" dirty="0"/>
          </a:p>
        </p:txBody>
      </p:sp>
      <p:sp>
        <p:nvSpPr>
          <p:cNvPr id="29" name="Text 27"/>
          <p:cNvSpPr txBox="1"/>
          <p:nvPr/>
        </p:nvSpPr>
        <p:spPr>
          <a:xfrm>
            <a:off x="5510174" y="2190902"/>
            <a:ext cx="17245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BizFibreConnect Ultra</a:t>
            </a:r>
            <a:endParaRPr lang="en-US" sz="1100" dirty="0"/>
          </a:p>
        </p:txBody>
      </p:sp>
      <p:sp>
        <p:nvSpPr>
          <p:cNvPr id="30" name="Text 28"/>
          <p:cNvSpPr txBox="1"/>
          <p:nvPr/>
        </p:nvSpPr>
        <p:spPr>
          <a:xfrm>
            <a:off x="5510174" y="2771546"/>
            <a:ext cx="22384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5G / SD-WAN Enterprise</a:t>
            </a:r>
            <a:endParaRPr lang="en-US" sz="1100" dirty="0"/>
          </a:p>
        </p:txBody>
      </p:sp>
      <p:sp>
        <p:nvSpPr>
          <p:cNvPr id="31" name="Text 29"/>
          <p:cNvSpPr txBox="1"/>
          <p:nvPr/>
        </p:nvSpPr>
        <p:spPr>
          <a:xfrm>
            <a:off x="4465015" y="1457554"/>
            <a:ext cx="8385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R2,999/month</a:t>
            </a:r>
            <a:endParaRPr lang="en-US" sz="800" dirty="0"/>
          </a:p>
        </p:txBody>
      </p:sp>
      <p:sp>
        <p:nvSpPr>
          <p:cNvPr id="32" name="Text 30"/>
          <p:cNvSpPr txBox="1"/>
          <p:nvPr/>
        </p:nvSpPr>
        <p:spPr>
          <a:xfrm>
            <a:off x="4102913" y="1609344"/>
            <a:ext cx="12006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100Mbps symmetrical</a:t>
            </a:r>
            <a:endParaRPr lang="en-US" sz="800" dirty="0"/>
          </a:p>
        </p:txBody>
      </p:sp>
      <p:sp>
        <p:nvSpPr>
          <p:cNvPr id="33" name="Text 31"/>
          <p:cNvSpPr txBox="1"/>
          <p:nvPr/>
        </p:nvSpPr>
        <p:spPr>
          <a:xfrm>
            <a:off x="4465015" y="2038198"/>
            <a:ext cx="8385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R2,499/month</a:t>
            </a:r>
            <a:endParaRPr lang="en-US" sz="800" dirty="0"/>
          </a:p>
        </p:txBody>
      </p:sp>
      <p:sp>
        <p:nvSpPr>
          <p:cNvPr id="34" name="Text 32"/>
          <p:cNvSpPr txBox="1"/>
          <p:nvPr/>
        </p:nvSpPr>
        <p:spPr>
          <a:xfrm>
            <a:off x="4090111" y="2190902"/>
            <a:ext cx="12198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50/50 Mbps dedicated</a:t>
            </a:r>
            <a:endParaRPr lang="en-US" sz="800" dirty="0"/>
          </a:p>
        </p:txBody>
      </p:sp>
      <p:sp>
        <p:nvSpPr>
          <p:cNvPr id="35" name="Text 33"/>
          <p:cNvSpPr txBox="1"/>
          <p:nvPr/>
        </p:nvSpPr>
        <p:spPr>
          <a:xfrm>
            <a:off x="4154119" y="2619756"/>
            <a:ext cx="115305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R649-R2,999/month</a:t>
            </a:r>
            <a:endParaRPr lang="en-US" sz="800" dirty="0"/>
          </a:p>
        </p:txBody>
      </p:sp>
      <p:sp>
        <p:nvSpPr>
          <p:cNvPr id="36" name="Text 34"/>
          <p:cNvSpPr txBox="1"/>
          <p:nvPr/>
        </p:nvSpPr>
        <p:spPr>
          <a:xfrm>
            <a:off x="4435754" y="2771546"/>
            <a:ext cx="8668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Various options</a:t>
            </a:r>
            <a:endParaRPr lang="en-US" sz="800" dirty="0"/>
          </a:p>
        </p:txBody>
      </p:sp>
      <p:sp>
        <p:nvSpPr>
          <p:cNvPr id="37" name="Text 35"/>
          <p:cNvSpPr txBox="1"/>
          <p:nvPr/>
        </p:nvSpPr>
        <p:spPr>
          <a:xfrm>
            <a:off x="9254642" y="1457554"/>
            <a:ext cx="124815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R5,999-R7,999/month</a:t>
            </a:r>
            <a:endParaRPr lang="en-US" sz="800" dirty="0"/>
          </a:p>
        </p:txBody>
      </p:sp>
      <p:sp>
        <p:nvSpPr>
          <p:cNvPr id="38" name="Text 36"/>
          <p:cNvSpPr txBox="1"/>
          <p:nvPr/>
        </p:nvSpPr>
        <p:spPr>
          <a:xfrm>
            <a:off x="9374429" y="1609344"/>
            <a:ext cx="11247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Bonded connections</a:t>
            </a:r>
            <a:endParaRPr lang="en-US" sz="800" dirty="0"/>
          </a:p>
        </p:txBody>
      </p:sp>
      <p:sp>
        <p:nvSpPr>
          <p:cNvPr id="39" name="Text 37"/>
          <p:cNvSpPr txBox="1"/>
          <p:nvPr/>
        </p:nvSpPr>
        <p:spPr>
          <a:xfrm>
            <a:off x="9661550" y="2038198"/>
            <a:ext cx="8385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R4,373/month</a:t>
            </a:r>
            <a:endParaRPr lang="en-US" sz="800" dirty="0"/>
          </a:p>
        </p:txBody>
      </p:sp>
      <p:sp>
        <p:nvSpPr>
          <p:cNvPr id="40" name="Text 38"/>
          <p:cNvSpPr txBox="1"/>
          <p:nvPr/>
        </p:nvSpPr>
        <p:spPr>
          <a:xfrm>
            <a:off x="9158630" y="2190902"/>
            <a:ext cx="13432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200/200 Mbps dedicated</a:t>
            </a:r>
            <a:endParaRPr lang="en-US" sz="800" dirty="0"/>
          </a:p>
        </p:txBody>
      </p:sp>
      <p:sp>
        <p:nvSpPr>
          <p:cNvPr id="41" name="Text 39"/>
          <p:cNvSpPr txBox="1"/>
          <p:nvPr/>
        </p:nvSpPr>
        <p:spPr>
          <a:xfrm>
            <a:off x="9349740" y="2619756"/>
            <a:ext cx="115305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R949-R5,999/month</a:t>
            </a:r>
            <a:endParaRPr lang="en-US" sz="800" dirty="0"/>
          </a:p>
        </p:txBody>
      </p:sp>
      <p:sp>
        <p:nvSpPr>
          <p:cNvPr id="42" name="Text 40"/>
          <p:cNvSpPr txBox="1"/>
          <p:nvPr/>
        </p:nvSpPr>
        <p:spPr>
          <a:xfrm>
            <a:off x="9495130" y="2771546"/>
            <a:ext cx="10104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500GB data</a:t>
            </a:r>
            <a:endParaRPr lang="en-US" sz="800" dirty="0"/>
          </a:p>
        </p:txBody>
      </p:sp>
      <p:sp>
        <p:nvSpPr>
          <p:cNvPr id="43" name="Shape 41"/>
          <p:cNvSpPr/>
          <p:nvPr/>
        </p:nvSpPr>
        <p:spPr>
          <a:xfrm>
            <a:off x="228600" y="3191256"/>
            <a:ext cx="10239451" cy="1104595"/>
          </a:xfrm>
          <a:prstGeom prst="roundRect">
            <a:avLst>
              <a:gd name="adj" fmla="val 5709"/>
            </a:avLst>
          </a:prstGeom>
          <a:solidFill>
            <a:srgbClr val="FFF4EC"/>
          </a:solidFill>
          <a:ln/>
        </p:spPr>
      </p:sp>
      <p:sp>
        <p:nvSpPr>
          <p:cNvPr id="44" name="Shape 42"/>
          <p:cNvSpPr/>
          <p:nvPr/>
        </p:nvSpPr>
        <p:spPr>
          <a:xfrm>
            <a:off x="228600" y="3191256"/>
            <a:ext cx="38405" cy="11045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5" name="Text 43"/>
          <p:cNvSpPr txBox="1"/>
          <p:nvPr/>
        </p:nvSpPr>
        <p:spPr>
          <a:xfrm>
            <a:off x="381305" y="3333902"/>
            <a:ext cx="16194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Selection Guidelines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609905" y="3638398"/>
            <a:ext cx="11622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Mission-critical: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609905" y="3924605"/>
            <a:ext cx="10287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Fiber access: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5652821" y="3638398"/>
            <a:ext cx="6958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 fiber:</a:t>
            </a:r>
            <a:endParaRPr lang="en-US" sz="1100" dirty="0"/>
          </a:p>
        </p:txBody>
      </p:sp>
      <p:sp>
        <p:nvSpPr>
          <p:cNvPr id="49" name="Text 47"/>
          <p:cNvSpPr txBox="1"/>
          <p:nvPr/>
        </p:nvSpPr>
        <p:spPr>
          <a:xfrm>
            <a:off x="5652821" y="3924605"/>
            <a:ext cx="13533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Multiple branches:</a:t>
            </a:r>
            <a:endParaRPr lang="en-US" sz="1100" dirty="0"/>
          </a:p>
        </p:txBody>
      </p:sp>
      <p:sp>
        <p:nvSpPr>
          <p:cNvPr id="50" name="Text 48"/>
          <p:cNvSpPr txBox="1"/>
          <p:nvPr/>
        </p:nvSpPr>
        <p:spPr>
          <a:xfrm>
            <a:off x="1651406" y="3638398"/>
            <a:ext cx="30102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Business 300/400 with 24/7 NOC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1516075" y="3924605"/>
            <a:ext cx="2695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BizFibreConnect for stable connection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6228893" y="3638398"/>
            <a:ext cx="37719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or MTN 5G depending on deployment speed</a:t>
            </a:r>
            <a:endParaRPr lang="en-US" sz="1100" dirty="0"/>
          </a:p>
        </p:txBody>
      </p:sp>
      <p:sp>
        <p:nvSpPr>
          <p:cNvPr id="53" name="Text 51"/>
          <p:cNvSpPr txBox="1"/>
          <p:nvPr/>
        </p:nvSpPr>
        <p:spPr>
          <a:xfrm>
            <a:off x="6890004" y="3924605"/>
            <a:ext cx="26673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SD-WAN Lite for unified management</a:t>
            </a:r>
            <a:endParaRPr lang="en-US" sz="1100" dirty="0"/>
          </a:p>
        </p:txBody>
      </p:sp>
      <p:sp>
        <p:nvSpPr>
          <p:cNvPr id="54" name="Shape 52"/>
          <p:cNvSpPr/>
          <p:nvPr/>
        </p:nvSpPr>
        <p:spPr>
          <a:xfrm>
            <a:off x="228600" y="4447642"/>
            <a:ext cx="2476195" cy="705002"/>
          </a:xfrm>
          <a:prstGeom prst="roundRect">
            <a:avLst>
              <a:gd name="adj" fmla="val 14022"/>
            </a:avLst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5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4552798"/>
            <a:ext cx="152705" cy="152705"/>
          </a:xfrm>
          <a:prstGeom prst="rect">
            <a:avLst/>
          </a:prstGeom>
        </p:spPr>
      </p:pic>
      <p:sp>
        <p:nvSpPr>
          <p:cNvPr id="56" name="Shape 53"/>
          <p:cNvSpPr/>
          <p:nvPr/>
        </p:nvSpPr>
        <p:spPr>
          <a:xfrm>
            <a:off x="2817266" y="4447642"/>
            <a:ext cx="2476195" cy="705002"/>
          </a:xfrm>
          <a:prstGeom prst="roundRect">
            <a:avLst>
              <a:gd name="adj" fmla="val 14022"/>
            </a:avLst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7" name="Shape 54"/>
          <p:cNvSpPr/>
          <p:nvPr/>
        </p:nvSpPr>
        <p:spPr>
          <a:xfrm>
            <a:off x="5405018" y="4447642"/>
            <a:ext cx="2476195" cy="705002"/>
          </a:xfrm>
          <a:prstGeom prst="roundRect">
            <a:avLst>
              <a:gd name="adj" fmla="val 14022"/>
            </a:avLst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8" name="Shape 55"/>
          <p:cNvSpPr/>
          <p:nvPr/>
        </p:nvSpPr>
        <p:spPr>
          <a:xfrm>
            <a:off x="7993685" y="4447642"/>
            <a:ext cx="2476195" cy="705002"/>
          </a:xfrm>
          <a:prstGeom prst="roundRect">
            <a:avLst>
              <a:gd name="adj" fmla="val 14022"/>
            </a:avLst>
          </a:prstGeom>
          <a:solidFill>
            <a:srgbClr val="F8F9FA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9" name="Text 56"/>
          <p:cNvSpPr txBox="1"/>
          <p:nvPr/>
        </p:nvSpPr>
        <p:spPr>
          <a:xfrm>
            <a:off x="543154" y="4552798"/>
            <a:ext cx="4434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Sales</a:t>
            </a:r>
            <a:endParaRPr lang="en-US" sz="1000" dirty="0"/>
          </a:p>
        </p:txBody>
      </p:sp>
      <p:sp>
        <p:nvSpPr>
          <p:cNvPr id="60" name="Text 57"/>
          <p:cNvSpPr txBox="1"/>
          <p:nvPr/>
        </p:nvSpPr>
        <p:spPr>
          <a:xfrm>
            <a:off x="314554" y="4772254"/>
            <a:ext cx="11622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sales@circletel.co.za</a:t>
            </a:r>
            <a:endParaRPr lang="en-US" sz="800" dirty="0"/>
          </a:p>
        </p:txBody>
      </p:sp>
      <p:pic>
        <p:nvPicPr>
          <p:cNvPr id="6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902306" y="4552798"/>
            <a:ext cx="152705" cy="152705"/>
          </a:xfrm>
          <a:prstGeom prst="rect">
            <a:avLst/>
          </a:prstGeom>
        </p:spPr>
      </p:pic>
      <p:sp>
        <p:nvSpPr>
          <p:cNvPr id="62" name="Text 58"/>
          <p:cNvSpPr txBox="1"/>
          <p:nvPr/>
        </p:nvSpPr>
        <p:spPr>
          <a:xfrm>
            <a:off x="3130906" y="4552798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</a:t>
            </a:r>
            <a:endParaRPr lang="en-US" sz="1000" dirty="0"/>
          </a:p>
        </p:txBody>
      </p:sp>
      <p:sp>
        <p:nvSpPr>
          <p:cNvPr id="63" name="Text 59"/>
          <p:cNvSpPr txBox="1"/>
          <p:nvPr/>
        </p:nvSpPr>
        <p:spPr>
          <a:xfrm>
            <a:off x="5757977" y="4552798"/>
            <a:ext cx="6620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Technical</a:t>
            </a:r>
            <a:endParaRPr lang="en-US" sz="1000" dirty="0"/>
          </a:p>
        </p:txBody>
      </p:sp>
      <p:sp>
        <p:nvSpPr>
          <p:cNvPr id="64" name="Text 60"/>
          <p:cNvSpPr txBox="1"/>
          <p:nvPr/>
        </p:nvSpPr>
        <p:spPr>
          <a:xfrm>
            <a:off x="2902306" y="4772254"/>
            <a:ext cx="12765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support@circletel.co.za</a:t>
            </a:r>
            <a:endParaRPr lang="en-US" sz="800" dirty="0"/>
          </a:p>
        </p:txBody>
      </p:sp>
      <p:sp>
        <p:nvSpPr>
          <p:cNvPr id="65" name="Text 61"/>
          <p:cNvSpPr txBox="1"/>
          <p:nvPr/>
        </p:nvSpPr>
        <p:spPr>
          <a:xfrm>
            <a:off x="2902306" y="4924044"/>
            <a:ext cx="80010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0860 CIRCLE</a:t>
            </a:r>
            <a:endParaRPr lang="en-US" sz="800" dirty="0"/>
          </a:p>
        </p:txBody>
      </p:sp>
      <p:pic>
        <p:nvPicPr>
          <p:cNvPr id="6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5490972" y="4552798"/>
            <a:ext cx="190195" cy="152705"/>
          </a:xfrm>
          <a:prstGeom prst="rect">
            <a:avLst/>
          </a:prstGeom>
        </p:spPr>
      </p:pic>
      <p:sp>
        <p:nvSpPr>
          <p:cNvPr id="67" name="Text 62"/>
          <p:cNvSpPr txBox="1"/>
          <p:nvPr/>
        </p:nvSpPr>
        <p:spPr>
          <a:xfrm>
            <a:off x="5490972" y="4772254"/>
            <a:ext cx="10863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noc@circletel.co.za</a:t>
            </a:r>
            <a:endParaRPr lang="en-US" sz="800" dirty="0"/>
          </a:p>
        </p:txBody>
      </p:sp>
      <p:pic>
        <p:nvPicPr>
          <p:cNvPr id="6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8079638" y="4552798"/>
            <a:ext cx="190195" cy="152705"/>
          </a:xfrm>
          <a:prstGeom prst="rect">
            <a:avLst/>
          </a:prstGeom>
        </p:spPr>
      </p:pic>
      <p:sp>
        <p:nvSpPr>
          <p:cNvPr id="69" name="Text 63"/>
          <p:cNvSpPr txBox="1"/>
          <p:nvPr/>
        </p:nvSpPr>
        <p:spPr>
          <a:xfrm>
            <a:off x="8345729" y="4552798"/>
            <a:ext cx="6336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Products</a:t>
            </a:r>
            <a:endParaRPr lang="en-US" sz="1000" dirty="0"/>
          </a:p>
        </p:txBody>
      </p:sp>
      <p:sp>
        <p:nvSpPr>
          <p:cNvPr id="70" name="Text 64"/>
          <p:cNvSpPr txBox="1"/>
          <p:nvPr/>
        </p:nvSpPr>
        <p:spPr>
          <a:xfrm>
            <a:off x="8079638" y="4772254"/>
            <a:ext cx="13341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products@circletel.co.za</a:t>
            </a:r>
            <a:endParaRPr lang="en-US" sz="800" dirty="0"/>
          </a:p>
        </p:txBody>
      </p:sp>
      <p:sp>
        <p:nvSpPr>
          <p:cNvPr id="71" name="Text 65"/>
          <p:cNvSpPr txBox="1"/>
          <p:nvPr/>
        </p:nvSpPr>
        <p:spPr>
          <a:xfrm>
            <a:off x="228600" y="7143293"/>
            <a:ext cx="25292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Version 1.0</a:t>
            </a:r>
            <a:endParaRPr lang="en-US" sz="1000" dirty="0"/>
          </a:p>
        </p:txBody>
      </p:sp>
      <p:sp>
        <p:nvSpPr>
          <p:cNvPr id="72" name="Text 66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3900830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 Portfolio Overview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599846"/>
            <a:ext cx="6553505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Connectivity solutions for residential, business, and township markets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952805"/>
            <a:ext cx="13478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Products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679546" y="952805"/>
            <a:ext cx="1662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Wireless Solutions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30491" y="952805"/>
            <a:ext cx="1634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Managed Services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28600" y="1218895"/>
            <a:ext cx="3343046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9" name="Shape 7"/>
          <p:cNvSpPr/>
          <p:nvPr/>
        </p:nvSpPr>
        <p:spPr>
          <a:xfrm>
            <a:off x="228600" y="1218895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228600" y="1809598"/>
            <a:ext cx="3343046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1" name="Shape 9"/>
          <p:cNvSpPr/>
          <p:nvPr/>
        </p:nvSpPr>
        <p:spPr>
          <a:xfrm>
            <a:off x="228600" y="1809598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3679546" y="1218895"/>
            <a:ext cx="3343046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3" name="Shape 11"/>
          <p:cNvSpPr/>
          <p:nvPr/>
        </p:nvSpPr>
        <p:spPr>
          <a:xfrm>
            <a:off x="3679546" y="1218895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Shape 12"/>
          <p:cNvSpPr/>
          <p:nvPr/>
        </p:nvSpPr>
        <p:spPr>
          <a:xfrm>
            <a:off x="3679546" y="1809598"/>
            <a:ext cx="3343046" cy="495605"/>
          </a:xfrm>
          <a:prstGeom prst="roundRect">
            <a:avLst>
              <a:gd name="adj" fmla="val 21289"/>
            </a:avLst>
          </a:prstGeom>
          <a:solidFill>
            <a:srgbClr val="F7FAFC"/>
          </a:solidFill>
          <a:ln/>
        </p:spPr>
      </p:sp>
      <p:sp>
        <p:nvSpPr>
          <p:cNvPr id="15" name="Shape 13"/>
          <p:cNvSpPr/>
          <p:nvPr/>
        </p:nvSpPr>
        <p:spPr>
          <a:xfrm>
            <a:off x="3679546" y="1809598"/>
            <a:ext cx="28346" cy="4956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6" name="Shape 14"/>
          <p:cNvSpPr/>
          <p:nvPr/>
        </p:nvSpPr>
        <p:spPr>
          <a:xfrm>
            <a:off x="7130491" y="1218895"/>
            <a:ext cx="3343046" cy="533095"/>
          </a:xfrm>
          <a:prstGeom prst="roundRect">
            <a:avLst>
              <a:gd name="adj" fmla="val 18378"/>
            </a:avLst>
          </a:prstGeom>
          <a:solidFill>
            <a:srgbClr val="F7FA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130491" y="1218895"/>
            <a:ext cx="28346" cy="5330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8" name="Shape 16"/>
          <p:cNvSpPr/>
          <p:nvPr/>
        </p:nvSpPr>
        <p:spPr>
          <a:xfrm>
            <a:off x="7130491" y="1809598"/>
            <a:ext cx="3343046" cy="495605"/>
          </a:xfrm>
          <a:prstGeom prst="roundRect">
            <a:avLst>
              <a:gd name="adj" fmla="val 21289"/>
            </a:avLst>
          </a:prstGeom>
          <a:solidFill>
            <a:srgbClr val="F7FAFC"/>
          </a:solidFill>
          <a:ln/>
        </p:spPr>
      </p:sp>
      <p:sp>
        <p:nvSpPr>
          <p:cNvPr id="19" name="Shape 17"/>
          <p:cNvSpPr/>
          <p:nvPr/>
        </p:nvSpPr>
        <p:spPr>
          <a:xfrm>
            <a:off x="7130491" y="1809598"/>
            <a:ext cx="28346" cy="4956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0" name="Text 18"/>
          <p:cNvSpPr txBox="1"/>
          <p:nvPr/>
        </p:nvSpPr>
        <p:spPr>
          <a:xfrm>
            <a:off x="314554" y="1295705"/>
            <a:ext cx="7671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SkyFibre™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314554" y="1885493"/>
            <a:ext cx="10433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FibreConnect™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3765499" y="1295705"/>
            <a:ext cx="8814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5G/LTE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3765499" y="1885493"/>
            <a:ext cx="15389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Coverage: Major metros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3765499" y="2076602"/>
            <a:ext cx="1491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Deployment: Same day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7216445" y="1295705"/>
            <a:ext cx="10241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SD-WAN Lite™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7216445" y="1885493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Coming Soon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7216445" y="2076602"/>
            <a:ext cx="18534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SmartBranch &amp; EdgeConnect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314554" y="1495044"/>
            <a:ext cx="18388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 to Business</a:t>
            </a:r>
            <a:endParaRPr lang="en-US" sz="1100" dirty="0"/>
          </a:p>
        </p:txBody>
      </p:sp>
      <p:sp>
        <p:nvSpPr>
          <p:cNvPr id="29" name="Text 27"/>
          <p:cNvSpPr txBox="1"/>
          <p:nvPr/>
        </p:nvSpPr>
        <p:spPr>
          <a:xfrm>
            <a:off x="314554" y="2085746"/>
            <a:ext cx="14200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 &amp; Business</a:t>
            </a:r>
            <a:endParaRPr lang="en-US" sz="1100" dirty="0"/>
          </a:p>
        </p:txBody>
      </p:sp>
      <p:sp>
        <p:nvSpPr>
          <p:cNvPr id="30" name="Text 28"/>
          <p:cNvSpPr txBox="1"/>
          <p:nvPr/>
        </p:nvSpPr>
        <p:spPr>
          <a:xfrm>
            <a:off x="3765499" y="1495044"/>
            <a:ext cx="15718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Uncapped</a:t>
            </a:r>
            <a:endParaRPr lang="en-US" sz="1100" dirty="0"/>
          </a:p>
        </p:txBody>
      </p:sp>
      <p:sp>
        <p:nvSpPr>
          <p:cNvPr id="31" name="Text 29"/>
          <p:cNvSpPr txBox="1"/>
          <p:nvPr/>
        </p:nvSpPr>
        <p:spPr>
          <a:xfrm>
            <a:off x="7216445" y="1495044"/>
            <a:ext cx="17245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Dual-SIM Redundancy</a:t>
            </a:r>
            <a:endParaRPr lang="en-US" sz="1100" dirty="0"/>
          </a:p>
        </p:txBody>
      </p:sp>
      <p:sp>
        <p:nvSpPr>
          <p:cNvPr id="32" name="Text 30"/>
          <p:cNvSpPr txBox="1"/>
          <p:nvPr/>
        </p:nvSpPr>
        <p:spPr>
          <a:xfrm>
            <a:off x="2415845" y="1419149"/>
            <a:ext cx="11814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R449 - R4,499/month</a:t>
            </a:r>
            <a:endParaRPr lang="en-US" sz="800" dirty="0"/>
          </a:p>
        </p:txBody>
      </p:sp>
      <p:sp>
        <p:nvSpPr>
          <p:cNvPr id="33" name="Text 31"/>
          <p:cNvSpPr txBox="1"/>
          <p:nvPr/>
        </p:nvSpPr>
        <p:spPr>
          <a:xfrm>
            <a:off x="2790749" y="2009851"/>
            <a:ext cx="81015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FTTH &amp; FTTB</a:t>
            </a:r>
            <a:endParaRPr lang="en-US" sz="800" dirty="0"/>
          </a:p>
        </p:txBody>
      </p:sp>
      <p:sp>
        <p:nvSpPr>
          <p:cNvPr id="34" name="Text 32"/>
          <p:cNvSpPr txBox="1"/>
          <p:nvPr/>
        </p:nvSpPr>
        <p:spPr>
          <a:xfrm>
            <a:off x="5961888" y="1419149"/>
            <a:ext cx="10863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R449 - R949/month</a:t>
            </a:r>
            <a:endParaRPr lang="en-US" sz="800" dirty="0"/>
          </a:p>
        </p:txBody>
      </p:sp>
      <p:sp>
        <p:nvSpPr>
          <p:cNvPr id="35" name="Text 33"/>
          <p:cNvSpPr txBox="1"/>
          <p:nvPr/>
        </p:nvSpPr>
        <p:spPr>
          <a:xfrm>
            <a:off x="9222638" y="1419149"/>
            <a:ext cx="12765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R1,999 - R5,999/month</a:t>
            </a:r>
            <a:endParaRPr lang="en-US" sz="800" dirty="0"/>
          </a:p>
        </p:txBody>
      </p:sp>
      <p:sp>
        <p:nvSpPr>
          <p:cNvPr id="36" name="Shape 34"/>
          <p:cNvSpPr/>
          <p:nvPr/>
        </p:nvSpPr>
        <p:spPr>
          <a:xfrm>
            <a:off x="228600" y="2514600"/>
            <a:ext cx="10239451" cy="2133295"/>
          </a:xfrm>
          <a:prstGeom prst="roundRect">
            <a:avLst>
              <a:gd name="adj" fmla="val 1531"/>
            </a:avLst>
          </a:prstGeom>
          <a:solidFill>
            <a:srgbClr val="FFF4EC"/>
          </a:solidFill>
          <a:ln/>
        </p:spPr>
      </p:sp>
      <p:sp>
        <p:nvSpPr>
          <p:cNvPr id="37" name="Shape 35"/>
          <p:cNvSpPr/>
          <p:nvPr/>
        </p:nvSpPr>
        <p:spPr>
          <a:xfrm>
            <a:off x="228600" y="2514600"/>
            <a:ext cx="38405" cy="21332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38" name="Text 36"/>
          <p:cNvSpPr txBox="1"/>
          <p:nvPr/>
        </p:nvSpPr>
        <p:spPr>
          <a:xfrm>
            <a:off x="381305" y="2667305"/>
            <a:ext cx="2958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Markets &amp; Price Positioning</a:t>
            </a:r>
            <a:endParaRPr lang="en-US" sz="1300" dirty="0"/>
          </a:p>
        </p:txBody>
      </p:sp>
      <p:sp>
        <p:nvSpPr>
          <p:cNvPr id="39" name="Text 37"/>
          <p:cNvSpPr txBox="1"/>
          <p:nvPr/>
        </p:nvSpPr>
        <p:spPr>
          <a:xfrm>
            <a:off x="609905" y="3000146"/>
            <a:ext cx="8769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</a:t>
            </a:r>
            <a:endParaRPr lang="en-US" sz="1100" dirty="0"/>
          </a:p>
        </p:txBody>
      </p:sp>
      <p:sp>
        <p:nvSpPr>
          <p:cNvPr id="40" name="Text 38"/>
          <p:cNvSpPr txBox="1"/>
          <p:nvPr/>
        </p:nvSpPr>
        <p:spPr>
          <a:xfrm>
            <a:off x="609905" y="3286354"/>
            <a:ext cx="4480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SME</a:t>
            </a:r>
            <a:endParaRPr lang="en-US" sz="1100" dirty="0"/>
          </a:p>
        </p:txBody>
      </p:sp>
      <p:sp>
        <p:nvSpPr>
          <p:cNvPr id="41" name="Text 39"/>
          <p:cNvSpPr txBox="1"/>
          <p:nvPr/>
        </p:nvSpPr>
        <p:spPr>
          <a:xfrm>
            <a:off x="609905" y="3571646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</a:t>
            </a:r>
            <a:endParaRPr lang="en-US" sz="1100" dirty="0"/>
          </a:p>
        </p:txBody>
      </p:sp>
      <p:sp>
        <p:nvSpPr>
          <p:cNvPr id="42" name="Text 40"/>
          <p:cNvSpPr txBox="1"/>
          <p:nvPr/>
        </p:nvSpPr>
        <p:spPr>
          <a:xfrm>
            <a:off x="609905" y="3857854"/>
            <a:ext cx="7525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Township</a:t>
            </a:r>
            <a:endParaRPr lang="en-US" sz="1100" dirty="0"/>
          </a:p>
        </p:txBody>
      </p:sp>
      <p:sp>
        <p:nvSpPr>
          <p:cNvPr id="43" name="Text 41"/>
          <p:cNvSpPr txBox="1"/>
          <p:nvPr/>
        </p:nvSpPr>
        <p:spPr>
          <a:xfrm>
            <a:off x="3959352" y="3000146"/>
            <a:ext cx="4672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</a:t>
            </a:r>
            <a:endParaRPr lang="en-US" sz="1100" dirty="0"/>
          </a:p>
        </p:txBody>
      </p:sp>
      <p:sp>
        <p:nvSpPr>
          <p:cNvPr id="44" name="Text 42"/>
          <p:cNvSpPr txBox="1"/>
          <p:nvPr/>
        </p:nvSpPr>
        <p:spPr>
          <a:xfrm>
            <a:off x="3959352" y="3286354"/>
            <a:ext cx="7050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Wireless</a:t>
            </a:r>
            <a:endParaRPr lang="en-US" sz="1100" dirty="0"/>
          </a:p>
        </p:txBody>
      </p:sp>
      <p:sp>
        <p:nvSpPr>
          <p:cNvPr id="45" name="Text 43"/>
          <p:cNvSpPr txBox="1"/>
          <p:nvPr/>
        </p:nvSpPr>
        <p:spPr>
          <a:xfrm>
            <a:off x="3959352" y="3571646"/>
            <a:ext cx="7525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Managed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3959352" y="3857854"/>
            <a:ext cx="7525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Township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7308799" y="3000146"/>
            <a:ext cx="12673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Flexible payment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7308799" y="3286354"/>
            <a:ext cx="9336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SLA options</a:t>
            </a:r>
            <a:endParaRPr lang="en-US" sz="1100" dirty="0"/>
          </a:p>
        </p:txBody>
      </p:sp>
      <p:sp>
        <p:nvSpPr>
          <p:cNvPr id="49" name="Text 47"/>
          <p:cNvSpPr txBox="1"/>
          <p:nvPr/>
        </p:nvSpPr>
        <p:spPr>
          <a:xfrm>
            <a:off x="7308799" y="3571646"/>
            <a:ext cx="9811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 tiers</a:t>
            </a:r>
            <a:endParaRPr lang="en-US" sz="1100" dirty="0"/>
          </a:p>
        </p:txBody>
      </p:sp>
      <p:sp>
        <p:nvSpPr>
          <p:cNvPr id="50" name="Text 48"/>
          <p:cNvSpPr txBox="1"/>
          <p:nvPr/>
        </p:nvSpPr>
        <p:spPr>
          <a:xfrm>
            <a:off x="7308799" y="3857854"/>
            <a:ext cx="10003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Quick deploy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1363370" y="3000146"/>
            <a:ext cx="12198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Home, families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940003" y="3286354"/>
            <a:ext cx="9336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- 5-50 users</a:t>
            </a:r>
            <a:endParaRPr lang="en-US" sz="1100" dirty="0"/>
          </a:p>
        </p:txBody>
      </p:sp>
      <p:sp>
        <p:nvSpPr>
          <p:cNvPr id="53" name="Text 51"/>
          <p:cNvSpPr txBox="1"/>
          <p:nvPr/>
        </p:nvSpPr>
        <p:spPr>
          <a:xfrm>
            <a:off x="1303934" y="3571646"/>
            <a:ext cx="8668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Large org</a:t>
            </a:r>
            <a:endParaRPr lang="en-US" sz="1100" dirty="0"/>
          </a:p>
        </p:txBody>
      </p:sp>
      <p:sp>
        <p:nvSpPr>
          <p:cNvPr id="54" name="Text 52"/>
          <p:cNvSpPr txBox="1"/>
          <p:nvPr/>
        </p:nvSpPr>
        <p:spPr>
          <a:xfrm>
            <a:off x="1244498" y="3857854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Underserved</a:t>
            </a:r>
            <a:endParaRPr lang="en-US" sz="1100" dirty="0"/>
          </a:p>
        </p:txBody>
      </p:sp>
      <p:sp>
        <p:nvSpPr>
          <p:cNvPr id="55" name="Text 53"/>
          <p:cNvSpPr txBox="1"/>
          <p:nvPr/>
        </p:nvSpPr>
        <p:spPr>
          <a:xfrm>
            <a:off x="4305910" y="3000146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R449-R4,499</a:t>
            </a:r>
            <a:endParaRPr lang="en-US" sz="1100" dirty="0"/>
          </a:p>
        </p:txBody>
      </p:sp>
      <p:sp>
        <p:nvSpPr>
          <p:cNvPr id="56" name="Text 54"/>
          <p:cNvSpPr txBox="1"/>
          <p:nvPr/>
        </p:nvSpPr>
        <p:spPr>
          <a:xfrm>
            <a:off x="4543654" y="3286354"/>
            <a:ext cx="9912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R449-R949</a:t>
            </a:r>
            <a:endParaRPr lang="en-US" sz="1100" dirty="0"/>
          </a:p>
        </p:txBody>
      </p:sp>
      <p:sp>
        <p:nvSpPr>
          <p:cNvPr id="57" name="Text 55"/>
          <p:cNvSpPr txBox="1"/>
          <p:nvPr/>
        </p:nvSpPr>
        <p:spPr>
          <a:xfrm>
            <a:off x="4594860" y="3571646"/>
            <a:ext cx="12481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R1,999-R5,999</a:t>
            </a:r>
            <a:endParaRPr lang="en-US" sz="1100" dirty="0"/>
          </a:p>
        </p:txBody>
      </p:sp>
      <p:sp>
        <p:nvSpPr>
          <p:cNvPr id="58" name="Text 56"/>
          <p:cNvSpPr txBox="1"/>
          <p:nvPr/>
        </p:nvSpPr>
        <p:spPr>
          <a:xfrm>
            <a:off x="4593946" y="3857854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R5/day-R199</a:t>
            </a:r>
            <a:endParaRPr lang="en-US" sz="1100" dirty="0"/>
          </a:p>
        </p:txBody>
      </p:sp>
      <p:sp>
        <p:nvSpPr>
          <p:cNvPr id="59" name="Text 57"/>
          <p:cNvSpPr txBox="1"/>
          <p:nvPr/>
        </p:nvSpPr>
        <p:spPr>
          <a:xfrm>
            <a:off x="8460943" y="3000146"/>
            <a:ext cx="12957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Daily to monthly</a:t>
            </a:r>
            <a:endParaRPr lang="en-US" sz="1100" dirty="0"/>
          </a:p>
        </p:txBody>
      </p:sp>
      <p:sp>
        <p:nvSpPr>
          <p:cNvPr id="60" name="Text 58"/>
          <p:cNvSpPr txBox="1"/>
          <p:nvPr/>
        </p:nvSpPr>
        <p:spPr>
          <a:xfrm>
            <a:off x="8121701" y="3286354"/>
            <a:ext cx="14767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Basic to enterprise</a:t>
            </a:r>
            <a:endParaRPr lang="en-US" sz="1100" dirty="0"/>
          </a:p>
        </p:txBody>
      </p:sp>
      <p:sp>
        <p:nvSpPr>
          <p:cNvPr id="61" name="Text 59"/>
          <p:cNvSpPr txBox="1"/>
          <p:nvPr/>
        </p:nvSpPr>
        <p:spPr>
          <a:xfrm>
            <a:off x="8172907" y="3571646"/>
            <a:ext cx="1343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Business to 24/7</a:t>
            </a:r>
            <a:endParaRPr lang="en-US" sz="1100" dirty="0"/>
          </a:p>
        </p:txBody>
      </p:sp>
      <p:sp>
        <p:nvSpPr>
          <p:cNvPr id="62" name="Text 60"/>
          <p:cNvSpPr txBox="1"/>
          <p:nvPr/>
        </p:nvSpPr>
        <p:spPr>
          <a:xfrm>
            <a:off x="8189366" y="3857854"/>
            <a:ext cx="12097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- 24h to 10 days</a:t>
            </a:r>
            <a:endParaRPr lang="en-US" sz="1100" dirty="0"/>
          </a:p>
        </p:txBody>
      </p:sp>
      <p:sp>
        <p:nvSpPr>
          <p:cNvPr id="63" name="Shape 61"/>
          <p:cNvSpPr/>
          <p:nvPr/>
        </p:nvSpPr>
        <p:spPr>
          <a:xfrm>
            <a:off x="381305" y="4190695"/>
            <a:ext cx="9972446" cy="342900"/>
          </a:xfrm>
          <a:prstGeom prst="roundRect">
            <a:avLst>
              <a:gd name="adj" fmla="val 59259"/>
            </a:avLst>
          </a:prstGeom>
          <a:solidFill>
            <a:srgbClr val="F9FAFB"/>
          </a:solidFill>
          <a:ln/>
        </p:spPr>
      </p:sp>
      <p:pic>
        <p:nvPicPr>
          <p:cNvPr id="6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016606" y="4293108"/>
            <a:ext cx="133502" cy="133502"/>
          </a:xfrm>
          <a:prstGeom prst="rect">
            <a:avLst/>
          </a:prstGeom>
        </p:spPr>
      </p:pic>
      <p:sp>
        <p:nvSpPr>
          <p:cNvPr id="65" name="Text 62"/>
          <p:cNvSpPr txBox="1"/>
          <p:nvPr/>
        </p:nvSpPr>
        <p:spPr>
          <a:xfrm>
            <a:off x="3226003" y="4285793"/>
            <a:ext cx="45957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Reliable connectivity with exceptional customer support across South Africa.</a:t>
            </a:r>
            <a:endParaRPr lang="en-US" sz="1000" dirty="0"/>
          </a:p>
        </p:txBody>
      </p:sp>
      <p:sp>
        <p:nvSpPr>
          <p:cNvPr id="66" name="Shape 63"/>
          <p:cNvSpPr/>
          <p:nvPr/>
        </p:nvSpPr>
        <p:spPr>
          <a:xfrm>
            <a:off x="228600" y="4762195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pic>
        <p:nvPicPr>
          <p:cNvPr id="6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360627" y="4839005"/>
            <a:ext cx="237744" cy="190195"/>
          </a:xfrm>
          <a:prstGeom prst="rect">
            <a:avLst/>
          </a:prstGeom>
        </p:spPr>
      </p:pic>
      <p:sp>
        <p:nvSpPr>
          <p:cNvPr id="68" name="Shape 64"/>
          <p:cNvSpPr/>
          <p:nvPr/>
        </p:nvSpPr>
        <p:spPr>
          <a:xfrm>
            <a:off x="2807208" y="4762195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69" name="Shape 65"/>
          <p:cNvSpPr/>
          <p:nvPr/>
        </p:nvSpPr>
        <p:spPr>
          <a:xfrm>
            <a:off x="7965338" y="4762195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70" name="Text 66"/>
          <p:cNvSpPr txBox="1"/>
          <p:nvPr/>
        </p:nvSpPr>
        <p:spPr>
          <a:xfrm>
            <a:off x="991210" y="5128870"/>
            <a:ext cx="10817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&amp; Wireless</a:t>
            </a:r>
            <a:endParaRPr lang="en-US" sz="1000" dirty="0"/>
          </a:p>
        </p:txBody>
      </p:sp>
      <p:sp>
        <p:nvSpPr>
          <p:cNvPr id="71" name="Text 67"/>
          <p:cNvSpPr txBox="1"/>
          <p:nvPr/>
        </p:nvSpPr>
        <p:spPr>
          <a:xfrm>
            <a:off x="993953" y="5309921"/>
            <a:ext cx="10671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Complete solutions</a:t>
            </a:r>
            <a:endParaRPr lang="en-US" sz="800" dirty="0"/>
          </a:p>
        </p:txBody>
      </p:sp>
      <p:pic>
        <p:nvPicPr>
          <p:cNvPr id="7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940150" y="4839005"/>
            <a:ext cx="237744" cy="190195"/>
          </a:xfrm>
          <a:prstGeom prst="rect">
            <a:avLst/>
          </a:prstGeom>
        </p:spPr>
      </p:pic>
      <p:sp>
        <p:nvSpPr>
          <p:cNvPr id="73" name="Shape 68"/>
          <p:cNvSpPr/>
          <p:nvPr/>
        </p:nvSpPr>
        <p:spPr>
          <a:xfrm>
            <a:off x="5386730" y="4762195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74" name="Text 69"/>
          <p:cNvSpPr txBox="1"/>
          <p:nvPr/>
        </p:nvSpPr>
        <p:spPr>
          <a:xfrm>
            <a:off x="3824935" y="5128870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Tailored</a:t>
            </a:r>
            <a:endParaRPr lang="en-US" sz="1000" dirty="0"/>
          </a:p>
        </p:txBody>
      </p:sp>
      <p:sp>
        <p:nvSpPr>
          <p:cNvPr id="75" name="Text 70"/>
          <p:cNvSpPr txBox="1"/>
          <p:nvPr/>
        </p:nvSpPr>
        <p:spPr>
          <a:xfrm>
            <a:off x="3776472" y="5309921"/>
            <a:ext cx="6574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All markets</a:t>
            </a:r>
            <a:endParaRPr lang="en-US" sz="800" dirty="0"/>
          </a:p>
        </p:txBody>
      </p:sp>
      <p:pic>
        <p:nvPicPr>
          <p:cNvPr id="7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42532" y="4839005"/>
            <a:ext cx="190195" cy="190195"/>
          </a:xfrm>
          <a:prstGeom prst="rect">
            <a:avLst/>
          </a:prstGeom>
        </p:spPr>
      </p:pic>
      <p:sp>
        <p:nvSpPr>
          <p:cNvPr id="77" name="Text 71"/>
          <p:cNvSpPr txBox="1"/>
          <p:nvPr/>
        </p:nvSpPr>
        <p:spPr>
          <a:xfrm>
            <a:off x="6381598" y="5128870"/>
            <a:ext cx="6144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Scalable</a:t>
            </a:r>
            <a:endParaRPr lang="en-US" sz="1000" dirty="0"/>
          </a:p>
        </p:txBody>
      </p:sp>
      <p:sp>
        <p:nvSpPr>
          <p:cNvPr id="78" name="Text 72"/>
          <p:cNvSpPr txBox="1"/>
          <p:nvPr/>
        </p:nvSpPr>
        <p:spPr>
          <a:xfrm>
            <a:off x="6151169" y="5309921"/>
            <a:ext cx="10671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 to enterprise</a:t>
            </a:r>
            <a:endParaRPr lang="en-US" sz="800" dirty="0"/>
          </a:p>
        </p:txBody>
      </p:sp>
      <p:pic>
        <p:nvPicPr>
          <p:cNvPr id="7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121140" y="4839005"/>
            <a:ext cx="190195" cy="190195"/>
          </a:xfrm>
          <a:prstGeom prst="rect">
            <a:avLst/>
          </a:prstGeom>
        </p:spPr>
      </p:pic>
      <p:sp>
        <p:nvSpPr>
          <p:cNvPr id="80" name="Text 73"/>
          <p:cNvSpPr txBox="1"/>
          <p:nvPr/>
        </p:nvSpPr>
        <p:spPr>
          <a:xfrm>
            <a:off x="8983066" y="5128870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</a:t>
            </a:r>
            <a:endParaRPr lang="en-US" sz="1000" dirty="0"/>
          </a:p>
        </p:txBody>
      </p:sp>
      <p:sp>
        <p:nvSpPr>
          <p:cNvPr id="81" name="Text 74"/>
          <p:cNvSpPr txBox="1"/>
          <p:nvPr/>
        </p:nvSpPr>
        <p:spPr>
          <a:xfrm>
            <a:off x="8819388" y="5309921"/>
            <a:ext cx="8860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assistance</a:t>
            </a:r>
            <a:endParaRPr lang="en-US" sz="800" dirty="0"/>
          </a:p>
        </p:txBody>
      </p:sp>
      <p:sp>
        <p:nvSpPr>
          <p:cNvPr id="82" name="Text 75"/>
          <p:cNvSpPr txBox="1"/>
          <p:nvPr/>
        </p:nvSpPr>
        <p:spPr>
          <a:xfrm>
            <a:off x="228600" y="7143293"/>
            <a:ext cx="25292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Version 1.0</a:t>
            </a:r>
            <a:endParaRPr lang="en-US" sz="1000" dirty="0"/>
          </a:p>
        </p:txBody>
      </p:sp>
      <p:sp>
        <p:nvSpPr>
          <p:cNvPr id="83" name="Text 76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6158484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Residential™ - Home Connectivity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09905"/>
            <a:ext cx="58055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Tarana Fixed Wireless Access for Households and Home Offices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228600" y="914400"/>
            <a:ext cx="3343046" cy="1609344"/>
          </a:xfrm>
          <a:prstGeom prst="roundRect">
            <a:avLst>
              <a:gd name="adj" fmla="val 2017"/>
            </a:avLst>
          </a:prstGeom>
          <a:solidFill>
            <a:srgbClr val="F9FAFB"/>
          </a:solidFill>
          <a:ln/>
        </p:spPr>
      </p:sp>
      <p:sp>
        <p:nvSpPr>
          <p:cNvPr id="6" name="Shape 4"/>
          <p:cNvSpPr/>
          <p:nvPr/>
        </p:nvSpPr>
        <p:spPr>
          <a:xfrm>
            <a:off x="228600" y="914400"/>
            <a:ext cx="28346" cy="1609344"/>
          </a:xfrm>
          <a:prstGeom prst="rect">
            <a:avLst/>
          </a:prstGeom>
          <a:solidFill>
            <a:srgbClr val="FF7700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>
            <a:alphaModFix amt="20000"/>
          </a:blip>
          <a:srcRect l="-90" r="-90" t="0" b="0"/>
          <a:stretch/>
        </p:blipFill>
        <p:spPr>
          <a:xfrm>
            <a:off x="3088843" y="1009498"/>
            <a:ext cx="381305" cy="304495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3679546" y="914400"/>
            <a:ext cx="3343046" cy="1609344"/>
          </a:xfrm>
          <a:prstGeom prst="roundRect">
            <a:avLst>
              <a:gd name="adj" fmla="val 2017"/>
            </a:avLst>
          </a:prstGeom>
          <a:solidFill>
            <a:srgbClr val="F9FAFB"/>
          </a:solidFill>
          <a:ln/>
        </p:spPr>
      </p:sp>
      <p:sp>
        <p:nvSpPr>
          <p:cNvPr id="9" name="Shape 6"/>
          <p:cNvSpPr/>
          <p:nvPr/>
        </p:nvSpPr>
        <p:spPr>
          <a:xfrm>
            <a:off x="3679546" y="914400"/>
            <a:ext cx="28346" cy="160934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7"/>
          <p:cNvSpPr/>
          <p:nvPr/>
        </p:nvSpPr>
        <p:spPr>
          <a:xfrm>
            <a:off x="7130491" y="914400"/>
            <a:ext cx="3343046" cy="1609344"/>
          </a:xfrm>
          <a:prstGeom prst="roundRect">
            <a:avLst>
              <a:gd name="adj" fmla="val 2017"/>
            </a:avLst>
          </a:prstGeom>
          <a:solidFill>
            <a:srgbClr val="F9FAFB"/>
          </a:solidFill>
          <a:ln/>
        </p:spPr>
      </p:sp>
      <p:sp>
        <p:nvSpPr>
          <p:cNvPr id="11" name="Shape 8"/>
          <p:cNvSpPr/>
          <p:nvPr/>
        </p:nvSpPr>
        <p:spPr>
          <a:xfrm>
            <a:off x="7130491" y="914400"/>
            <a:ext cx="28346" cy="160934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333756" y="1028700"/>
            <a:ext cx="9674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 Lite</a:t>
            </a:r>
            <a:endParaRPr lang="en-US" sz="1300" dirty="0"/>
          </a:p>
        </p:txBody>
      </p:sp>
      <p:sp>
        <p:nvSpPr>
          <p:cNvPr id="13" name="Text 10"/>
          <p:cNvSpPr txBox="1"/>
          <p:nvPr/>
        </p:nvSpPr>
        <p:spPr>
          <a:xfrm>
            <a:off x="3784702" y="1028700"/>
            <a:ext cx="10241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 Plus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7235647" y="1028700"/>
            <a:ext cx="9957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 Max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333756" y="1313993"/>
            <a:ext cx="4910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</a:t>
            </a:r>
            <a:endParaRPr lang="en-US" sz="1000" dirty="0"/>
          </a:p>
        </p:txBody>
      </p:sp>
      <p:sp>
        <p:nvSpPr>
          <p:cNvPr id="16" name="Text 13"/>
          <p:cNvSpPr txBox="1"/>
          <p:nvPr/>
        </p:nvSpPr>
        <p:spPr>
          <a:xfrm>
            <a:off x="333756" y="1857146"/>
            <a:ext cx="4050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3784702" y="1313993"/>
            <a:ext cx="4910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3784702" y="1857146"/>
            <a:ext cx="4050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7235647" y="1313993"/>
            <a:ext cx="4910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7235647" y="1857146"/>
            <a:ext cx="4050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333756" y="1524305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 Mbps</a:t>
            </a:r>
            <a:endParaRPr lang="en-US" sz="1300" dirty="0"/>
          </a:p>
        </p:txBody>
      </p:sp>
      <p:sp>
        <p:nvSpPr>
          <p:cNvPr id="22" name="Text 19"/>
          <p:cNvSpPr txBox="1"/>
          <p:nvPr/>
        </p:nvSpPr>
        <p:spPr>
          <a:xfrm>
            <a:off x="3784702" y="1524305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 Mbps</a:t>
            </a:r>
            <a:endParaRPr lang="en-US" sz="1300" dirty="0"/>
          </a:p>
        </p:txBody>
      </p:sp>
      <p:sp>
        <p:nvSpPr>
          <p:cNvPr id="23" name="Text 20"/>
          <p:cNvSpPr txBox="1"/>
          <p:nvPr/>
        </p:nvSpPr>
        <p:spPr>
          <a:xfrm>
            <a:off x="7235647" y="1524305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 Mbps</a:t>
            </a:r>
            <a:endParaRPr lang="en-US" sz="1300" dirty="0"/>
          </a:p>
        </p:txBody>
      </p:sp>
      <p:sp>
        <p:nvSpPr>
          <p:cNvPr id="24" name="Text 21"/>
          <p:cNvSpPr txBox="1"/>
          <p:nvPr/>
        </p:nvSpPr>
        <p:spPr>
          <a:xfrm>
            <a:off x="2756002" y="1371600"/>
            <a:ext cx="8430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3140964" y="1952244"/>
            <a:ext cx="4526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Install</a:t>
            </a:r>
            <a:endParaRPr lang="en-US" sz="1000" dirty="0"/>
          </a:p>
        </p:txBody>
      </p:sp>
      <p:sp>
        <p:nvSpPr>
          <p:cNvPr id="26" name="Text 23"/>
          <p:cNvSpPr txBox="1"/>
          <p:nvPr/>
        </p:nvSpPr>
        <p:spPr>
          <a:xfrm>
            <a:off x="6206947" y="1371600"/>
            <a:ext cx="8430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</a:t>
            </a:r>
            <a:endParaRPr lang="en-US" sz="1000" dirty="0"/>
          </a:p>
        </p:txBody>
      </p:sp>
      <p:sp>
        <p:nvSpPr>
          <p:cNvPr id="27" name="Text 24"/>
          <p:cNvSpPr txBox="1"/>
          <p:nvPr/>
        </p:nvSpPr>
        <p:spPr>
          <a:xfrm>
            <a:off x="6591910" y="1952244"/>
            <a:ext cx="4526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Install</a:t>
            </a:r>
            <a:endParaRPr lang="en-US" sz="1000" dirty="0"/>
          </a:p>
        </p:txBody>
      </p:sp>
      <p:sp>
        <p:nvSpPr>
          <p:cNvPr id="28" name="Text 25"/>
          <p:cNvSpPr txBox="1"/>
          <p:nvPr/>
        </p:nvSpPr>
        <p:spPr>
          <a:xfrm>
            <a:off x="9657893" y="1371600"/>
            <a:ext cx="8430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10042855" y="1952244"/>
            <a:ext cx="4526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Install</a:t>
            </a:r>
            <a:endParaRPr lang="en-US" sz="1000" dirty="0"/>
          </a:p>
        </p:txBody>
      </p:sp>
      <p:sp>
        <p:nvSpPr>
          <p:cNvPr id="30" name="Text 27"/>
          <p:cNvSpPr txBox="1"/>
          <p:nvPr/>
        </p:nvSpPr>
        <p:spPr>
          <a:xfrm>
            <a:off x="2488082" y="1552651"/>
            <a:ext cx="10954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Upload = Download</a:t>
            </a:r>
            <a:endParaRPr lang="en-US" sz="800" dirty="0"/>
          </a:p>
        </p:txBody>
      </p:sp>
      <p:sp>
        <p:nvSpPr>
          <p:cNvPr id="31" name="Text 28"/>
          <p:cNvSpPr txBox="1"/>
          <p:nvPr/>
        </p:nvSpPr>
        <p:spPr>
          <a:xfrm>
            <a:off x="5939028" y="1552651"/>
            <a:ext cx="10954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Upload = Download</a:t>
            </a:r>
            <a:endParaRPr lang="en-US" sz="800" dirty="0"/>
          </a:p>
        </p:txBody>
      </p:sp>
      <p:sp>
        <p:nvSpPr>
          <p:cNvPr id="32" name="Text 29"/>
          <p:cNvSpPr txBox="1"/>
          <p:nvPr/>
        </p:nvSpPr>
        <p:spPr>
          <a:xfrm>
            <a:off x="9390888" y="1552651"/>
            <a:ext cx="10954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Upload = Download</a:t>
            </a:r>
            <a:endParaRPr lang="en-US" sz="800" dirty="0"/>
          </a:p>
        </p:txBody>
      </p:sp>
      <p:sp>
        <p:nvSpPr>
          <p:cNvPr id="33" name="Shape 30"/>
          <p:cNvSpPr/>
          <p:nvPr/>
        </p:nvSpPr>
        <p:spPr>
          <a:xfrm>
            <a:off x="333756" y="1790395"/>
            <a:ext cx="3161995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34" name="Shape 31"/>
          <p:cNvSpPr/>
          <p:nvPr/>
        </p:nvSpPr>
        <p:spPr>
          <a:xfrm>
            <a:off x="3784702" y="1790395"/>
            <a:ext cx="3161995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35" name="Shape 32"/>
          <p:cNvSpPr/>
          <p:nvPr/>
        </p:nvSpPr>
        <p:spPr>
          <a:xfrm>
            <a:off x="7235647" y="1790395"/>
            <a:ext cx="3161995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36" name="Text 33"/>
          <p:cNvSpPr txBox="1"/>
          <p:nvPr/>
        </p:nvSpPr>
        <p:spPr>
          <a:xfrm>
            <a:off x="333756" y="2066544"/>
            <a:ext cx="547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R799</a:t>
            </a:r>
            <a:endParaRPr lang="en-US" sz="1300" dirty="0"/>
          </a:p>
        </p:txBody>
      </p:sp>
      <p:sp>
        <p:nvSpPr>
          <p:cNvPr id="37" name="Text 34"/>
          <p:cNvSpPr txBox="1"/>
          <p:nvPr/>
        </p:nvSpPr>
        <p:spPr>
          <a:xfrm>
            <a:off x="3784702" y="2066544"/>
            <a:ext cx="547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R899</a:t>
            </a:r>
            <a:endParaRPr lang="en-US" sz="1300" dirty="0"/>
          </a:p>
        </p:txBody>
      </p:sp>
      <p:sp>
        <p:nvSpPr>
          <p:cNvPr id="38" name="Text 35"/>
          <p:cNvSpPr txBox="1"/>
          <p:nvPr/>
        </p:nvSpPr>
        <p:spPr>
          <a:xfrm>
            <a:off x="333756" y="2295144"/>
            <a:ext cx="43708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R899</a:t>
            </a:r>
            <a:endParaRPr lang="en-US" sz="1000" dirty="0"/>
          </a:p>
        </p:txBody>
      </p:sp>
      <p:sp>
        <p:nvSpPr>
          <p:cNvPr id="39" name="Text 36"/>
          <p:cNvSpPr txBox="1"/>
          <p:nvPr/>
        </p:nvSpPr>
        <p:spPr>
          <a:xfrm>
            <a:off x="3784702" y="2295144"/>
            <a:ext cx="55138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R1,259</a:t>
            </a:r>
            <a:endParaRPr lang="en-US" sz="1000" dirty="0"/>
          </a:p>
        </p:txBody>
      </p:sp>
      <p:sp>
        <p:nvSpPr>
          <p:cNvPr id="40" name="Text 37"/>
          <p:cNvSpPr txBox="1"/>
          <p:nvPr/>
        </p:nvSpPr>
        <p:spPr>
          <a:xfrm>
            <a:off x="3124505" y="2152498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</a:t>
            </a:r>
            <a:endParaRPr lang="en-US" sz="1100" dirty="0"/>
          </a:p>
        </p:txBody>
      </p:sp>
      <p:pic>
        <p:nvPicPr>
          <p:cNvPr id="41" name="Image 1" descr="preencoded.png">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-90" r="-90" t="0" b="0"/>
          <a:stretch/>
        </p:blipFill>
        <p:spPr>
          <a:xfrm>
            <a:off x="6540703" y="1009498"/>
            <a:ext cx="381305" cy="304495"/>
          </a:xfrm>
          <a:prstGeom prst="rect">
            <a:avLst/>
          </a:prstGeom>
        </p:spPr>
      </p:pic>
      <p:sp>
        <p:nvSpPr>
          <p:cNvPr id="42" name="Text 38"/>
          <p:cNvSpPr txBox="1"/>
          <p:nvPr/>
        </p:nvSpPr>
        <p:spPr>
          <a:xfrm>
            <a:off x="6576365" y="2152498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</a:t>
            </a:r>
            <a:endParaRPr lang="en-US" sz="1100" dirty="0"/>
          </a:p>
        </p:txBody>
      </p:sp>
      <p:pic>
        <p:nvPicPr>
          <p:cNvPr id="43" name="Image 2" descr="preencoded.png">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-90" r="-90" t="0" b="0"/>
          <a:stretch/>
        </p:blipFill>
        <p:spPr>
          <a:xfrm>
            <a:off x="9991649" y="1009498"/>
            <a:ext cx="381305" cy="304495"/>
          </a:xfrm>
          <a:prstGeom prst="rect">
            <a:avLst/>
          </a:prstGeom>
        </p:spPr>
      </p:pic>
      <p:sp>
        <p:nvSpPr>
          <p:cNvPr id="44" name="Text 39"/>
          <p:cNvSpPr txBox="1"/>
          <p:nvPr/>
        </p:nvSpPr>
        <p:spPr>
          <a:xfrm>
            <a:off x="7235647" y="2066544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R1,099</a:t>
            </a:r>
            <a:endParaRPr lang="en-US" sz="1300" dirty="0"/>
          </a:p>
        </p:txBody>
      </p:sp>
      <p:sp>
        <p:nvSpPr>
          <p:cNvPr id="45" name="Text 40"/>
          <p:cNvSpPr txBox="1"/>
          <p:nvPr/>
        </p:nvSpPr>
        <p:spPr>
          <a:xfrm>
            <a:off x="7235647" y="2295144"/>
            <a:ext cx="55138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R1,449</a:t>
            </a:r>
            <a:endParaRPr lang="en-US" sz="1000" dirty="0"/>
          </a:p>
        </p:txBody>
      </p:sp>
      <p:sp>
        <p:nvSpPr>
          <p:cNvPr id="46" name="Text 41"/>
          <p:cNvSpPr txBox="1"/>
          <p:nvPr/>
        </p:nvSpPr>
        <p:spPr>
          <a:xfrm>
            <a:off x="10027310" y="2152498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</a:t>
            </a:r>
            <a:endParaRPr lang="en-US" sz="1100" dirty="0"/>
          </a:p>
        </p:txBody>
      </p:sp>
      <p:sp>
        <p:nvSpPr>
          <p:cNvPr id="47" name="Shape 42"/>
          <p:cNvSpPr/>
          <p:nvPr/>
        </p:nvSpPr>
        <p:spPr>
          <a:xfrm>
            <a:off x="228600" y="2685593"/>
            <a:ext cx="10239451" cy="1485900"/>
          </a:xfrm>
          <a:prstGeom prst="roundRect">
            <a:avLst>
              <a:gd name="adj" fmla="val 3156"/>
            </a:avLst>
          </a:prstGeom>
          <a:solidFill>
            <a:srgbClr val="FFF4EC"/>
          </a:solidFill>
          <a:ln/>
        </p:spPr>
      </p:sp>
      <p:sp>
        <p:nvSpPr>
          <p:cNvPr id="48" name="Shape 43"/>
          <p:cNvSpPr/>
          <p:nvPr/>
        </p:nvSpPr>
        <p:spPr>
          <a:xfrm>
            <a:off x="228600" y="2685593"/>
            <a:ext cx="38405" cy="14859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9" name="Text 44"/>
          <p:cNvSpPr txBox="1"/>
          <p:nvPr/>
        </p:nvSpPr>
        <p:spPr>
          <a:xfrm>
            <a:off x="381305" y="2829154"/>
            <a:ext cx="18772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Features &amp; Benefits</a:t>
            </a:r>
            <a:endParaRPr lang="en-US" sz="1100" dirty="0"/>
          </a:p>
        </p:txBody>
      </p:sp>
      <p:sp>
        <p:nvSpPr>
          <p:cNvPr id="50" name="Text 45"/>
          <p:cNvSpPr txBox="1"/>
          <p:nvPr/>
        </p:nvSpPr>
        <p:spPr>
          <a:xfrm>
            <a:off x="590702" y="3133649"/>
            <a:ext cx="1495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 speeds</a:t>
            </a:r>
            <a:endParaRPr lang="en-US" sz="1100" dirty="0"/>
          </a:p>
        </p:txBody>
      </p:sp>
      <p:sp>
        <p:nvSpPr>
          <p:cNvPr id="51" name="Text 46"/>
          <p:cNvSpPr txBox="1"/>
          <p:nvPr/>
        </p:nvSpPr>
        <p:spPr>
          <a:xfrm>
            <a:off x="590702" y="3419856"/>
            <a:ext cx="16002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WiFi 5 router included</a:t>
            </a:r>
            <a:endParaRPr lang="en-US" sz="1100" dirty="0"/>
          </a:p>
        </p:txBody>
      </p:sp>
      <p:sp>
        <p:nvSpPr>
          <p:cNvPr id="52" name="Text 47"/>
          <p:cNvSpPr txBox="1"/>
          <p:nvPr/>
        </p:nvSpPr>
        <p:spPr>
          <a:xfrm>
            <a:off x="3102559" y="3133649"/>
            <a:ext cx="16102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technical support</a:t>
            </a:r>
            <a:endParaRPr lang="en-US" sz="1100" dirty="0"/>
          </a:p>
        </p:txBody>
      </p:sp>
      <p:sp>
        <p:nvSpPr>
          <p:cNvPr id="53" name="Text 48"/>
          <p:cNvSpPr txBox="1"/>
          <p:nvPr/>
        </p:nvSpPr>
        <p:spPr>
          <a:xfrm>
            <a:off x="3102559" y="3419856"/>
            <a:ext cx="1314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30-day guarantee</a:t>
            </a:r>
            <a:endParaRPr lang="en-US" sz="1100" dirty="0"/>
          </a:p>
        </p:txBody>
      </p:sp>
      <p:sp>
        <p:nvSpPr>
          <p:cNvPr id="54" name="Text 49"/>
          <p:cNvSpPr txBox="1"/>
          <p:nvPr/>
        </p:nvSpPr>
        <p:spPr>
          <a:xfrm>
            <a:off x="5615330" y="3133649"/>
            <a:ext cx="14292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 contract options</a:t>
            </a:r>
            <a:endParaRPr lang="en-US" sz="1100" dirty="0"/>
          </a:p>
        </p:txBody>
      </p:sp>
      <p:sp>
        <p:nvSpPr>
          <p:cNvPr id="55" name="Text 50"/>
          <p:cNvSpPr txBox="1"/>
          <p:nvPr/>
        </p:nvSpPr>
        <p:spPr>
          <a:xfrm>
            <a:off x="5615330" y="3419856"/>
            <a:ext cx="12673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Free Rujie Cloud</a:t>
            </a:r>
            <a:endParaRPr lang="en-US" sz="1100" dirty="0"/>
          </a:p>
        </p:txBody>
      </p:sp>
      <p:sp>
        <p:nvSpPr>
          <p:cNvPr id="56" name="Text 51"/>
          <p:cNvSpPr txBox="1"/>
          <p:nvPr/>
        </p:nvSpPr>
        <p:spPr>
          <a:xfrm>
            <a:off x="8127187" y="3133649"/>
            <a:ext cx="12865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 fair use policy</a:t>
            </a:r>
            <a:endParaRPr lang="en-US" sz="1100" dirty="0"/>
          </a:p>
        </p:txBody>
      </p:sp>
      <p:sp>
        <p:nvSpPr>
          <p:cNvPr id="57" name="Text 52"/>
          <p:cNvSpPr txBox="1"/>
          <p:nvPr/>
        </p:nvSpPr>
        <p:spPr>
          <a:xfrm>
            <a:off x="8127187" y="3419856"/>
            <a:ext cx="1314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Weather-resistant</a:t>
            </a:r>
            <a:endParaRPr lang="en-US" sz="1100" dirty="0"/>
          </a:p>
        </p:txBody>
      </p:sp>
      <p:sp>
        <p:nvSpPr>
          <p:cNvPr id="58" name="Shape 53"/>
          <p:cNvSpPr/>
          <p:nvPr/>
        </p:nvSpPr>
        <p:spPr>
          <a:xfrm>
            <a:off x="381305" y="3752698"/>
            <a:ext cx="9972446" cy="304495"/>
          </a:xfrm>
          <a:prstGeom prst="roundRect">
            <a:avLst>
              <a:gd name="adj" fmla="val 75075"/>
            </a:avLst>
          </a:prstGeom>
          <a:solidFill>
            <a:srgbClr val="F9FAFB"/>
          </a:solidFill>
          <a:ln/>
        </p:spPr>
      </p:sp>
      <p:sp>
        <p:nvSpPr>
          <p:cNvPr id="59" name="Text 54"/>
          <p:cNvSpPr txBox="1"/>
          <p:nvPr/>
        </p:nvSpPr>
        <p:spPr>
          <a:xfrm>
            <a:off x="2937967" y="3838651"/>
            <a:ext cx="49441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uses MTN Tarana Fixed Wireless for fiber-like speeds without physical fiber installation</a:t>
            </a:r>
            <a:endParaRPr lang="en-US" sz="800" dirty="0"/>
          </a:p>
        </p:txBody>
      </p:sp>
      <p:sp>
        <p:nvSpPr>
          <p:cNvPr id="60" name="Shape 55"/>
          <p:cNvSpPr/>
          <p:nvPr/>
        </p:nvSpPr>
        <p:spPr>
          <a:xfrm>
            <a:off x="228600" y="4285793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pic>
        <p:nvPicPr>
          <p:cNvPr id="61" name="Image 3" descr="preencoded.png">    </p:cNvPr>
          <p:cNvPicPr>
            <a:picLocks noChangeAspect="1"/>
          </p:cNvPicPr>
          <p:nvPr/>
        </p:nvPicPr>
        <p:blipFill>
          <a:blip r:embed="rId4"/>
          <a:srcRect l="-1374" r="-1374" t="0" b="0"/>
          <a:stretch/>
        </p:blipFill>
        <p:spPr>
          <a:xfrm>
            <a:off x="1394460" y="4362602"/>
            <a:ext cx="170993" cy="190195"/>
          </a:xfrm>
          <a:prstGeom prst="rect">
            <a:avLst/>
          </a:prstGeom>
        </p:spPr>
      </p:pic>
      <p:sp>
        <p:nvSpPr>
          <p:cNvPr id="62" name="Shape 56"/>
          <p:cNvSpPr/>
          <p:nvPr/>
        </p:nvSpPr>
        <p:spPr>
          <a:xfrm>
            <a:off x="2807208" y="4285793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63" name="Shape 57"/>
          <p:cNvSpPr/>
          <p:nvPr/>
        </p:nvSpPr>
        <p:spPr>
          <a:xfrm>
            <a:off x="5386730" y="4285793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64" name="Shape 58"/>
          <p:cNvSpPr/>
          <p:nvPr/>
        </p:nvSpPr>
        <p:spPr>
          <a:xfrm>
            <a:off x="7965338" y="4285793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65" name="Text 59"/>
          <p:cNvSpPr txBox="1"/>
          <p:nvPr/>
        </p:nvSpPr>
        <p:spPr>
          <a:xfrm>
            <a:off x="1105510" y="4652467"/>
            <a:ext cx="8531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Fast Speeds</a:t>
            </a:r>
            <a:endParaRPr lang="en-US" sz="1000" dirty="0"/>
          </a:p>
        </p:txBody>
      </p:sp>
      <p:sp>
        <p:nvSpPr>
          <p:cNvPr id="66" name="Text 60"/>
          <p:cNvSpPr txBox="1"/>
          <p:nvPr/>
        </p:nvSpPr>
        <p:spPr>
          <a:xfrm>
            <a:off x="3739896" y="4610405"/>
            <a:ext cx="7388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Equipment</a:t>
            </a:r>
            <a:endParaRPr lang="en-US" sz="1000" dirty="0"/>
          </a:p>
        </p:txBody>
      </p:sp>
      <p:sp>
        <p:nvSpPr>
          <p:cNvPr id="67" name="Text 61"/>
          <p:cNvSpPr txBox="1"/>
          <p:nvPr/>
        </p:nvSpPr>
        <p:spPr>
          <a:xfrm>
            <a:off x="6403543" y="4652467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</a:t>
            </a:r>
            <a:endParaRPr lang="en-US" sz="1000" dirty="0"/>
          </a:p>
        </p:txBody>
      </p:sp>
      <p:sp>
        <p:nvSpPr>
          <p:cNvPr id="68" name="Text 62"/>
          <p:cNvSpPr txBox="1"/>
          <p:nvPr/>
        </p:nvSpPr>
        <p:spPr>
          <a:xfrm>
            <a:off x="1076249" y="4833518"/>
            <a:ext cx="8961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200 Mbps</a:t>
            </a:r>
            <a:endParaRPr lang="en-US" sz="800" dirty="0"/>
          </a:p>
        </p:txBody>
      </p:sp>
      <p:sp>
        <p:nvSpPr>
          <p:cNvPr id="69" name="Text 63"/>
          <p:cNvSpPr txBox="1"/>
          <p:nvPr/>
        </p:nvSpPr>
        <p:spPr>
          <a:xfrm>
            <a:off x="3658514" y="4790542"/>
            <a:ext cx="8961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Router included</a:t>
            </a:r>
            <a:endParaRPr lang="en-US" sz="800" dirty="0"/>
          </a:p>
        </p:txBody>
      </p:sp>
      <p:pic>
        <p:nvPicPr>
          <p:cNvPr id="7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542532" y="4362602"/>
            <a:ext cx="190195" cy="190195"/>
          </a:xfrm>
          <a:prstGeom prst="rect">
            <a:avLst/>
          </a:prstGeom>
        </p:spPr>
      </p:pic>
      <p:sp>
        <p:nvSpPr>
          <p:cNvPr id="71" name="Text 64"/>
          <p:cNvSpPr txBox="1"/>
          <p:nvPr/>
        </p:nvSpPr>
        <p:spPr>
          <a:xfrm>
            <a:off x="6240780" y="4833518"/>
            <a:ext cx="8860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assistance</a:t>
            </a:r>
            <a:endParaRPr lang="en-US" sz="800" dirty="0"/>
          </a:p>
        </p:txBody>
      </p:sp>
      <p:pic>
        <p:nvPicPr>
          <p:cNvPr id="7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097366" y="4362602"/>
            <a:ext cx="237744" cy="190195"/>
          </a:xfrm>
          <a:prstGeom prst="rect">
            <a:avLst/>
          </a:prstGeom>
        </p:spPr>
      </p:pic>
      <p:sp>
        <p:nvSpPr>
          <p:cNvPr id="73" name="Text 65"/>
          <p:cNvSpPr txBox="1"/>
          <p:nvPr/>
        </p:nvSpPr>
        <p:spPr>
          <a:xfrm>
            <a:off x="8827618" y="4652467"/>
            <a:ext cx="8814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Management</a:t>
            </a:r>
            <a:endParaRPr lang="en-US" sz="1000" dirty="0"/>
          </a:p>
        </p:txBody>
      </p:sp>
      <p:sp>
        <p:nvSpPr>
          <p:cNvPr id="74" name="Text 66"/>
          <p:cNvSpPr txBox="1"/>
          <p:nvPr/>
        </p:nvSpPr>
        <p:spPr>
          <a:xfrm>
            <a:off x="8711489" y="4833518"/>
            <a:ext cx="11055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Free Cloud platform</a:t>
            </a:r>
            <a:endParaRPr lang="en-US" sz="800" dirty="0"/>
          </a:p>
        </p:txBody>
      </p:sp>
      <p:sp>
        <p:nvSpPr>
          <p:cNvPr id="75" name="Text 67"/>
          <p:cNvSpPr txBox="1"/>
          <p:nvPr/>
        </p:nvSpPr>
        <p:spPr>
          <a:xfrm>
            <a:off x="228600" y="7143293"/>
            <a:ext cx="32909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Residential Connectivity</a:t>
            </a:r>
            <a:endParaRPr lang="en-US" sz="1000" dirty="0"/>
          </a:p>
        </p:txBody>
      </p:sp>
      <p:sp>
        <p:nvSpPr>
          <p:cNvPr id="76" name="Text 68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304495" y="314554"/>
            <a:ext cx="5558638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SME™ Business Connectivity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304495" y="714146"/>
            <a:ext cx="7867498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Tarana Fixed Wireless Access for small to medium enterprises (5-50 employees)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304495" y="1104595"/>
            <a:ext cx="3267151" cy="1800454"/>
          </a:xfrm>
          <a:prstGeom prst="roundRect">
            <a:avLst>
              <a:gd name="adj" fmla="val 2150"/>
            </a:avLst>
          </a:prstGeom>
          <a:solidFill>
            <a:srgbClr val="F8F9FA"/>
          </a:solidFill>
          <a:ln/>
        </p:spPr>
      </p:sp>
      <p:sp>
        <p:nvSpPr>
          <p:cNvPr id="6" name="Shape 4"/>
          <p:cNvSpPr/>
          <p:nvPr/>
        </p:nvSpPr>
        <p:spPr>
          <a:xfrm>
            <a:off x="304495" y="1104595"/>
            <a:ext cx="28346" cy="180045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7" name="Shape 5"/>
          <p:cNvSpPr/>
          <p:nvPr/>
        </p:nvSpPr>
        <p:spPr>
          <a:xfrm>
            <a:off x="3717950" y="1104595"/>
            <a:ext cx="3267151" cy="1800454"/>
          </a:xfrm>
          <a:prstGeom prst="roundRect">
            <a:avLst>
              <a:gd name="adj" fmla="val 2150"/>
            </a:avLst>
          </a:prstGeom>
          <a:solidFill>
            <a:srgbClr val="F8F9FA"/>
          </a:solidFill>
          <a:ln/>
        </p:spPr>
      </p:sp>
      <p:sp>
        <p:nvSpPr>
          <p:cNvPr id="8" name="Shape 6"/>
          <p:cNvSpPr/>
          <p:nvPr/>
        </p:nvSpPr>
        <p:spPr>
          <a:xfrm>
            <a:off x="3717950" y="1104595"/>
            <a:ext cx="28346" cy="180045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9" name="Shape 7"/>
          <p:cNvSpPr/>
          <p:nvPr/>
        </p:nvSpPr>
        <p:spPr>
          <a:xfrm>
            <a:off x="7130491" y="1104595"/>
            <a:ext cx="3267151" cy="1800454"/>
          </a:xfrm>
          <a:prstGeom prst="roundRect">
            <a:avLst>
              <a:gd name="adj" fmla="val 2150"/>
            </a:avLst>
          </a:prstGeom>
          <a:solidFill>
            <a:srgbClr val="F8F9FA"/>
          </a:solidFill>
          <a:ln/>
        </p:spPr>
      </p:sp>
      <p:sp>
        <p:nvSpPr>
          <p:cNvPr id="10" name="Shape 8"/>
          <p:cNvSpPr/>
          <p:nvPr/>
        </p:nvSpPr>
        <p:spPr>
          <a:xfrm>
            <a:off x="7130491" y="1104595"/>
            <a:ext cx="28346" cy="180045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1" name="Text 9"/>
          <p:cNvSpPr txBox="1"/>
          <p:nvPr/>
        </p:nvSpPr>
        <p:spPr>
          <a:xfrm>
            <a:off x="448056" y="1257300"/>
            <a:ext cx="13103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SME Essential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3860597" y="1257300"/>
            <a:ext cx="15864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SME Professional</a:t>
            </a:r>
            <a:endParaRPr lang="en-US" sz="1300" dirty="0"/>
          </a:p>
        </p:txBody>
      </p:sp>
      <p:sp>
        <p:nvSpPr>
          <p:cNvPr id="13" name="Text 11"/>
          <p:cNvSpPr txBox="1"/>
          <p:nvPr/>
        </p:nvSpPr>
        <p:spPr>
          <a:xfrm>
            <a:off x="7274052" y="1257300"/>
            <a:ext cx="12911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SME Premium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2485339" y="1238098"/>
            <a:ext cx="971093" cy="228600"/>
          </a:xfrm>
          <a:prstGeom prst="roundRect">
            <a:avLst>
              <a:gd name="adj" fmla="val 400000"/>
            </a:avLst>
          </a:prstGeom>
          <a:solidFill>
            <a:srgbClr val="E5E7EB"/>
          </a:solidFill>
          <a:ln/>
        </p:spPr>
      </p:sp>
      <p:sp>
        <p:nvSpPr>
          <p:cNvPr id="15" name="Shape 13"/>
          <p:cNvSpPr/>
          <p:nvPr/>
        </p:nvSpPr>
        <p:spPr>
          <a:xfrm>
            <a:off x="5834786" y="1238098"/>
            <a:ext cx="1037844" cy="228600"/>
          </a:xfrm>
          <a:prstGeom prst="roundRect">
            <a:avLst>
              <a:gd name="adj" fmla="val 400000"/>
            </a:avLst>
          </a:prstGeom>
          <a:solidFill>
            <a:srgbClr val="E5E7EB"/>
          </a:solidFill>
          <a:ln/>
        </p:spPr>
      </p:sp>
      <p:sp>
        <p:nvSpPr>
          <p:cNvPr id="16" name="Text 14"/>
          <p:cNvSpPr txBox="1"/>
          <p:nvPr/>
        </p:nvSpPr>
        <p:spPr>
          <a:xfrm>
            <a:off x="2561234" y="1285646"/>
            <a:ext cx="90525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374151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5-15 employees</a:t>
            </a:r>
            <a:endParaRPr lang="en-US" sz="800" dirty="0"/>
          </a:p>
        </p:txBody>
      </p:sp>
      <p:sp>
        <p:nvSpPr>
          <p:cNvPr id="17" name="Text 15"/>
          <p:cNvSpPr txBox="1"/>
          <p:nvPr/>
        </p:nvSpPr>
        <p:spPr>
          <a:xfrm>
            <a:off x="5910682" y="1285646"/>
            <a:ext cx="9720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374151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15-30 employees</a:t>
            </a:r>
            <a:endParaRPr lang="en-US" sz="800" dirty="0"/>
          </a:p>
        </p:txBody>
      </p:sp>
      <p:sp>
        <p:nvSpPr>
          <p:cNvPr id="18" name="Text 16"/>
          <p:cNvSpPr txBox="1"/>
          <p:nvPr/>
        </p:nvSpPr>
        <p:spPr>
          <a:xfrm>
            <a:off x="9324137" y="1285646"/>
            <a:ext cx="9720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374151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30-50 employees</a:t>
            </a:r>
            <a:endParaRPr lang="en-US" sz="800" dirty="0"/>
          </a:p>
        </p:txBody>
      </p:sp>
      <p:sp>
        <p:nvSpPr>
          <p:cNvPr id="19" name="Text 17"/>
          <p:cNvSpPr txBox="1"/>
          <p:nvPr/>
        </p:nvSpPr>
        <p:spPr>
          <a:xfrm>
            <a:off x="448056" y="1542593"/>
            <a:ext cx="11576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Download/Upload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2983687" y="1542593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6249924" y="1542593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9662465" y="1542593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448056" y="1742846"/>
            <a:ext cx="91440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 Mbps</a:t>
            </a:r>
            <a:endParaRPr lang="en-US" sz="1400" dirty="0"/>
          </a:p>
        </p:txBody>
      </p:sp>
      <p:sp>
        <p:nvSpPr>
          <p:cNvPr id="24" name="Text 22"/>
          <p:cNvSpPr txBox="1"/>
          <p:nvPr/>
        </p:nvSpPr>
        <p:spPr>
          <a:xfrm>
            <a:off x="2983687" y="1742846"/>
            <a:ext cx="600761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R999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448056" y="2057400"/>
            <a:ext cx="3010205" cy="9144"/>
          </a:xfrm>
          <a:prstGeom prst="rect">
            <a:avLst/>
          </a:prstGeom>
          <a:solidFill>
            <a:srgbClr val="CBD5E0"/>
          </a:solidFill>
          <a:ln/>
        </p:spPr>
      </p:sp>
      <p:pic>
        <p:nvPicPr>
          <p:cNvPr id="2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100" b="-1100"/>
          <a:stretch/>
        </p:blipFill>
        <p:spPr>
          <a:xfrm>
            <a:off x="448056" y="2171700"/>
            <a:ext cx="114300" cy="133502"/>
          </a:xfrm>
          <a:prstGeom prst="rect">
            <a:avLst/>
          </a:prstGeom>
        </p:spPr>
      </p:pic>
      <p:sp>
        <p:nvSpPr>
          <p:cNvPr id="27" name="Text 24"/>
          <p:cNvSpPr txBox="1"/>
          <p:nvPr/>
        </p:nvSpPr>
        <p:spPr>
          <a:xfrm>
            <a:off x="7274052" y="1742846"/>
            <a:ext cx="101955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 Mbps</a:t>
            </a:r>
            <a:endParaRPr lang="en-US" sz="1400" dirty="0"/>
          </a:p>
        </p:txBody>
      </p:sp>
      <p:sp>
        <p:nvSpPr>
          <p:cNvPr id="28" name="Text 25"/>
          <p:cNvSpPr txBox="1"/>
          <p:nvPr/>
        </p:nvSpPr>
        <p:spPr>
          <a:xfrm>
            <a:off x="638251" y="2143354"/>
            <a:ext cx="1815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Business-grade SLA (98.5%)</a:t>
            </a:r>
            <a:endParaRPr lang="en-US" sz="1000" dirty="0"/>
          </a:p>
        </p:txBody>
      </p:sp>
      <p:pic>
        <p:nvPicPr>
          <p:cNvPr id="2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100" b="-1100"/>
          <a:stretch/>
        </p:blipFill>
        <p:spPr>
          <a:xfrm>
            <a:off x="448056" y="2400300"/>
            <a:ext cx="114300" cy="133502"/>
          </a:xfrm>
          <a:prstGeom prst="rect">
            <a:avLst/>
          </a:prstGeom>
        </p:spPr>
      </p:pic>
      <p:sp>
        <p:nvSpPr>
          <p:cNvPr id="30" name="Shape 26"/>
          <p:cNvSpPr/>
          <p:nvPr/>
        </p:nvSpPr>
        <p:spPr>
          <a:xfrm>
            <a:off x="3860597" y="2057400"/>
            <a:ext cx="3010205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31" name="Text 27"/>
          <p:cNvSpPr txBox="1"/>
          <p:nvPr/>
        </p:nvSpPr>
        <p:spPr>
          <a:xfrm>
            <a:off x="638251" y="2371954"/>
            <a:ext cx="11292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 included</a:t>
            </a:r>
            <a:endParaRPr lang="en-US" sz="1000" dirty="0"/>
          </a:p>
        </p:txBody>
      </p:sp>
      <p:pic>
        <p:nvPicPr>
          <p:cNvPr id="3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100" b="-1100"/>
          <a:stretch/>
        </p:blipFill>
        <p:spPr>
          <a:xfrm>
            <a:off x="448056" y="2628900"/>
            <a:ext cx="114300" cy="133502"/>
          </a:xfrm>
          <a:prstGeom prst="rect">
            <a:avLst/>
          </a:prstGeom>
        </p:spPr>
      </p:pic>
      <p:sp>
        <p:nvSpPr>
          <p:cNvPr id="33" name="Shape 28"/>
          <p:cNvSpPr/>
          <p:nvPr/>
        </p:nvSpPr>
        <p:spPr>
          <a:xfrm>
            <a:off x="9248242" y="1238098"/>
            <a:ext cx="1037844" cy="228600"/>
          </a:xfrm>
          <a:prstGeom prst="roundRect">
            <a:avLst>
              <a:gd name="adj" fmla="val 400000"/>
            </a:avLst>
          </a:prstGeom>
          <a:solidFill>
            <a:srgbClr val="E5E7EB"/>
          </a:solidFill>
          <a:ln/>
        </p:spPr>
      </p:sp>
      <p:sp>
        <p:nvSpPr>
          <p:cNvPr id="34" name="Text 29"/>
          <p:cNvSpPr txBox="1"/>
          <p:nvPr/>
        </p:nvSpPr>
        <p:spPr>
          <a:xfrm>
            <a:off x="3860597" y="1542593"/>
            <a:ext cx="11576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Download/Upload</a:t>
            </a:r>
            <a:endParaRPr lang="en-US" sz="1000" dirty="0"/>
          </a:p>
        </p:txBody>
      </p:sp>
      <p:sp>
        <p:nvSpPr>
          <p:cNvPr id="35" name="Text 30"/>
          <p:cNvSpPr txBox="1"/>
          <p:nvPr/>
        </p:nvSpPr>
        <p:spPr>
          <a:xfrm>
            <a:off x="7274052" y="1542593"/>
            <a:ext cx="11576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Download/Upload</a:t>
            </a:r>
            <a:endParaRPr lang="en-US" sz="1000" dirty="0"/>
          </a:p>
        </p:txBody>
      </p:sp>
      <p:sp>
        <p:nvSpPr>
          <p:cNvPr id="36" name="Text 31"/>
          <p:cNvSpPr txBox="1"/>
          <p:nvPr/>
        </p:nvSpPr>
        <p:spPr>
          <a:xfrm>
            <a:off x="3860597" y="1742846"/>
            <a:ext cx="1019556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 Mbps</a:t>
            </a:r>
            <a:endParaRPr lang="en-US" sz="1400" dirty="0"/>
          </a:p>
        </p:txBody>
      </p:sp>
      <p:sp>
        <p:nvSpPr>
          <p:cNvPr id="37" name="Text 32"/>
          <p:cNvSpPr txBox="1"/>
          <p:nvPr/>
        </p:nvSpPr>
        <p:spPr>
          <a:xfrm>
            <a:off x="6249924" y="1742846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R1,499</a:t>
            </a:r>
            <a:endParaRPr lang="en-US" sz="1400" dirty="0"/>
          </a:p>
        </p:txBody>
      </p:sp>
      <p:sp>
        <p:nvSpPr>
          <p:cNvPr id="38" name="Text 33"/>
          <p:cNvSpPr txBox="1"/>
          <p:nvPr/>
        </p:nvSpPr>
        <p:spPr>
          <a:xfrm>
            <a:off x="638251" y="2600554"/>
            <a:ext cx="15005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hours support</a:t>
            </a:r>
            <a:endParaRPr lang="en-US" sz="1000" dirty="0"/>
          </a:p>
        </p:txBody>
      </p:sp>
      <p:pic>
        <p:nvPicPr>
          <p:cNvPr id="3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100" b="-1100"/>
          <a:stretch/>
        </p:blipFill>
        <p:spPr>
          <a:xfrm>
            <a:off x="3860597" y="2171700"/>
            <a:ext cx="114300" cy="133502"/>
          </a:xfrm>
          <a:prstGeom prst="rect">
            <a:avLst/>
          </a:prstGeom>
        </p:spPr>
      </p:pic>
      <p:sp>
        <p:nvSpPr>
          <p:cNvPr id="40" name="Text 34"/>
          <p:cNvSpPr txBox="1"/>
          <p:nvPr/>
        </p:nvSpPr>
        <p:spPr>
          <a:xfrm>
            <a:off x="4050792" y="2143354"/>
            <a:ext cx="17099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Business-grade SLA (99%)</a:t>
            </a:r>
            <a:endParaRPr lang="en-US" sz="1000" dirty="0"/>
          </a:p>
        </p:txBody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100" b="-1100"/>
          <a:stretch/>
        </p:blipFill>
        <p:spPr>
          <a:xfrm>
            <a:off x="3860597" y="2400300"/>
            <a:ext cx="114300" cy="133502"/>
          </a:xfrm>
          <a:prstGeom prst="rect">
            <a:avLst/>
          </a:prstGeom>
        </p:spPr>
      </p:pic>
      <p:sp>
        <p:nvSpPr>
          <p:cNvPr id="42" name="Text 35"/>
          <p:cNvSpPr txBox="1"/>
          <p:nvPr/>
        </p:nvSpPr>
        <p:spPr>
          <a:xfrm>
            <a:off x="4050792" y="2371954"/>
            <a:ext cx="11292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 included</a:t>
            </a:r>
            <a:endParaRPr lang="en-US" sz="1000" dirty="0"/>
          </a:p>
        </p:txBody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100" b="-1100"/>
          <a:stretch/>
        </p:blipFill>
        <p:spPr>
          <a:xfrm>
            <a:off x="3860597" y="2628900"/>
            <a:ext cx="114300" cy="133502"/>
          </a:xfrm>
          <a:prstGeom prst="rect">
            <a:avLst/>
          </a:prstGeom>
        </p:spPr>
      </p:pic>
      <p:sp>
        <p:nvSpPr>
          <p:cNvPr id="44" name="Text 36"/>
          <p:cNvSpPr txBox="1"/>
          <p:nvPr/>
        </p:nvSpPr>
        <p:spPr>
          <a:xfrm>
            <a:off x="9662465" y="1742846"/>
            <a:ext cx="762610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R2,299</a:t>
            </a:r>
            <a:endParaRPr lang="en-US" sz="1400" dirty="0"/>
          </a:p>
        </p:txBody>
      </p:sp>
      <p:sp>
        <p:nvSpPr>
          <p:cNvPr id="45" name="Shape 37"/>
          <p:cNvSpPr/>
          <p:nvPr/>
        </p:nvSpPr>
        <p:spPr>
          <a:xfrm>
            <a:off x="7274052" y="2057400"/>
            <a:ext cx="3010205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46" name="Text 38"/>
          <p:cNvSpPr txBox="1"/>
          <p:nvPr/>
        </p:nvSpPr>
        <p:spPr>
          <a:xfrm>
            <a:off x="4050792" y="2600554"/>
            <a:ext cx="15005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hours support</a:t>
            </a:r>
            <a:endParaRPr lang="en-US" sz="1000" dirty="0"/>
          </a:p>
        </p:txBody>
      </p:sp>
      <p:pic>
        <p:nvPicPr>
          <p:cNvPr id="47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100" b="-1100"/>
          <a:stretch/>
        </p:blipFill>
        <p:spPr>
          <a:xfrm>
            <a:off x="7274052" y="2171700"/>
            <a:ext cx="114300" cy="133502"/>
          </a:xfrm>
          <a:prstGeom prst="rect">
            <a:avLst/>
          </a:prstGeom>
        </p:spPr>
      </p:pic>
      <p:sp>
        <p:nvSpPr>
          <p:cNvPr id="48" name="Text 39"/>
          <p:cNvSpPr txBox="1"/>
          <p:nvPr/>
        </p:nvSpPr>
        <p:spPr>
          <a:xfrm>
            <a:off x="7464247" y="2143354"/>
            <a:ext cx="1815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Business-grade SLA (99.5%)</a:t>
            </a:r>
            <a:endParaRPr lang="en-US" sz="1000" dirty="0"/>
          </a:p>
        </p:txBody>
      </p:sp>
      <p:pic>
        <p:nvPicPr>
          <p:cNvPr id="4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100" b="-1100"/>
          <a:stretch/>
        </p:blipFill>
        <p:spPr>
          <a:xfrm>
            <a:off x="7274052" y="2400300"/>
            <a:ext cx="114300" cy="133502"/>
          </a:xfrm>
          <a:prstGeom prst="rect">
            <a:avLst/>
          </a:prstGeom>
        </p:spPr>
      </p:pic>
      <p:sp>
        <p:nvSpPr>
          <p:cNvPr id="50" name="Text 40"/>
          <p:cNvSpPr txBox="1"/>
          <p:nvPr/>
        </p:nvSpPr>
        <p:spPr>
          <a:xfrm>
            <a:off x="7464247" y="2371954"/>
            <a:ext cx="11292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 included</a:t>
            </a:r>
            <a:endParaRPr lang="en-US" sz="1000" dirty="0"/>
          </a:p>
        </p:txBody>
      </p:sp>
      <p:pic>
        <p:nvPicPr>
          <p:cNvPr id="51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100" b="-1100"/>
          <a:stretch/>
        </p:blipFill>
        <p:spPr>
          <a:xfrm>
            <a:off x="7274052" y="2628900"/>
            <a:ext cx="114300" cy="133502"/>
          </a:xfrm>
          <a:prstGeom prst="rect">
            <a:avLst/>
          </a:prstGeom>
        </p:spPr>
      </p:pic>
      <p:sp>
        <p:nvSpPr>
          <p:cNvPr id="52" name="Text 41"/>
          <p:cNvSpPr txBox="1"/>
          <p:nvPr/>
        </p:nvSpPr>
        <p:spPr>
          <a:xfrm>
            <a:off x="7464247" y="2600554"/>
            <a:ext cx="1405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premium support</a:t>
            </a:r>
            <a:endParaRPr lang="en-US" sz="1000" dirty="0"/>
          </a:p>
        </p:txBody>
      </p:sp>
      <p:sp>
        <p:nvSpPr>
          <p:cNvPr id="53" name="Shape 42"/>
          <p:cNvSpPr/>
          <p:nvPr/>
        </p:nvSpPr>
        <p:spPr>
          <a:xfrm>
            <a:off x="304495" y="3057754"/>
            <a:ext cx="10086746" cy="1752905"/>
          </a:xfrm>
          <a:prstGeom prst="roundRect">
            <a:avLst>
              <a:gd name="adj" fmla="val 2268"/>
            </a:avLst>
          </a:prstGeom>
          <a:solidFill>
            <a:srgbClr val="FFF4EC"/>
          </a:solidFill>
          <a:ln/>
        </p:spPr>
      </p:sp>
      <p:sp>
        <p:nvSpPr>
          <p:cNvPr id="54" name="Shape 43"/>
          <p:cNvSpPr/>
          <p:nvPr/>
        </p:nvSpPr>
        <p:spPr>
          <a:xfrm>
            <a:off x="304495" y="3057754"/>
            <a:ext cx="38405" cy="17529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55" name="Text 44"/>
          <p:cNvSpPr txBox="1"/>
          <p:nvPr/>
        </p:nvSpPr>
        <p:spPr>
          <a:xfrm>
            <a:off x="495605" y="3247949"/>
            <a:ext cx="1910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Product Features</a:t>
            </a:r>
            <a:endParaRPr lang="en-US" sz="1300" dirty="0"/>
          </a:p>
        </p:txBody>
      </p:sp>
      <p:sp>
        <p:nvSpPr>
          <p:cNvPr id="56" name="Text 45"/>
          <p:cNvSpPr txBox="1"/>
          <p:nvPr/>
        </p:nvSpPr>
        <p:spPr>
          <a:xfrm>
            <a:off x="724205" y="3619195"/>
            <a:ext cx="15819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Business-grade SLAs</a:t>
            </a:r>
            <a:endParaRPr lang="en-US" sz="1100" dirty="0"/>
          </a:p>
        </p:txBody>
      </p:sp>
      <p:sp>
        <p:nvSpPr>
          <p:cNvPr id="57" name="Text 46"/>
          <p:cNvSpPr txBox="1"/>
          <p:nvPr/>
        </p:nvSpPr>
        <p:spPr>
          <a:xfrm>
            <a:off x="724205" y="4153205"/>
            <a:ext cx="12957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 included</a:t>
            </a:r>
            <a:endParaRPr lang="en-US" sz="1100" dirty="0"/>
          </a:p>
        </p:txBody>
      </p:sp>
      <p:sp>
        <p:nvSpPr>
          <p:cNvPr id="58" name="Text 47"/>
          <p:cNvSpPr txBox="1"/>
          <p:nvPr/>
        </p:nvSpPr>
        <p:spPr>
          <a:xfrm>
            <a:off x="4022446" y="3619195"/>
            <a:ext cx="17145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hours support</a:t>
            </a:r>
            <a:endParaRPr lang="en-US" sz="1100" dirty="0"/>
          </a:p>
        </p:txBody>
      </p:sp>
      <p:sp>
        <p:nvSpPr>
          <p:cNvPr id="59" name="Text 48"/>
          <p:cNvSpPr txBox="1"/>
          <p:nvPr/>
        </p:nvSpPr>
        <p:spPr>
          <a:xfrm>
            <a:off x="4022446" y="4153205"/>
            <a:ext cx="1467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priority support</a:t>
            </a:r>
            <a:endParaRPr lang="en-US" sz="1100" dirty="0"/>
          </a:p>
        </p:txBody>
      </p:sp>
      <p:sp>
        <p:nvSpPr>
          <p:cNvPr id="60" name="Text 49"/>
          <p:cNvSpPr txBox="1"/>
          <p:nvPr/>
        </p:nvSpPr>
        <p:spPr>
          <a:xfrm>
            <a:off x="7321601" y="3619195"/>
            <a:ext cx="14200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12-month contracts</a:t>
            </a:r>
            <a:endParaRPr lang="en-US" sz="1100" dirty="0"/>
          </a:p>
        </p:txBody>
      </p:sp>
      <p:sp>
        <p:nvSpPr>
          <p:cNvPr id="61" name="Text 50"/>
          <p:cNvSpPr txBox="1"/>
          <p:nvPr/>
        </p:nvSpPr>
        <p:spPr>
          <a:xfrm>
            <a:off x="7321601" y="4153205"/>
            <a:ext cx="1495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 speeds</a:t>
            </a:r>
            <a:endParaRPr lang="en-US" sz="1100" dirty="0"/>
          </a:p>
        </p:txBody>
      </p:sp>
      <p:sp>
        <p:nvSpPr>
          <p:cNvPr id="62" name="Text 51"/>
          <p:cNvSpPr txBox="1"/>
          <p:nvPr/>
        </p:nvSpPr>
        <p:spPr>
          <a:xfrm>
            <a:off x="724205" y="3619195"/>
            <a:ext cx="289590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98.5% - 99.5% uptime guarantee</a:t>
            </a:r>
            <a:endParaRPr lang="en-US" sz="1100" dirty="0"/>
          </a:p>
        </p:txBody>
      </p:sp>
      <p:sp>
        <p:nvSpPr>
          <p:cNvPr id="63" name="Text 52"/>
          <p:cNvSpPr txBox="1"/>
          <p:nvPr/>
        </p:nvSpPr>
        <p:spPr>
          <a:xfrm>
            <a:off x="724205" y="4153205"/>
            <a:ext cx="267736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all packages for reliable hosting</a:t>
            </a:r>
            <a:endParaRPr lang="en-US" sz="1100" dirty="0"/>
          </a:p>
        </p:txBody>
      </p:sp>
      <p:sp>
        <p:nvSpPr>
          <p:cNvPr id="64" name="Text 53"/>
          <p:cNvSpPr txBox="1"/>
          <p:nvPr/>
        </p:nvSpPr>
        <p:spPr>
          <a:xfrm>
            <a:off x="4022446" y="3619195"/>
            <a:ext cx="269565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Essential &amp; Professional tiers</a:t>
            </a:r>
            <a:endParaRPr lang="en-US" sz="1100" dirty="0"/>
          </a:p>
        </p:txBody>
      </p:sp>
      <p:sp>
        <p:nvSpPr>
          <p:cNvPr id="65" name="Text 54"/>
          <p:cNvSpPr txBox="1"/>
          <p:nvPr/>
        </p:nvSpPr>
        <p:spPr>
          <a:xfrm>
            <a:off x="4022446" y="4153205"/>
            <a:ext cx="255300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Premium tier customers</a:t>
            </a:r>
            <a:endParaRPr lang="en-US" sz="1100" dirty="0"/>
          </a:p>
        </p:txBody>
      </p:sp>
      <p:sp>
        <p:nvSpPr>
          <p:cNvPr id="66" name="Text 55"/>
          <p:cNvSpPr txBox="1"/>
          <p:nvPr/>
        </p:nvSpPr>
        <p:spPr>
          <a:xfrm>
            <a:off x="7321601" y="3619195"/>
            <a:ext cx="243870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available for all packages</a:t>
            </a:r>
            <a:endParaRPr lang="en-US" sz="1100" dirty="0"/>
          </a:p>
        </p:txBody>
      </p:sp>
      <p:sp>
        <p:nvSpPr>
          <p:cNvPr id="67" name="Text 56"/>
          <p:cNvSpPr txBox="1"/>
          <p:nvPr/>
        </p:nvSpPr>
        <p:spPr>
          <a:xfrm>
            <a:off x="7321601" y="4153205"/>
            <a:ext cx="2181758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equal upload/download bandwidth</a:t>
            </a:r>
            <a:endParaRPr lang="en-US" sz="1100" dirty="0"/>
          </a:p>
        </p:txBody>
      </p:sp>
      <p:sp>
        <p:nvSpPr>
          <p:cNvPr id="68" name="Shape 57"/>
          <p:cNvSpPr/>
          <p:nvPr/>
        </p:nvSpPr>
        <p:spPr>
          <a:xfrm>
            <a:off x="304495" y="4962449"/>
            <a:ext cx="3267151" cy="1609344"/>
          </a:xfrm>
          <a:prstGeom prst="roundRect">
            <a:avLst>
              <a:gd name="adj" fmla="val 1345"/>
            </a:avLst>
          </a:prstGeom>
          <a:solidFill>
            <a:srgbClr val="F8F9FA"/>
          </a:solidFill>
          <a:ln/>
        </p:spPr>
      </p:sp>
      <p:sp>
        <p:nvSpPr>
          <p:cNvPr id="69" name="Shape 58"/>
          <p:cNvSpPr/>
          <p:nvPr/>
        </p:nvSpPr>
        <p:spPr>
          <a:xfrm>
            <a:off x="304495" y="4962449"/>
            <a:ext cx="38405" cy="160934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70" name="Shape 59"/>
          <p:cNvSpPr/>
          <p:nvPr/>
        </p:nvSpPr>
        <p:spPr>
          <a:xfrm>
            <a:off x="3717950" y="4962449"/>
            <a:ext cx="3267151" cy="1609344"/>
          </a:xfrm>
          <a:prstGeom prst="roundRect">
            <a:avLst>
              <a:gd name="adj" fmla="val 1345"/>
            </a:avLst>
          </a:prstGeom>
          <a:solidFill>
            <a:srgbClr val="F8F9FA"/>
          </a:solidFill>
          <a:ln/>
        </p:spPr>
      </p:sp>
      <p:sp>
        <p:nvSpPr>
          <p:cNvPr id="71" name="Shape 60"/>
          <p:cNvSpPr/>
          <p:nvPr/>
        </p:nvSpPr>
        <p:spPr>
          <a:xfrm>
            <a:off x="3717950" y="4962449"/>
            <a:ext cx="38405" cy="1609344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72" name="Text 61"/>
          <p:cNvSpPr txBox="1"/>
          <p:nvPr/>
        </p:nvSpPr>
        <p:spPr>
          <a:xfrm>
            <a:off x="457200" y="5095951"/>
            <a:ext cx="167701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Financial Summary</a:t>
            </a:r>
            <a:endParaRPr lang="en-US" sz="1100" dirty="0"/>
          </a:p>
        </p:txBody>
      </p:sp>
      <p:sp>
        <p:nvSpPr>
          <p:cNvPr id="73" name="Text 62"/>
          <p:cNvSpPr txBox="1"/>
          <p:nvPr/>
        </p:nvSpPr>
        <p:spPr>
          <a:xfrm>
            <a:off x="3869741" y="5095951"/>
            <a:ext cx="1314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Setup Options</a:t>
            </a:r>
            <a:endParaRPr lang="en-US" sz="1100" dirty="0"/>
          </a:p>
        </p:txBody>
      </p:sp>
      <p:sp>
        <p:nvSpPr>
          <p:cNvPr id="74" name="Text 63"/>
          <p:cNvSpPr txBox="1"/>
          <p:nvPr/>
        </p:nvSpPr>
        <p:spPr>
          <a:xfrm>
            <a:off x="457200" y="5400446"/>
            <a:ext cx="13103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Profit Margins:</a:t>
            </a:r>
            <a:endParaRPr lang="en-US" sz="1000" dirty="0"/>
          </a:p>
        </p:txBody>
      </p:sp>
      <p:sp>
        <p:nvSpPr>
          <p:cNvPr id="75" name="Text 64"/>
          <p:cNvSpPr txBox="1"/>
          <p:nvPr/>
        </p:nvSpPr>
        <p:spPr>
          <a:xfrm>
            <a:off x="457200" y="5629046"/>
            <a:ext cx="14721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Break-even Point:</a:t>
            </a:r>
            <a:endParaRPr lang="en-US" sz="1000" dirty="0"/>
          </a:p>
        </p:txBody>
      </p:sp>
      <p:sp>
        <p:nvSpPr>
          <p:cNvPr id="76" name="Text 65"/>
          <p:cNvSpPr txBox="1"/>
          <p:nvPr/>
        </p:nvSpPr>
        <p:spPr>
          <a:xfrm>
            <a:off x="3869741" y="5400446"/>
            <a:ext cx="14721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DIY Installation:</a:t>
            </a:r>
            <a:endParaRPr lang="en-US" sz="1000" dirty="0"/>
          </a:p>
        </p:txBody>
      </p:sp>
      <p:sp>
        <p:nvSpPr>
          <p:cNvPr id="77" name="Text 66"/>
          <p:cNvSpPr txBox="1"/>
          <p:nvPr/>
        </p:nvSpPr>
        <p:spPr>
          <a:xfrm>
            <a:off x="3869741" y="5629046"/>
            <a:ext cx="18717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Standard Installation:</a:t>
            </a:r>
            <a:endParaRPr lang="en-US" sz="1000" dirty="0"/>
          </a:p>
        </p:txBody>
      </p:sp>
      <p:sp>
        <p:nvSpPr>
          <p:cNvPr id="78" name="Text 67"/>
          <p:cNvSpPr txBox="1"/>
          <p:nvPr/>
        </p:nvSpPr>
        <p:spPr>
          <a:xfrm>
            <a:off x="3869741" y="5857646"/>
            <a:ext cx="17958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Premium Installation:</a:t>
            </a:r>
            <a:endParaRPr lang="en-US" sz="1000" dirty="0"/>
          </a:p>
        </p:txBody>
      </p:sp>
      <p:sp>
        <p:nvSpPr>
          <p:cNvPr id="79" name="Text 68"/>
          <p:cNvSpPr txBox="1"/>
          <p:nvPr/>
        </p:nvSpPr>
        <p:spPr>
          <a:xfrm>
            <a:off x="2407615" y="5400446"/>
            <a:ext cx="11484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19.4% - 46.8%</a:t>
            </a:r>
            <a:endParaRPr lang="en-US" sz="1000" dirty="0"/>
          </a:p>
        </p:txBody>
      </p:sp>
      <p:sp>
        <p:nvSpPr>
          <p:cNvPr id="80" name="Text 69"/>
          <p:cNvSpPr txBox="1"/>
          <p:nvPr/>
        </p:nvSpPr>
        <p:spPr>
          <a:xfrm>
            <a:off x="2086661" y="5629046"/>
            <a:ext cx="14721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161-256 customers</a:t>
            </a:r>
            <a:endParaRPr lang="en-US" sz="1000" dirty="0"/>
          </a:p>
        </p:txBody>
      </p:sp>
      <p:sp>
        <p:nvSpPr>
          <p:cNvPr id="81" name="Text 70"/>
          <p:cNvSpPr txBox="1"/>
          <p:nvPr/>
        </p:nvSpPr>
        <p:spPr>
          <a:xfrm>
            <a:off x="6542532" y="5400446"/>
            <a:ext cx="4242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R999</a:t>
            </a:r>
            <a:endParaRPr lang="en-US" sz="1000" dirty="0"/>
          </a:p>
        </p:txBody>
      </p:sp>
      <p:sp>
        <p:nvSpPr>
          <p:cNvPr id="82" name="Text 71"/>
          <p:cNvSpPr txBox="1"/>
          <p:nvPr/>
        </p:nvSpPr>
        <p:spPr>
          <a:xfrm>
            <a:off x="6382512" y="5629046"/>
            <a:ext cx="5861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R1,499</a:t>
            </a:r>
            <a:endParaRPr lang="en-US" sz="1000" dirty="0"/>
          </a:p>
        </p:txBody>
      </p:sp>
      <p:sp>
        <p:nvSpPr>
          <p:cNvPr id="83" name="Text 72"/>
          <p:cNvSpPr txBox="1"/>
          <p:nvPr/>
        </p:nvSpPr>
        <p:spPr>
          <a:xfrm>
            <a:off x="6382512" y="5857646"/>
            <a:ext cx="5861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R1,999</a:t>
            </a:r>
            <a:endParaRPr lang="en-US" sz="1000" dirty="0"/>
          </a:p>
        </p:txBody>
      </p:sp>
      <p:sp>
        <p:nvSpPr>
          <p:cNvPr id="84" name="Shape 73"/>
          <p:cNvSpPr/>
          <p:nvPr/>
        </p:nvSpPr>
        <p:spPr>
          <a:xfrm>
            <a:off x="457200" y="5857646"/>
            <a:ext cx="3000146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85" name="Shape 74"/>
          <p:cNvSpPr/>
          <p:nvPr/>
        </p:nvSpPr>
        <p:spPr>
          <a:xfrm>
            <a:off x="3869741" y="6086246"/>
            <a:ext cx="3000146" cy="9144"/>
          </a:xfrm>
          <a:prstGeom prst="rect">
            <a:avLst/>
          </a:prstGeom>
          <a:solidFill>
            <a:srgbClr val="CBD5E0"/>
          </a:solidFill>
          <a:ln/>
        </p:spPr>
      </p:sp>
      <p:sp>
        <p:nvSpPr>
          <p:cNvPr id="86" name="Text 75"/>
          <p:cNvSpPr txBox="1"/>
          <p:nvPr/>
        </p:nvSpPr>
        <p:spPr>
          <a:xfrm>
            <a:off x="457200" y="5943600"/>
            <a:ext cx="138623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Projected Annual Revenue:</a:t>
            </a:r>
            <a:endParaRPr lang="en-US" sz="1000" dirty="0"/>
          </a:p>
        </p:txBody>
      </p:sp>
      <p:sp>
        <p:nvSpPr>
          <p:cNvPr id="87" name="Text 76"/>
          <p:cNvSpPr txBox="1"/>
          <p:nvPr/>
        </p:nvSpPr>
        <p:spPr>
          <a:xfrm>
            <a:off x="2426818" y="5943600"/>
            <a:ext cx="6720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R4.2M - R7.1M</a:t>
            </a:r>
            <a:endParaRPr lang="en-US" sz="1000" dirty="0"/>
          </a:p>
        </p:txBody>
      </p:sp>
      <p:sp>
        <p:nvSpPr>
          <p:cNvPr id="88" name="Text 77"/>
          <p:cNvSpPr txBox="1"/>
          <p:nvPr/>
        </p:nvSpPr>
        <p:spPr>
          <a:xfrm>
            <a:off x="3869741" y="6162142"/>
            <a:ext cx="291510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B556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Includes router configuration and network setup</a:t>
            </a:r>
            <a:endParaRPr lang="en-US" sz="800" dirty="0"/>
          </a:p>
        </p:txBody>
      </p:sp>
      <p:sp>
        <p:nvSpPr>
          <p:cNvPr id="89" name="Shape 78"/>
          <p:cNvSpPr/>
          <p:nvPr/>
        </p:nvSpPr>
        <p:spPr>
          <a:xfrm>
            <a:off x="7130491" y="4962449"/>
            <a:ext cx="3267151" cy="1609344"/>
          </a:xfrm>
          <a:prstGeom prst="roundRect">
            <a:avLst>
              <a:gd name="adj" fmla="val 2690"/>
            </a:avLst>
          </a:prstGeom>
          <a:solidFill>
            <a:srgbClr val="F9FAFB"/>
          </a:solidFill>
          <a:ln/>
        </p:spPr>
      </p:sp>
      <p:sp>
        <p:nvSpPr>
          <p:cNvPr id="90" name="Text 79"/>
          <p:cNvSpPr txBox="1"/>
          <p:nvPr/>
        </p:nvSpPr>
        <p:spPr>
          <a:xfrm>
            <a:off x="7244791" y="5105095"/>
            <a:ext cx="21058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Business Use Cases</a:t>
            </a:r>
            <a:endParaRPr lang="en-US" sz="1100" dirty="0"/>
          </a:p>
        </p:txBody>
      </p:sp>
      <p:pic>
        <p:nvPicPr>
          <p:cNvPr id="91" name="Image 9" descr="preencoded.png">    </p:cNvPr>
          <p:cNvPicPr>
            <a:picLocks noChangeAspect="1"/>
          </p:cNvPicPr>
          <p:nvPr/>
        </p:nvPicPr>
        <p:blipFill>
          <a:blip r:embed="rId10"/>
          <a:srcRect l="-837" r="-837" t="0" b="0"/>
          <a:stretch/>
        </p:blipFill>
        <p:spPr>
          <a:xfrm>
            <a:off x="7244791" y="5410505"/>
            <a:ext cx="152705" cy="133502"/>
          </a:xfrm>
          <a:prstGeom prst="rect">
            <a:avLst/>
          </a:prstGeom>
        </p:spPr>
      </p:pic>
      <p:sp>
        <p:nvSpPr>
          <p:cNvPr id="92" name="Text 80"/>
          <p:cNvSpPr txBox="1"/>
          <p:nvPr/>
        </p:nvSpPr>
        <p:spPr>
          <a:xfrm>
            <a:off x="7473391" y="5381244"/>
            <a:ext cx="19193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Retail businesses &amp; franchises</a:t>
            </a:r>
            <a:endParaRPr lang="en-US" sz="1000" dirty="0"/>
          </a:p>
        </p:txBody>
      </p:sp>
      <p:pic>
        <p:nvPicPr>
          <p:cNvPr id="93" name="Image 10" descr="preencoded.png">    </p:cNvPr>
          <p:cNvPicPr>
            <a:picLocks noChangeAspect="1"/>
          </p:cNvPicPr>
          <p:nvPr/>
        </p:nvPicPr>
        <p:blipFill>
          <a:blip r:embed="rId11"/>
          <a:srcRect l="-837" r="-837" t="0" b="0"/>
          <a:stretch/>
        </p:blipFill>
        <p:spPr>
          <a:xfrm>
            <a:off x="7244791" y="5639105"/>
            <a:ext cx="152705" cy="133502"/>
          </a:xfrm>
          <a:prstGeom prst="rect">
            <a:avLst/>
          </a:prstGeom>
        </p:spPr>
      </p:pic>
      <p:sp>
        <p:nvSpPr>
          <p:cNvPr id="94" name="Text 81"/>
          <p:cNvSpPr txBox="1"/>
          <p:nvPr/>
        </p:nvSpPr>
        <p:spPr>
          <a:xfrm>
            <a:off x="7473391" y="5609844"/>
            <a:ext cx="1662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Medical practices &amp; clinics</a:t>
            </a:r>
            <a:endParaRPr lang="en-US" sz="1000" dirty="0"/>
          </a:p>
        </p:txBody>
      </p:sp>
      <p:pic>
        <p:nvPicPr>
          <p:cNvPr id="9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244791" y="5867705"/>
            <a:ext cx="133502" cy="133502"/>
          </a:xfrm>
          <a:prstGeom prst="rect">
            <a:avLst/>
          </a:prstGeom>
        </p:spPr>
      </p:pic>
      <p:sp>
        <p:nvSpPr>
          <p:cNvPr id="96" name="Text 82"/>
          <p:cNvSpPr txBox="1"/>
          <p:nvPr/>
        </p:nvSpPr>
        <p:spPr>
          <a:xfrm>
            <a:off x="7455103" y="5838444"/>
            <a:ext cx="1690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services firms</a:t>
            </a:r>
            <a:endParaRPr lang="en-US" sz="1000" dirty="0"/>
          </a:p>
        </p:txBody>
      </p:sp>
      <p:pic>
        <p:nvPicPr>
          <p:cNvPr id="97" name="Image 12" descr="preencoded.png">    </p:cNvPr>
          <p:cNvPicPr>
            <a:picLocks noChangeAspect="1"/>
          </p:cNvPicPr>
          <p:nvPr/>
        </p:nvPicPr>
        <p:blipFill>
          <a:blip r:embed="rId13"/>
          <a:srcRect l="-1233" r="-1233" t="0" b="0"/>
          <a:stretch/>
        </p:blipFill>
        <p:spPr>
          <a:xfrm>
            <a:off x="7244791" y="6096305"/>
            <a:ext cx="170993" cy="133502"/>
          </a:xfrm>
          <a:prstGeom prst="rect">
            <a:avLst/>
          </a:prstGeom>
        </p:spPr>
      </p:pic>
      <p:sp>
        <p:nvSpPr>
          <p:cNvPr id="98" name="Text 83"/>
          <p:cNvSpPr txBox="1"/>
          <p:nvPr/>
        </p:nvSpPr>
        <p:spPr>
          <a:xfrm>
            <a:off x="7492594" y="6067044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Small warehouses &amp; distribution</a:t>
            </a:r>
            <a:endParaRPr lang="en-US" sz="1000" dirty="0"/>
          </a:p>
        </p:txBody>
      </p:sp>
      <p:sp>
        <p:nvSpPr>
          <p:cNvPr id="99" name="Text 84"/>
          <p:cNvSpPr txBox="1"/>
          <p:nvPr/>
        </p:nvSpPr>
        <p:spPr>
          <a:xfrm>
            <a:off x="304495" y="7067398"/>
            <a:ext cx="31674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Business Connectivity</a:t>
            </a:r>
            <a:endParaRPr lang="en-US" sz="1000" dirty="0"/>
          </a:p>
        </p:txBody>
      </p:sp>
      <p:sp>
        <p:nvSpPr>
          <p:cNvPr id="100" name="Text 85"/>
          <p:cNvSpPr txBox="1"/>
          <p:nvPr/>
        </p:nvSpPr>
        <p:spPr>
          <a:xfrm>
            <a:off x="9425635" y="7058254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652058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Business™ - Enterprise Connectivity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09905"/>
            <a:ext cx="56153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Tarana Fixed Wireless Access for medium to large enterprises</a:t>
            </a:r>
            <a:endParaRPr lang="en-US" sz="13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990295"/>
            <a:ext cx="17199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Standard Packages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692347" y="990295"/>
            <a:ext cx="2510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 Bonded Packages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56094" y="990295"/>
            <a:ext cx="1472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 SLAs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28600" y="1257300"/>
            <a:ext cx="3314700" cy="571500"/>
          </a:xfrm>
          <a:prstGeom prst="roundRect">
            <a:avLst>
              <a:gd name="adj" fmla="val 16000"/>
            </a:avLst>
          </a:prstGeom>
          <a:solidFill>
            <a:srgbClr val="F8F9FA"/>
          </a:solidFill>
          <a:ln/>
        </p:spPr>
      </p:sp>
      <p:sp>
        <p:nvSpPr>
          <p:cNvPr id="9" name="Shape 7"/>
          <p:cNvSpPr/>
          <p:nvPr/>
        </p:nvSpPr>
        <p:spPr>
          <a:xfrm>
            <a:off x="228600" y="1257300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228600" y="1876349"/>
            <a:ext cx="3314700" cy="571500"/>
          </a:xfrm>
          <a:prstGeom prst="roundRect">
            <a:avLst>
              <a:gd name="adj" fmla="val 16000"/>
            </a:avLst>
          </a:prstGeom>
          <a:solidFill>
            <a:srgbClr val="F8F9FA"/>
          </a:solidFill>
          <a:ln/>
        </p:spPr>
      </p:sp>
      <p:sp>
        <p:nvSpPr>
          <p:cNvPr id="11" name="Shape 9"/>
          <p:cNvSpPr/>
          <p:nvPr/>
        </p:nvSpPr>
        <p:spPr>
          <a:xfrm>
            <a:off x="228600" y="1876349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228600" y="2495398"/>
            <a:ext cx="3314700" cy="571500"/>
          </a:xfrm>
          <a:prstGeom prst="roundRect">
            <a:avLst>
              <a:gd name="adj" fmla="val 16000"/>
            </a:avLst>
          </a:prstGeom>
          <a:solidFill>
            <a:srgbClr val="F8F9FA"/>
          </a:solidFill>
          <a:ln/>
        </p:spPr>
      </p:sp>
      <p:sp>
        <p:nvSpPr>
          <p:cNvPr id="13" name="Shape 11"/>
          <p:cNvSpPr/>
          <p:nvPr/>
        </p:nvSpPr>
        <p:spPr>
          <a:xfrm>
            <a:off x="228600" y="2495398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314554" y="1333195"/>
            <a:ext cx="8339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50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314554" y="1952244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100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314554" y="2571293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200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314554" y="1542593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R1,999</a:t>
            </a:r>
            <a:endParaRPr lang="en-US" sz="1300" dirty="0"/>
          </a:p>
        </p:txBody>
      </p:sp>
      <p:sp>
        <p:nvSpPr>
          <p:cNvPr id="18" name="Text 16"/>
          <p:cNvSpPr txBox="1"/>
          <p:nvPr/>
        </p:nvSpPr>
        <p:spPr>
          <a:xfrm>
            <a:off x="314554" y="2162556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300" dirty="0"/>
          </a:p>
        </p:txBody>
      </p:sp>
      <p:sp>
        <p:nvSpPr>
          <p:cNvPr id="19" name="Text 17"/>
          <p:cNvSpPr txBox="1"/>
          <p:nvPr/>
        </p:nvSpPr>
        <p:spPr>
          <a:xfrm>
            <a:off x="314554" y="2781605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R4,499</a:t>
            </a:r>
            <a:endParaRPr lang="en-US" sz="1300" dirty="0"/>
          </a:p>
        </p:txBody>
      </p:sp>
      <p:sp>
        <p:nvSpPr>
          <p:cNvPr id="20" name="Text 18"/>
          <p:cNvSpPr txBox="1"/>
          <p:nvPr/>
        </p:nvSpPr>
        <p:spPr>
          <a:xfrm>
            <a:off x="2403043" y="1399946"/>
            <a:ext cx="11722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 Mbps symmetrical</a:t>
            </a:r>
            <a:endParaRPr lang="en-US" sz="800" dirty="0"/>
          </a:p>
        </p:txBody>
      </p:sp>
      <p:sp>
        <p:nvSpPr>
          <p:cNvPr id="21" name="Text 19"/>
          <p:cNvSpPr txBox="1"/>
          <p:nvPr/>
        </p:nvSpPr>
        <p:spPr>
          <a:xfrm>
            <a:off x="2189074" y="1552651"/>
            <a:ext cx="138165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Small offices (5-10 users)</a:t>
            </a:r>
            <a:endParaRPr lang="en-US" sz="800" dirty="0"/>
          </a:p>
        </p:txBody>
      </p:sp>
      <p:sp>
        <p:nvSpPr>
          <p:cNvPr id="22" name="Text 20"/>
          <p:cNvSpPr txBox="1"/>
          <p:nvPr/>
        </p:nvSpPr>
        <p:spPr>
          <a:xfrm>
            <a:off x="2339035" y="2018995"/>
            <a:ext cx="12390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 Mbps symmetrical</a:t>
            </a:r>
            <a:endParaRPr lang="en-US" sz="800" dirty="0"/>
          </a:p>
        </p:txBody>
      </p:sp>
      <p:sp>
        <p:nvSpPr>
          <p:cNvPr id="23" name="Text 21"/>
          <p:cNvSpPr txBox="1"/>
          <p:nvPr/>
        </p:nvSpPr>
        <p:spPr>
          <a:xfrm>
            <a:off x="2004365" y="2171700"/>
            <a:ext cx="15718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Medium offices (15-25 users)</a:t>
            </a:r>
            <a:endParaRPr lang="en-US" sz="800" dirty="0"/>
          </a:p>
        </p:txBody>
      </p:sp>
      <p:sp>
        <p:nvSpPr>
          <p:cNvPr id="24" name="Text 22"/>
          <p:cNvSpPr txBox="1"/>
          <p:nvPr/>
        </p:nvSpPr>
        <p:spPr>
          <a:xfrm>
            <a:off x="2339035" y="2638044"/>
            <a:ext cx="12390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 Mbps symmetrical</a:t>
            </a:r>
            <a:endParaRPr lang="en-US" sz="800" dirty="0"/>
          </a:p>
        </p:txBody>
      </p:sp>
      <p:sp>
        <p:nvSpPr>
          <p:cNvPr id="25" name="Text 23"/>
          <p:cNvSpPr txBox="1"/>
          <p:nvPr/>
        </p:nvSpPr>
        <p:spPr>
          <a:xfrm>
            <a:off x="2217420" y="2790749"/>
            <a:ext cx="13533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Large offices (30+ users)</a:t>
            </a:r>
            <a:endParaRPr lang="en-US" sz="800" dirty="0"/>
          </a:p>
        </p:txBody>
      </p:sp>
      <p:sp>
        <p:nvSpPr>
          <p:cNvPr id="26" name="Shape 24"/>
          <p:cNvSpPr/>
          <p:nvPr/>
        </p:nvSpPr>
        <p:spPr>
          <a:xfrm>
            <a:off x="3692347" y="1257300"/>
            <a:ext cx="3314700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27" name="Shape 25"/>
          <p:cNvSpPr/>
          <p:nvPr/>
        </p:nvSpPr>
        <p:spPr>
          <a:xfrm>
            <a:off x="3692347" y="1257300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8" name="Shape 26"/>
          <p:cNvSpPr/>
          <p:nvPr/>
        </p:nvSpPr>
        <p:spPr>
          <a:xfrm>
            <a:off x="3692347" y="1876349"/>
            <a:ext cx="3314700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29" name="Shape 27"/>
          <p:cNvSpPr/>
          <p:nvPr/>
        </p:nvSpPr>
        <p:spPr>
          <a:xfrm>
            <a:off x="3692347" y="1876349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30" name="Text 28"/>
          <p:cNvSpPr txBox="1"/>
          <p:nvPr/>
        </p:nvSpPr>
        <p:spPr>
          <a:xfrm>
            <a:off x="3778301" y="1333195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300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3778301" y="1952244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400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3778301" y="1542593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R5,999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3778301" y="2162556"/>
            <a:ext cx="691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R7,999</a:t>
            </a:r>
            <a:endParaRPr lang="en-US" sz="1300" dirty="0"/>
          </a:p>
        </p:txBody>
      </p:sp>
      <p:sp>
        <p:nvSpPr>
          <p:cNvPr id="34" name="Text 32"/>
          <p:cNvSpPr txBox="1"/>
          <p:nvPr/>
        </p:nvSpPr>
        <p:spPr>
          <a:xfrm>
            <a:off x="5955487" y="1399946"/>
            <a:ext cx="10863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300 Mbps (bonded)</a:t>
            </a:r>
            <a:endParaRPr lang="en-US" sz="800" dirty="0"/>
          </a:p>
        </p:txBody>
      </p:sp>
      <p:sp>
        <p:nvSpPr>
          <p:cNvPr id="35" name="Text 33"/>
          <p:cNvSpPr txBox="1"/>
          <p:nvPr/>
        </p:nvSpPr>
        <p:spPr>
          <a:xfrm>
            <a:off x="5816498" y="1552651"/>
            <a:ext cx="12198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 (multi-user)</a:t>
            </a:r>
            <a:endParaRPr lang="en-US" sz="800" dirty="0"/>
          </a:p>
        </p:txBody>
      </p:sp>
      <p:sp>
        <p:nvSpPr>
          <p:cNvPr id="36" name="Text 34"/>
          <p:cNvSpPr txBox="1"/>
          <p:nvPr/>
        </p:nvSpPr>
        <p:spPr>
          <a:xfrm>
            <a:off x="5955487" y="2018995"/>
            <a:ext cx="108630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400 Mbps (bonded)</a:t>
            </a:r>
            <a:endParaRPr lang="en-US" sz="800" dirty="0"/>
          </a:p>
        </p:txBody>
      </p:sp>
      <p:sp>
        <p:nvSpPr>
          <p:cNvPr id="37" name="Text 35"/>
          <p:cNvSpPr txBox="1"/>
          <p:nvPr/>
        </p:nvSpPr>
        <p:spPr>
          <a:xfrm>
            <a:off x="5631790" y="2171700"/>
            <a:ext cx="14100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Mission-critical operations</a:t>
            </a:r>
            <a:endParaRPr lang="en-US" sz="800" dirty="0"/>
          </a:p>
        </p:txBody>
      </p:sp>
      <p:sp>
        <p:nvSpPr>
          <p:cNvPr id="38" name="Shape 36"/>
          <p:cNvSpPr/>
          <p:nvPr/>
        </p:nvSpPr>
        <p:spPr>
          <a:xfrm>
            <a:off x="3692347" y="2523744"/>
            <a:ext cx="3314700" cy="304495"/>
          </a:xfrm>
          <a:prstGeom prst="roundRect">
            <a:avLst>
              <a:gd name="adj" fmla="val 75075"/>
            </a:avLst>
          </a:prstGeom>
          <a:solidFill>
            <a:srgbClr val="F9FAFB"/>
          </a:solidFill>
          <a:ln/>
        </p:spPr>
      </p:sp>
      <p:pic>
        <p:nvPicPr>
          <p:cNvPr id="3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80" b="-180"/>
          <a:stretch/>
        </p:blipFill>
        <p:spPr>
          <a:xfrm>
            <a:off x="3768242" y="2600554"/>
            <a:ext cx="190195" cy="152705"/>
          </a:xfrm>
          <a:prstGeom prst="rect">
            <a:avLst/>
          </a:prstGeom>
        </p:spPr>
      </p:pic>
      <p:sp>
        <p:nvSpPr>
          <p:cNvPr id="40" name="Shape 37"/>
          <p:cNvSpPr/>
          <p:nvPr/>
        </p:nvSpPr>
        <p:spPr>
          <a:xfrm>
            <a:off x="7156094" y="1257300"/>
            <a:ext cx="3314700" cy="1028700"/>
          </a:xfrm>
          <a:prstGeom prst="roundRect">
            <a:avLst>
              <a:gd name="adj" fmla="val 6584"/>
            </a:avLst>
          </a:prstGeom>
          <a:solidFill>
            <a:srgbClr val="F9FAFB"/>
          </a:solidFill>
          <a:ln/>
        </p:spPr>
      </p:sp>
      <p:sp>
        <p:nvSpPr>
          <p:cNvPr id="41" name="Text 38"/>
          <p:cNvSpPr txBox="1"/>
          <p:nvPr/>
        </p:nvSpPr>
        <p:spPr>
          <a:xfrm>
            <a:off x="4035247" y="2609698"/>
            <a:ext cx="2448763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Link Bonding Technology for higher throughput</a:t>
            </a:r>
            <a:endParaRPr lang="en-US" sz="800" dirty="0"/>
          </a:p>
        </p:txBody>
      </p:sp>
      <p:sp>
        <p:nvSpPr>
          <p:cNvPr id="42" name="Text 39"/>
          <p:cNvSpPr txBox="1"/>
          <p:nvPr/>
        </p:nvSpPr>
        <p:spPr>
          <a:xfrm>
            <a:off x="7232904" y="1352398"/>
            <a:ext cx="12335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Uptime Guarantee:</a:t>
            </a:r>
            <a:endParaRPr lang="en-US" sz="1000" dirty="0"/>
          </a:p>
        </p:txBody>
      </p:sp>
      <p:sp>
        <p:nvSpPr>
          <p:cNvPr id="43" name="Text 40"/>
          <p:cNvSpPr txBox="1"/>
          <p:nvPr/>
        </p:nvSpPr>
        <p:spPr>
          <a:xfrm>
            <a:off x="7232904" y="1580998"/>
            <a:ext cx="10716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Response Time:</a:t>
            </a:r>
            <a:endParaRPr lang="en-US" sz="1000" dirty="0"/>
          </a:p>
        </p:txBody>
      </p:sp>
      <p:sp>
        <p:nvSpPr>
          <p:cNvPr id="44" name="Text 41"/>
          <p:cNvSpPr txBox="1"/>
          <p:nvPr/>
        </p:nvSpPr>
        <p:spPr>
          <a:xfrm>
            <a:off x="7232904" y="1809598"/>
            <a:ext cx="10433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Service Credits:</a:t>
            </a:r>
            <a:endParaRPr lang="en-US" sz="1000" dirty="0"/>
          </a:p>
        </p:txBody>
      </p:sp>
      <p:sp>
        <p:nvSpPr>
          <p:cNvPr id="45" name="Text 42"/>
          <p:cNvSpPr txBox="1"/>
          <p:nvPr/>
        </p:nvSpPr>
        <p:spPr>
          <a:xfrm>
            <a:off x="7232904" y="2038198"/>
            <a:ext cx="9674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 Level:</a:t>
            </a:r>
            <a:endParaRPr lang="en-US" sz="1000" dirty="0"/>
          </a:p>
        </p:txBody>
      </p:sp>
      <p:sp>
        <p:nvSpPr>
          <p:cNvPr id="46" name="Text 43"/>
          <p:cNvSpPr txBox="1"/>
          <p:nvPr/>
        </p:nvSpPr>
        <p:spPr>
          <a:xfrm>
            <a:off x="9517075" y="1352398"/>
            <a:ext cx="9765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99.0% - 99.9%</a:t>
            </a:r>
            <a:endParaRPr lang="en-US" sz="1000" dirty="0"/>
          </a:p>
        </p:txBody>
      </p:sp>
      <p:sp>
        <p:nvSpPr>
          <p:cNvPr id="47" name="Text 44"/>
          <p:cNvSpPr txBox="1"/>
          <p:nvPr/>
        </p:nvSpPr>
        <p:spPr>
          <a:xfrm>
            <a:off x="9605772" y="1580998"/>
            <a:ext cx="8906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15min - 4hrs</a:t>
            </a:r>
            <a:endParaRPr lang="en-US" sz="1000" dirty="0"/>
          </a:p>
        </p:txBody>
      </p:sp>
      <p:sp>
        <p:nvSpPr>
          <p:cNvPr id="48" name="Text 45"/>
          <p:cNvSpPr txBox="1"/>
          <p:nvPr/>
        </p:nvSpPr>
        <p:spPr>
          <a:xfrm>
            <a:off x="9672523" y="1809598"/>
            <a:ext cx="8247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Up to 100%</a:t>
            </a:r>
            <a:endParaRPr lang="en-US" sz="1000" dirty="0"/>
          </a:p>
        </p:txBody>
      </p:sp>
      <p:sp>
        <p:nvSpPr>
          <p:cNvPr id="49" name="Text 46"/>
          <p:cNvSpPr txBox="1"/>
          <p:nvPr/>
        </p:nvSpPr>
        <p:spPr>
          <a:xfrm>
            <a:off x="9798710" y="2038198"/>
            <a:ext cx="7004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NOC</a:t>
            </a:r>
            <a:endParaRPr lang="en-US" sz="1000" dirty="0"/>
          </a:p>
        </p:txBody>
      </p:sp>
      <p:sp>
        <p:nvSpPr>
          <p:cNvPr id="50" name="Shape 47"/>
          <p:cNvSpPr/>
          <p:nvPr/>
        </p:nvSpPr>
        <p:spPr>
          <a:xfrm>
            <a:off x="228600" y="3228746"/>
            <a:ext cx="10239451" cy="1390802"/>
          </a:xfrm>
          <a:prstGeom prst="roundRect">
            <a:avLst>
              <a:gd name="adj" fmla="val 3603"/>
            </a:avLst>
          </a:prstGeom>
          <a:solidFill>
            <a:srgbClr val="FFF4EC"/>
          </a:solidFill>
          <a:ln/>
        </p:spPr>
      </p:sp>
      <p:sp>
        <p:nvSpPr>
          <p:cNvPr id="51" name="Shape 48"/>
          <p:cNvSpPr/>
          <p:nvPr/>
        </p:nvSpPr>
        <p:spPr>
          <a:xfrm>
            <a:off x="228600" y="3228746"/>
            <a:ext cx="38405" cy="1390802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52" name="Text 49"/>
          <p:cNvSpPr txBox="1"/>
          <p:nvPr/>
        </p:nvSpPr>
        <p:spPr>
          <a:xfrm>
            <a:off x="381305" y="3371393"/>
            <a:ext cx="18772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Enterprise Features</a:t>
            </a:r>
            <a:endParaRPr lang="en-US" sz="1100" dirty="0"/>
          </a:p>
        </p:txBody>
      </p:sp>
      <p:sp>
        <p:nvSpPr>
          <p:cNvPr id="53" name="Text 50"/>
          <p:cNvSpPr txBox="1"/>
          <p:nvPr/>
        </p:nvSpPr>
        <p:spPr>
          <a:xfrm>
            <a:off x="609905" y="3685946"/>
            <a:ext cx="11384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Multiple static IPs</a:t>
            </a:r>
            <a:endParaRPr lang="en-US" sz="1000" dirty="0"/>
          </a:p>
        </p:txBody>
      </p:sp>
      <p:sp>
        <p:nvSpPr>
          <p:cNvPr id="54" name="Text 51"/>
          <p:cNvSpPr txBox="1"/>
          <p:nvPr/>
        </p:nvSpPr>
        <p:spPr>
          <a:xfrm>
            <a:off x="609905" y="3972154"/>
            <a:ext cx="14337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hardware</a:t>
            </a:r>
            <a:endParaRPr lang="en-US" sz="1000" dirty="0"/>
          </a:p>
        </p:txBody>
      </p:sp>
      <p:sp>
        <p:nvSpPr>
          <p:cNvPr id="55" name="Text 52"/>
          <p:cNvSpPr txBox="1"/>
          <p:nvPr/>
        </p:nvSpPr>
        <p:spPr>
          <a:xfrm>
            <a:off x="609905" y="4257446"/>
            <a:ext cx="11768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NOC support</a:t>
            </a:r>
            <a:endParaRPr lang="en-US" sz="1000" dirty="0"/>
          </a:p>
        </p:txBody>
      </p:sp>
      <p:sp>
        <p:nvSpPr>
          <p:cNvPr id="56" name="Text 53"/>
          <p:cNvSpPr txBox="1"/>
          <p:nvPr/>
        </p:nvSpPr>
        <p:spPr>
          <a:xfrm>
            <a:off x="3972154" y="3685946"/>
            <a:ext cx="14529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Enterprise-grade SLAs</a:t>
            </a:r>
            <a:endParaRPr lang="en-US" sz="1000" dirty="0"/>
          </a:p>
        </p:txBody>
      </p:sp>
      <p:sp>
        <p:nvSpPr>
          <p:cNvPr id="57" name="Text 54"/>
          <p:cNvSpPr txBox="1"/>
          <p:nvPr/>
        </p:nvSpPr>
        <p:spPr>
          <a:xfrm>
            <a:off x="3972154" y="3972154"/>
            <a:ext cx="16248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 bundling capability</a:t>
            </a:r>
            <a:endParaRPr lang="en-US" sz="1000" dirty="0"/>
          </a:p>
        </p:txBody>
      </p:sp>
      <p:sp>
        <p:nvSpPr>
          <p:cNvPr id="58" name="Text 55"/>
          <p:cNvSpPr txBox="1"/>
          <p:nvPr/>
        </p:nvSpPr>
        <p:spPr>
          <a:xfrm>
            <a:off x="3972154" y="4257446"/>
            <a:ext cx="9573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VPN tunneling</a:t>
            </a:r>
            <a:endParaRPr lang="en-US" sz="1000" dirty="0"/>
          </a:p>
        </p:txBody>
      </p:sp>
      <p:sp>
        <p:nvSpPr>
          <p:cNvPr id="59" name="Text 56"/>
          <p:cNvSpPr txBox="1"/>
          <p:nvPr/>
        </p:nvSpPr>
        <p:spPr>
          <a:xfrm>
            <a:off x="7334402" y="3685946"/>
            <a:ext cx="1491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QoS traffic prioritization</a:t>
            </a:r>
            <a:endParaRPr lang="en-US" sz="1000" dirty="0"/>
          </a:p>
        </p:txBody>
      </p:sp>
      <p:sp>
        <p:nvSpPr>
          <p:cNvPr id="60" name="Text 57"/>
          <p:cNvSpPr txBox="1"/>
          <p:nvPr/>
        </p:nvSpPr>
        <p:spPr>
          <a:xfrm>
            <a:off x="7334402" y="3972154"/>
            <a:ext cx="11009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Monitoring portal</a:t>
            </a:r>
            <a:endParaRPr lang="en-US" sz="1000" dirty="0"/>
          </a:p>
        </p:txBody>
      </p:sp>
      <p:sp>
        <p:nvSpPr>
          <p:cNvPr id="61" name="Text 58"/>
          <p:cNvSpPr txBox="1"/>
          <p:nvPr/>
        </p:nvSpPr>
        <p:spPr>
          <a:xfrm>
            <a:off x="7334402" y="4257446"/>
            <a:ext cx="15105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installation</a:t>
            </a:r>
            <a:endParaRPr lang="en-US" sz="1000" dirty="0"/>
          </a:p>
        </p:txBody>
      </p:sp>
      <p:sp>
        <p:nvSpPr>
          <p:cNvPr id="62" name="Text 59"/>
          <p:cNvSpPr txBox="1"/>
          <p:nvPr/>
        </p:nvSpPr>
        <p:spPr>
          <a:xfrm>
            <a:off x="1646834" y="3676802"/>
            <a:ext cx="11722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(1-16 available)</a:t>
            </a:r>
            <a:endParaRPr lang="en-US" sz="1100" dirty="0"/>
          </a:p>
        </p:txBody>
      </p:sp>
      <p:sp>
        <p:nvSpPr>
          <p:cNvPr id="63" name="Text 60"/>
          <p:cNvSpPr txBox="1"/>
          <p:nvPr/>
        </p:nvSpPr>
        <p:spPr>
          <a:xfrm>
            <a:off x="1936699" y="3962095"/>
            <a:ext cx="15151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Mikrotik/Fortinet</a:t>
            </a:r>
            <a:endParaRPr lang="en-US" sz="1100" dirty="0"/>
          </a:p>
        </p:txBody>
      </p:sp>
      <p:sp>
        <p:nvSpPr>
          <p:cNvPr id="64" name="Text 61"/>
          <p:cNvSpPr txBox="1"/>
          <p:nvPr/>
        </p:nvSpPr>
        <p:spPr>
          <a:xfrm>
            <a:off x="1684325" y="4248302"/>
            <a:ext cx="16102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account manager</a:t>
            </a:r>
            <a:endParaRPr lang="en-US" sz="1100" dirty="0"/>
          </a:p>
        </p:txBody>
      </p:sp>
      <p:sp>
        <p:nvSpPr>
          <p:cNvPr id="65" name="Text 62"/>
          <p:cNvSpPr txBox="1"/>
          <p:nvPr/>
        </p:nvSpPr>
        <p:spPr>
          <a:xfrm>
            <a:off x="5320894" y="3676802"/>
            <a:ext cx="8860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credits</a:t>
            </a:r>
            <a:endParaRPr lang="en-US" sz="1100" dirty="0"/>
          </a:p>
        </p:txBody>
      </p:sp>
      <p:sp>
        <p:nvSpPr>
          <p:cNvPr id="66" name="Text 63"/>
          <p:cNvSpPr txBox="1"/>
          <p:nvPr/>
        </p:nvSpPr>
        <p:spPr>
          <a:xfrm>
            <a:off x="5491886" y="3962095"/>
            <a:ext cx="10671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throughput</a:t>
            </a:r>
            <a:endParaRPr lang="en-US" sz="1100" dirty="0"/>
          </a:p>
        </p:txBody>
      </p:sp>
      <p:sp>
        <p:nvSpPr>
          <p:cNvPr id="67" name="Text 64"/>
          <p:cNvSpPr txBox="1"/>
          <p:nvPr/>
        </p:nvSpPr>
        <p:spPr>
          <a:xfrm>
            <a:off x="4824374" y="4248302"/>
            <a:ext cx="16486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branch connectivity</a:t>
            </a:r>
            <a:endParaRPr lang="en-US" sz="1100" dirty="0"/>
          </a:p>
        </p:txBody>
      </p:sp>
      <p:sp>
        <p:nvSpPr>
          <p:cNvPr id="68" name="Text 65"/>
          <p:cNvSpPr txBox="1"/>
          <p:nvPr/>
        </p:nvSpPr>
        <p:spPr>
          <a:xfrm>
            <a:off x="8717890" y="3676802"/>
            <a:ext cx="11430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critical apps</a:t>
            </a:r>
            <a:endParaRPr lang="en-US" sz="1100" dirty="0"/>
          </a:p>
        </p:txBody>
      </p:sp>
      <p:sp>
        <p:nvSpPr>
          <p:cNvPr id="69" name="Text 66"/>
          <p:cNvSpPr txBox="1"/>
          <p:nvPr/>
        </p:nvSpPr>
        <p:spPr>
          <a:xfrm>
            <a:off x="8327441" y="3962095"/>
            <a:ext cx="16578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real-time analytics</a:t>
            </a:r>
            <a:endParaRPr lang="en-US" sz="1100" dirty="0"/>
          </a:p>
        </p:txBody>
      </p:sp>
      <p:sp>
        <p:nvSpPr>
          <p:cNvPr id="70" name="Text 67"/>
          <p:cNvSpPr txBox="1"/>
          <p:nvPr/>
        </p:nvSpPr>
        <p:spPr>
          <a:xfrm>
            <a:off x="8735263" y="4248302"/>
            <a:ext cx="11622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site survey</a:t>
            </a:r>
            <a:endParaRPr lang="en-US" sz="1100" dirty="0"/>
          </a:p>
        </p:txBody>
      </p:sp>
      <p:sp>
        <p:nvSpPr>
          <p:cNvPr id="71" name="Shape 68"/>
          <p:cNvSpPr/>
          <p:nvPr/>
        </p:nvSpPr>
        <p:spPr>
          <a:xfrm>
            <a:off x="228600" y="4733849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pic>
        <p:nvPicPr>
          <p:cNvPr id="7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384402" y="4809744"/>
            <a:ext cx="190195" cy="190195"/>
          </a:xfrm>
          <a:prstGeom prst="rect">
            <a:avLst/>
          </a:prstGeom>
        </p:spPr>
      </p:pic>
      <p:sp>
        <p:nvSpPr>
          <p:cNvPr id="73" name="Shape 69"/>
          <p:cNvSpPr/>
          <p:nvPr/>
        </p:nvSpPr>
        <p:spPr>
          <a:xfrm>
            <a:off x="2807208" y="4733849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74" name="Shape 70"/>
          <p:cNvSpPr/>
          <p:nvPr/>
        </p:nvSpPr>
        <p:spPr>
          <a:xfrm>
            <a:off x="7965338" y="4733849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75" name="Text 71"/>
          <p:cNvSpPr txBox="1"/>
          <p:nvPr/>
        </p:nvSpPr>
        <p:spPr>
          <a:xfrm>
            <a:off x="1068934" y="5100523"/>
            <a:ext cx="9290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Profit Margins</a:t>
            </a:r>
            <a:endParaRPr lang="en-US" sz="1000" dirty="0"/>
          </a:p>
        </p:txBody>
      </p:sp>
      <p:sp>
        <p:nvSpPr>
          <p:cNvPr id="76" name="Text 72"/>
          <p:cNvSpPr txBox="1"/>
          <p:nvPr/>
        </p:nvSpPr>
        <p:spPr>
          <a:xfrm>
            <a:off x="1104595" y="5281574"/>
            <a:ext cx="8385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43.4% - 59.3%</a:t>
            </a:r>
            <a:endParaRPr lang="en-US" sz="800" dirty="0"/>
          </a:p>
        </p:txBody>
      </p:sp>
      <p:pic>
        <p:nvPicPr>
          <p:cNvPr id="7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940150" y="4809744"/>
            <a:ext cx="237744" cy="190195"/>
          </a:xfrm>
          <a:prstGeom prst="rect">
            <a:avLst/>
          </a:prstGeom>
        </p:spPr>
      </p:pic>
      <p:sp>
        <p:nvSpPr>
          <p:cNvPr id="78" name="Shape 73"/>
          <p:cNvSpPr/>
          <p:nvPr/>
        </p:nvSpPr>
        <p:spPr>
          <a:xfrm>
            <a:off x="5386730" y="4733849"/>
            <a:ext cx="2505456" cy="771754"/>
          </a:xfrm>
          <a:prstGeom prst="roundRect">
            <a:avLst>
              <a:gd name="adj" fmla="val 11702"/>
            </a:avLst>
          </a:prstGeom>
          <a:solidFill>
            <a:srgbClr val="F9FAFB"/>
          </a:solidFill>
          <a:ln/>
        </p:spPr>
      </p:sp>
      <p:sp>
        <p:nvSpPr>
          <p:cNvPr id="79" name="Text 74"/>
          <p:cNvSpPr txBox="1"/>
          <p:nvPr/>
        </p:nvSpPr>
        <p:spPr>
          <a:xfrm>
            <a:off x="3717950" y="5100523"/>
            <a:ext cx="7863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Break-even</a:t>
            </a:r>
            <a:endParaRPr lang="en-US" sz="1000" dirty="0"/>
          </a:p>
        </p:txBody>
      </p:sp>
      <p:sp>
        <p:nvSpPr>
          <p:cNvPr id="80" name="Text 75"/>
          <p:cNvSpPr txBox="1"/>
          <p:nvPr/>
        </p:nvSpPr>
        <p:spPr>
          <a:xfrm>
            <a:off x="3632911" y="5281574"/>
            <a:ext cx="9436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36-78 customers</a:t>
            </a:r>
            <a:endParaRPr lang="en-US" sz="800" dirty="0"/>
          </a:p>
        </p:txBody>
      </p:sp>
      <p:pic>
        <p:nvPicPr>
          <p:cNvPr id="8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18758" y="4809744"/>
            <a:ext cx="237744" cy="190195"/>
          </a:xfrm>
          <a:prstGeom prst="rect">
            <a:avLst/>
          </a:prstGeom>
        </p:spPr>
      </p:pic>
      <p:sp>
        <p:nvSpPr>
          <p:cNvPr id="82" name="Text 76"/>
          <p:cNvSpPr txBox="1"/>
          <p:nvPr/>
        </p:nvSpPr>
        <p:spPr>
          <a:xfrm>
            <a:off x="6092647" y="5100523"/>
            <a:ext cx="11960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MSC Commitment</a:t>
            </a:r>
            <a:endParaRPr lang="en-US" sz="1000" dirty="0"/>
          </a:p>
        </p:txBody>
      </p:sp>
      <p:sp>
        <p:nvSpPr>
          <p:cNvPr id="83" name="Text 77"/>
          <p:cNvSpPr txBox="1"/>
          <p:nvPr/>
        </p:nvSpPr>
        <p:spPr>
          <a:xfrm>
            <a:off x="6002122" y="5281574"/>
            <a:ext cx="136245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R179,640/mo (Month 24)</a:t>
            </a:r>
            <a:endParaRPr lang="en-US" sz="800" dirty="0"/>
          </a:p>
        </p:txBody>
      </p:sp>
      <p:pic>
        <p:nvPicPr>
          <p:cNvPr id="8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144914" y="4809744"/>
            <a:ext cx="142646" cy="190195"/>
          </a:xfrm>
          <a:prstGeom prst="rect">
            <a:avLst/>
          </a:prstGeom>
        </p:spPr>
      </p:pic>
      <p:sp>
        <p:nvSpPr>
          <p:cNvPr id="85" name="Text 78"/>
          <p:cNvSpPr txBox="1"/>
          <p:nvPr/>
        </p:nvSpPr>
        <p:spPr>
          <a:xfrm>
            <a:off x="8765438" y="5100523"/>
            <a:ext cx="10049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Contract Terms</a:t>
            </a:r>
            <a:endParaRPr lang="en-US" sz="1000" dirty="0"/>
          </a:p>
        </p:txBody>
      </p:sp>
      <p:sp>
        <p:nvSpPr>
          <p:cNvPr id="86" name="Text 79"/>
          <p:cNvSpPr txBox="1"/>
          <p:nvPr/>
        </p:nvSpPr>
        <p:spPr>
          <a:xfrm>
            <a:off x="8641080" y="5281574"/>
            <a:ext cx="12390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12 &amp; 24-month options</a:t>
            </a:r>
            <a:endParaRPr lang="en-US" sz="800" dirty="0"/>
          </a:p>
        </p:txBody>
      </p:sp>
      <p:sp>
        <p:nvSpPr>
          <p:cNvPr id="87" name="Text 80"/>
          <p:cNvSpPr txBox="1"/>
          <p:nvPr/>
        </p:nvSpPr>
        <p:spPr>
          <a:xfrm>
            <a:off x="228600" y="7153351"/>
            <a:ext cx="32772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Enterprise Connectivity Solutions</a:t>
            </a:r>
            <a:endParaRPr lang="en-US" sz="800" dirty="0"/>
          </a:p>
        </p:txBody>
      </p:sp>
      <p:sp>
        <p:nvSpPr>
          <p:cNvPr id="88" name="Text 81"/>
          <p:cNvSpPr txBox="1"/>
          <p:nvPr/>
        </p:nvSpPr>
        <p:spPr>
          <a:xfrm>
            <a:off x="9544507" y="7134149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67005" y="276149"/>
            <a:ext cx="560618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Township™ - Community WiFi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67005" y="676656"/>
            <a:ext cx="6829654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Tarana Fixed Wireless + Community WiFi for underserved townships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267005" y="1067105"/>
            <a:ext cx="22530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Affordable Daily &amp; Weekly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705149" y="1067105"/>
            <a:ext cx="1614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 Solutions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43293" y="1067105"/>
            <a:ext cx="1614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Site Infrastructure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67005" y="1333195"/>
            <a:ext cx="1609344" cy="495605"/>
          </a:xfrm>
          <a:prstGeom prst="roundRect">
            <a:avLst>
              <a:gd name="adj" fmla="val 14192"/>
            </a:avLst>
          </a:prstGeom>
          <a:solidFill>
            <a:srgbClr val="F9FAFB"/>
          </a:solidFill>
          <a:ln/>
        </p:spPr>
      </p:sp>
      <p:sp>
        <p:nvSpPr>
          <p:cNvPr id="9" name="Shape 7"/>
          <p:cNvSpPr/>
          <p:nvPr/>
        </p:nvSpPr>
        <p:spPr>
          <a:xfrm>
            <a:off x="1947672" y="1333195"/>
            <a:ext cx="1609344" cy="495605"/>
          </a:xfrm>
          <a:prstGeom prst="roundRect">
            <a:avLst>
              <a:gd name="adj" fmla="val 14192"/>
            </a:avLst>
          </a:prstGeom>
          <a:solidFill>
            <a:srgbClr val="F9FAFB"/>
          </a:solidFill>
          <a:ln/>
        </p:spPr>
      </p:sp>
      <p:sp>
        <p:nvSpPr>
          <p:cNvPr id="10" name="Shape 8"/>
          <p:cNvSpPr/>
          <p:nvPr/>
        </p:nvSpPr>
        <p:spPr>
          <a:xfrm>
            <a:off x="3705149" y="1333195"/>
            <a:ext cx="1609344" cy="875995"/>
          </a:xfrm>
          <a:prstGeom prst="roundRect">
            <a:avLst>
              <a:gd name="adj" fmla="val 4538"/>
            </a:avLst>
          </a:prstGeom>
          <a:solidFill>
            <a:srgbClr val="F9FAFB"/>
          </a:solidFill>
          <a:ln/>
        </p:spPr>
      </p:sp>
      <p:sp>
        <p:nvSpPr>
          <p:cNvPr id="11" name="Shape 9"/>
          <p:cNvSpPr/>
          <p:nvPr/>
        </p:nvSpPr>
        <p:spPr>
          <a:xfrm>
            <a:off x="5386730" y="1333195"/>
            <a:ext cx="1609344" cy="875995"/>
          </a:xfrm>
          <a:prstGeom prst="roundRect">
            <a:avLst>
              <a:gd name="adj" fmla="val 4538"/>
            </a:avLst>
          </a:prstGeom>
          <a:solidFill>
            <a:srgbClr val="F9FAFB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617220" y="1428293"/>
            <a:ext cx="10049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Daily Basic: R5</a:t>
            </a:r>
            <a:endParaRPr lang="en-US" sz="1000" dirty="0"/>
          </a:p>
        </p:txBody>
      </p:sp>
      <p:sp>
        <p:nvSpPr>
          <p:cNvPr id="13" name="Text 11"/>
          <p:cNvSpPr txBox="1"/>
          <p:nvPr/>
        </p:nvSpPr>
        <p:spPr>
          <a:xfrm>
            <a:off x="2294230" y="1428293"/>
            <a:ext cx="10149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Daily Plus: R10</a:t>
            </a:r>
            <a:endParaRPr lang="en-US" sz="1000" dirty="0"/>
          </a:p>
        </p:txBody>
      </p:sp>
      <p:sp>
        <p:nvSpPr>
          <p:cNvPr id="14" name="Text 12"/>
          <p:cNvSpPr txBox="1"/>
          <p:nvPr/>
        </p:nvSpPr>
        <p:spPr>
          <a:xfrm>
            <a:off x="4077310" y="1428293"/>
            <a:ext cx="9674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 Home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5632704" y="1428293"/>
            <a:ext cx="12152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 Unlimited*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576986" y="1609344"/>
            <a:ext cx="1077163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2GB / 5 Mbps / 24h</a:t>
            </a:r>
            <a:endParaRPr lang="en-US" sz="800" dirty="0"/>
          </a:p>
        </p:txBody>
      </p:sp>
      <p:sp>
        <p:nvSpPr>
          <p:cNvPr id="17" name="Text 15"/>
          <p:cNvSpPr txBox="1"/>
          <p:nvPr/>
        </p:nvSpPr>
        <p:spPr>
          <a:xfrm>
            <a:off x="2226564" y="1609344"/>
            <a:ext cx="114300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5GB / 10 Mbps / 24h</a:t>
            </a:r>
            <a:endParaRPr lang="en-US" sz="800" dirty="0"/>
          </a:p>
        </p:txBody>
      </p:sp>
      <p:sp>
        <p:nvSpPr>
          <p:cNvPr id="18" name="Text 16"/>
          <p:cNvSpPr txBox="1"/>
          <p:nvPr/>
        </p:nvSpPr>
        <p:spPr>
          <a:xfrm>
            <a:off x="3846881" y="1837944"/>
            <a:ext cx="141000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60GB / 10 Mbps / 30 days</a:t>
            </a:r>
            <a:endParaRPr lang="en-US" sz="800" dirty="0"/>
          </a:p>
        </p:txBody>
      </p:sp>
      <p:sp>
        <p:nvSpPr>
          <p:cNvPr id="19" name="Text 17"/>
          <p:cNvSpPr txBox="1"/>
          <p:nvPr/>
        </p:nvSpPr>
        <p:spPr>
          <a:xfrm>
            <a:off x="5581498" y="1837944"/>
            <a:ext cx="130576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Uncapped / 5 Mbps / 30 days</a:t>
            </a:r>
            <a:endParaRPr lang="en-US" sz="800" dirty="0"/>
          </a:p>
        </p:txBody>
      </p:sp>
      <p:sp>
        <p:nvSpPr>
          <p:cNvPr id="20" name="Shape 18"/>
          <p:cNvSpPr/>
          <p:nvPr/>
        </p:nvSpPr>
        <p:spPr>
          <a:xfrm>
            <a:off x="267005" y="1867205"/>
            <a:ext cx="1609344" cy="495605"/>
          </a:xfrm>
          <a:prstGeom prst="roundRect">
            <a:avLst>
              <a:gd name="adj" fmla="val 14192"/>
            </a:avLst>
          </a:prstGeom>
          <a:solidFill>
            <a:srgbClr val="F9FAFB"/>
          </a:solidFill>
          <a:ln/>
        </p:spPr>
      </p:sp>
      <p:sp>
        <p:nvSpPr>
          <p:cNvPr id="21" name="Shape 19"/>
          <p:cNvSpPr/>
          <p:nvPr/>
        </p:nvSpPr>
        <p:spPr>
          <a:xfrm>
            <a:off x="1947672" y="1867205"/>
            <a:ext cx="1609344" cy="495605"/>
          </a:xfrm>
          <a:prstGeom prst="roundRect">
            <a:avLst>
              <a:gd name="adj" fmla="val 14192"/>
            </a:avLst>
          </a:prstGeom>
          <a:solidFill>
            <a:srgbClr val="F9FAFB"/>
          </a:solidFill>
          <a:ln/>
        </p:spPr>
      </p:sp>
      <p:sp>
        <p:nvSpPr>
          <p:cNvPr id="22" name="Text 20"/>
          <p:cNvSpPr txBox="1"/>
          <p:nvPr/>
        </p:nvSpPr>
        <p:spPr>
          <a:xfrm>
            <a:off x="499262" y="1962302"/>
            <a:ext cx="12435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Weekly Saver: R30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2166214" y="1962302"/>
            <a:ext cx="12719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Weekly Power: R50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471830" y="2143354"/>
            <a:ext cx="12865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15GB / 5 Mbps / 7 days</a:t>
            </a:r>
            <a:endParaRPr lang="en-US" sz="800" dirty="0"/>
          </a:p>
        </p:txBody>
      </p:sp>
      <p:sp>
        <p:nvSpPr>
          <p:cNvPr id="25" name="Text 23"/>
          <p:cNvSpPr txBox="1"/>
          <p:nvPr/>
        </p:nvSpPr>
        <p:spPr>
          <a:xfrm>
            <a:off x="2121408" y="2143354"/>
            <a:ext cx="13533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30GB / 10 Mbps / 7 days</a:t>
            </a:r>
            <a:endParaRPr lang="en-US" sz="800" dirty="0"/>
          </a:p>
        </p:txBody>
      </p:sp>
      <p:sp>
        <p:nvSpPr>
          <p:cNvPr id="26" name="Text 24"/>
          <p:cNvSpPr txBox="1"/>
          <p:nvPr/>
        </p:nvSpPr>
        <p:spPr>
          <a:xfrm>
            <a:off x="4325112" y="1628546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R120</a:t>
            </a:r>
            <a:endParaRPr lang="en-US" sz="1100" dirty="0"/>
          </a:p>
        </p:txBody>
      </p:sp>
      <p:sp>
        <p:nvSpPr>
          <p:cNvPr id="27" name="Text 25"/>
          <p:cNvSpPr txBox="1"/>
          <p:nvPr/>
        </p:nvSpPr>
        <p:spPr>
          <a:xfrm>
            <a:off x="6006694" y="1628546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R199</a:t>
            </a:r>
            <a:endParaRPr lang="en-US" sz="1100" dirty="0"/>
          </a:p>
        </p:txBody>
      </p:sp>
      <p:sp>
        <p:nvSpPr>
          <p:cNvPr id="28" name="Text 26"/>
          <p:cNvSpPr txBox="1"/>
          <p:nvPr/>
        </p:nvSpPr>
        <p:spPr>
          <a:xfrm>
            <a:off x="3705149" y="2257654"/>
            <a:ext cx="216255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*Fair use: 200GB then shaped to 1 Mbps</a:t>
            </a:r>
            <a:endParaRPr lang="en-US" sz="800" dirty="0"/>
          </a:p>
        </p:txBody>
      </p:sp>
      <p:sp>
        <p:nvSpPr>
          <p:cNvPr id="29" name="Shape 27"/>
          <p:cNvSpPr/>
          <p:nvPr/>
        </p:nvSpPr>
        <p:spPr>
          <a:xfrm>
            <a:off x="7143293" y="1333195"/>
            <a:ext cx="3286354" cy="914400"/>
          </a:xfrm>
          <a:prstGeom prst="roundRect">
            <a:avLst>
              <a:gd name="adj" fmla="val 8333"/>
            </a:avLst>
          </a:prstGeom>
          <a:solidFill>
            <a:srgbClr val="F9FAFB"/>
          </a:solidFill>
          <a:ln/>
        </p:spPr>
      </p:sp>
      <p:sp>
        <p:nvSpPr>
          <p:cNvPr id="30" name="Text 28"/>
          <p:cNvSpPr txBox="1"/>
          <p:nvPr/>
        </p:nvSpPr>
        <p:spPr>
          <a:xfrm>
            <a:off x="7220102" y="1428293"/>
            <a:ext cx="10433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CapEx per Site: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7220102" y="1619402"/>
            <a:ext cx="7196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Coverage: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7220102" y="1809598"/>
            <a:ext cx="8531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Deployment: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220102" y="1999793"/>
            <a:ext cx="8247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Break-even: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9774936" y="1428293"/>
            <a:ext cx="6812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R285,000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8878824" y="1619402"/>
            <a:ext cx="15764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500m (500 households)</a:t>
            </a:r>
            <a:endParaRPr lang="en-US" sz="1000" dirty="0"/>
          </a:p>
        </p:txBody>
      </p:sp>
      <p:sp>
        <p:nvSpPr>
          <p:cNvPr id="36" name="Text 34"/>
          <p:cNvSpPr txBox="1"/>
          <p:nvPr/>
        </p:nvSpPr>
        <p:spPr>
          <a:xfrm>
            <a:off x="9938614" y="1809598"/>
            <a:ext cx="51937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7 days</a:t>
            </a:r>
            <a:endParaRPr lang="en-US" sz="1000" dirty="0"/>
          </a:p>
        </p:txBody>
      </p:sp>
      <p:sp>
        <p:nvSpPr>
          <p:cNvPr id="37" name="Text 35"/>
          <p:cNvSpPr txBox="1"/>
          <p:nvPr/>
        </p:nvSpPr>
        <p:spPr>
          <a:xfrm>
            <a:off x="9101023" y="1999793"/>
            <a:ext cx="135788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 3 (210 users)</a:t>
            </a:r>
            <a:endParaRPr lang="en-US" sz="1000" dirty="0"/>
          </a:p>
        </p:txBody>
      </p:sp>
      <p:sp>
        <p:nvSpPr>
          <p:cNvPr id="38" name="Shape 36"/>
          <p:cNvSpPr/>
          <p:nvPr/>
        </p:nvSpPr>
        <p:spPr>
          <a:xfrm>
            <a:off x="267005" y="2514600"/>
            <a:ext cx="10162642" cy="1371600"/>
          </a:xfrm>
          <a:prstGeom prst="roundRect">
            <a:avLst>
              <a:gd name="adj" fmla="val 3704"/>
            </a:avLst>
          </a:prstGeom>
          <a:solidFill>
            <a:srgbClr val="FFF4EC"/>
          </a:solidFill>
          <a:ln/>
        </p:spPr>
      </p:sp>
      <p:sp>
        <p:nvSpPr>
          <p:cNvPr id="39" name="Shape 37"/>
          <p:cNvSpPr/>
          <p:nvPr/>
        </p:nvSpPr>
        <p:spPr>
          <a:xfrm>
            <a:off x="267005" y="2514600"/>
            <a:ext cx="38405" cy="13716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0" name="Text 38"/>
          <p:cNvSpPr txBox="1"/>
          <p:nvPr/>
        </p:nvSpPr>
        <p:spPr>
          <a:xfrm>
            <a:off x="418795" y="2667305"/>
            <a:ext cx="3100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Features &amp; Community Benefits</a:t>
            </a:r>
            <a:endParaRPr lang="en-US" sz="1300" dirty="0"/>
          </a:p>
        </p:txBody>
      </p:sp>
      <p:sp>
        <p:nvSpPr>
          <p:cNvPr id="41" name="Text 39"/>
          <p:cNvSpPr txBox="1"/>
          <p:nvPr/>
        </p:nvSpPr>
        <p:spPr>
          <a:xfrm>
            <a:off x="647395" y="3000146"/>
            <a:ext cx="17053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Complete infrastructure</a:t>
            </a:r>
            <a:endParaRPr lang="en-US" sz="1100" dirty="0"/>
          </a:p>
        </p:txBody>
      </p:sp>
      <p:sp>
        <p:nvSpPr>
          <p:cNvPr id="42" name="Text 40"/>
          <p:cNvSpPr txBox="1"/>
          <p:nvPr/>
        </p:nvSpPr>
        <p:spPr>
          <a:xfrm>
            <a:off x="647395" y="3514954"/>
            <a:ext cx="15819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Spaza shop vouchers</a:t>
            </a:r>
            <a:endParaRPr lang="en-US" sz="1100" dirty="0"/>
          </a:p>
        </p:txBody>
      </p:sp>
      <p:sp>
        <p:nvSpPr>
          <p:cNvPr id="43" name="Text 41"/>
          <p:cNvSpPr txBox="1"/>
          <p:nvPr/>
        </p:nvSpPr>
        <p:spPr>
          <a:xfrm>
            <a:off x="3984041" y="3000146"/>
            <a:ext cx="16861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Community WiFi zones</a:t>
            </a:r>
            <a:endParaRPr lang="en-US" sz="1100" dirty="0"/>
          </a:p>
        </p:txBody>
      </p:sp>
      <p:sp>
        <p:nvSpPr>
          <p:cNvPr id="44" name="Text 42"/>
          <p:cNvSpPr txBox="1"/>
          <p:nvPr/>
        </p:nvSpPr>
        <p:spPr>
          <a:xfrm>
            <a:off x="3984041" y="3286354"/>
            <a:ext cx="13533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Local employment</a:t>
            </a:r>
            <a:endParaRPr lang="en-US" sz="1100" dirty="0"/>
          </a:p>
        </p:txBody>
      </p:sp>
      <p:sp>
        <p:nvSpPr>
          <p:cNvPr id="45" name="Text 43"/>
          <p:cNvSpPr txBox="1"/>
          <p:nvPr/>
        </p:nvSpPr>
        <p:spPr>
          <a:xfrm>
            <a:off x="7321601" y="3000146"/>
            <a:ext cx="10287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Social impact</a:t>
            </a:r>
            <a:endParaRPr lang="en-US" sz="1100" dirty="0"/>
          </a:p>
        </p:txBody>
      </p:sp>
      <p:sp>
        <p:nvSpPr>
          <p:cNvPr id="46" name="Text 44"/>
          <p:cNvSpPr txBox="1"/>
          <p:nvPr/>
        </p:nvSpPr>
        <p:spPr>
          <a:xfrm>
            <a:off x="7321601" y="3286354"/>
            <a:ext cx="12673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Prepaid flexibility</a:t>
            </a:r>
            <a:endParaRPr lang="en-US" sz="1100" dirty="0"/>
          </a:p>
        </p:txBody>
      </p:sp>
      <p:sp>
        <p:nvSpPr>
          <p:cNvPr id="47" name="Text 45"/>
          <p:cNvSpPr txBox="1"/>
          <p:nvPr/>
        </p:nvSpPr>
        <p:spPr>
          <a:xfrm>
            <a:off x="647395" y="3000146"/>
            <a:ext cx="264810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(poles, power, network)</a:t>
            </a:r>
            <a:endParaRPr lang="en-US" sz="1100" dirty="0"/>
          </a:p>
        </p:txBody>
      </p:sp>
      <p:sp>
        <p:nvSpPr>
          <p:cNvPr id="48" name="Text 46"/>
          <p:cNvSpPr txBox="1"/>
          <p:nvPr/>
        </p:nvSpPr>
        <p:spPr>
          <a:xfrm>
            <a:off x="2113178" y="3514954"/>
            <a:ext cx="15819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15% commission</a:t>
            </a:r>
            <a:endParaRPr lang="en-US" sz="1100" dirty="0"/>
          </a:p>
        </p:txBody>
      </p:sp>
      <p:sp>
        <p:nvSpPr>
          <p:cNvPr id="49" name="Text 47"/>
          <p:cNvSpPr txBox="1"/>
          <p:nvPr/>
        </p:nvSpPr>
        <p:spPr>
          <a:xfrm>
            <a:off x="5551322" y="3000146"/>
            <a:ext cx="11622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 central areas</a:t>
            </a:r>
            <a:endParaRPr lang="en-US" sz="1100" dirty="0"/>
          </a:p>
        </p:txBody>
      </p:sp>
      <p:sp>
        <p:nvSpPr>
          <p:cNvPr id="50" name="Text 48"/>
          <p:cNvSpPr txBox="1"/>
          <p:nvPr/>
        </p:nvSpPr>
        <p:spPr>
          <a:xfrm>
            <a:off x="5221224" y="3286354"/>
            <a:ext cx="9912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opportunities</a:t>
            </a:r>
            <a:endParaRPr lang="en-US" sz="1100" dirty="0"/>
          </a:p>
        </p:txBody>
      </p:sp>
      <p:sp>
        <p:nvSpPr>
          <p:cNvPr id="51" name="Text 49"/>
          <p:cNvSpPr txBox="1"/>
          <p:nvPr/>
        </p:nvSpPr>
        <p:spPr>
          <a:xfrm>
            <a:off x="8227771" y="3000146"/>
            <a:ext cx="17913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for education &amp; business</a:t>
            </a:r>
            <a:endParaRPr lang="en-US" sz="1100" dirty="0"/>
          </a:p>
        </p:txBody>
      </p:sp>
      <p:sp>
        <p:nvSpPr>
          <p:cNvPr id="52" name="Text 50"/>
          <p:cNvSpPr txBox="1"/>
          <p:nvPr/>
        </p:nvSpPr>
        <p:spPr>
          <a:xfrm>
            <a:off x="8464601" y="3286354"/>
            <a:ext cx="12673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no contracts</a:t>
            </a:r>
            <a:endParaRPr lang="en-US" sz="1100" dirty="0"/>
          </a:p>
        </p:txBody>
      </p:sp>
      <p:sp>
        <p:nvSpPr>
          <p:cNvPr id="53" name="Shape 51"/>
          <p:cNvSpPr/>
          <p:nvPr/>
        </p:nvSpPr>
        <p:spPr>
          <a:xfrm>
            <a:off x="267005" y="4000500"/>
            <a:ext cx="2486254" cy="923544"/>
          </a:xfrm>
          <a:prstGeom prst="roundRect">
            <a:avLst>
              <a:gd name="adj" fmla="val 8166"/>
            </a:avLst>
          </a:prstGeom>
          <a:solidFill>
            <a:srgbClr val="F9FAFB"/>
          </a:solidFill>
          <a:ln/>
        </p:spPr>
      </p:sp>
      <p:pic>
        <p:nvPicPr>
          <p:cNvPr id="5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431950" y="4076395"/>
            <a:ext cx="152705" cy="152705"/>
          </a:xfrm>
          <a:prstGeom prst="rect">
            <a:avLst/>
          </a:prstGeom>
        </p:spPr>
      </p:pic>
      <p:sp>
        <p:nvSpPr>
          <p:cNvPr id="55" name="Shape 52"/>
          <p:cNvSpPr/>
          <p:nvPr/>
        </p:nvSpPr>
        <p:spPr>
          <a:xfrm>
            <a:off x="2826410" y="4000500"/>
            <a:ext cx="2486254" cy="923544"/>
          </a:xfrm>
          <a:prstGeom prst="roundRect">
            <a:avLst>
              <a:gd name="adj" fmla="val 8166"/>
            </a:avLst>
          </a:prstGeom>
          <a:solidFill>
            <a:srgbClr val="F9FAFB"/>
          </a:solidFill>
          <a:ln/>
        </p:spPr>
      </p:sp>
      <p:sp>
        <p:nvSpPr>
          <p:cNvPr id="56" name="Shape 53"/>
          <p:cNvSpPr/>
          <p:nvPr/>
        </p:nvSpPr>
        <p:spPr>
          <a:xfrm>
            <a:off x="5386730" y="4000500"/>
            <a:ext cx="2486254" cy="923544"/>
          </a:xfrm>
          <a:prstGeom prst="roundRect">
            <a:avLst>
              <a:gd name="adj" fmla="val 8166"/>
            </a:avLst>
          </a:prstGeom>
          <a:solidFill>
            <a:srgbClr val="F9FAFB"/>
          </a:solidFill>
          <a:ln/>
        </p:spPr>
      </p:sp>
      <p:sp>
        <p:nvSpPr>
          <p:cNvPr id="57" name="Shape 54"/>
          <p:cNvSpPr/>
          <p:nvPr/>
        </p:nvSpPr>
        <p:spPr>
          <a:xfrm>
            <a:off x="7946136" y="4000500"/>
            <a:ext cx="2486254" cy="923544"/>
          </a:xfrm>
          <a:prstGeom prst="roundRect">
            <a:avLst>
              <a:gd name="adj" fmla="val 8166"/>
            </a:avLst>
          </a:prstGeom>
          <a:solidFill>
            <a:srgbClr val="F9FAFB"/>
          </a:solidFill>
          <a:ln/>
        </p:spPr>
      </p:sp>
      <p:sp>
        <p:nvSpPr>
          <p:cNvPr id="58" name="Text 55"/>
          <p:cNvSpPr txBox="1"/>
          <p:nvPr/>
        </p:nvSpPr>
        <p:spPr>
          <a:xfrm>
            <a:off x="1241755" y="4333342"/>
            <a:ext cx="6437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Revenue</a:t>
            </a:r>
            <a:endParaRPr lang="en-US" sz="1000" dirty="0"/>
          </a:p>
        </p:txBody>
      </p:sp>
      <p:sp>
        <p:nvSpPr>
          <p:cNvPr id="59" name="Text 56"/>
          <p:cNvSpPr txBox="1"/>
          <p:nvPr/>
        </p:nvSpPr>
        <p:spPr>
          <a:xfrm>
            <a:off x="3864254" y="4333342"/>
            <a:ext cx="5102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Margin</a:t>
            </a:r>
            <a:endParaRPr lang="en-US" sz="1000" dirty="0"/>
          </a:p>
        </p:txBody>
      </p:sp>
      <p:sp>
        <p:nvSpPr>
          <p:cNvPr id="60" name="Text 57"/>
          <p:cNvSpPr txBox="1"/>
          <p:nvPr/>
        </p:nvSpPr>
        <p:spPr>
          <a:xfrm>
            <a:off x="6509614" y="4333342"/>
            <a:ext cx="3383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ROI</a:t>
            </a:r>
            <a:endParaRPr lang="en-US" sz="1000" dirty="0"/>
          </a:p>
        </p:txBody>
      </p:sp>
      <p:sp>
        <p:nvSpPr>
          <p:cNvPr id="61" name="Text 58"/>
          <p:cNvSpPr txBox="1"/>
          <p:nvPr/>
        </p:nvSpPr>
        <p:spPr>
          <a:xfrm>
            <a:off x="1115568" y="4524451"/>
            <a:ext cx="8906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R75K/month</a:t>
            </a:r>
            <a:endParaRPr lang="en-US" sz="1000" dirty="0"/>
          </a:p>
        </p:txBody>
      </p:sp>
      <p:sp>
        <p:nvSpPr>
          <p:cNvPr id="62" name="Text 59"/>
          <p:cNvSpPr txBox="1"/>
          <p:nvPr/>
        </p:nvSpPr>
        <p:spPr>
          <a:xfrm>
            <a:off x="3838651" y="4524451"/>
            <a:ext cx="5669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70-85%</a:t>
            </a:r>
            <a:endParaRPr lang="en-US" sz="1000" dirty="0"/>
          </a:p>
        </p:txBody>
      </p:sp>
      <p:sp>
        <p:nvSpPr>
          <p:cNvPr id="63" name="Text 60"/>
          <p:cNvSpPr txBox="1"/>
          <p:nvPr/>
        </p:nvSpPr>
        <p:spPr>
          <a:xfrm>
            <a:off x="825703" y="4705502"/>
            <a:ext cx="14575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per site at 50% penetration</a:t>
            </a:r>
            <a:endParaRPr lang="en-US" sz="800" dirty="0"/>
          </a:p>
        </p:txBody>
      </p:sp>
      <p:pic>
        <p:nvPicPr>
          <p:cNvPr id="6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992270" y="4076395"/>
            <a:ext cx="152705" cy="152705"/>
          </a:xfrm>
          <a:prstGeom prst="rect">
            <a:avLst/>
          </a:prstGeom>
        </p:spPr>
      </p:pic>
      <p:sp>
        <p:nvSpPr>
          <p:cNvPr id="65" name="Text 61"/>
          <p:cNvSpPr txBox="1"/>
          <p:nvPr/>
        </p:nvSpPr>
        <p:spPr>
          <a:xfrm>
            <a:off x="3671316" y="4705502"/>
            <a:ext cx="8860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high profitability</a:t>
            </a:r>
            <a:endParaRPr lang="en-US" sz="800" dirty="0"/>
          </a:p>
        </p:txBody>
      </p:sp>
      <p:pic>
        <p:nvPicPr>
          <p:cNvPr id="6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6570878" y="4076395"/>
            <a:ext cx="114300" cy="152705"/>
          </a:xfrm>
          <a:prstGeom prst="rect">
            <a:avLst/>
          </a:prstGeom>
        </p:spPr>
      </p:pic>
      <p:sp>
        <p:nvSpPr>
          <p:cNvPr id="67" name="Text 62"/>
          <p:cNvSpPr txBox="1"/>
          <p:nvPr/>
        </p:nvSpPr>
        <p:spPr>
          <a:xfrm>
            <a:off x="8931859" y="4333342"/>
            <a:ext cx="6144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Payback</a:t>
            </a:r>
            <a:endParaRPr lang="en-US" sz="1000" dirty="0"/>
          </a:p>
        </p:txBody>
      </p:sp>
      <p:sp>
        <p:nvSpPr>
          <p:cNvPr id="68" name="Text 63"/>
          <p:cNvSpPr txBox="1"/>
          <p:nvPr/>
        </p:nvSpPr>
        <p:spPr>
          <a:xfrm>
            <a:off x="6327648" y="4524451"/>
            <a:ext cx="7104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112% IRR</a:t>
            </a:r>
            <a:endParaRPr lang="en-US" sz="1000" dirty="0"/>
          </a:p>
        </p:txBody>
      </p:sp>
      <p:sp>
        <p:nvSpPr>
          <p:cNvPr id="69" name="Text 64"/>
          <p:cNvSpPr txBox="1"/>
          <p:nvPr/>
        </p:nvSpPr>
        <p:spPr>
          <a:xfrm>
            <a:off x="6144768" y="4705502"/>
            <a:ext cx="10579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exceptional returns</a:t>
            </a:r>
            <a:endParaRPr lang="en-US" sz="800" dirty="0"/>
          </a:p>
        </p:txBody>
      </p:sp>
      <p:pic>
        <p:nvPicPr>
          <p:cNvPr id="7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9121140" y="4076395"/>
            <a:ext cx="133502" cy="152705"/>
          </a:xfrm>
          <a:prstGeom prst="rect">
            <a:avLst/>
          </a:prstGeom>
        </p:spPr>
      </p:pic>
      <p:sp>
        <p:nvSpPr>
          <p:cNvPr id="71" name="Text 65"/>
          <p:cNvSpPr txBox="1"/>
          <p:nvPr/>
        </p:nvSpPr>
        <p:spPr>
          <a:xfrm>
            <a:off x="8854135" y="4524451"/>
            <a:ext cx="77632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 months</a:t>
            </a:r>
            <a:endParaRPr lang="en-US" sz="1000" dirty="0"/>
          </a:p>
        </p:txBody>
      </p:sp>
      <p:sp>
        <p:nvSpPr>
          <p:cNvPr id="72" name="Text 66"/>
          <p:cNvSpPr txBox="1"/>
          <p:nvPr/>
        </p:nvSpPr>
        <p:spPr>
          <a:xfrm>
            <a:off x="8742578" y="4705502"/>
            <a:ext cx="9811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rapid recoupment</a:t>
            </a:r>
            <a:endParaRPr lang="en-US" sz="800" dirty="0"/>
          </a:p>
        </p:txBody>
      </p:sp>
      <p:sp>
        <p:nvSpPr>
          <p:cNvPr id="73" name="Text 67"/>
          <p:cNvSpPr txBox="1"/>
          <p:nvPr/>
        </p:nvSpPr>
        <p:spPr>
          <a:xfrm>
            <a:off x="267005" y="7105802"/>
            <a:ext cx="31199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SkyFibre Township™</a:t>
            </a:r>
            <a:endParaRPr lang="en-US" sz="1000" dirty="0"/>
          </a:p>
        </p:txBody>
      </p:sp>
      <p:sp>
        <p:nvSpPr>
          <p:cNvPr id="74" name="Text 68"/>
          <p:cNvSpPr txBox="1"/>
          <p:nvPr/>
        </p:nvSpPr>
        <p:spPr>
          <a:xfrm>
            <a:off x="9464040" y="7095744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3948379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HomeFibreConnect™ FTTH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599846"/>
            <a:ext cx="3791102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 Fibre-to-the-Home Solutions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228600" y="914400"/>
            <a:ext cx="10239451" cy="571500"/>
          </a:xfrm>
          <a:prstGeom prst="roundRect">
            <a:avLst>
              <a:gd name="adj" fmla="val 21333"/>
            </a:avLst>
          </a:prstGeom>
          <a:solidFill>
            <a:srgbClr val="F9FAFB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304495" y="1009498"/>
            <a:ext cx="8147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Technology:</a:t>
            </a:r>
            <a:endParaRPr lang="en-US" sz="1000" dirty="0"/>
          </a:p>
        </p:txBody>
      </p:sp>
      <p:sp>
        <p:nvSpPr>
          <p:cNvPr id="7" name="Text 5"/>
          <p:cNvSpPr txBox="1"/>
          <p:nvPr/>
        </p:nvSpPr>
        <p:spPr>
          <a:xfrm>
            <a:off x="4926787" y="1009498"/>
            <a:ext cx="9573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Market: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9643262" y="1009498"/>
            <a:ext cx="85313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Deployment: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304495" y="1209751"/>
            <a:ext cx="16770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MTN FTTH Wholesale</a:t>
            </a:r>
            <a:endParaRPr lang="en-US" sz="1100" dirty="0"/>
          </a:p>
        </p:txBody>
      </p:sp>
      <p:sp>
        <p:nvSpPr>
          <p:cNvPr id="10" name="Text 8"/>
          <p:cNvSpPr txBox="1"/>
          <p:nvPr/>
        </p:nvSpPr>
        <p:spPr>
          <a:xfrm>
            <a:off x="4926787" y="1209751"/>
            <a:ext cx="17721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 Customers</a:t>
            </a:r>
            <a:endParaRPr lang="en-US" sz="1100" dirty="0"/>
          </a:p>
        </p:txBody>
      </p:sp>
      <p:sp>
        <p:nvSpPr>
          <p:cNvPr id="11" name="Text 9"/>
          <p:cNvSpPr txBox="1"/>
          <p:nvPr/>
        </p:nvSpPr>
        <p:spPr>
          <a:xfrm>
            <a:off x="9643262" y="1209751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5-10 days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228600" y="1676095"/>
            <a:ext cx="5067605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13" name="Shape 11"/>
          <p:cNvSpPr/>
          <p:nvPr/>
        </p:nvSpPr>
        <p:spPr>
          <a:xfrm>
            <a:off x="228600" y="1676095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Shape 12"/>
          <p:cNvSpPr/>
          <p:nvPr/>
        </p:nvSpPr>
        <p:spPr>
          <a:xfrm>
            <a:off x="228600" y="2295144"/>
            <a:ext cx="5067605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15" name="Shape 13"/>
          <p:cNvSpPr/>
          <p:nvPr/>
        </p:nvSpPr>
        <p:spPr>
          <a:xfrm>
            <a:off x="228600" y="2295144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6" name="Shape 14"/>
          <p:cNvSpPr/>
          <p:nvPr/>
        </p:nvSpPr>
        <p:spPr>
          <a:xfrm>
            <a:off x="5405018" y="1676095"/>
            <a:ext cx="5067605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17" name="Shape 15"/>
          <p:cNvSpPr/>
          <p:nvPr/>
        </p:nvSpPr>
        <p:spPr>
          <a:xfrm>
            <a:off x="5405018" y="1676095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8" name="Shape 16"/>
          <p:cNvSpPr/>
          <p:nvPr/>
        </p:nvSpPr>
        <p:spPr>
          <a:xfrm>
            <a:off x="5405018" y="2295144"/>
            <a:ext cx="5067605" cy="571500"/>
          </a:xfrm>
          <a:prstGeom prst="roundRect">
            <a:avLst>
              <a:gd name="adj" fmla="val 16000"/>
            </a:avLst>
          </a:prstGeom>
          <a:solidFill>
            <a:srgbClr val="FFF4EC"/>
          </a:solidFill>
          <a:ln/>
        </p:spPr>
      </p:sp>
      <p:sp>
        <p:nvSpPr>
          <p:cNvPr id="19" name="Shape 17"/>
          <p:cNvSpPr/>
          <p:nvPr/>
        </p:nvSpPr>
        <p:spPr>
          <a:xfrm>
            <a:off x="5405018" y="2295144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0" name="Text 18"/>
          <p:cNvSpPr txBox="1"/>
          <p:nvPr/>
        </p:nvSpPr>
        <p:spPr>
          <a:xfrm>
            <a:off x="314554" y="1752905"/>
            <a:ext cx="10625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Starter Package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314554" y="2371954"/>
            <a:ext cx="9198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Plus Package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5490972" y="1752905"/>
            <a:ext cx="9098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Max Package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5490972" y="2371954"/>
            <a:ext cx="9390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Ultra Package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314554" y="1962302"/>
            <a:ext cx="10625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25/25 Mbps</a:t>
            </a:r>
            <a:endParaRPr lang="en-US" sz="1300" dirty="0"/>
          </a:p>
        </p:txBody>
      </p:sp>
      <p:sp>
        <p:nvSpPr>
          <p:cNvPr id="25" name="Text 23"/>
          <p:cNvSpPr txBox="1"/>
          <p:nvPr/>
        </p:nvSpPr>
        <p:spPr>
          <a:xfrm>
            <a:off x="314554" y="2581351"/>
            <a:ext cx="10625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50/50 Mbps</a:t>
            </a:r>
            <a:endParaRPr lang="en-US" sz="1300" dirty="0"/>
          </a:p>
        </p:txBody>
      </p:sp>
      <p:sp>
        <p:nvSpPr>
          <p:cNvPr id="26" name="Text 24"/>
          <p:cNvSpPr txBox="1"/>
          <p:nvPr/>
        </p:nvSpPr>
        <p:spPr>
          <a:xfrm>
            <a:off x="5490972" y="1962302"/>
            <a:ext cx="12527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100/100 Mbps</a:t>
            </a:r>
            <a:endParaRPr lang="en-US" sz="1300" dirty="0"/>
          </a:p>
        </p:txBody>
      </p:sp>
      <p:sp>
        <p:nvSpPr>
          <p:cNvPr id="27" name="Text 25"/>
          <p:cNvSpPr txBox="1"/>
          <p:nvPr/>
        </p:nvSpPr>
        <p:spPr>
          <a:xfrm>
            <a:off x="5490972" y="2581351"/>
            <a:ext cx="12527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200/200 Mbps</a:t>
            </a:r>
            <a:endParaRPr lang="en-US" sz="1300" dirty="0"/>
          </a:p>
        </p:txBody>
      </p:sp>
      <p:sp>
        <p:nvSpPr>
          <p:cNvPr id="28" name="Text 26"/>
          <p:cNvSpPr txBox="1"/>
          <p:nvPr/>
        </p:nvSpPr>
        <p:spPr>
          <a:xfrm>
            <a:off x="4208069" y="1800454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R449</a:t>
            </a:r>
            <a:endParaRPr lang="en-US" sz="1100" dirty="0"/>
          </a:p>
        </p:txBody>
      </p:sp>
      <p:sp>
        <p:nvSpPr>
          <p:cNvPr id="29" name="Text 27"/>
          <p:cNvSpPr txBox="1"/>
          <p:nvPr/>
        </p:nvSpPr>
        <p:spPr>
          <a:xfrm>
            <a:off x="4208069" y="2419502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</a:t>
            </a:r>
            <a:endParaRPr lang="en-US" sz="1100" dirty="0"/>
          </a:p>
        </p:txBody>
      </p:sp>
      <p:sp>
        <p:nvSpPr>
          <p:cNvPr id="30" name="Text 28"/>
          <p:cNvSpPr txBox="1"/>
          <p:nvPr/>
        </p:nvSpPr>
        <p:spPr>
          <a:xfrm>
            <a:off x="9375343" y="1800454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</a:t>
            </a:r>
            <a:endParaRPr lang="en-US" sz="1100" dirty="0"/>
          </a:p>
        </p:txBody>
      </p:sp>
      <p:sp>
        <p:nvSpPr>
          <p:cNvPr id="31" name="Text 29"/>
          <p:cNvSpPr txBox="1"/>
          <p:nvPr/>
        </p:nvSpPr>
        <p:spPr>
          <a:xfrm>
            <a:off x="9384487" y="2419502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R849</a:t>
            </a:r>
            <a:endParaRPr lang="en-US" sz="1100" dirty="0"/>
          </a:p>
        </p:txBody>
      </p:sp>
      <p:sp>
        <p:nvSpPr>
          <p:cNvPr id="32" name="Text 30"/>
          <p:cNvSpPr txBox="1"/>
          <p:nvPr/>
        </p:nvSpPr>
        <p:spPr>
          <a:xfrm>
            <a:off x="4208069" y="2009851"/>
            <a:ext cx="11146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+R40 vs MTN Retail</a:t>
            </a:r>
            <a:endParaRPr lang="en-US" sz="800" dirty="0"/>
          </a:p>
        </p:txBody>
      </p:sp>
      <p:sp>
        <p:nvSpPr>
          <p:cNvPr id="33" name="Text 31"/>
          <p:cNvSpPr txBox="1"/>
          <p:nvPr/>
        </p:nvSpPr>
        <p:spPr>
          <a:xfrm>
            <a:off x="4208069" y="2628900"/>
            <a:ext cx="11146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+R40 vs MTN Retail</a:t>
            </a:r>
            <a:endParaRPr lang="en-US" sz="800" dirty="0"/>
          </a:p>
        </p:txBody>
      </p:sp>
      <p:sp>
        <p:nvSpPr>
          <p:cNvPr id="34" name="Text 32"/>
          <p:cNvSpPr txBox="1"/>
          <p:nvPr/>
        </p:nvSpPr>
        <p:spPr>
          <a:xfrm>
            <a:off x="9375343" y="2009851"/>
            <a:ext cx="112471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Matches MTN Retail</a:t>
            </a:r>
            <a:endParaRPr lang="en-US" sz="800" dirty="0"/>
          </a:p>
        </p:txBody>
      </p:sp>
      <p:sp>
        <p:nvSpPr>
          <p:cNvPr id="35" name="Text 33"/>
          <p:cNvSpPr txBox="1"/>
          <p:nvPr/>
        </p:nvSpPr>
        <p:spPr>
          <a:xfrm>
            <a:off x="9384487" y="2628900"/>
            <a:ext cx="111465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+R40 vs MTN Retail</a:t>
            </a:r>
            <a:endParaRPr lang="en-US" sz="800" dirty="0"/>
          </a:p>
        </p:txBody>
      </p:sp>
      <p:sp>
        <p:nvSpPr>
          <p:cNvPr id="36" name="Shape 34"/>
          <p:cNvSpPr/>
          <p:nvPr/>
        </p:nvSpPr>
        <p:spPr>
          <a:xfrm>
            <a:off x="228600" y="2991002"/>
            <a:ext cx="10239451" cy="533095"/>
          </a:xfrm>
          <a:prstGeom prst="roundRect">
            <a:avLst>
              <a:gd name="adj" fmla="val 24504"/>
            </a:avLst>
          </a:prstGeom>
          <a:solidFill>
            <a:srgbClr val="FFFBEB"/>
          </a:solidFill>
          <a:ln/>
        </p:spPr>
      </p:sp>
      <p:sp>
        <p:nvSpPr>
          <p:cNvPr id="37" name="Shape 35"/>
          <p:cNvSpPr/>
          <p:nvPr/>
        </p:nvSpPr>
        <p:spPr>
          <a:xfrm>
            <a:off x="228600" y="2991002"/>
            <a:ext cx="19202" cy="53309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23698" y="3093415"/>
            <a:ext cx="133502" cy="133502"/>
          </a:xfrm>
          <a:prstGeom prst="rect">
            <a:avLst/>
          </a:prstGeom>
        </p:spPr>
      </p:pic>
      <p:sp>
        <p:nvSpPr>
          <p:cNvPr id="39" name="Text 36"/>
          <p:cNvSpPr txBox="1"/>
          <p:nvPr/>
        </p:nvSpPr>
        <p:spPr>
          <a:xfrm>
            <a:off x="495605" y="3086100"/>
            <a:ext cx="414863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45309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Strategic pivot required due to MTN Fibre market competition pricing</a:t>
            </a:r>
            <a:endParaRPr lang="en-US" sz="1000" dirty="0"/>
          </a:p>
        </p:txBody>
      </p:sp>
      <p:sp>
        <p:nvSpPr>
          <p:cNvPr id="40" name="Text 37"/>
          <p:cNvSpPr txBox="1"/>
          <p:nvPr/>
        </p:nvSpPr>
        <p:spPr>
          <a:xfrm>
            <a:off x="323698" y="3305556"/>
            <a:ext cx="448696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B5563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Margins reduced to 25-35% at competitive pricing | Only 2 ISPs on MTN FTTH network</a:t>
            </a:r>
            <a:endParaRPr lang="en-US" sz="800" dirty="0"/>
          </a:p>
        </p:txBody>
      </p:sp>
      <p:sp>
        <p:nvSpPr>
          <p:cNvPr id="41" name="Shape 38"/>
          <p:cNvSpPr/>
          <p:nvPr/>
        </p:nvSpPr>
        <p:spPr>
          <a:xfrm>
            <a:off x="228600" y="3638398"/>
            <a:ext cx="10239451" cy="1285646"/>
          </a:xfrm>
          <a:prstGeom prst="roundRect">
            <a:avLst>
              <a:gd name="adj" fmla="val 4215"/>
            </a:avLst>
          </a:prstGeom>
          <a:solidFill>
            <a:srgbClr val="FFF4EC"/>
          </a:solidFill>
          <a:ln/>
        </p:spPr>
      </p:sp>
      <p:sp>
        <p:nvSpPr>
          <p:cNvPr id="42" name="Shape 39"/>
          <p:cNvSpPr/>
          <p:nvPr/>
        </p:nvSpPr>
        <p:spPr>
          <a:xfrm>
            <a:off x="228600" y="3638398"/>
            <a:ext cx="38405" cy="1285646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43" name="Text 40"/>
          <p:cNvSpPr txBox="1"/>
          <p:nvPr/>
        </p:nvSpPr>
        <p:spPr>
          <a:xfrm>
            <a:off x="362102" y="3762756"/>
            <a:ext cx="34674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HomeFibreConnect™ Recommended Strategy</a:t>
            </a:r>
            <a:endParaRPr lang="en-US" sz="1100" dirty="0"/>
          </a:p>
        </p:txBody>
      </p:sp>
      <p:sp>
        <p:nvSpPr>
          <p:cNvPr id="44" name="Text 41"/>
          <p:cNvSpPr txBox="1"/>
          <p:nvPr/>
        </p:nvSpPr>
        <p:spPr>
          <a:xfrm>
            <a:off x="590702" y="4028846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Option A:</a:t>
            </a:r>
            <a:endParaRPr lang="en-US" sz="1100" dirty="0"/>
          </a:p>
        </p:txBody>
      </p:sp>
      <p:sp>
        <p:nvSpPr>
          <p:cNvPr id="45" name="Text 42"/>
          <p:cNvSpPr txBox="1"/>
          <p:nvPr/>
        </p:nvSpPr>
        <p:spPr>
          <a:xfrm>
            <a:off x="590702" y="4304995"/>
            <a:ext cx="7525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Option B:</a:t>
            </a:r>
            <a:endParaRPr lang="en-US" sz="1100" dirty="0"/>
          </a:p>
        </p:txBody>
      </p:sp>
      <p:sp>
        <p:nvSpPr>
          <p:cNvPr id="46" name="Text 43"/>
          <p:cNvSpPr txBox="1"/>
          <p:nvPr/>
        </p:nvSpPr>
        <p:spPr>
          <a:xfrm>
            <a:off x="590702" y="4581144"/>
            <a:ext cx="7626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Option C:</a:t>
            </a:r>
            <a:endParaRPr lang="en-US" sz="1100" dirty="0"/>
          </a:p>
        </p:txBody>
      </p:sp>
      <p:sp>
        <p:nvSpPr>
          <p:cNvPr id="47" name="Text 44"/>
          <p:cNvSpPr txBox="1"/>
          <p:nvPr/>
        </p:nvSpPr>
        <p:spPr>
          <a:xfrm>
            <a:off x="3952951" y="4028846"/>
            <a:ext cx="13716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 speeds</a:t>
            </a:r>
            <a:endParaRPr lang="en-US" sz="1100" dirty="0"/>
          </a:p>
        </p:txBody>
      </p:sp>
      <p:sp>
        <p:nvSpPr>
          <p:cNvPr id="48" name="Text 45"/>
          <p:cNvSpPr txBox="1"/>
          <p:nvPr/>
        </p:nvSpPr>
        <p:spPr>
          <a:xfrm>
            <a:off x="3952951" y="4304995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install</a:t>
            </a:r>
            <a:endParaRPr lang="en-US" sz="1100" dirty="0"/>
          </a:p>
        </p:txBody>
      </p:sp>
      <p:sp>
        <p:nvSpPr>
          <p:cNvPr id="49" name="Text 46"/>
          <p:cNvSpPr txBox="1"/>
          <p:nvPr/>
        </p:nvSpPr>
        <p:spPr>
          <a:xfrm>
            <a:off x="3952951" y="4581144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Basic support</a:t>
            </a:r>
            <a:endParaRPr lang="en-US" sz="1100" dirty="0"/>
          </a:p>
        </p:txBody>
      </p:sp>
      <p:sp>
        <p:nvSpPr>
          <p:cNvPr id="50" name="Text 47"/>
          <p:cNvSpPr txBox="1"/>
          <p:nvPr/>
        </p:nvSpPr>
        <p:spPr>
          <a:xfrm>
            <a:off x="7315200" y="4028846"/>
            <a:ext cx="14200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24-month contracts</a:t>
            </a:r>
            <a:endParaRPr lang="en-US" sz="1100" dirty="0"/>
          </a:p>
        </p:txBody>
      </p:sp>
      <p:sp>
        <p:nvSpPr>
          <p:cNvPr id="51" name="Text 48"/>
          <p:cNvSpPr txBox="1"/>
          <p:nvPr/>
        </p:nvSpPr>
        <p:spPr>
          <a:xfrm>
            <a:off x="7315200" y="4304995"/>
            <a:ext cx="14767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WiFi router included</a:t>
            </a:r>
            <a:endParaRPr lang="en-US" sz="1100" dirty="0"/>
          </a:p>
        </p:txBody>
      </p:sp>
      <p:sp>
        <p:nvSpPr>
          <p:cNvPr id="52" name="Text 49"/>
          <p:cNvSpPr txBox="1"/>
          <p:nvPr/>
        </p:nvSpPr>
        <p:spPr>
          <a:xfrm>
            <a:off x="7315200" y="4581144"/>
            <a:ext cx="13533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Dedicated support</a:t>
            </a:r>
            <a:endParaRPr lang="en-US" sz="1100" dirty="0"/>
          </a:p>
        </p:txBody>
      </p:sp>
      <p:sp>
        <p:nvSpPr>
          <p:cNvPr id="53" name="Text 50"/>
          <p:cNvSpPr txBox="1"/>
          <p:nvPr/>
        </p:nvSpPr>
        <p:spPr>
          <a:xfrm>
            <a:off x="1217981" y="4028846"/>
            <a:ext cx="13624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Aggressive pricing</a:t>
            </a:r>
            <a:endParaRPr lang="en-US" sz="1100" dirty="0"/>
          </a:p>
        </p:txBody>
      </p:sp>
      <p:sp>
        <p:nvSpPr>
          <p:cNvPr id="54" name="Text 51"/>
          <p:cNvSpPr txBox="1"/>
          <p:nvPr/>
        </p:nvSpPr>
        <p:spPr>
          <a:xfrm>
            <a:off x="1226210" y="4304995"/>
            <a:ext cx="12673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Pivot to business</a:t>
            </a:r>
            <a:endParaRPr lang="en-US" sz="1100" dirty="0"/>
          </a:p>
        </p:txBody>
      </p:sp>
      <p:sp>
        <p:nvSpPr>
          <p:cNvPr id="55" name="Text 52"/>
          <p:cNvSpPr txBox="1"/>
          <p:nvPr/>
        </p:nvSpPr>
        <p:spPr>
          <a:xfrm>
            <a:off x="1234440" y="4581144"/>
            <a:ext cx="1552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Value-added bundles</a:t>
            </a:r>
            <a:endParaRPr lang="en-US" sz="1100" dirty="0"/>
          </a:p>
        </p:txBody>
      </p:sp>
      <p:sp>
        <p:nvSpPr>
          <p:cNvPr id="56" name="Text 53"/>
          <p:cNvSpPr txBox="1"/>
          <p:nvPr/>
        </p:nvSpPr>
        <p:spPr>
          <a:xfrm>
            <a:off x="5206594" y="4028846"/>
            <a:ext cx="9628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all packages</a:t>
            </a:r>
            <a:endParaRPr lang="en-US" sz="1100" dirty="0"/>
          </a:p>
        </p:txBody>
      </p:sp>
      <p:sp>
        <p:nvSpPr>
          <p:cNvPr id="57" name="Text 54"/>
          <p:cNvSpPr txBox="1"/>
          <p:nvPr/>
        </p:nvSpPr>
        <p:spPr>
          <a:xfrm>
            <a:off x="5223053" y="4304995"/>
            <a:ext cx="7150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(R2,500)</a:t>
            </a:r>
            <a:endParaRPr lang="en-US" sz="1100" dirty="0"/>
          </a:p>
        </p:txBody>
      </p:sp>
      <p:sp>
        <p:nvSpPr>
          <p:cNvPr id="58" name="Text 55"/>
          <p:cNvSpPr txBox="1"/>
          <p:nvPr/>
        </p:nvSpPr>
        <p:spPr>
          <a:xfrm>
            <a:off x="4876495" y="4581144"/>
            <a:ext cx="6858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included</a:t>
            </a:r>
            <a:endParaRPr lang="en-US" sz="1100" dirty="0"/>
          </a:p>
        </p:txBody>
      </p:sp>
      <p:sp>
        <p:nvSpPr>
          <p:cNvPr id="59" name="Text 56"/>
          <p:cNvSpPr txBox="1"/>
          <p:nvPr/>
        </p:nvSpPr>
        <p:spPr>
          <a:xfrm>
            <a:off x="8619134" y="4028846"/>
            <a:ext cx="7150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standard</a:t>
            </a:r>
            <a:endParaRPr lang="en-US" sz="1100" dirty="0"/>
          </a:p>
        </p:txBody>
      </p:sp>
      <p:sp>
        <p:nvSpPr>
          <p:cNvPr id="60" name="Text 57"/>
          <p:cNvSpPr txBox="1"/>
          <p:nvPr/>
        </p:nvSpPr>
        <p:spPr>
          <a:xfrm>
            <a:off x="8670341" y="4304995"/>
            <a:ext cx="6766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all plans</a:t>
            </a:r>
            <a:endParaRPr lang="en-US" sz="1100" dirty="0"/>
          </a:p>
        </p:txBody>
      </p:sp>
      <p:sp>
        <p:nvSpPr>
          <p:cNvPr id="61" name="Text 58"/>
          <p:cNvSpPr txBox="1"/>
          <p:nvPr/>
        </p:nvSpPr>
        <p:spPr>
          <a:xfrm>
            <a:off x="8552383" y="4581144"/>
            <a:ext cx="352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line</a:t>
            </a:r>
            <a:endParaRPr lang="en-US" sz="1100" dirty="0"/>
          </a:p>
        </p:txBody>
      </p:sp>
      <p:sp>
        <p:nvSpPr>
          <p:cNvPr id="62" name="Shape 59"/>
          <p:cNvSpPr/>
          <p:nvPr/>
        </p:nvSpPr>
        <p:spPr>
          <a:xfrm>
            <a:off x="228600" y="5000854"/>
            <a:ext cx="2505456" cy="724205"/>
          </a:xfrm>
          <a:prstGeom prst="roundRect">
            <a:avLst>
              <a:gd name="adj" fmla="val 13291"/>
            </a:avLst>
          </a:prstGeom>
          <a:solidFill>
            <a:srgbClr val="F9FAFB"/>
          </a:solidFill>
          <a:ln/>
        </p:spPr>
      </p:sp>
      <p:pic>
        <p:nvPicPr>
          <p:cNvPr id="63" name="Image 1" descr="preencoded.png">    </p:cNvPr>
          <p:cNvPicPr>
            <a:picLocks noChangeAspect="1"/>
          </p:cNvPicPr>
          <p:nvPr/>
        </p:nvPicPr>
        <p:blipFill>
          <a:blip r:embed="rId2"/>
          <a:srcRect l="-1031" r="-1031" t="0" b="0"/>
          <a:stretch/>
        </p:blipFill>
        <p:spPr>
          <a:xfrm>
            <a:off x="1403604" y="5088636"/>
            <a:ext cx="152705" cy="170993"/>
          </a:xfrm>
          <a:prstGeom prst="rect">
            <a:avLst/>
          </a:prstGeom>
        </p:spPr>
      </p:pic>
      <p:sp>
        <p:nvSpPr>
          <p:cNvPr id="64" name="Shape 60"/>
          <p:cNvSpPr/>
          <p:nvPr/>
        </p:nvSpPr>
        <p:spPr>
          <a:xfrm>
            <a:off x="2807208" y="5000854"/>
            <a:ext cx="2505456" cy="724205"/>
          </a:xfrm>
          <a:prstGeom prst="roundRect">
            <a:avLst>
              <a:gd name="adj" fmla="val 13291"/>
            </a:avLst>
          </a:prstGeom>
          <a:solidFill>
            <a:srgbClr val="F9FAFB"/>
          </a:solidFill>
          <a:ln/>
        </p:spPr>
      </p:sp>
      <p:sp>
        <p:nvSpPr>
          <p:cNvPr id="65" name="Shape 61"/>
          <p:cNvSpPr/>
          <p:nvPr/>
        </p:nvSpPr>
        <p:spPr>
          <a:xfrm>
            <a:off x="5386730" y="5000854"/>
            <a:ext cx="2505456" cy="724205"/>
          </a:xfrm>
          <a:prstGeom prst="roundRect">
            <a:avLst>
              <a:gd name="adj" fmla="val 13291"/>
            </a:avLst>
          </a:prstGeom>
          <a:solidFill>
            <a:srgbClr val="F9FAFB"/>
          </a:solidFill>
          <a:ln/>
        </p:spPr>
      </p:sp>
      <p:sp>
        <p:nvSpPr>
          <p:cNvPr id="66" name="Shape 62"/>
          <p:cNvSpPr/>
          <p:nvPr/>
        </p:nvSpPr>
        <p:spPr>
          <a:xfrm>
            <a:off x="7965338" y="5000854"/>
            <a:ext cx="2505456" cy="724205"/>
          </a:xfrm>
          <a:prstGeom prst="roundRect">
            <a:avLst>
              <a:gd name="adj" fmla="val 13291"/>
            </a:avLst>
          </a:prstGeom>
          <a:solidFill>
            <a:srgbClr val="F9FAFB"/>
          </a:solidFill>
          <a:ln/>
        </p:spPr>
      </p:sp>
      <p:sp>
        <p:nvSpPr>
          <p:cNvPr id="67" name="Text 63"/>
          <p:cNvSpPr txBox="1"/>
          <p:nvPr/>
        </p:nvSpPr>
        <p:spPr>
          <a:xfrm>
            <a:off x="1112825" y="5324551"/>
            <a:ext cx="8430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Symmetrical</a:t>
            </a:r>
            <a:endParaRPr lang="en-US" sz="1000" dirty="0"/>
          </a:p>
        </p:txBody>
      </p:sp>
      <p:sp>
        <p:nvSpPr>
          <p:cNvPr id="68" name="Text 64"/>
          <p:cNvSpPr txBox="1"/>
          <p:nvPr/>
        </p:nvSpPr>
        <p:spPr>
          <a:xfrm>
            <a:off x="3691433" y="5324551"/>
            <a:ext cx="8430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Rapid Install</a:t>
            </a:r>
            <a:endParaRPr lang="en-US" sz="1000" dirty="0"/>
          </a:p>
        </p:txBody>
      </p:sp>
      <p:sp>
        <p:nvSpPr>
          <p:cNvPr id="69" name="Text 65"/>
          <p:cNvSpPr txBox="1"/>
          <p:nvPr/>
        </p:nvSpPr>
        <p:spPr>
          <a:xfrm>
            <a:off x="8983066" y="5324551"/>
            <a:ext cx="5769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Support</a:t>
            </a:r>
            <a:endParaRPr lang="en-US" sz="1000" dirty="0"/>
          </a:p>
        </p:txBody>
      </p:sp>
      <p:sp>
        <p:nvSpPr>
          <p:cNvPr id="70" name="Text 66"/>
          <p:cNvSpPr txBox="1"/>
          <p:nvPr/>
        </p:nvSpPr>
        <p:spPr>
          <a:xfrm>
            <a:off x="1101852" y="5505602"/>
            <a:ext cx="848563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Equal up/down</a:t>
            </a:r>
            <a:endParaRPr lang="en-US" sz="800" dirty="0"/>
          </a:p>
        </p:txBody>
      </p:sp>
      <p:pic>
        <p:nvPicPr>
          <p:cNvPr id="7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973068" y="5088636"/>
            <a:ext cx="170993" cy="170993"/>
          </a:xfrm>
          <a:prstGeom prst="rect">
            <a:avLst/>
          </a:prstGeom>
        </p:spPr>
      </p:pic>
      <p:sp>
        <p:nvSpPr>
          <p:cNvPr id="72" name="Text 67"/>
          <p:cNvSpPr txBox="1"/>
          <p:nvPr/>
        </p:nvSpPr>
        <p:spPr>
          <a:xfrm>
            <a:off x="3807562" y="5505602"/>
            <a:ext cx="59070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5-10 days</a:t>
            </a:r>
            <a:endParaRPr lang="en-US" sz="800" dirty="0"/>
          </a:p>
        </p:txBody>
      </p:sp>
      <p:pic>
        <p:nvPicPr>
          <p:cNvPr id="73" name="Image 3" descr="preencoded.png">    </p:cNvPr>
          <p:cNvPicPr>
            <a:picLocks noChangeAspect="1"/>
          </p:cNvPicPr>
          <p:nvPr/>
        </p:nvPicPr>
        <p:blipFill>
          <a:blip r:embed="rId4"/>
          <a:srcRect l="-1337" r="-1337" t="0" b="0"/>
          <a:stretch/>
        </p:blipFill>
        <p:spPr>
          <a:xfrm>
            <a:off x="6527902" y="5088636"/>
            <a:ext cx="219456" cy="170993"/>
          </a:xfrm>
          <a:prstGeom prst="rect">
            <a:avLst/>
          </a:prstGeom>
        </p:spPr>
      </p:pic>
      <p:sp>
        <p:nvSpPr>
          <p:cNvPr id="74" name="Text 68"/>
          <p:cNvSpPr txBox="1"/>
          <p:nvPr/>
        </p:nvSpPr>
        <p:spPr>
          <a:xfrm>
            <a:off x="6166714" y="5324551"/>
            <a:ext cx="10433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Router Included</a:t>
            </a:r>
            <a:endParaRPr lang="en-US" sz="1000" dirty="0"/>
          </a:p>
        </p:txBody>
      </p:sp>
      <p:sp>
        <p:nvSpPr>
          <p:cNvPr id="75" name="Text 69"/>
          <p:cNvSpPr txBox="1"/>
          <p:nvPr/>
        </p:nvSpPr>
        <p:spPr>
          <a:xfrm>
            <a:off x="6475781" y="5505602"/>
            <a:ext cx="40965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WiFi 5</a:t>
            </a:r>
            <a:endParaRPr lang="en-US" sz="800" dirty="0"/>
          </a:p>
        </p:txBody>
      </p:sp>
      <p:pic>
        <p:nvPicPr>
          <p:cNvPr id="7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130284" y="5088636"/>
            <a:ext cx="170993" cy="170993"/>
          </a:xfrm>
          <a:prstGeom prst="rect">
            <a:avLst/>
          </a:prstGeom>
        </p:spPr>
      </p:pic>
      <p:sp>
        <p:nvSpPr>
          <p:cNvPr id="77" name="Text 70"/>
          <p:cNvSpPr txBox="1"/>
          <p:nvPr/>
        </p:nvSpPr>
        <p:spPr>
          <a:xfrm>
            <a:off x="8825789" y="5505602"/>
            <a:ext cx="87691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hours</a:t>
            </a:r>
            <a:endParaRPr lang="en-US" sz="800" dirty="0"/>
          </a:p>
        </p:txBody>
      </p:sp>
      <p:sp>
        <p:nvSpPr>
          <p:cNvPr id="78" name="Text 71"/>
          <p:cNvSpPr txBox="1"/>
          <p:nvPr/>
        </p:nvSpPr>
        <p:spPr>
          <a:xfrm>
            <a:off x="228600" y="7143293"/>
            <a:ext cx="25292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Version 1.0</a:t>
            </a:r>
            <a:endParaRPr lang="en-US" sz="1000" dirty="0"/>
          </a:p>
        </p:txBody>
      </p:sp>
      <p:sp>
        <p:nvSpPr>
          <p:cNvPr id="79" name="Text 72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37744"/>
            <a:ext cx="5082235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BizFibreConnect™ - Business Fibre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599846"/>
            <a:ext cx="5800954" cy="2103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DFA Business Broadband (FTTB) for professional connectivity</a:t>
            </a:r>
            <a:endParaRPr lang="en-US" sz="14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952805"/>
            <a:ext cx="1081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Technology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679546" y="952805"/>
            <a:ext cx="12435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Market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7130491" y="952805"/>
            <a:ext cx="1405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Implementation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28600" y="1218895"/>
            <a:ext cx="3343046" cy="685800"/>
          </a:xfrm>
          <a:prstGeom prst="roundRect">
            <a:avLst>
              <a:gd name="adj" fmla="val 11111"/>
            </a:avLst>
          </a:prstGeom>
          <a:solidFill>
            <a:srgbClr val="F7FAFC"/>
          </a:solidFill>
          <a:ln/>
        </p:spPr>
      </p:sp>
      <p:sp>
        <p:nvSpPr>
          <p:cNvPr id="9" name="Shape 7"/>
          <p:cNvSpPr/>
          <p:nvPr/>
        </p:nvSpPr>
        <p:spPr>
          <a:xfrm>
            <a:off x="228600" y="1218895"/>
            <a:ext cx="28346" cy="6858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3679546" y="1218895"/>
            <a:ext cx="3343046" cy="685800"/>
          </a:xfrm>
          <a:prstGeom prst="roundRect">
            <a:avLst>
              <a:gd name="adj" fmla="val 11111"/>
            </a:avLst>
          </a:prstGeom>
          <a:solidFill>
            <a:srgbClr val="F7FAFC"/>
          </a:solidFill>
          <a:ln/>
        </p:spPr>
      </p:sp>
      <p:sp>
        <p:nvSpPr>
          <p:cNvPr id="11" name="Shape 9"/>
          <p:cNvSpPr/>
          <p:nvPr/>
        </p:nvSpPr>
        <p:spPr>
          <a:xfrm>
            <a:off x="3679546" y="1218895"/>
            <a:ext cx="28346" cy="6858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Shape 10"/>
          <p:cNvSpPr/>
          <p:nvPr/>
        </p:nvSpPr>
        <p:spPr>
          <a:xfrm>
            <a:off x="7130491" y="1218895"/>
            <a:ext cx="3343046" cy="685800"/>
          </a:xfrm>
          <a:prstGeom prst="roundRect">
            <a:avLst>
              <a:gd name="adj" fmla="val 11111"/>
            </a:avLst>
          </a:prstGeom>
          <a:solidFill>
            <a:srgbClr val="F7FAFC"/>
          </a:solidFill>
          <a:ln/>
        </p:spPr>
      </p:sp>
      <p:sp>
        <p:nvSpPr>
          <p:cNvPr id="13" name="Shape 11"/>
          <p:cNvSpPr/>
          <p:nvPr/>
        </p:nvSpPr>
        <p:spPr>
          <a:xfrm>
            <a:off x="7130491" y="1218895"/>
            <a:ext cx="28346" cy="6858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4" name="Text 12"/>
          <p:cNvSpPr txBox="1"/>
          <p:nvPr/>
        </p:nvSpPr>
        <p:spPr>
          <a:xfrm>
            <a:off x="314554" y="1295705"/>
            <a:ext cx="16248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DFA Business Broadband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314554" y="1485900"/>
            <a:ext cx="15956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Fibre to Business (FTTB)</a:t>
            </a:r>
            <a:endParaRPr lang="en-US" sz="1000" dirty="0"/>
          </a:p>
        </p:txBody>
      </p:sp>
      <p:sp>
        <p:nvSpPr>
          <p:cNvPr id="16" name="Text 14"/>
          <p:cNvSpPr txBox="1"/>
          <p:nvPr/>
        </p:nvSpPr>
        <p:spPr>
          <a:xfrm>
            <a:off x="314554" y="1676095"/>
            <a:ext cx="19385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Internet Access (BIA)</a:t>
            </a:r>
            <a:endParaRPr lang="en-US" sz="1000" dirty="0"/>
          </a:p>
        </p:txBody>
      </p:sp>
      <p:sp>
        <p:nvSpPr>
          <p:cNvPr id="17" name="Text 15"/>
          <p:cNvSpPr txBox="1"/>
          <p:nvPr/>
        </p:nvSpPr>
        <p:spPr>
          <a:xfrm>
            <a:off x="3765499" y="1295705"/>
            <a:ext cx="15581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Businesses</a:t>
            </a:r>
            <a:endParaRPr lang="en-US" sz="1000" dirty="0"/>
          </a:p>
        </p:txBody>
      </p:sp>
      <p:sp>
        <p:nvSpPr>
          <p:cNvPr id="18" name="Text 16"/>
          <p:cNvSpPr txBox="1"/>
          <p:nvPr/>
        </p:nvSpPr>
        <p:spPr>
          <a:xfrm>
            <a:off x="3765499" y="1485900"/>
            <a:ext cx="16724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Micro to Large Enterprises</a:t>
            </a:r>
            <a:endParaRPr lang="en-US" sz="1000" dirty="0"/>
          </a:p>
        </p:txBody>
      </p:sp>
      <p:sp>
        <p:nvSpPr>
          <p:cNvPr id="19" name="Text 17"/>
          <p:cNvSpPr txBox="1"/>
          <p:nvPr/>
        </p:nvSpPr>
        <p:spPr>
          <a:xfrm>
            <a:off x="3765499" y="1676095"/>
            <a:ext cx="22814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Office Parks &amp; Commercial Buildings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7216445" y="1295705"/>
            <a:ext cx="19668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Installation: 5-10 business days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7216445" y="1676095"/>
            <a:ext cx="15672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(Standard price: R2,500)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7216445" y="1485900"/>
            <a:ext cx="193852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059669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FREE for first 100 customers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228600" y="2114093"/>
            <a:ext cx="22055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 Fibre Packages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228600" y="2381098"/>
            <a:ext cx="1552651" cy="323698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5" name="Shape 23"/>
          <p:cNvSpPr/>
          <p:nvPr/>
        </p:nvSpPr>
        <p:spPr>
          <a:xfrm>
            <a:off x="1775765" y="2381098"/>
            <a:ext cx="2133295" cy="323698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6" name="Shape 24"/>
          <p:cNvSpPr/>
          <p:nvPr/>
        </p:nvSpPr>
        <p:spPr>
          <a:xfrm>
            <a:off x="3900830" y="2381098"/>
            <a:ext cx="2295144" cy="323698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7" name="Shape 25"/>
          <p:cNvSpPr/>
          <p:nvPr/>
        </p:nvSpPr>
        <p:spPr>
          <a:xfrm>
            <a:off x="6195974" y="2381098"/>
            <a:ext cx="4276649" cy="323698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28" name="Text 26"/>
          <p:cNvSpPr txBox="1"/>
          <p:nvPr/>
        </p:nvSpPr>
        <p:spPr>
          <a:xfrm>
            <a:off x="304495" y="2456993"/>
            <a:ext cx="66568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Package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1852574" y="2456993"/>
            <a:ext cx="5221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Speed</a:t>
            </a:r>
            <a:endParaRPr lang="en-US" sz="1000" dirty="0"/>
          </a:p>
        </p:txBody>
      </p:sp>
      <p:sp>
        <p:nvSpPr>
          <p:cNvPr id="30" name="Text 28"/>
          <p:cNvSpPr txBox="1"/>
          <p:nvPr/>
        </p:nvSpPr>
        <p:spPr>
          <a:xfrm>
            <a:off x="3976726" y="2456993"/>
            <a:ext cx="100858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 Price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6271870" y="2456993"/>
            <a:ext cx="9985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Market</a:t>
            </a:r>
            <a:endParaRPr lang="en-US" sz="1000" dirty="0"/>
          </a:p>
        </p:txBody>
      </p:sp>
      <p:sp>
        <p:nvSpPr>
          <p:cNvPr id="32" name="Shape 30"/>
          <p:cNvSpPr/>
          <p:nvPr/>
        </p:nvSpPr>
        <p:spPr>
          <a:xfrm>
            <a:off x="228600" y="3019349"/>
            <a:ext cx="10239451" cy="323698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33" name="Shape 31"/>
          <p:cNvSpPr/>
          <p:nvPr/>
        </p:nvSpPr>
        <p:spPr>
          <a:xfrm>
            <a:off x="228600" y="3655771"/>
            <a:ext cx="10239451" cy="323698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34" name="Shape 32"/>
          <p:cNvSpPr/>
          <p:nvPr/>
        </p:nvSpPr>
        <p:spPr>
          <a:xfrm>
            <a:off x="228600" y="3015691"/>
            <a:ext cx="15526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5" name="Shape 33"/>
          <p:cNvSpPr/>
          <p:nvPr/>
        </p:nvSpPr>
        <p:spPr>
          <a:xfrm>
            <a:off x="1775765" y="3015691"/>
            <a:ext cx="213329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6" name="Shape 34"/>
          <p:cNvSpPr/>
          <p:nvPr/>
        </p:nvSpPr>
        <p:spPr>
          <a:xfrm>
            <a:off x="3900830" y="3015691"/>
            <a:ext cx="229514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7" name="Shape 35"/>
          <p:cNvSpPr/>
          <p:nvPr/>
        </p:nvSpPr>
        <p:spPr>
          <a:xfrm>
            <a:off x="6195974" y="3015691"/>
            <a:ext cx="4276649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8" name="Shape 36"/>
          <p:cNvSpPr/>
          <p:nvPr/>
        </p:nvSpPr>
        <p:spPr>
          <a:xfrm>
            <a:off x="228600" y="3333902"/>
            <a:ext cx="15526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9" name="Shape 37"/>
          <p:cNvSpPr/>
          <p:nvPr/>
        </p:nvSpPr>
        <p:spPr>
          <a:xfrm>
            <a:off x="1775765" y="3333902"/>
            <a:ext cx="213329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0" name="Shape 38"/>
          <p:cNvSpPr/>
          <p:nvPr/>
        </p:nvSpPr>
        <p:spPr>
          <a:xfrm>
            <a:off x="3900830" y="3333902"/>
            <a:ext cx="229514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1" name="Shape 39"/>
          <p:cNvSpPr/>
          <p:nvPr/>
        </p:nvSpPr>
        <p:spPr>
          <a:xfrm>
            <a:off x="6195974" y="3333902"/>
            <a:ext cx="4276649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2" name="Shape 40"/>
          <p:cNvSpPr/>
          <p:nvPr/>
        </p:nvSpPr>
        <p:spPr>
          <a:xfrm>
            <a:off x="228600" y="3652114"/>
            <a:ext cx="15526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3" name="Shape 41"/>
          <p:cNvSpPr/>
          <p:nvPr/>
        </p:nvSpPr>
        <p:spPr>
          <a:xfrm>
            <a:off x="1775765" y="3652114"/>
            <a:ext cx="213329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4" name="Shape 42"/>
          <p:cNvSpPr/>
          <p:nvPr/>
        </p:nvSpPr>
        <p:spPr>
          <a:xfrm>
            <a:off x="3900830" y="3652114"/>
            <a:ext cx="229514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5" name="Shape 43"/>
          <p:cNvSpPr/>
          <p:nvPr/>
        </p:nvSpPr>
        <p:spPr>
          <a:xfrm>
            <a:off x="6195974" y="3652114"/>
            <a:ext cx="4276649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6" name="Shape 44"/>
          <p:cNvSpPr/>
          <p:nvPr/>
        </p:nvSpPr>
        <p:spPr>
          <a:xfrm>
            <a:off x="228600" y="3970325"/>
            <a:ext cx="15526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7" name="Shape 45"/>
          <p:cNvSpPr/>
          <p:nvPr/>
        </p:nvSpPr>
        <p:spPr>
          <a:xfrm>
            <a:off x="1775765" y="3970325"/>
            <a:ext cx="213329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8" name="Shape 46"/>
          <p:cNvSpPr/>
          <p:nvPr/>
        </p:nvSpPr>
        <p:spPr>
          <a:xfrm>
            <a:off x="3900830" y="3970325"/>
            <a:ext cx="229514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9" name="Shape 47"/>
          <p:cNvSpPr/>
          <p:nvPr/>
        </p:nvSpPr>
        <p:spPr>
          <a:xfrm>
            <a:off x="6195974" y="3970325"/>
            <a:ext cx="4276649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0" name="Shape 48"/>
          <p:cNvSpPr/>
          <p:nvPr/>
        </p:nvSpPr>
        <p:spPr>
          <a:xfrm>
            <a:off x="228600" y="4288536"/>
            <a:ext cx="15526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1" name="Shape 49"/>
          <p:cNvSpPr/>
          <p:nvPr/>
        </p:nvSpPr>
        <p:spPr>
          <a:xfrm>
            <a:off x="1775765" y="4288536"/>
            <a:ext cx="2133295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2" name="Shape 50"/>
          <p:cNvSpPr/>
          <p:nvPr/>
        </p:nvSpPr>
        <p:spPr>
          <a:xfrm>
            <a:off x="3900830" y="4288536"/>
            <a:ext cx="229514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3" name="Shape 51"/>
          <p:cNvSpPr/>
          <p:nvPr/>
        </p:nvSpPr>
        <p:spPr>
          <a:xfrm>
            <a:off x="6195974" y="4288536"/>
            <a:ext cx="4276649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4" name="Text 52"/>
          <p:cNvSpPr txBox="1"/>
          <p:nvPr/>
        </p:nvSpPr>
        <p:spPr>
          <a:xfrm>
            <a:off x="304495" y="2777947"/>
            <a:ext cx="30723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Lite</a:t>
            </a:r>
            <a:endParaRPr lang="en-US" sz="1000" dirty="0"/>
          </a:p>
        </p:txBody>
      </p:sp>
      <p:sp>
        <p:nvSpPr>
          <p:cNvPr id="55" name="Text 53"/>
          <p:cNvSpPr txBox="1"/>
          <p:nvPr/>
        </p:nvSpPr>
        <p:spPr>
          <a:xfrm>
            <a:off x="1852574" y="2777947"/>
            <a:ext cx="78364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10/10 Mbps</a:t>
            </a:r>
            <a:endParaRPr lang="en-US" sz="1000" dirty="0"/>
          </a:p>
        </p:txBody>
      </p:sp>
      <p:sp>
        <p:nvSpPr>
          <p:cNvPr id="56" name="Text 54"/>
          <p:cNvSpPr txBox="1"/>
          <p:nvPr/>
        </p:nvSpPr>
        <p:spPr>
          <a:xfrm>
            <a:off x="3976726" y="2777947"/>
            <a:ext cx="51663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R1,699</a:t>
            </a:r>
            <a:endParaRPr lang="en-US" sz="1000" dirty="0"/>
          </a:p>
        </p:txBody>
      </p:sp>
      <p:sp>
        <p:nvSpPr>
          <p:cNvPr id="57" name="Text 55"/>
          <p:cNvSpPr txBox="1"/>
          <p:nvPr/>
        </p:nvSpPr>
        <p:spPr>
          <a:xfrm>
            <a:off x="6271870" y="2777947"/>
            <a:ext cx="190743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Micro businesses, home offices</a:t>
            </a:r>
            <a:endParaRPr lang="en-US" sz="1000" dirty="0"/>
          </a:p>
        </p:txBody>
      </p:sp>
      <p:sp>
        <p:nvSpPr>
          <p:cNvPr id="58" name="Text 56"/>
          <p:cNvSpPr txBox="1"/>
          <p:nvPr/>
        </p:nvSpPr>
        <p:spPr>
          <a:xfrm>
            <a:off x="304495" y="3096158"/>
            <a:ext cx="48829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Starter</a:t>
            </a:r>
            <a:endParaRPr lang="en-US" sz="1000" dirty="0"/>
          </a:p>
        </p:txBody>
      </p:sp>
      <p:sp>
        <p:nvSpPr>
          <p:cNvPr id="59" name="Text 57"/>
          <p:cNvSpPr txBox="1"/>
          <p:nvPr/>
        </p:nvSpPr>
        <p:spPr>
          <a:xfrm>
            <a:off x="1852574" y="3096158"/>
            <a:ext cx="78364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25/25 Mbps</a:t>
            </a:r>
            <a:endParaRPr lang="en-US" sz="1000" dirty="0"/>
          </a:p>
        </p:txBody>
      </p:sp>
      <p:sp>
        <p:nvSpPr>
          <p:cNvPr id="60" name="Text 58"/>
          <p:cNvSpPr txBox="1"/>
          <p:nvPr/>
        </p:nvSpPr>
        <p:spPr>
          <a:xfrm>
            <a:off x="3976726" y="3096158"/>
            <a:ext cx="51663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R1,899</a:t>
            </a:r>
            <a:endParaRPr lang="en-US" sz="1000" dirty="0"/>
          </a:p>
        </p:txBody>
      </p:sp>
      <p:sp>
        <p:nvSpPr>
          <p:cNvPr id="61" name="Text 59"/>
          <p:cNvSpPr txBox="1"/>
          <p:nvPr/>
        </p:nvSpPr>
        <p:spPr>
          <a:xfrm>
            <a:off x="6271870" y="3096158"/>
            <a:ext cx="157368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Small offices, retail stores</a:t>
            </a:r>
            <a:endParaRPr lang="en-US" sz="1000" dirty="0"/>
          </a:p>
        </p:txBody>
      </p:sp>
      <p:sp>
        <p:nvSpPr>
          <p:cNvPr id="62" name="Text 60"/>
          <p:cNvSpPr txBox="1"/>
          <p:nvPr/>
        </p:nvSpPr>
        <p:spPr>
          <a:xfrm>
            <a:off x="304495" y="3413455"/>
            <a:ext cx="35478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Plus</a:t>
            </a:r>
            <a:endParaRPr lang="en-US" sz="1000" dirty="0"/>
          </a:p>
        </p:txBody>
      </p:sp>
      <p:sp>
        <p:nvSpPr>
          <p:cNvPr id="63" name="Text 61"/>
          <p:cNvSpPr txBox="1"/>
          <p:nvPr/>
        </p:nvSpPr>
        <p:spPr>
          <a:xfrm>
            <a:off x="1852574" y="3413455"/>
            <a:ext cx="78364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50/50 Mbps</a:t>
            </a:r>
            <a:endParaRPr lang="en-US" sz="1000" dirty="0"/>
          </a:p>
        </p:txBody>
      </p:sp>
      <p:sp>
        <p:nvSpPr>
          <p:cNvPr id="64" name="Text 62"/>
          <p:cNvSpPr txBox="1"/>
          <p:nvPr/>
        </p:nvSpPr>
        <p:spPr>
          <a:xfrm>
            <a:off x="3976726" y="3413455"/>
            <a:ext cx="51663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R2,499</a:t>
            </a:r>
            <a:endParaRPr lang="en-US" sz="1000" dirty="0"/>
          </a:p>
        </p:txBody>
      </p:sp>
      <p:sp>
        <p:nvSpPr>
          <p:cNvPr id="65" name="Text 63"/>
          <p:cNvSpPr txBox="1"/>
          <p:nvPr/>
        </p:nvSpPr>
        <p:spPr>
          <a:xfrm>
            <a:off x="6271870" y="3413455"/>
            <a:ext cx="96469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Growing SMEs</a:t>
            </a:r>
            <a:endParaRPr lang="en-US" sz="1000" dirty="0"/>
          </a:p>
        </p:txBody>
      </p:sp>
      <p:sp>
        <p:nvSpPr>
          <p:cNvPr id="66" name="Text 64"/>
          <p:cNvSpPr txBox="1"/>
          <p:nvPr/>
        </p:nvSpPr>
        <p:spPr>
          <a:xfrm>
            <a:off x="304495" y="3731666"/>
            <a:ext cx="30723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</a:t>
            </a:r>
            <a:endParaRPr lang="en-US" sz="1000" dirty="0"/>
          </a:p>
        </p:txBody>
      </p:sp>
      <p:sp>
        <p:nvSpPr>
          <p:cNvPr id="67" name="Text 65"/>
          <p:cNvSpPr txBox="1"/>
          <p:nvPr/>
        </p:nvSpPr>
        <p:spPr>
          <a:xfrm>
            <a:off x="1852574" y="3731666"/>
            <a:ext cx="92628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100/100 Mbps</a:t>
            </a:r>
            <a:endParaRPr lang="en-US" sz="1000" dirty="0"/>
          </a:p>
        </p:txBody>
      </p:sp>
      <p:sp>
        <p:nvSpPr>
          <p:cNvPr id="68" name="Text 66"/>
          <p:cNvSpPr txBox="1"/>
          <p:nvPr/>
        </p:nvSpPr>
        <p:spPr>
          <a:xfrm>
            <a:off x="3976726" y="3731666"/>
            <a:ext cx="51663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000" dirty="0"/>
          </a:p>
        </p:txBody>
      </p:sp>
      <p:sp>
        <p:nvSpPr>
          <p:cNvPr id="69" name="Text 67"/>
          <p:cNvSpPr txBox="1"/>
          <p:nvPr/>
        </p:nvSpPr>
        <p:spPr>
          <a:xfrm>
            <a:off x="6271870" y="3731666"/>
            <a:ext cx="124998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Medium businesses</a:t>
            </a:r>
            <a:endParaRPr lang="en-US" sz="1000" dirty="0"/>
          </a:p>
        </p:txBody>
      </p:sp>
      <p:sp>
        <p:nvSpPr>
          <p:cNvPr id="70" name="Text 68"/>
          <p:cNvSpPr txBox="1"/>
          <p:nvPr/>
        </p:nvSpPr>
        <p:spPr>
          <a:xfrm>
            <a:off x="304495" y="4049878"/>
            <a:ext cx="37399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Ultra</a:t>
            </a:r>
            <a:endParaRPr lang="en-US" sz="1000" dirty="0"/>
          </a:p>
        </p:txBody>
      </p:sp>
      <p:sp>
        <p:nvSpPr>
          <p:cNvPr id="71" name="Text 69"/>
          <p:cNvSpPr txBox="1"/>
          <p:nvPr/>
        </p:nvSpPr>
        <p:spPr>
          <a:xfrm>
            <a:off x="1852574" y="4049878"/>
            <a:ext cx="92628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200/200 Mbps</a:t>
            </a:r>
            <a:endParaRPr lang="en-US" sz="1000" dirty="0"/>
          </a:p>
        </p:txBody>
      </p:sp>
      <p:sp>
        <p:nvSpPr>
          <p:cNvPr id="72" name="Text 70"/>
          <p:cNvSpPr txBox="1"/>
          <p:nvPr/>
        </p:nvSpPr>
        <p:spPr>
          <a:xfrm>
            <a:off x="3976726" y="4049878"/>
            <a:ext cx="51663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R4,373</a:t>
            </a:r>
            <a:endParaRPr lang="en-US" sz="1000" dirty="0"/>
          </a:p>
        </p:txBody>
      </p:sp>
      <p:sp>
        <p:nvSpPr>
          <p:cNvPr id="73" name="Text 71"/>
          <p:cNvSpPr txBox="1"/>
          <p:nvPr/>
        </p:nvSpPr>
        <p:spPr>
          <a:xfrm>
            <a:off x="6271870" y="4049878"/>
            <a:ext cx="84033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Large offices</a:t>
            </a:r>
            <a:endParaRPr lang="en-US" sz="1000" dirty="0"/>
          </a:p>
        </p:txBody>
      </p:sp>
      <p:sp>
        <p:nvSpPr>
          <p:cNvPr id="74" name="Text 72"/>
          <p:cNvSpPr txBox="1"/>
          <p:nvPr/>
        </p:nvSpPr>
        <p:spPr>
          <a:xfrm>
            <a:off x="228600" y="4482389"/>
            <a:ext cx="12152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Features</a:t>
            </a:r>
            <a:endParaRPr lang="en-US" sz="1300" dirty="0"/>
          </a:p>
        </p:txBody>
      </p:sp>
      <p:sp>
        <p:nvSpPr>
          <p:cNvPr id="75" name="Text 73"/>
          <p:cNvSpPr txBox="1"/>
          <p:nvPr/>
        </p:nvSpPr>
        <p:spPr>
          <a:xfrm>
            <a:off x="5405018" y="4482389"/>
            <a:ext cx="17099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Financial Summary</a:t>
            </a:r>
            <a:endParaRPr lang="en-US" sz="1300" dirty="0"/>
          </a:p>
        </p:txBody>
      </p:sp>
      <p:sp>
        <p:nvSpPr>
          <p:cNvPr id="76" name="Text 74"/>
          <p:cNvSpPr txBox="1"/>
          <p:nvPr/>
        </p:nvSpPr>
        <p:spPr>
          <a:xfrm>
            <a:off x="457200" y="4777740"/>
            <a:ext cx="13816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99.5% uptime SLA</a:t>
            </a:r>
            <a:endParaRPr lang="en-US" sz="1100" dirty="0"/>
          </a:p>
        </p:txBody>
      </p:sp>
      <p:sp>
        <p:nvSpPr>
          <p:cNvPr id="77" name="Text 75"/>
          <p:cNvSpPr txBox="1"/>
          <p:nvPr/>
        </p:nvSpPr>
        <p:spPr>
          <a:xfrm>
            <a:off x="457200" y="5063947"/>
            <a:ext cx="14859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Low contention ratio</a:t>
            </a:r>
            <a:endParaRPr lang="en-US" sz="1100" dirty="0"/>
          </a:p>
        </p:txBody>
      </p:sp>
      <p:sp>
        <p:nvSpPr>
          <p:cNvPr id="78" name="Text 76"/>
          <p:cNvSpPr txBox="1"/>
          <p:nvPr/>
        </p:nvSpPr>
        <p:spPr>
          <a:xfrm>
            <a:off x="457200" y="5349240"/>
            <a:ext cx="17245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Professional installation</a:t>
            </a:r>
            <a:endParaRPr lang="en-US" sz="1100" dirty="0"/>
          </a:p>
        </p:txBody>
      </p:sp>
      <p:sp>
        <p:nvSpPr>
          <p:cNvPr id="79" name="Text 77"/>
          <p:cNvSpPr txBox="1"/>
          <p:nvPr/>
        </p:nvSpPr>
        <p:spPr>
          <a:xfrm>
            <a:off x="457200" y="5635447"/>
            <a:ext cx="19623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24/7 local technical support</a:t>
            </a:r>
            <a:endParaRPr lang="en-US" sz="1100" dirty="0"/>
          </a:p>
        </p:txBody>
      </p:sp>
      <p:sp>
        <p:nvSpPr>
          <p:cNvPr id="80" name="Text 78"/>
          <p:cNvSpPr txBox="1"/>
          <p:nvPr/>
        </p:nvSpPr>
        <p:spPr>
          <a:xfrm>
            <a:off x="457200" y="5920740"/>
            <a:ext cx="12198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Static IP options</a:t>
            </a:r>
            <a:endParaRPr lang="en-US" sz="1100" dirty="0"/>
          </a:p>
        </p:txBody>
      </p:sp>
      <p:sp>
        <p:nvSpPr>
          <p:cNvPr id="81" name="Text 79"/>
          <p:cNvSpPr txBox="1"/>
          <p:nvPr/>
        </p:nvSpPr>
        <p:spPr>
          <a:xfrm>
            <a:off x="457200" y="6206947"/>
            <a:ext cx="17245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 WiFi 6 router</a:t>
            </a:r>
            <a:endParaRPr lang="en-US" sz="1100" dirty="0"/>
          </a:p>
        </p:txBody>
      </p:sp>
      <p:sp>
        <p:nvSpPr>
          <p:cNvPr id="82" name="Text 80"/>
          <p:cNvSpPr txBox="1"/>
          <p:nvPr/>
        </p:nvSpPr>
        <p:spPr>
          <a:xfrm>
            <a:off x="1719072" y="4777740"/>
            <a:ext cx="14100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with service credits</a:t>
            </a:r>
            <a:endParaRPr lang="en-US" sz="1100" dirty="0"/>
          </a:p>
        </p:txBody>
      </p:sp>
      <p:sp>
        <p:nvSpPr>
          <p:cNvPr id="83" name="Text 81"/>
          <p:cNvSpPr txBox="1"/>
          <p:nvPr/>
        </p:nvSpPr>
        <p:spPr>
          <a:xfrm>
            <a:off x="1821485" y="5063947"/>
            <a:ext cx="5148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(1:10)</a:t>
            </a:r>
            <a:endParaRPr lang="en-US" sz="1100" dirty="0"/>
          </a:p>
        </p:txBody>
      </p:sp>
      <p:sp>
        <p:nvSpPr>
          <p:cNvPr id="84" name="Text 82"/>
          <p:cNvSpPr txBox="1"/>
          <p:nvPr/>
        </p:nvSpPr>
        <p:spPr>
          <a:xfrm>
            <a:off x="2058314" y="5349240"/>
            <a:ext cx="15343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(5-10 business days)</a:t>
            </a:r>
            <a:endParaRPr lang="en-US" sz="1100" dirty="0"/>
          </a:p>
        </p:txBody>
      </p:sp>
      <p:sp>
        <p:nvSpPr>
          <p:cNvPr id="85" name="Text 83"/>
          <p:cNvSpPr txBox="1"/>
          <p:nvPr/>
        </p:nvSpPr>
        <p:spPr>
          <a:xfrm>
            <a:off x="1555394" y="5920740"/>
            <a:ext cx="7242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available</a:t>
            </a:r>
            <a:endParaRPr lang="en-US" sz="1100" dirty="0"/>
          </a:p>
        </p:txBody>
      </p:sp>
      <p:sp>
        <p:nvSpPr>
          <p:cNvPr id="86" name="Text 84"/>
          <p:cNvSpPr txBox="1"/>
          <p:nvPr/>
        </p:nvSpPr>
        <p:spPr>
          <a:xfrm>
            <a:off x="2066544" y="6206947"/>
            <a:ext cx="6858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included</a:t>
            </a:r>
            <a:endParaRPr lang="en-US" sz="1100" dirty="0"/>
          </a:p>
        </p:txBody>
      </p:sp>
      <p:sp>
        <p:nvSpPr>
          <p:cNvPr id="87" name="Shape 85"/>
          <p:cNvSpPr/>
          <p:nvPr/>
        </p:nvSpPr>
        <p:spPr>
          <a:xfrm>
            <a:off x="5405018" y="4749394"/>
            <a:ext cx="5067605" cy="1104595"/>
          </a:xfrm>
          <a:prstGeom prst="roundRect">
            <a:avLst>
              <a:gd name="adj" fmla="val 5709"/>
            </a:avLst>
          </a:prstGeom>
          <a:solidFill>
            <a:srgbClr val="FFF4EC"/>
          </a:solidFill>
          <a:ln/>
        </p:spPr>
      </p:sp>
      <p:sp>
        <p:nvSpPr>
          <p:cNvPr id="88" name="Shape 86"/>
          <p:cNvSpPr/>
          <p:nvPr/>
        </p:nvSpPr>
        <p:spPr>
          <a:xfrm>
            <a:off x="5405018" y="4749394"/>
            <a:ext cx="38405" cy="110459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89" name="Text 87"/>
          <p:cNvSpPr txBox="1"/>
          <p:nvPr/>
        </p:nvSpPr>
        <p:spPr>
          <a:xfrm>
            <a:off x="5557723" y="4882896"/>
            <a:ext cx="6144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Margins:</a:t>
            </a:r>
            <a:endParaRPr lang="en-US" sz="1000" dirty="0"/>
          </a:p>
        </p:txBody>
      </p:sp>
      <p:sp>
        <p:nvSpPr>
          <p:cNvPr id="90" name="Text 88"/>
          <p:cNvSpPr txBox="1"/>
          <p:nvPr/>
        </p:nvSpPr>
        <p:spPr>
          <a:xfrm>
            <a:off x="7974482" y="4882896"/>
            <a:ext cx="8247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Break-even:</a:t>
            </a:r>
            <a:endParaRPr lang="en-US" sz="1000" dirty="0"/>
          </a:p>
        </p:txBody>
      </p:sp>
      <p:sp>
        <p:nvSpPr>
          <p:cNvPr id="91" name="Text 89"/>
          <p:cNvSpPr txBox="1"/>
          <p:nvPr/>
        </p:nvSpPr>
        <p:spPr>
          <a:xfrm>
            <a:off x="5557723" y="5092294"/>
            <a:ext cx="1262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31.5% - 41.0%</a:t>
            </a:r>
            <a:endParaRPr lang="en-US" sz="1300" dirty="0"/>
          </a:p>
        </p:txBody>
      </p:sp>
      <p:sp>
        <p:nvSpPr>
          <p:cNvPr id="92" name="Text 90"/>
          <p:cNvSpPr txBox="1"/>
          <p:nvPr/>
        </p:nvSpPr>
        <p:spPr>
          <a:xfrm>
            <a:off x="7974482" y="5092294"/>
            <a:ext cx="12435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45 customers</a:t>
            </a:r>
            <a:endParaRPr lang="en-US" sz="1300" dirty="0"/>
          </a:p>
        </p:txBody>
      </p:sp>
      <p:sp>
        <p:nvSpPr>
          <p:cNvPr id="93" name="Shape 91"/>
          <p:cNvSpPr/>
          <p:nvPr/>
        </p:nvSpPr>
        <p:spPr>
          <a:xfrm>
            <a:off x="5557723" y="5396789"/>
            <a:ext cx="4800600" cy="342900"/>
          </a:xfrm>
          <a:prstGeom prst="roundRect">
            <a:avLst>
              <a:gd name="adj" fmla="val 59259"/>
            </a:avLst>
          </a:prstGeom>
          <a:solidFill>
            <a:srgbClr val="F9FAFB"/>
          </a:solidFill>
          <a:ln/>
        </p:spPr>
      </p:sp>
      <p:pic>
        <p:nvPicPr>
          <p:cNvPr id="9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123737" y="5499202"/>
            <a:ext cx="133502" cy="133502"/>
          </a:xfrm>
          <a:prstGeom prst="rect">
            <a:avLst/>
          </a:prstGeom>
        </p:spPr>
      </p:pic>
      <p:sp>
        <p:nvSpPr>
          <p:cNvPr id="95" name="Text 92"/>
          <p:cNvSpPr txBox="1"/>
          <p:nvPr/>
        </p:nvSpPr>
        <p:spPr>
          <a:xfrm>
            <a:off x="6333134" y="5492801"/>
            <a:ext cx="35579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Special Promotion: Free installation for first 100 customers</a:t>
            </a:r>
            <a:endParaRPr lang="en-US" sz="1000" dirty="0"/>
          </a:p>
        </p:txBody>
      </p:sp>
      <p:sp>
        <p:nvSpPr>
          <p:cNvPr id="96" name="Text 93"/>
          <p:cNvSpPr txBox="1"/>
          <p:nvPr/>
        </p:nvSpPr>
        <p:spPr>
          <a:xfrm>
            <a:off x="228600" y="7143293"/>
            <a:ext cx="252923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 | Version 1.0</a:t>
            </a:r>
            <a:endParaRPr lang="en-US" sz="1000" dirty="0"/>
          </a:p>
        </p:txBody>
      </p:sp>
      <p:sp>
        <p:nvSpPr>
          <p:cNvPr id="97" name="Text 94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0696651" cy="756300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" y="219456"/>
            <a:ext cx="662940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 Comparison - 100Mbps Solutions</a:t>
            </a:r>
            <a:endParaRPr lang="en-US" sz="26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666598"/>
            <a:ext cx="517276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700" b="1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Equivalent Product Pricing Across Categories</a:t>
            </a:r>
            <a:endParaRPr lang="en-US" sz="17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1104595"/>
            <a:ext cx="30815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100Mbps Product Price Comparison</a:t>
            </a:r>
            <a:endParaRPr lang="en-US" sz="1300" dirty="0"/>
          </a:p>
        </p:txBody>
      </p:sp>
      <p:sp>
        <p:nvSpPr>
          <p:cNvPr id="6" name="Shape 4"/>
          <p:cNvSpPr/>
          <p:nvPr/>
        </p:nvSpPr>
        <p:spPr>
          <a:xfrm>
            <a:off x="228600" y="1410005"/>
            <a:ext cx="2352751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7" name="Shape 5"/>
          <p:cNvSpPr/>
          <p:nvPr/>
        </p:nvSpPr>
        <p:spPr>
          <a:xfrm>
            <a:off x="2576779" y="1410005"/>
            <a:ext cx="1313993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8" name="Shape 6"/>
          <p:cNvSpPr/>
          <p:nvPr/>
        </p:nvSpPr>
        <p:spPr>
          <a:xfrm>
            <a:off x="3886200" y="1410005"/>
            <a:ext cx="1028700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9" name="Shape 7"/>
          <p:cNvSpPr/>
          <p:nvPr/>
        </p:nvSpPr>
        <p:spPr>
          <a:xfrm>
            <a:off x="4905756" y="1410005"/>
            <a:ext cx="1228954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" name="Shape 8"/>
          <p:cNvSpPr/>
          <p:nvPr/>
        </p:nvSpPr>
        <p:spPr>
          <a:xfrm>
            <a:off x="6134710" y="1410005"/>
            <a:ext cx="1371600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1" name="Shape 9"/>
          <p:cNvSpPr/>
          <p:nvPr/>
        </p:nvSpPr>
        <p:spPr>
          <a:xfrm>
            <a:off x="7498080" y="1410005"/>
            <a:ext cx="2971800" cy="381305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342900" y="1514246"/>
            <a:ext cx="6958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Product</a:t>
            </a:r>
            <a:endParaRPr lang="en-US" sz="1100" dirty="0"/>
          </a:p>
        </p:txBody>
      </p:sp>
      <p:sp>
        <p:nvSpPr>
          <p:cNvPr id="13" name="Text 11"/>
          <p:cNvSpPr txBox="1"/>
          <p:nvPr/>
        </p:nvSpPr>
        <p:spPr>
          <a:xfrm>
            <a:off x="2691079" y="1514246"/>
            <a:ext cx="1114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Monthly Price</a:t>
            </a:r>
            <a:endParaRPr lang="en-US" sz="1100" dirty="0"/>
          </a:p>
        </p:txBody>
      </p:sp>
      <p:sp>
        <p:nvSpPr>
          <p:cNvPr id="14" name="Text 12"/>
          <p:cNvSpPr txBox="1"/>
          <p:nvPr/>
        </p:nvSpPr>
        <p:spPr>
          <a:xfrm>
            <a:off x="4000500" y="1514246"/>
            <a:ext cx="8485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Setup Fee</a:t>
            </a:r>
            <a:endParaRPr lang="en-US" sz="1100" dirty="0"/>
          </a:p>
        </p:txBody>
      </p:sp>
      <p:sp>
        <p:nvSpPr>
          <p:cNvPr id="15" name="Text 13"/>
          <p:cNvSpPr txBox="1"/>
          <p:nvPr/>
        </p:nvSpPr>
        <p:spPr>
          <a:xfrm>
            <a:off x="5020056" y="1514246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Contract</a:t>
            </a:r>
            <a:endParaRPr lang="en-US" sz="1100" dirty="0"/>
          </a:p>
        </p:txBody>
      </p:sp>
      <p:sp>
        <p:nvSpPr>
          <p:cNvPr id="16" name="Text 14"/>
          <p:cNvSpPr txBox="1"/>
          <p:nvPr/>
        </p:nvSpPr>
        <p:spPr>
          <a:xfrm>
            <a:off x="6249010" y="1514246"/>
            <a:ext cx="11055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Target Market</a:t>
            </a:r>
            <a:endParaRPr lang="en-US" sz="1100" dirty="0"/>
          </a:p>
        </p:txBody>
      </p:sp>
      <p:sp>
        <p:nvSpPr>
          <p:cNvPr id="17" name="Text 15"/>
          <p:cNvSpPr txBox="1"/>
          <p:nvPr/>
        </p:nvSpPr>
        <p:spPr>
          <a:xfrm>
            <a:off x="7612380" y="1514246"/>
            <a:ext cx="5431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Notes</a:t>
            </a:r>
            <a:endParaRPr lang="en-US" sz="1100" dirty="0"/>
          </a:p>
        </p:txBody>
      </p:sp>
      <p:sp>
        <p:nvSpPr>
          <p:cNvPr id="18" name="Shape 16"/>
          <p:cNvSpPr/>
          <p:nvPr/>
        </p:nvSpPr>
        <p:spPr>
          <a:xfrm>
            <a:off x="228600" y="2143354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19" name="Shape 17"/>
          <p:cNvSpPr/>
          <p:nvPr/>
        </p:nvSpPr>
        <p:spPr>
          <a:xfrm>
            <a:off x="228600" y="2848356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20" name="Shape 18"/>
          <p:cNvSpPr/>
          <p:nvPr/>
        </p:nvSpPr>
        <p:spPr>
          <a:xfrm>
            <a:off x="228600" y="3552444"/>
            <a:ext cx="10239451" cy="352044"/>
          </a:xfrm>
          <a:prstGeom prst="rect">
            <a:avLst/>
          </a:prstGeom>
          <a:solidFill>
            <a:srgbClr val="F7FAFC"/>
          </a:solidFill>
          <a:ln/>
        </p:spPr>
      </p:sp>
      <p:sp>
        <p:nvSpPr>
          <p:cNvPr id="21" name="Shape 19"/>
          <p:cNvSpPr/>
          <p:nvPr/>
        </p:nvSpPr>
        <p:spPr>
          <a:xfrm>
            <a:off x="228600" y="2133295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2" name="Shape 20"/>
          <p:cNvSpPr/>
          <p:nvPr/>
        </p:nvSpPr>
        <p:spPr>
          <a:xfrm>
            <a:off x="3886200" y="2133295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3" name="Shape 21"/>
          <p:cNvSpPr/>
          <p:nvPr/>
        </p:nvSpPr>
        <p:spPr>
          <a:xfrm>
            <a:off x="4905756" y="2133295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4" name="Shape 22"/>
          <p:cNvSpPr/>
          <p:nvPr/>
        </p:nvSpPr>
        <p:spPr>
          <a:xfrm>
            <a:off x="6134710" y="2133295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5" name="Shape 23"/>
          <p:cNvSpPr/>
          <p:nvPr/>
        </p:nvSpPr>
        <p:spPr>
          <a:xfrm>
            <a:off x="7498080" y="2133295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6" name="Shape 24"/>
          <p:cNvSpPr/>
          <p:nvPr/>
        </p:nvSpPr>
        <p:spPr>
          <a:xfrm>
            <a:off x="228600" y="2486254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7" name="Shape 25"/>
          <p:cNvSpPr/>
          <p:nvPr/>
        </p:nvSpPr>
        <p:spPr>
          <a:xfrm>
            <a:off x="2576779" y="2486254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8" name="Shape 26"/>
          <p:cNvSpPr/>
          <p:nvPr/>
        </p:nvSpPr>
        <p:spPr>
          <a:xfrm>
            <a:off x="3886200" y="2486254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9" name="Shape 27"/>
          <p:cNvSpPr/>
          <p:nvPr/>
        </p:nvSpPr>
        <p:spPr>
          <a:xfrm>
            <a:off x="4905756" y="2486254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0" name="Shape 28"/>
          <p:cNvSpPr/>
          <p:nvPr/>
        </p:nvSpPr>
        <p:spPr>
          <a:xfrm>
            <a:off x="6134710" y="2486254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1" name="Shape 29"/>
          <p:cNvSpPr/>
          <p:nvPr/>
        </p:nvSpPr>
        <p:spPr>
          <a:xfrm>
            <a:off x="7498080" y="2486254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2" name="Shape 30"/>
          <p:cNvSpPr/>
          <p:nvPr/>
        </p:nvSpPr>
        <p:spPr>
          <a:xfrm>
            <a:off x="228600" y="2838298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3" name="Shape 31"/>
          <p:cNvSpPr/>
          <p:nvPr/>
        </p:nvSpPr>
        <p:spPr>
          <a:xfrm>
            <a:off x="2576779" y="2838298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4" name="Shape 32"/>
          <p:cNvSpPr/>
          <p:nvPr/>
        </p:nvSpPr>
        <p:spPr>
          <a:xfrm>
            <a:off x="3886200" y="2838298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5" name="Shape 33"/>
          <p:cNvSpPr/>
          <p:nvPr/>
        </p:nvSpPr>
        <p:spPr>
          <a:xfrm>
            <a:off x="4905756" y="2838298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6" name="Shape 34"/>
          <p:cNvSpPr/>
          <p:nvPr/>
        </p:nvSpPr>
        <p:spPr>
          <a:xfrm>
            <a:off x="6134710" y="2838298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7" name="Shape 35"/>
          <p:cNvSpPr/>
          <p:nvPr/>
        </p:nvSpPr>
        <p:spPr>
          <a:xfrm>
            <a:off x="7498080" y="2838298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8" name="Shape 36"/>
          <p:cNvSpPr/>
          <p:nvPr/>
        </p:nvSpPr>
        <p:spPr>
          <a:xfrm>
            <a:off x="228600" y="3191256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9" name="Shape 37"/>
          <p:cNvSpPr/>
          <p:nvPr/>
        </p:nvSpPr>
        <p:spPr>
          <a:xfrm>
            <a:off x="3886200" y="3191256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0" name="Shape 38"/>
          <p:cNvSpPr/>
          <p:nvPr/>
        </p:nvSpPr>
        <p:spPr>
          <a:xfrm>
            <a:off x="4905756" y="3191256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1" name="Shape 39"/>
          <p:cNvSpPr/>
          <p:nvPr/>
        </p:nvSpPr>
        <p:spPr>
          <a:xfrm>
            <a:off x="6134710" y="3191256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2" name="Shape 40"/>
          <p:cNvSpPr/>
          <p:nvPr/>
        </p:nvSpPr>
        <p:spPr>
          <a:xfrm>
            <a:off x="7498080" y="3191256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3" name="Shape 41"/>
          <p:cNvSpPr/>
          <p:nvPr/>
        </p:nvSpPr>
        <p:spPr>
          <a:xfrm>
            <a:off x="228600" y="3543300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4" name="Shape 42"/>
          <p:cNvSpPr/>
          <p:nvPr/>
        </p:nvSpPr>
        <p:spPr>
          <a:xfrm>
            <a:off x="2576779" y="3543300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5" name="Shape 43"/>
          <p:cNvSpPr/>
          <p:nvPr/>
        </p:nvSpPr>
        <p:spPr>
          <a:xfrm>
            <a:off x="3886200" y="3543300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6" name="Shape 44"/>
          <p:cNvSpPr/>
          <p:nvPr/>
        </p:nvSpPr>
        <p:spPr>
          <a:xfrm>
            <a:off x="4905756" y="3543300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7" name="Shape 45"/>
          <p:cNvSpPr/>
          <p:nvPr/>
        </p:nvSpPr>
        <p:spPr>
          <a:xfrm>
            <a:off x="6134710" y="3543300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8" name="Shape 46"/>
          <p:cNvSpPr/>
          <p:nvPr/>
        </p:nvSpPr>
        <p:spPr>
          <a:xfrm>
            <a:off x="7498080" y="3543300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9" name="Shape 47"/>
          <p:cNvSpPr/>
          <p:nvPr/>
        </p:nvSpPr>
        <p:spPr>
          <a:xfrm>
            <a:off x="228600" y="3895344"/>
            <a:ext cx="2352751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0" name="Shape 48"/>
          <p:cNvSpPr/>
          <p:nvPr/>
        </p:nvSpPr>
        <p:spPr>
          <a:xfrm>
            <a:off x="2576779" y="3895344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1" name="Shape 49"/>
          <p:cNvSpPr/>
          <p:nvPr/>
        </p:nvSpPr>
        <p:spPr>
          <a:xfrm>
            <a:off x="3886200" y="3895344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2" name="Shape 50"/>
          <p:cNvSpPr/>
          <p:nvPr/>
        </p:nvSpPr>
        <p:spPr>
          <a:xfrm>
            <a:off x="4905756" y="3895344"/>
            <a:ext cx="1228954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3" name="Shape 51"/>
          <p:cNvSpPr/>
          <p:nvPr/>
        </p:nvSpPr>
        <p:spPr>
          <a:xfrm>
            <a:off x="6134710" y="3895344"/>
            <a:ext cx="13716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4" name="Shape 52"/>
          <p:cNvSpPr/>
          <p:nvPr/>
        </p:nvSpPr>
        <p:spPr>
          <a:xfrm>
            <a:off x="7498080" y="3895344"/>
            <a:ext cx="29718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5" name="Text 53"/>
          <p:cNvSpPr txBox="1"/>
          <p:nvPr/>
        </p:nvSpPr>
        <p:spPr>
          <a:xfrm>
            <a:off x="342900" y="1876349"/>
            <a:ext cx="18672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HomeFibreConnect Max</a:t>
            </a:r>
            <a:endParaRPr lang="en-US" sz="1100" dirty="0"/>
          </a:p>
        </p:txBody>
      </p:sp>
      <p:sp>
        <p:nvSpPr>
          <p:cNvPr id="56" name="Text 54"/>
          <p:cNvSpPr txBox="1"/>
          <p:nvPr/>
        </p:nvSpPr>
        <p:spPr>
          <a:xfrm>
            <a:off x="4000500" y="1876349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R2,500</a:t>
            </a:r>
            <a:endParaRPr lang="en-US" sz="1100" dirty="0"/>
          </a:p>
        </p:txBody>
      </p:sp>
      <p:sp>
        <p:nvSpPr>
          <p:cNvPr id="57" name="Text 55"/>
          <p:cNvSpPr txBox="1"/>
          <p:nvPr/>
        </p:nvSpPr>
        <p:spPr>
          <a:xfrm>
            <a:off x="5020056" y="1876349"/>
            <a:ext cx="8293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 months</a:t>
            </a:r>
            <a:endParaRPr lang="en-US" sz="1100" dirty="0"/>
          </a:p>
        </p:txBody>
      </p:sp>
      <p:sp>
        <p:nvSpPr>
          <p:cNvPr id="58" name="Text 56"/>
          <p:cNvSpPr txBox="1"/>
          <p:nvPr/>
        </p:nvSpPr>
        <p:spPr>
          <a:xfrm>
            <a:off x="6249010" y="1876349"/>
            <a:ext cx="8769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</a:t>
            </a:r>
            <a:endParaRPr lang="en-US" sz="1100" dirty="0"/>
          </a:p>
        </p:txBody>
      </p:sp>
      <p:sp>
        <p:nvSpPr>
          <p:cNvPr id="59" name="Text 57"/>
          <p:cNvSpPr txBox="1"/>
          <p:nvPr/>
        </p:nvSpPr>
        <p:spPr>
          <a:xfrm>
            <a:off x="7612380" y="1876349"/>
            <a:ext cx="2610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Revised pricing to match competition</a:t>
            </a:r>
            <a:endParaRPr lang="en-US" sz="1100" dirty="0"/>
          </a:p>
        </p:txBody>
      </p:sp>
      <p:sp>
        <p:nvSpPr>
          <p:cNvPr id="60" name="Text 58"/>
          <p:cNvSpPr txBox="1"/>
          <p:nvPr/>
        </p:nvSpPr>
        <p:spPr>
          <a:xfrm>
            <a:off x="342900" y="2228393"/>
            <a:ext cx="15910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Home Plus</a:t>
            </a:r>
            <a:endParaRPr lang="en-US" sz="1100" dirty="0"/>
          </a:p>
        </p:txBody>
      </p:sp>
      <p:sp>
        <p:nvSpPr>
          <p:cNvPr id="61" name="Text 59"/>
          <p:cNvSpPr txBox="1"/>
          <p:nvPr/>
        </p:nvSpPr>
        <p:spPr>
          <a:xfrm>
            <a:off x="2691079" y="2228393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R899</a:t>
            </a:r>
            <a:endParaRPr lang="en-US" sz="1100" dirty="0"/>
          </a:p>
        </p:txBody>
      </p:sp>
      <p:sp>
        <p:nvSpPr>
          <p:cNvPr id="62" name="Text 60"/>
          <p:cNvSpPr txBox="1"/>
          <p:nvPr/>
        </p:nvSpPr>
        <p:spPr>
          <a:xfrm>
            <a:off x="4000500" y="2228393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</a:t>
            </a:r>
            <a:endParaRPr lang="en-US" sz="1100" dirty="0"/>
          </a:p>
        </p:txBody>
      </p:sp>
      <p:sp>
        <p:nvSpPr>
          <p:cNvPr id="63" name="Text 61"/>
          <p:cNvSpPr txBox="1"/>
          <p:nvPr/>
        </p:nvSpPr>
        <p:spPr>
          <a:xfrm>
            <a:off x="5020056" y="2228393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12/24 months</a:t>
            </a:r>
            <a:endParaRPr lang="en-US" sz="1100" dirty="0"/>
          </a:p>
        </p:txBody>
      </p:sp>
      <p:sp>
        <p:nvSpPr>
          <p:cNvPr id="64" name="Text 62"/>
          <p:cNvSpPr txBox="1"/>
          <p:nvPr/>
        </p:nvSpPr>
        <p:spPr>
          <a:xfrm>
            <a:off x="6249010" y="2228393"/>
            <a:ext cx="8769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Residential</a:t>
            </a:r>
            <a:endParaRPr lang="en-US" sz="1100" dirty="0"/>
          </a:p>
        </p:txBody>
      </p:sp>
      <p:sp>
        <p:nvSpPr>
          <p:cNvPr id="65" name="Text 63"/>
          <p:cNvSpPr txBox="1"/>
          <p:nvPr/>
        </p:nvSpPr>
        <p:spPr>
          <a:xfrm>
            <a:off x="7612380" y="2228393"/>
            <a:ext cx="22576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Promotional price (was R1,259)</a:t>
            </a:r>
            <a:endParaRPr lang="en-US" sz="1100" dirty="0"/>
          </a:p>
        </p:txBody>
      </p:sp>
      <p:sp>
        <p:nvSpPr>
          <p:cNvPr id="66" name="Text 64"/>
          <p:cNvSpPr txBox="1"/>
          <p:nvPr/>
        </p:nvSpPr>
        <p:spPr>
          <a:xfrm>
            <a:off x="342900" y="2581351"/>
            <a:ext cx="2095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SME Professional</a:t>
            </a:r>
            <a:endParaRPr lang="en-US" sz="1100" dirty="0"/>
          </a:p>
        </p:txBody>
      </p:sp>
      <p:sp>
        <p:nvSpPr>
          <p:cNvPr id="67" name="Text 65"/>
          <p:cNvSpPr txBox="1"/>
          <p:nvPr/>
        </p:nvSpPr>
        <p:spPr>
          <a:xfrm>
            <a:off x="2691079" y="2581351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R1,499</a:t>
            </a:r>
            <a:endParaRPr lang="en-US" sz="1100" dirty="0"/>
          </a:p>
        </p:txBody>
      </p:sp>
      <p:sp>
        <p:nvSpPr>
          <p:cNvPr id="68" name="Text 66"/>
          <p:cNvSpPr txBox="1"/>
          <p:nvPr/>
        </p:nvSpPr>
        <p:spPr>
          <a:xfrm>
            <a:off x="4000500" y="2581351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R999</a:t>
            </a:r>
            <a:endParaRPr lang="en-US" sz="1100" dirty="0"/>
          </a:p>
        </p:txBody>
      </p:sp>
      <p:sp>
        <p:nvSpPr>
          <p:cNvPr id="69" name="Text 67"/>
          <p:cNvSpPr txBox="1"/>
          <p:nvPr/>
        </p:nvSpPr>
        <p:spPr>
          <a:xfrm>
            <a:off x="5020056" y="2581351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12/24 months</a:t>
            </a:r>
            <a:endParaRPr lang="en-US" sz="1100" dirty="0"/>
          </a:p>
        </p:txBody>
      </p:sp>
      <p:sp>
        <p:nvSpPr>
          <p:cNvPr id="70" name="Text 68"/>
          <p:cNvSpPr txBox="1"/>
          <p:nvPr/>
        </p:nvSpPr>
        <p:spPr>
          <a:xfrm>
            <a:off x="6249010" y="2581351"/>
            <a:ext cx="11622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Small Business</a:t>
            </a:r>
            <a:endParaRPr lang="en-US" sz="1100" dirty="0"/>
          </a:p>
        </p:txBody>
      </p:sp>
      <p:sp>
        <p:nvSpPr>
          <p:cNvPr id="71" name="Text 69"/>
          <p:cNvSpPr txBox="1"/>
          <p:nvPr/>
        </p:nvSpPr>
        <p:spPr>
          <a:xfrm>
            <a:off x="7612380" y="2581351"/>
            <a:ext cx="21909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Business-grade SLAs included</a:t>
            </a:r>
            <a:endParaRPr lang="en-US" sz="1100" dirty="0"/>
          </a:p>
        </p:txBody>
      </p:sp>
      <p:sp>
        <p:nvSpPr>
          <p:cNvPr id="72" name="Text 70"/>
          <p:cNvSpPr txBox="1"/>
          <p:nvPr/>
        </p:nvSpPr>
        <p:spPr>
          <a:xfrm>
            <a:off x="342900" y="2933395"/>
            <a:ext cx="1629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BizFibreConnect Pro</a:t>
            </a:r>
            <a:endParaRPr lang="en-US" sz="1100" dirty="0"/>
          </a:p>
        </p:txBody>
      </p:sp>
      <p:sp>
        <p:nvSpPr>
          <p:cNvPr id="73" name="Text 71"/>
          <p:cNvSpPr txBox="1"/>
          <p:nvPr/>
        </p:nvSpPr>
        <p:spPr>
          <a:xfrm>
            <a:off x="4000500" y="2933395"/>
            <a:ext cx="5239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FREE</a:t>
            </a:r>
            <a:endParaRPr lang="en-US" sz="1100" dirty="0"/>
          </a:p>
        </p:txBody>
      </p:sp>
      <p:sp>
        <p:nvSpPr>
          <p:cNvPr id="74" name="Text 72"/>
          <p:cNvSpPr txBox="1"/>
          <p:nvPr/>
        </p:nvSpPr>
        <p:spPr>
          <a:xfrm>
            <a:off x="5020056" y="2933395"/>
            <a:ext cx="10387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12/24 months</a:t>
            </a:r>
            <a:endParaRPr lang="en-US" sz="1100" dirty="0"/>
          </a:p>
        </p:txBody>
      </p:sp>
      <p:sp>
        <p:nvSpPr>
          <p:cNvPr id="75" name="Text 73"/>
          <p:cNvSpPr txBox="1"/>
          <p:nvPr/>
        </p:nvSpPr>
        <p:spPr>
          <a:xfrm>
            <a:off x="6249010" y="2933395"/>
            <a:ext cx="7342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Business</a:t>
            </a:r>
            <a:endParaRPr lang="en-US" sz="1100" dirty="0"/>
          </a:p>
        </p:txBody>
      </p:sp>
      <p:sp>
        <p:nvSpPr>
          <p:cNvPr id="76" name="Text 74"/>
          <p:cNvSpPr txBox="1"/>
          <p:nvPr/>
        </p:nvSpPr>
        <p:spPr>
          <a:xfrm>
            <a:off x="7612380" y="2933395"/>
            <a:ext cx="23344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 WiFi 6 router included</a:t>
            </a:r>
            <a:endParaRPr lang="en-US" sz="1100" dirty="0"/>
          </a:p>
        </p:txBody>
      </p:sp>
      <p:sp>
        <p:nvSpPr>
          <p:cNvPr id="77" name="Text 75"/>
          <p:cNvSpPr txBox="1"/>
          <p:nvPr/>
        </p:nvSpPr>
        <p:spPr>
          <a:xfrm>
            <a:off x="342900" y="3286354"/>
            <a:ext cx="17812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SkyFibre Business 100</a:t>
            </a:r>
            <a:endParaRPr lang="en-US" sz="1100" dirty="0"/>
          </a:p>
        </p:txBody>
      </p:sp>
      <p:sp>
        <p:nvSpPr>
          <p:cNvPr id="78" name="Text 76"/>
          <p:cNvSpPr txBox="1"/>
          <p:nvPr/>
        </p:nvSpPr>
        <p:spPr>
          <a:xfrm>
            <a:off x="2691079" y="3286354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100" dirty="0"/>
          </a:p>
        </p:txBody>
      </p:sp>
      <p:sp>
        <p:nvSpPr>
          <p:cNvPr id="79" name="Text 77"/>
          <p:cNvSpPr txBox="1"/>
          <p:nvPr/>
        </p:nvSpPr>
        <p:spPr>
          <a:xfrm>
            <a:off x="4000500" y="3286354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R2,500</a:t>
            </a:r>
            <a:endParaRPr lang="en-US" sz="1100" dirty="0"/>
          </a:p>
        </p:txBody>
      </p:sp>
      <p:sp>
        <p:nvSpPr>
          <p:cNvPr id="80" name="Text 78"/>
          <p:cNvSpPr txBox="1"/>
          <p:nvPr/>
        </p:nvSpPr>
        <p:spPr>
          <a:xfrm>
            <a:off x="5020056" y="3286354"/>
            <a:ext cx="8293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 months</a:t>
            </a:r>
            <a:endParaRPr lang="en-US" sz="1100" dirty="0"/>
          </a:p>
        </p:txBody>
      </p:sp>
      <p:sp>
        <p:nvSpPr>
          <p:cNvPr id="81" name="Text 79"/>
          <p:cNvSpPr txBox="1"/>
          <p:nvPr/>
        </p:nvSpPr>
        <p:spPr>
          <a:xfrm>
            <a:off x="6249010" y="3286354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</a:t>
            </a:r>
            <a:endParaRPr lang="en-US" sz="1100" dirty="0"/>
          </a:p>
        </p:txBody>
      </p:sp>
      <p:sp>
        <p:nvSpPr>
          <p:cNvPr id="82" name="Text 80"/>
          <p:cNvSpPr txBox="1"/>
          <p:nvPr/>
        </p:nvSpPr>
        <p:spPr>
          <a:xfrm>
            <a:off x="7612380" y="3286354"/>
            <a:ext cx="2533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Enterprise-grade SLAs, multiple IPs</a:t>
            </a:r>
            <a:endParaRPr lang="en-US" sz="1100" dirty="0"/>
          </a:p>
        </p:txBody>
      </p:sp>
      <p:sp>
        <p:nvSpPr>
          <p:cNvPr id="83" name="Text 81"/>
          <p:cNvSpPr txBox="1"/>
          <p:nvPr/>
        </p:nvSpPr>
        <p:spPr>
          <a:xfrm>
            <a:off x="342900" y="3638398"/>
            <a:ext cx="17721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SD-WAN Lite Business</a:t>
            </a:r>
            <a:endParaRPr lang="en-US" sz="1100" dirty="0"/>
          </a:p>
        </p:txBody>
      </p:sp>
      <p:sp>
        <p:nvSpPr>
          <p:cNvPr id="84" name="Text 82"/>
          <p:cNvSpPr txBox="1"/>
          <p:nvPr/>
        </p:nvSpPr>
        <p:spPr>
          <a:xfrm>
            <a:off x="2691079" y="3638398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100" dirty="0"/>
          </a:p>
        </p:txBody>
      </p:sp>
      <p:sp>
        <p:nvSpPr>
          <p:cNvPr id="85" name="Text 83"/>
          <p:cNvSpPr txBox="1"/>
          <p:nvPr/>
        </p:nvSpPr>
        <p:spPr>
          <a:xfrm>
            <a:off x="4000500" y="3638398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R2,500</a:t>
            </a:r>
            <a:endParaRPr lang="en-US" sz="1100" dirty="0"/>
          </a:p>
        </p:txBody>
      </p:sp>
      <p:sp>
        <p:nvSpPr>
          <p:cNvPr id="86" name="Text 84"/>
          <p:cNvSpPr txBox="1"/>
          <p:nvPr/>
        </p:nvSpPr>
        <p:spPr>
          <a:xfrm>
            <a:off x="5020056" y="3638398"/>
            <a:ext cx="8293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24 months</a:t>
            </a:r>
            <a:endParaRPr lang="en-US" sz="1100" dirty="0"/>
          </a:p>
        </p:txBody>
      </p:sp>
      <p:sp>
        <p:nvSpPr>
          <p:cNvPr id="87" name="Text 85"/>
          <p:cNvSpPr txBox="1"/>
          <p:nvPr/>
        </p:nvSpPr>
        <p:spPr>
          <a:xfrm>
            <a:off x="6249010" y="3638398"/>
            <a:ext cx="11722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Non-fibre areas</a:t>
            </a:r>
            <a:endParaRPr lang="en-US" sz="1100" dirty="0"/>
          </a:p>
        </p:txBody>
      </p:sp>
      <p:sp>
        <p:nvSpPr>
          <p:cNvPr id="88" name="Text 86"/>
          <p:cNvSpPr txBox="1"/>
          <p:nvPr/>
        </p:nvSpPr>
        <p:spPr>
          <a:xfrm>
            <a:off x="7612380" y="3638398"/>
            <a:ext cx="26773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Dual-SIM redundancy, up to 100Mbps</a:t>
            </a:r>
            <a:endParaRPr lang="en-US" sz="1100" dirty="0"/>
          </a:p>
        </p:txBody>
      </p:sp>
      <p:sp>
        <p:nvSpPr>
          <p:cNvPr id="89" name="Shape 87"/>
          <p:cNvSpPr/>
          <p:nvPr/>
        </p:nvSpPr>
        <p:spPr>
          <a:xfrm>
            <a:off x="2576779" y="2133295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0" name="Text 88"/>
          <p:cNvSpPr txBox="1"/>
          <p:nvPr/>
        </p:nvSpPr>
        <p:spPr>
          <a:xfrm>
            <a:off x="2691079" y="1876349"/>
            <a:ext cx="4864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47857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</a:t>
            </a:r>
            <a:endParaRPr lang="en-US" sz="1100" dirty="0"/>
          </a:p>
        </p:txBody>
      </p:sp>
      <p:sp>
        <p:nvSpPr>
          <p:cNvPr id="91" name="Shape 89"/>
          <p:cNvSpPr/>
          <p:nvPr/>
        </p:nvSpPr>
        <p:spPr>
          <a:xfrm>
            <a:off x="2576779" y="3191256"/>
            <a:ext cx="1313993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92" name="Text 90"/>
          <p:cNvSpPr txBox="1"/>
          <p:nvPr/>
        </p:nvSpPr>
        <p:spPr>
          <a:xfrm>
            <a:off x="2691079" y="2933395"/>
            <a:ext cx="6099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4F46E5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R2,999</a:t>
            </a:r>
            <a:endParaRPr lang="en-US" sz="1100" dirty="0"/>
          </a:p>
        </p:txBody>
      </p:sp>
      <p:sp>
        <p:nvSpPr>
          <p:cNvPr id="93" name="Text 91"/>
          <p:cNvSpPr txBox="1"/>
          <p:nvPr/>
        </p:nvSpPr>
        <p:spPr>
          <a:xfrm>
            <a:off x="228600" y="4162349"/>
            <a:ext cx="10287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Key Insights</a:t>
            </a:r>
            <a:endParaRPr lang="en-US" sz="1100" dirty="0"/>
          </a:p>
        </p:txBody>
      </p:sp>
      <p:sp>
        <p:nvSpPr>
          <p:cNvPr id="94" name="Text 92"/>
          <p:cNvSpPr txBox="1"/>
          <p:nvPr/>
        </p:nvSpPr>
        <p:spPr>
          <a:xfrm>
            <a:off x="5424221" y="4162349"/>
            <a:ext cx="13908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Selection Factors</a:t>
            </a:r>
            <a:endParaRPr lang="en-US" sz="1100" dirty="0"/>
          </a:p>
        </p:txBody>
      </p:sp>
      <p:sp>
        <p:nvSpPr>
          <p:cNvPr id="95" name="Text 93"/>
          <p:cNvSpPr txBox="1"/>
          <p:nvPr/>
        </p:nvSpPr>
        <p:spPr>
          <a:xfrm>
            <a:off x="457200" y="4466844"/>
            <a:ext cx="16578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Price range variance:</a:t>
            </a:r>
            <a:endParaRPr lang="en-US" sz="1100" dirty="0"/>
          </a:p>
        </p:txBody>
      </p:sp>
      <p:sp>
        <p:nvSpPr>
          <p:cNvPr id="96" name="Text 94"/>
          <p:cNvSpPr txBox="1"/>
          <p:nvPr/>
        </p:nvSpPr>
        <p:spPr>
          <a:xfrm>
            <a:off x="457200" y="4772254"/>
            <a:ext cx="1314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Setup fee range:</a:t>
            </a:r>
            <a:endParaRPr lang="en-US" sz="1100" dirty="0"/>
          </a:p>
        </p:txBody>
      </p:sp>
      <p:sp>
        <p:nvSpPr>
          <p:cNvPr id="97" name="Text 95"/>
          <p:cNvSpPr txBox="1"/>
          <p:nvPr/>
        </p:nvSpPr>
        <p:spPr>
          <a:xfrm>
            <a:off x="457200" y="5076749"/>
            <a:ext cx="17337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Best residential value:</a:t>
            </a:r>
            <a:endParaRPr lang="en-US" sz="1100" dirty="0"/>
          </a:p>
        </p:txBody>
      </p:sp>
      <p:sp>
        <p:nvSpPr>
          <p:cNvPr id="98" name="Text 96"/>
          <p:cNvSpPr txBox="1"/>
          <p:nvPr/>
        </p:nvSpPr>
        <p:spPr>
          <a:xfrm>
            <a:off x="5652821" y="4466844"/>
            <a:ext cx="20482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Service level requirements</a:t>
            </a:r>
            <a:endParaRPr lang="en-US" sz="1100" dirty="0"/>
          </a:p>
        </p:txBody>
      </p:sp>
      <p:sp>
        <p:nvSpPr>
          <p:cNvPr id="99" name="Text 97"/>
          <p:cNvSpPr txBox="1"/>
          <p:nvPr/>
        </p:nvSpPr>
        <p:spPr>
          <a:xfrm>
            <a:off x="5652821" y="4772254"/>
            <a:ext cx="19339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Infrastructure availability</a:t>
            </a:r>
            <a:endParaRPr lang="en-US" sz="1100" dirty="0"/>
          </a:p>
        </p:txBody>
      </p:sp>
      <p:sp>
        <p:nvSpPr>
          <p:cNvPr id="100" name="Text 98"/>
          <p:cNvSpPr txBox="1"/>
          <p:nvPr/>
        </p:nvSpPr>
        <p:spPr>
          <a:xfrm>
            <a:off x="5652821" y="5076749"/>
            <a:ext cx="14484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Contract flexibility</a:t>
            </a:r>
            <a:endParaRPr lang="en-US" sz="1100" dirty="0"/>
          </a:p>
        </p:txBody>
      </p:sp>
      <p:sp>
        <p:nvSpPr>
          <p:cNvPr id="101" name="Text 99"/>
          <p:cNvSpPr txBox="1"/>
          <p:nvPr/>
        </p:nvSpPr>
        <p:spPr>
          <a:xfrm>
            <a:off x="1998878" y="4466844"/>
            <a:ext cx="32580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R649 - R2,999 for equivalent 100Mbps service</a:t>
            </a:r>
            <a:endParaRPr lang="en-US" sz="1100" dirty="0"/>
          </a:p>
        </p:txBody>
      </p:sp>
      <p:sp>
        <p:nvSpPr>
          <p:cNvPr id="102" name="Text 100"/>
          <p:cNvSpPr txBox="1"/>
          <p:nvPr/>
        </p:nvSpPr>
        <p:spPr>
          <a:xfrm>
            <a:off x="1651406" y="4772254"/>
            <a:ext cx="28767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R900 - R2,500 (or free promotional offer)</a:t>
            </a:r>
            <a:endParaRPr lang="en-US" sz="1100" dirty="0"/>
          </a:p>
        </p:txBody>
      </p:sp>
      <p:sp>
        <p:nvSpPr>
          <p:cNvPr id="103" name="Text 101"/>
          <p:cNvSpPr txBox="1"/>
          <p:nvPr/>
        </p:nvSpPr>
        <p:spPr>
          <a:xfrm>
            <a:off x="2074774" y="5076749"/>
            <a:ext cx="28099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HomeFibreConnect Max at R649/month</a:t>
            </a:r>
            <a:endParaRPr lang="en-US" sz="1100" dirty="0"/>
          </a:p>
        </p:txBody>
      </p:sp>
      <p:sp>
        <p:nvSpPr>
          <p:cNvPr id="104" name="Text 102"/>
          <p:cNvSpPr txBox="1"/>
          <p:nvPr/>
        </p:nvSpPr>
        <p:spPr>
          <a:xfrm>
            <a:off x="7584034" y="4466844"/>
            <a:ext cx="22201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drive business pricing premium</a:t>
            </a:r>
            <a:endParaRPr lang="en-US" sz="1100" dirty="0"/>
          </a:p>
        </p:txBody>
      </p:sp>
      <p:sp>
        <p:nvSpPr>
          <p:cNvPr id="105" name="Text 103"/>
          <p:cNvSpPr txBox="1"/>
          <p:nvPr/>
        </p:nvSpPr>
        <p:spPr>
          <a:xfrm>
            <a:off x="7465162" y="4772254"/>
            <a:ext cx="21909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determines technology options</a:t>
            </a:r>
            <a:endParaRPr lang="en-US" sz="1100" dirty="0"/>
          </a:p>
        </p:txBody>
      </p:sp>
      <p:sp>
        <p:nvSpPr>
          <p:cNvPr id="106" name="Text 104"/>
          <p:cNvSpPr txBox="1"/>
          <p:nvPr/>
        </p:nvSpPr>
        <p:spPr>
          <a:xfrm>
            <a:off x="6982358" y="5076749"/>
            <a:ext cx="23152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varies across product categories</a:t>
            </a:r>
            <a:endParaRPr lang="en-US" sz="1100" dirty="0"/>
          </a:p>
        </p:txBody>
      </p:sp>
      <p:sp>
        <p:nvSpPr>
          <p:cNvPr id="107" name="Shape 105"/>
          <p:cNvSpPr/>
          <p:nvPr/>
        </p:nvSpPr>
        <p:spPr>
          <a:xfrm>
            <a:off x="228600" y="5657393"/>
            <a:ext cx="10239451" cy="571500"/>
          </a:xfrm>
          <a:prstGeom prst="roundRect">
            <a:avLst>
              <a:gd name="adj" fmla="val 21333"/>
            </a:avLst>
          </a:prstGeom>
          <a:solidFill>
            <a:srgbClr val="FFF4EC"/>
          </a:solidFill>
          <a:ln/>
        </p:spPr>
      </p:sp>
      <p:sp>
        <p:nvSpPr>
          <p:cNvPr id="108" name="Shape 106"/>
          <p:cNvSpPr/>
          <p:nvPr/>
        </p:nvSpPr>
        <p:spPr>
          <a:xfrm>
            <a:off x="228600" y="5657393"/>
            <a:ext cx="28346" cy="571500"/>
          </a:xfrm>
          <a:prstGeom prst="rect">
            <a:avLst/>
          </a:prstGeom>
          <a:solidFill>
            <a:srgbClr val="FF7700"/>
          </a:solidFill>
          <a:ln/>
        </p:spPr>
      </p:sp>
      <p:sp>
        <p:nvSpPr>
          <p:cNvPr id="109" name="Text 107"/>
          <p:cNvSpPr txBox="1"/>
          <p:nvPr/>
        </p:nvSpPr>
        <p:spPr>
          <a:xfrm>
            <a:off x="390449" y="5771693"/>
            <a:ext cx="960577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Strategic Opportunity: HomeFibreConnect Max (R649) offers the most competitive residential pricing in our portfolio, while BizFibreConnect Pro provides the best business value with included enterprise-grade router and free setup promotion.</a:t>
            </a:r>
            <a:endParaRPr lang="en-US" sz="1000" dirty="0"/>
          </a:p>
        </p:txBody>
      </p:sp>
      <p:sp>
        <p:nvSpPr>
          <p:cNvPr id="110" name="Text 108"/>
          <p:cNvSpPr txBox="1"/>
          <p:nvPr/>
        </p:nvSpPr>
        <p:spPr>
          <a:xfrm>
            <a:off x="228600" y="7143293"/>
            <a:ext cx="175747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CircleTel Product Catalogue</a:t>
            </a:r>
            <a:endParaRPr lang="en-US" sz="1000" dirty="0"/>
          </a:p>
        </p:txBody>
      </p:sp>
      <p:sp>
        <p:nvSpPr>
          <p:cNvPr id="111" name="Text 109"/>
          <p:cNvSpPr txBox="1"/>
          <p:nvPr/>
        </p:nvSpPr>
        <p:spPr>
          <a:xfrm>
            <a:off x="9502445" y="7134149"/>
            <a:ext cx="10863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7700"/>
                </a:solidFill>
                <a:latin typeface="Arial Nova" pitchFamily="34" charset="0"/>
                <a:ea typeface="Arial Nova" pitchFamily="34" charset="-122"/>
                <a:cs typeface="Arial Nova" pitchFamily="34" charset="-120"/>
              </a:rPr>
              <a:t>October 2025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2025-10-15T07:04:02Z</dcterms:created>
  <dcterms:modified xsi:type="dcterms:W3CDTF">2025-10-15T07:04:02Z</dcterms:modified>
</cp:coreProperties>
</file>