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58" r:id="rId5"/>
    <p:sldId id="259"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A808"/>
    <a:srgbClr val="FF0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1" d="100"/>
          <a:sy n="51" d="100"/>
        </p:scale>
        <p:origin x="432" y="14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5FBFB88-5C59-4938-AA43-A78BC5BFE403}" type="datetimeFigureOut">
              <a:rPr lang="en-GB" smtClean="0"/>
              <a:t>05/07/2023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567AA-CBA5-400C-900C-AD5DBF4FDA8B}" type="slidenum">
              <a:rPr lang="en-GB" smtClean="0"/>
              <a:t>‹#›</a:t>
            </a:fld>
            <a:endParaRPr lang="en-GB"/>
          </a:p>
        </p:txBody>
      </p:sp>
    </p:spTree>
    <p:extLst>
      <p:ext uri="{BB962C8B-B14F-4D97-AF65-F5344CB8AC3E}">
        <p14:creationId xmlns:p14="http://schemas.microsoft.com/office/powerpoint/2010/main" val="318163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FBFB88-5C59-4938-AA43-A78BC5BFE403}" type="datetimeFigureOut">
              <a:rPr lang="en-GB" smtClean="0"/>
              <a:t>05/07/2023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567AA-CBA5-400C-900C-AD5DBF4FDA8B}" type="slidenum">
              <a:rPr lang="en-GB" smtClean="0"/>
              <a:t>‹#›</a:t>
            </a:fld>
            <a:endParaRPr lang="en-GB"/>
          </a:p>
        </p:txBody>
      </p:sp>
    </p:spTree>
    <p:extLst>
      <p:ext uri="{BB962C8B-B14F-4D97-AF65-F5344CB8AC3E}">
        <p14:creationId xmlns:p14="http://schemas.microsoft.com/office/powerpoint/2010/main" val="419006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FBFB88-5C59-4938-AA43-A78BC5BFE403}" type="datetimeFigureOut">
              <a:rPr lang="en-GB" smtClean="0"/>
              <a:t>05/07/2023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567AA-CBA5-400C-900C-AD5DBF4FDA8B}" type="slidenum">
              <a:rPr lang="en-GB" smtClean="0"/>
              <a:t>‹#›</a:t>
            </a:fld>
            <a:endParaRPr lang="en-GB"/>
          </a:p>
        </p:txBody>
      </p:sp>
    </p:spTree>
    <p:extLst>
      <p:ext uri="{BB962C8B-B14F-4D97-AF65-F5344CB8AC3E}">
        <p14:creationId xmlns:p14="http://schemas.microsoft.com/office/powerpoint/2010/main" val="80136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FBFB88-5C59-4938-AA43-A78BC5BFE403}" type="datetimeFigureOut">
              <a:rPr lang="en-GB" smtClean="0"/>
              <a:t>05/07/2023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567AA-CBA5-400C-900C-AD5DBF4FDA8B}" type="slidenum">
              <a:rPr lang="en-GB" smtClean="0"/>
              <a:t>‹#›</a:t>
            </a:fld>
            <a:endParaRPr lang="en-GB"/>
          </a:p>
        </p:txBody>
      </p:sp>
    </p:spTree>
    <p:extLst>
      <p:ext uri="{BB962C8B-B14F-4D97-AF65-F5344CB8AC3E}">
        <p14:creationId xmlns:p14="http://schemas.microsoft.com/office/powerpoint/2010/main" val="76419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FBFB88-5C59-4938-AA43-A78BC5BFE403}" type="datetimeFigureOut">
              <a:rPr lang="en-GB" smtClean="0"/>
              <a:t>05/07/2023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567AA-CBA5-400C-900C-AD5DBF4FDA8B}" type="slidenum">
              <a:rPr lang="en-GB" smtClean="0"/>
              <a:t>‹#›</a:t>
            </a:fld>
            <a:endParaRPr lang="en-GB"/>
          </a:p>
        </p:txBody>
      </p:sp>
    </p:spTree>
    <p:extLst>
      <p:ext uri="{BB962C8B-B14F-4D97-AF65-F5344CB8AC3E}">
        <p14:creationId xmlns:p14="http://schemas.microsoft.com/office/powerpoint/2010/main" val="333275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5FBFB88-5C59-4938-AA43-A78BC5BFE403}" type="datetimeFigureOut">
              <a:rPr lang="en-GB" smtClean="0"/>
              <a:t>05/07/2023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567AA-CBA5-400C-900C-AD5DBF4FDA8B}" type="slidenum">
              <a:rPr lang="en-GB" smtClean="0"/>
              <a:t>‹#›</a:t>
            </a:fld>
            <a:endParaRPr lang="en-GB"/>
          </a:p>
        </p:txBody>
      </p:sp>
    </p:spTree>
    <p:extLst>
      <p:ext uri="{BB962C8B-B14F-4D97-AF65-F5344CB8AC3E}">
        <p14:creationId xmlns:p14="http://schemas.microsoft.com/office/powerpoint/2010/main" val="947272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5FBFB88-5C59-4938-AA43-A78BC5BFE403}" type="datetimeFigureOut">
              <a:rPr lang="en-GB" smtClean="0"/>
              <a:t>05/07/2023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567AA-CBA5-400C-900C-AD5DBF4FDA8B}" type="slidenum">
              <a:rPr lang="en-GB" smtClean="0"/>
              <a:t>‹#›</a:t>
            </a:fld>
            <a:endParaRPr lang="en-GB"/>
          </a:p>
        </p:txBody>
      </p:sp>
    </p:spTree>
    <p:extLst>
      <p:ext uri="{BB962C8B-B14F-4D97-AF65-F5344CB8AC3E}">
        <p14:creationId xmlns:p14="http://schemas.microsoft.com/office/powerpoint/2010/main" val="79526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5FBFB88-5C59-4938-AA43-A78BC5BFE403}" type="datetimeFigureOut">
              <a:rPr lang="en-GB" smtClean="0"/>
              <a:t>05/07/2023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567AA-CBA5-400C-900C-AD5DBF4FDA8B}" type="slidenum">
              <a:rPr lang="en-GB" smtClean="0"/>
              <a:t>‹#›</a:t>
            </a:fld>
            <a:endParaRPr lang="en-GB"/>
          </a:p>
        </p:txBody>
      </p:sp>
    </p:spTree>
    <p:extLst>
      <p:ext uri="{BB962C8B-B14F-4D97-AF65-F5344CB8AC3E}">
        <p14:creationId xmlns:p14="http://schemas.microsoft.com/office/powerpoint/2010/main" val="1673033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BFB88-5C59-4938-AA43-A78BC5BFE403}" type="datetimeFigureOut">
              <a:rPr lang="en-GB" smtClean="0"/>
              <a:t>05/07/2023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567AA-CBA5-400C-900C-AD5DBF4FDA8B}" type="slidenum">
              <a:rPr lang="en-GB" smtClean="0"/>
              <a:t>‹#›</a:t>
            </a:fld>
            <a:endParaRPr lang="en-GB"/>
          </a:p>
        </p:txBody>
      </p:sp>
    </p:spTree>
    <p:extLst>
      <p:ext uri="{BB962C8B-B14F-4D97-AF65-F5344CB8AC3E}">
        <p14:creationId xmlns:p14="http://schemas.microsoft.com/office/powerpoint/2010/main" val="318066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FBFB88-5C59-4938-AA43-A78BC5BFE403}" type="datetimeFigureOut">
              <a:rPr lang="en-GB" smtClean="0"/>
              <a:t>05/07/2023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567AA-CBA5-400C-900C-AD5DBF4FDA8B}" type="slidenum">
              <a:rPr lang="en-GB" smtClean="0"/>
              <a:t>‹#›</a:t>
            </a:fld>
            <a:endParaRPr lang="en-GB"/>
          </a:p>
        </p:txBody>
      </p:sp>
    </p:spTree>
    <p:extLst>
      <p:ext uri="{BB962C8B-B14F-4D97-AF65-F5344CB8AC3E}">
        <p14:creationId xmlns:p14="http://schemas.microsoft.com/office/powerpoint/2010/main" val="360011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FBFB88-5C59-4938-AA43-A78BC5BFE403}" type="datetimeFigureOut">
              <a:rPr lang="en-GB" smtClean="0"/>
              <a:t>05/07/2023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567AA-CBA5-400C-900C-AD5DBF4FDA8B}" type="slidenum">
              <a:rPr lang="en-GB" smtClean="0"/>
              <a:t>‹#›</a:t>
            </a:fld>
            <a:endParaRPr lang="en-GB"/>
          </a:p>
        </p:txBody>
      </p:sp>
    </p:spTree>
    <p:extLst>
      <p:ext uri="{BB962C8B-B14F-4D97-AF65-F5344CB8AC3E}">
        <p14:creationId xmlns:p14="http://schemas.microsoft.com/office/powerpoint/2010/main" val="33479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FBFB88-5C59-4938-AA43-A78BC5BFE403}" type="datetimeFigureOut">
              <a:rPr lang="en-GB" smtClean="0"/>
              <a:t>05/07/2023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567AA-CBA5-400C-900C-AD5DBF4FDA8B}" type="slidenum">
              <a:rPr lang="en-GB" smtClean="0"/>
              <a:t>‹#›</a:t>
            </a:fld>
            <a:endParaRPr lang="en-GB"/>
          </a:p>
        </p:txBody>
      </p:sp>
    </p:spTree>
    <p:extLst>
      <p:ext uri="{BB962C8B-B14F-4D97-AF65-F5344CB8AC3E}">
        <p14:creationId xmlns:p14="http://schemas.microsoft.com/office/powerpoint/2010/main" val="4161270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68692"/>
            <a:ext cx="12192000" cy="2031325"/>
          </a:xfrm>
          <a:prstGeom prst="rect">
            <a:avLst/>
          </a:prstGeom>
          <a:noFill/>
        </p:spPr>
        <p:txBody>
          <a:bodyPr wrap="square" rtlCol="0">
            <a:spAutoFit/>
          </a:bodyPr>
          <a:lstStyle/>
          <a:p>
            <a:r>
              <a:rPr lang="en-GB" dirty="0"/>
              <a:t>Throughout their life, </a:t>
            </a:r>
            <a:r>
              <a:rPr lang="en-GB" dirty="0" smtClean="0"/>
              <a:t>Ash </a:t>
            </a:r>
            <a:r>
              <a:rPr lang="en-GB" dirty="0"/>
              <a:t>worked in the Company's grasp, but one thing they did not have a grasp on was </a:t>
            </a:r>
            <a:r>
              <a:rPr lang="en-GB" dirty="0" smtClean="0"/>
              <a:t>Ash's </a:t>
            </a:r>
            <a:r>
              <a:rPr lang="en-GB" dirty="0"/>
              <a:t>will. Or the time travel technology they tried to hide from the world.</a:t>
            </a:r>
          </a:p>
          <a:p>
            <a:r>
              <a:rPr lang="en-GB" dirty="0"/>
              <a:t>Follow </a:t>
            </a:r>
            <a:r>
              <a:rPr lang="en-GB" dirty="0" smtClean="0"/>
              <a:t>Ash </a:t>
            </a:r>
            <a:r>
              <a:rPr lang="en-GB" dirty="0"/>
              <a:t>through the past and future. Find "humanity's" past, how they developed the present, and prevent the future the </a:t>
            </a:r>
            <a:r>
              <a:rPr lang="en-GB" dirty="0" smtClean="0"/>
              <a:t>Company - named Seared - </a:t>
            </a:r>
            <a:r>
              <a:rPr lang="en-GB" dirty="0"/>
              <a:t>seeks to create.</a:t>
            </a:r>
          </a:p>
          <a:p>
            <a:r>
              <a:rPr lang="en-GB" dirty="0"/>
              <a:t>To uncover the secrets of the past, you'll need the future to find your way, switching between the two in an immersive 2D puzzle platformer, as rich as the society before their own...</a:t>
            </a:r>
          </a:p>
          <a:p>
            <a:endParaRPr lang="en-GB" dirty="0"/>
          </a:p>
        </p:txBody>
      </p:sp>
      <p:sp>
        <p:nvSpPr>
          <p:cNvPr id="3" name="TextBox 2"/>
          <p:cNvSpPr txBox="1"/>
          <p:nvPr/>
        </p:nvSpPr>
        <p:spPr>
          <a:xfrm>
            <a:off x="0" y="83127"/>
            <a:ext cx="2722540" cy="461665"/>
          </a:xfrm>
          <a:prstGeom prst="rect">
            <a:avLst/>
          </a:prstGeom>
          <a:noFill/>
        </p:spPr>
        <p:txBody>
          <a:bodyPr wrap="none" rtlCol="0">
            <a:spAutoFit/>
          </a:bodyPr>
          <a:lstStyle/>
          <a:p>
            <a:r>
              <a:rPr lang="en-GB" sz="2400" u="sng" dirty="0" smtClean="0">
                <a:latin typeface="+mj-lt"/>
              </a:rPr>
              <a:t>Game Name: </a:t>
            </a:r>
            <a:r>
              <a:rPr lang="en-GB" sz="2400" u="sng" dirty="0" smtClean="0">
                <a:solidFill>
                  <a:srgbClr val="26A808"/>
                </a:solidFill>
                <a:latin typeface="+mj-lt"/>
              </a:rPr>
              <a:t>Se</a:t>
            </a:r>
            <a:r>
              <a:rPr lang="en-GB" sz="2400" u="sng" dirty="0" smtClean="0">
                <a:solidFill>
                  <a:schemeClr val="accent4">
                    <a:lumMod val="50000"/>
                  </a:schemeClr>
                </a:solidFill>
                <a:latin typeface="+mj-lt"/>
              </a:rPr>
              <a:t>ar</a:t>
            </a:r>
            <a:r>
              <a:rPr lang="en-GB" sz="2400" u="sng" dirty="0" smtClean="0">
                <a:solidFill>
                  <a:srgbClr val="FF0192"/>
                </a:solidFill>
                <a:latin typeface="+mj-lt"/>
              </a:rPr>
              <a:t>ed</a:t>
            </a:r>
            <a:endParaRPr lang="en-GB" sz="2400" u="sng" dirty="0">
              <a:solidFill>
                <a:srgbClr val="FF0192"/>
              </a:solidFill>
              <a:latin typeface="+mj-lt"/>
            </a:endParaRPr>
          </a:p>
        </p:txBody>
      </p:sp>
      <p:sp>
        <p:nvSpPr>
          <p:cNvPr id="4" name="TextBox 3"/>
          <p:cNvSpPr txBox="1"/>
          <p:nvPr/>
        </p:nvSpPr>
        <p:spPr>
          <a:xfrm>
            <a:off x="0" y="838669"/>
            <a:ext cx="1806970" cy="400110"/>
          </a:xfrm>
          <a:prstGeom prst="rect">
            <a:avLst/>
          </a:prstGeom>
          <a:noFill/>
        </p:spPr>
        <p:txBody>
          <a:bodyPr wrap="none" rtlCol="0">
            <a:spAutoFit/>
          </a:bodyPr>
          <a:lstStyle/>
          <a:p>
            <a:r>
              <a:rPr lang="en-GB" sz="2000" u="sng" dirty="0" smtClean="0">
                <a:latin typeface="+mj-lt"/>
              </a:rPr>
              <a:t>Story summary:</a:t>
            </a:r>
            <a:endParaRPr lang="en-GB" sz="2000" u="sng" dirty="0">
              <a:latin typeface="+mj-lt"/>
            </a:endParaRPr>
          </a:p>
        </p:txBody>
      </p:sp>
      <p:sp>
        <p:nvSpPr>
          <p:cNvPr id="5" name="TextBox 4"/>
          <p:cNvSpPr txBox="1"/>
          <p:nvPr/>
        </p:nvSpPr>
        <p:spPr>
          <a:xfrm>
            <a:off x="0" y="3377586"/>
            <a:ext cx="12192000" cy="3139321"/>
          </a:xfrm>
          <a:prstGeom prst="rect">
            <a:avLst/>
          </a:prstGeom>
          <a:noFill/>
        </p:spPr>
        <p:txBody>
          <a:bodyPr wrap="square" rtlCol="0">
            <a:spAutoFit/>
          </a:bodyPr>
          <a:lstStyle/>
          <a:p>
            <a:r>
              <a:rPr lang="en-GB" dirty="0" smtClean="0"/>
              <a:t>Heavily inspired by the Effect and Cause level from </a:t>
            </a:r>
            <a:r>
              <a:rPr lang="en-GB" dirty="0" err="1" smtClean="0"/>
              <a:t>Titanfall</a:t>
            </a:r>
            <a:r>
              <a:rPr lang="en-GB" dirty="0" smtClean="0"/>
              <a:t> 2, presented in a 2D puzzle platformer. “Shifting” between past and future will be the main mechanic of the game, focusing on puzzle gameplay between worlds to progress through levels, explore the past, and uncover what the future may hold. </a:t>
            </a:r>
          </a:p>
          <a:p>
            <a:endParaRPr lang="en-GB" dirty="0" smtClean="0"/>
          </a:p>
          <a:p>
            <a:r>
              <a:rPr lang="en-GB" dirty="0" smtClean="0"/>
              <a:t>Gameplay mechanics will include:</a:t>
            </a:r>
          </a:p>
          <a:p>
            <a:pPr marL="285750" indent="-285750">
              <a:buFont typeface="Arial" panose="020B0604020202020204" pitchFamily="34" charset="0"/>
              <a:buChar char="•"/>
            </a:pPr>
            <a:r>
              <a:rPr lang="en-GB" dirty="0" smtClean="0"/>
              <a:t>“Shifting” between times to forge the way forwards</a:t>
            </a:r>
          </a:p>
          <a:p>
            <a:pPr marL="285750" indent="-285750">
              <a:buFont typeface="Arial" panose="020B0604020202020204" pitchFamily="34" charset="0"/>
              <a:buChar char="•"/>
            </a:pPr>
            <a:r>
              <a:rPr lang="en-GB" dirty="0" smtClean="0"/>
              <a:t>Pushing blocks (onto pressure plates)</a:t>
            </a:r>
          </a:p>
          <a:p>
            <a:pPr marL="285750" indent="-285750">
              <a:buFont typeface="Arial" panose="020B0604020202020204" pitchFamily="34" charset="0"/>
              <a:buChar char="•"/>
            </a:pPr>
            <a:r>
              <a:rPr lang="en-GB" dirty="0" smtClean="0"/>
              <a:t>Activating buttons/levers</a:t>
            </a:r>
          </a:p>
          <a:p>
            <a:pPr marL="285750" indent="-285750">
              <a:buFont typeface="Arial" panose="020B0604020202020204" pitchFamily="34" charset="0"/>
              <a:buChar char="•"/>
            </a:pPr>
            <a:r>
              <a:rPr lang="en-GB" dirty="0" smtClean="0"/>
              <a:t>Grabbing and using keys to unlock doors (up to 3 at a time)</a:t>
            </a:r>
          </a:p>
          <a:p>
            <a:pPr marL="285750" indent="-285750">
              <a:buFont typeface="Arial" panose="020B0604020202020204" pitchFamily="34" charset="0"/>
              <a:buChar char="•"/>
            </a:pPr>
            <a:r>
              <a:rPr lang="en-GB" dirty="0" smtClean="0"/>
              <a:t>Basic combat later into the game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88697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18080" y="-9123313"/>
            <a:ext cx="6096000" cy="27238226"/>
          </a:xfrm>
          <a:prstGeom prst="rect">
            <a:avLst/>
          </a:prstGeom>
        </p:spPr>
        <p:txBody>
          <a:bodyPr>
            <a:spAutoFit/>
          </a:bodyPr>
          <a:lstStyle/>
          <a:p>
            <a:r>
              <a:rPr lang="en-GB" b="1" dirty="0">
                <a:solidFill>
                  <a:srgbClr val="1F2328"/>
                </a:solidFill>
                <a:latin typeface="-apple-system"/>
              </a:rPr>
              <a:t>Lore</a:t>
            </a:r>
          </a:p>
          <a:p>
            <a:r>
              <a:rPr lang="en-GB" dirty="0">
                <a:solidFill>
                  <a:srgbClr val="1F2328"/>
                </a:solidFill>
                <a:latin typeface="-apple-system"/>
              </a:rPr>
              <a:t>Lore Backstory</a:t>
            </a:r>
          </a:p>
          <a:p>
            <a:pPr>
              <a:buFont typeface="Arial" panose="020B0604020202020204" pitchFamily="34" charset="0"/>
              <a:buChar char="•"/>
            </a:pPr>
            <a:r>
              <a:rPr lang="en-GB" dirty="0">
                <a:solidFill>
                  <a:srgbClr val="1F2328"/>
                </a:solidFill>
                <a:latin typeface="-apple-system"/>
              </a:rPr>
              <a:t>Inspiration from: Hollow Knight, Journey, Lone series</a:t>
            </a:r>
          </a:p>
          <a:p>
            <a:pPr>
              <a:buFont typeface="Arial" panose="020B0604020202020204" pitchFamily="34" charset="0"/>
              <a:buChar char="•"/>
            </a:pPr>
            <a:r>
              <a:rPr lang="en-GB" dirty="0">
                <a:solidFill>
                  <a:srgbClr val="1F2328"/>
                </a:solidFill>
                <a:latin typeface="-apple-system"/>
              </a:rPr>
              <a:t>Main plot: climate change and renewable energies. Dystopian future and travelling through the castle like history.</a:t>
            </a:r>
          </a:p>
          <a:p>
            <a:pPr>
              <a:buFont typeface="Arial" panose="020B0604020202020204" pitchFamily="34" charset="0"/>
              <a:buChar char="•"/>
            </a:pPr>
            <a:r>
              <a:rPr lang="en-GB" dirty="0">
                <a:solidFill>
                  <a:srgbClr val="1F2328"/>
                </a:solidFill>
                <a:latin typeface="-apple-system"/>
              </a:rPr>
              <a:t>History links. (Nuclear) Ice age. Replanting trees. The switch from wood to coal.</a:t>
            </a:r>
          </a:p>
          <a:p>
            <a:pPr>
              <a:buFont typeface="Arial" panose="020B0604020202020204" pitchFamily="34" charset="0"/>
              <a:buChar char="•"/>
            </a:pPr>
            <a:r>
              <a:rPr lang="en-GB" dirty="0">
                <a:solidFill>
                  <a:srgbClr val="1F2328"/>
                </a:solidFill>
                <a:latin typeface="-apple-system"/>
              </a:rPr>
              <a:t>Intent to sort out environmental struggle.</a:t>
            </a:r>
          </a:p>
          <a:p>
            <a:pPr>
              <a:buFont typeface="Arial" panose="020B0604020202020204" pitchFamily="34" charset="0"/>
              <a:buChar char="•"/>
            </a:pPr>
            <a:r>
              <a:rPr lang="en-GB" dirty="0">
                <a:solidFill>
                  <a:srgbClr val="1F2328"/>
                </a:solidFill>
                <a:latin typeface="-apple-system"/>
              </a:rPr>
              <a:t>Travel through their history for answers.</a:t>
            </a:r>
          </a:p>
          <a:p>
            <a:pPr>
              <a:buFont typeface="Arial" panose="020B0604020202020204" pitchFamily="34" charset="0"/>
              <a:buChar char="•"/>
            </a:pPr>
            <a:r>
              <a:rPr lang="en-GB" dirty="0">
                <a:solidFill>
                  <a:srgbClr val="1F2328"/>
                </a:solidFill>
                <a:latin typeface="-apple-system"/>
              </a:rPr>
              <a:t>Works of their own accord: stole the time travel device and is now against the Company.</a:t>
            </a:r>
          </a:p>
          <a:p>
            <a:pPr>
              <a:buFont typeface="Arial" panose="020B0604020202020204" pitchFamily="34" charset="0"/>
              <a:buChar char="•"/>
            </a:pPr>
            <a:r>
              <a:rPr lang="en-GB" dirty="0">
                <a:solidFill>
                  <a:srgbClr val="1F2328"/>
                </a:solidFill>
                <a:latin typeface="-apple-system"/>
              </a:rPr>
              <a:t>Company plans for nuclear energies to be developed. We all know how that went: Chernobyl, threat of nuclear fallout etc.</a:t>
            </a:r>
          </a:p>
          <a:p>
            <a:pPr>
              <a:buFont typeface="Arial" panose="020B0604020202020204" pitchFamily="34" charset="0"/>
              <a:buChar char="•"/>
            </a:pPr>
            <a:r>
              <a:rPr lang="en-GB" dirty="0">
                <a:solidFill>
                  <a:srgbClr val="1F2328"/>
                </a:solidFill>
                <a:latin typeface="-apple-system"/>
              </a:rPr>
              <a:t>MC wants to stop that</a:t>
            </a:r>
          </a:p>
          <a:p>
            <a:pPr>
              <a:buFont typeface="Arial" panose="020B0604020202020204" pitchFamily="34" charset="0"/>
              <a:buChar char="•"/>
            </a:pPr>
            <a:r>
              <a:rPr lang="en-GB" dirty="0">
                <a:solidFill>
                  <a:srgbClr val="1F2328"/>
                </a:solidFill>
                <a:latin typeface="-apple-system"/>
              </a:rPr>
              <a:t>Heard stories/read books on renewable energy and benefits. Can be hinted at in game but doesn't necessarily need to be there.</a:t>
            </a:r>
          </a:p>
          <a:p>
            <a:pPr>
              <a:buFont typeface="Arial" panose="020B0604020202020204" pitchFamily="34" charset="0"/>
              <a:buChar char="•"/>
            </a:pPr>
            <a:r>
              <a:rPr lang="en-GB" dirty="0">
                <a:solidFill>
                  <a:srgbClr val="1F2328"/>
                </a:solidFill>
                <a:latin typeface="-apple-system"/>
              </a:rPr>
              <a:t>Dystopian future!</a:t>
            </a:r>
          </a:p>
          <a:p>
            <a:pPr>
              <a:buFont typeface="Arial" panose="020B0604020202020204" pitchFamily="34" charset="0"/>
              <a:buChar char="•"/>
            </a:pPr>
            <a:r>
              <a:rPr lang="en-GB" dirty="0">
                <a:solidFill>
                  <a:srgbClr val="1F2328"/>
                </a:solidFill>
                <a:latin typeface="-apple-system"/>
              </a:rPr>
              <a:t>Switches between times to access the past and their "secrets". Doesn't need to be explicitly shown especially at the start but will build with lore: how the past developed into the future.</a:t>
            </a:r>
          </a:p>
          <a:p>
            <a:pPr>
              <a:buFont typeface="Arial" panose="020B0604020202020204" pitchFamily="34" charset="0"/>
              <a:buChar char="•"/>
            </a:pPr>
            <a:r>
              <a:rPr lang="en-GB" dirty="0">
                <a:solidFill>
                  <a:srgbClr val="1F2328"/>
                </a:solidFill>
                <a:latin typeface="-apple-system"/>
              </a:rPr>
              <a:t>Fix the problem, </a:t>
            </a:r>
            <a:r>
              <a:rPr lang="en-GB" dirty="0" err="1">
                <a:solidFill>
                  <a:srgbClr val="1F2328"/>
                </a:solidFill>
                <a:latin typeface="-apple-system"/>
              </a:rPr>
              <a:t>cus</a:t>
            </a:r>
            <a:r>
              <a:rPr lang="en-GB" dirty="0">
                <a:solidFill>
                  <a:srgbClr val="1F2328"/>
                </a:solidFill>
                <a:latin typeface="-apple-system"/>
              </a:rPr>
              <a:t> the Company sure won't.</a:t>
            </a:r>
          </a:p>
          <a:p>
            <a:pPr>
              <a:buFont typeface="Arial" panose="020B0604020202020204" pitchFamily="34" charset="0"/>
              <a:buChar char="•"/>
            </a:pPr>
            <a:r>
              <a:rPr lang="en-GB" dirty="0">
                <a:solidFill>
                  <a:srgbClr val="1F2328"/>
                </a:solidFill>
                <a:latin typeface="-apple-system"/>
              </a:rPr>
              <a:t>Nuclear Ice Age implied ending?</a:t>
            </a:r>
          </a:p>
          <a:p>
            <a:r>
              <a:rPr lang="en-GB" b="1" dirty="0">
                <a:solidFill>
                  <a:srgbClr val="1F2328"/>
                </a:solidFill>
                <a:latin typeface="-apple-system"/>
              </a:rPr>
              <a:t>World history</a:t>
            </a:r>
          </a:p>
          <a:p>
            <a:r>
              <a:rPr lang="en-GB" dirty="0">
                <a:solidFill>
                  <a:srgbClr val="1F2328"/>
                </a:solidFill>
                <a:latin typeface="-apple-system"/>
              </a:rPr>
              <a:t>Past:</a:t>
            </a:r>
          </a:p>
          <a:p>
            <a:pPr>
              <a:buFont typeface="Arial" panose="020B0604020202020204" pitchFamily="34" charset="0"/>
              <a:buChar char="•"/>
            </a:pPr>
            <a:r>
              <a:rPr lang="en-GB" dirty="0">
                <a:solidFill>
                  <a:srgbClr val="1F2328"/>
                </a:solidFill>
                <a:latin typeface="-apple-system"/>
              </a:rPr>
              <a:t>Mundane/a little more idealised.</a:t>
            </a:r>
          </a:p>
          <a:p>
            <a:pPr>
              <a:buFont typeface="Arial" panose="020B0604020202020204" pitchFamily="34" charset="0"/>
              <a:buChar char="•"/>
            </a:pPr>
            <a:r>
              <a:rPr lang="en-GB" dirty="0">
                <a:solidFill>
                  <a:srgbClr val="1F2328"/>
                </a:solidFill>
                <a:latin typeface="-apple-system"/>
              </a:rPr>
              <a:t>Medieval style (or just an older time to fossil fuels).</a:t>
            </a:r>
          </a:p>
          <a:p>
            <a:pPr>
              <a:buFont typeface="Arial" panose="020B0604020202020204" pitchFamily="34" charset="0"/>
              <a:buChar char="•"/>
            </a:pPr>
            <a:r>
              <a:rPr lang="en-GB" dirty="0">
                <a:solidFill>
                  <a:srgbClr val="1F2328"/>
                </a:solidFill>
                <a:latin typeface="-apple-system"/>
              </a:rPr>
              <a:t>Wood primarily → slow switch to coal.</a:t>
            </a:r>
          </a:p>
          <a:p>
            <a:pPr>
              <a:buFont typeface="Arial" panose="020B0604020202020204" pitchFamily="34" charset="0"/>
              <a:buChar char="•"/>
            </a:pPr>
            <a:r>
              <a:rPr lang="en-GB" dirty="0">
                <a:solidFill>
                  <a:srgbClr val="1F2328"/>
                </a:solidFill>
                <a:latin typeface="-apple-system"/>
              </a:rPr>
              <a:t>Replant trees and use them sparingly.</a:t>
            </a:r>
          </a:p>
          <a:p>
            <a:pPr>
              <a:buFont typeface="Arial" panose="020B0604020202020204" pitchFamily="34" charset="0"/>
              <a:buChar char="•"/>
            </a:pPr>
            <a:r>
              <a:rPr lang="en-GB" dirty="0">
                <a:solidFill>
                  <a:srgbClr val="1F2328"/>
                </a:solidFill>
                <a:latin typeface="-apple-system"/>
              </a:rPr>
              <a:t>Paganism could play a part like a belief in a higher God like being(s) to look over them. Sort of like a Gaia/Terraria/God of the Earth.</a:t>
            </a:r>
          </a:p>
          <a:p>
            <a:pPr>
              <a:buFont typeface="Arial" panose="020B0604020202020204" pitchFamily="34" charset="0"/>
              <a:buChar char="•"/>
            </a:pPr>
            <a:r>
              <a:rPr lang="en-GB" dirty="0">
                <a:solidFill>
                  <a:srgbClr val="1F2328"/>
                </a:solidFill>
                <a:latin typeface="-apple-system"/>
              </a:rPr>
              <a:t>Switch to coal imaged as a gift at the beginning, but slowly turns evil. [Miasma idea, smoke, earlier deaths etc.] Probably won't be implemented </a:t>
            </a:r>
            <a:r>
              <a:rPr lang="en-GB" dirty="0" err="1">
                <a:solidFill>
                  <a:srgbClr val="1F2328"/>
                </a:solidFill>
                <a:latin typeface="-apple-system"/>
              </a:rPr>
              <a:t>cus</a:t>
            </a:r>
            <a:r>
              <a:rPr lang="en-GB" dirty="0">
                <a:solidFill>
                  <a:srgbClr val="1F2328"/>
                </a:solidFill>
                <a:latin typeface="-apple-system"/>
              </a:rPr>
              <a:t> that would be further into the story.</a:t>
            </a:r>
          </a:p>
          <a:p>
            <a:pPr>
              <a:buFont typeface="Arial" panose="020B0604020202020204" pitchFamily="34" charset="0"/>
              <a:buChar char="•"/>
            </a:pPr>
            <a:r>
              <a:rPr lang="en-GB" dirty="0">
                <a:solidFill>
                  <a:srgbClr val="1F2328"/>
                </a:solidFill>
                <a:latin typeface="-apple-system"/>
              </a:rPr>
              <a:t>Plans for further </a:t>
            </a:r>
            <a:r>
              <a:rPr lang="en-GB" dirty="0" err="1">
                <a:solidFill>
                  <a:srgbClr val="1F2328"/>
                </a:solidFill>
                <a:latin typeface="-apple-system"/>
              </a:rPr>
              <a:t>bioenergies</a:t>
            </a:r>
            <a:r>
              <a:rPr lang="en-GB" dirty="0">
                <a:solidFill>
                  <a:srgbClr val="1F2328"/>
                </a:solidFill>
                <a:latin typeface="-apple-system"/>
              </a:rPr>
              <a:t> to be produced and spread. Scrapped for an influx in coal usage. Again further into the story.</a:t>
            </a:r>
          </a:p>
          <a:p>
            <a:r>
              <a:rPr lang="en-GB" dirty="0">
                <a:solidFill>
                  <a:srgbClr val="1F2328"/>
                </a:solidFill>
                <a:latin typeface="-apple-system"/>
              </a:rPr>
              <a:t>Future:</a:t>
            </a:r>
          </a:p>
          <a:p>
            <a:pPr>
              <a:buFont typeface="Arial" panose="020B0604020202020204" pitchFamily="34" charset="0"/>
              <a:buChar char="•"/>
            </a:pPr>
            <a:r>
              <a:rPr lang="en-GB" dirty="0">
                <a:solidFill>
                  <a:srgbClr val="1F2328"/>
                </a:solidFill>
                <a:latin typeface="-apple-system"/>
              </a:rPr>
              <a:t>No visible or evident renewable energy.</a:t>
            </a:r>
          </a:p>
          <a:p>
            <a:pPr>
              <a:buFont typeface="Arial" panose="020B0604020202020204" pitchFamily="34" charset="0"/>
              <a:buChar char="•"/>
            </a:pPr>
            <a:r>
              <a:rPr lang="en-GB" dirty="0">
                <a:solidFill>
                  <a:srgbClr val="1F2328"/>
                </a:solidFill>
                <a:latin typeface="-apple-system"/>
              </a:rPr>
              <a:t>Cave could show scrapped renewable energy plans alongside blueprints for other projects like transport, or main base of operations for the Company's secrets.</a:t>
            </a:r>
          </a:p>
          <a:p>
            <a:pPr>
              <a:buFont typeface="Arial" panose="020B0604020202020204" pitchFamily="34" charset="0"/>
              <a:buChar char="•"/>
            </a:pPr>
            <a:r>
              <a:rPr lang="en-GB" dirty="0">
                <a:solidFill>
                  <a:srgbClr val="1F2328"/>
                </a:solidFill>
                <a:latin typeface="-apple-system"/>
              </a:rPr>
              <a:t>No religious beliefs, no Gods, just "progress".</a:t>
            </a:r>
          </a:p>
          <a:p>
            <a:pPr>
              <a:buFont typeface="Arial" panose="020B0604020202020204" pitchFamily="34" charset="0"/>
              <a:buChar char="•"/>
            </a:pPr>
            <a:r>
              <a:rPr lang="en-GB" dirty="0">
                <a:solidFill>
                  <a:srgbClr val="1F2328"/>
                </a:solidFill>
                <a:latin typeface="-apple-system"/>
              </a:rPr>
              <a:t>Broken TV broadcasts could show these or as said blueprints laid over each other.</a:t>
            </a:r>
          </a:p>
          <a:p>
            <a:pPr>
              <a:buFont typeface="Arial" panose="020B0604020202020204" pitchFamily="34" charset="0"/>
              <a:buChar char="•"/>
            </a:pPr>
            <a:r>
              <a:rPr lang="en-GB" dirty="0">
                <a:solidFill>
                  <a:srgbClr val="1F2328"/>
                </a:solidFill>
                <a:latin typeface="-apple-system"/>
              </a:rPr>
              <a:t>Like the murals of old, just twisted for profit.</a:t>
            </a:r>
          </a:p>
          <a:p>
            <a:pPr>
              <a:buFont typeface="Arial" panose="020B0604020202020204" pitchFamily="34" charset="0"/>
              <a:buChar char="•"/>
            </a:pPr>
            <a:r>
              <a:rPr lang="en-GB" dirty="0">
                <a:solidFill>
                  <a:srgbClr val="1F2328"/>
                </a:solidFill>
                <a:latin typeface="-apple-system"/>
              </a:rPr>
              <a:t>Fossil fuels, smoke, [warm orange for sun and moon} ONLY IF NECESSARY.</a:t>
            </a:r>
          </a:p>
          <a:p>
            <a:pPr>
              <a:buFont typeface="Arial" panose="020B0604020202020204" pitchFamily="34" charset="0"/>
              <a:buChar char="•"/>
            </a:pPr>
            <a:r>
              <a:rPr lang="en-GB" dirty="0">
                <a:solidFill>
                  <a:srgbClr val="1F2328"/>
                </a:solidFill>
                <a:latin typeface="-apple-system"/>
              </a:rPr>
              <a:t>Transport influx: cars, locomotives, steam, fire, nuclear.</a:t>
            </a:r>
          </a:p>
          <a:p>
            <a:pPr>
              <a:buFont typeface="Arial" panose="020B0604020202020204" pitchFamily="34" charset="0"/>
              <a:buChar char="•"/>
            </a:pPr>
            <a:r>
              <a:rPr lang="en-GB" dirty="0">
                <a:solidFill>
                  <a:srgbClr val="1F2328"/>
                </a:solidFill>
                <a:latin typeface="-apple-system"/>
              </a:rPr>
              <a:t>Fire imagery will play a part in the "futuristic" aesthetic.</a:t>
            </a:r>
          </a:p>
          <a:p>
            <a:pPr>
              <a:buFont typeface="Arial" panose="020B0604020202020204" pitchFamily="34" charset="0"/>
              <a:buChar char="•"/>
            </a:pPr>
            <a:r>
              <a:rPr lang="en-GB" dirty="0">
                <a:solidFill>
                  <a:srgbClr val="1F2328"/>
                </a:solidFill>
                <a:latin typeface="-apple-system"/>
              </a:rPr>
              <a:t>Everything left in the dust - landfill.</a:t>
            </a:r>
          </a:p>
          <a:p>
            <a:pPr>
              <a:buFont typeface="Arial" panose="020B0604020202020204" pitchFamily="34" charset="0"/>
              <a:buChar char="•"/>
            </a:pPr>
            <a:r>
              <a:rPr lang="en-GB" dirty="0">
                <a:solidFill>
                  <a:srgbClr val="1F2328"/>
                </a:solidFill>
                <a:latin typeface="-apple-system"/>
              </a:rPr>
              <a:t>Industrial De-evolution.</a:t>
            </a:r>
          </a:p>
          <a:p>
            <a:r>
              <a:rPr lang="en-GB" b="1" dirty="0">
                <a:solidFill>
                  <a:srgbClr val="1F2328"/>
                </a:solidFill>
                <a:latin typeface="-apple-system"/>
              </a:rPr>
              <a:t>Atmosphere</a:t>
            </a:r>
          </a:p>
          <a:p>
            <a:r>
              <a:rPr lang="en-GB" dirty="0">
                <a:solidFill>
                  <a:srgbClr val="1F2328"/>
                </a:solidFill>
                <a:latin typeface="-apple-system"/>
              </a:rPr>
              <a:t>Past:</a:t>
            </a:r>
          </a:p>
          <a:p>
            <a:pPr>
              <a:buFont typeface="Arial" panose="020B0604020202020204" pitchFamily="34" charset="0"/>
              <a:buChar char="•"/>
            </a:pPr>
            <a:r>
              <a:rPr lang="en-GB" dirty="0">
                <a:solidFill>
                  <a:srgbClr val="1F2328"/>
                </a:solidFill>
                <a:latin typeface="-apple-system"/>
              </a:rPr>
              <a:t>Water, Natural</a:t>
            </a:r>
          </a:p>
          <a:p>
            <a:pPr>
              <a:buFont typeface="Arial" panose="020B0604020202020204" pitchFamily="34" charset="0"/>
              <a:buChar char="•"/>
            </a:pPr>
            <a:r>
              <a:rPr lang="en-GB" dirty="0">
                <a:solidFill>
                  <a:srgbClr val="1F2328"/>
                </a:solidFill>
                <a:latin typeface="-apple-system"/>
              </a:rPr>
              <a:t>Colder colours</a:t>
            </a:r>
          </a:p>
          <a:p>
            <a:pPr>
              <a:buFont typeface="Arial" panose="020B0604020202020204" pitchFamily="34" charset="0"/>
              <a:buChar char="•"/>
            </a:pPr>
            <a:r>
              <a:rPr lang="en-GB" dirty="0">
                <a:solidFill>
                  <a:srgbClr val="1F2328"/>
                </a:solidFill>
                <a:latin typeface="-apple-system"/>
              </a:rPr>
              <a:t>Reminiscent of water</a:t>
            </a:r>
          </a:p>
          <a:p>
            <a:pPr>
              <a:buFont typeface="Arial" panose="020B0604020202020204" pitchFamily="34" charset="0"/>
              <a:buChar char="•"/>
            </a:pPr>
            <a:r>
              <a:rPr lang="en-GB" dirty="0">
                <a:solidFill>
                  <a:srgbClr val="1F2328"/>
                </a:solidFill>
                <a:latin typeface="-apple-system"/>
              </a:rPr>
              <a:t>Life clearly thriving</a:t>
            </a:r>
          </a:p>
          <a:p>
            <a:pPr>
              <a:buFont typeface="Arial" panose="020B0604020202020204" pitchFamily="34" charset="0"/>
              <a:buChar char="•"/>
            </a:pPr>
            <a:r>
              <a:rPr lang="en-GB" dirty="0">
                <a:solidFill>
                  <a:srgbClr val="1F2328"/>
                </a:solidFill>
                <a:latin typeface="-apple-system"/>
              </a:rPr>
              <a:t>Plentiful water</a:t>
            </a:r>
          </a:p>
          <a:p>
            <a:pPr>
              <a:buFont typeface="Arial" panose="020B0604020202020204" pitchFamily="34" charset="0"/>
              <a:buChar char="•"/>
            </a:pPr>
            <a:r>
              <a:rPr lang="en-GB" dirty="0">
                <a:solidFill>
                  <a:srgbClr val="1F2328"/>
                </a:solidFill>
                <a:latin typeface="-apple-system"/>
              </a:rPr>
              <a:t>Flowing river and foliage</a:t>
            </a:r>
          </a:p>
          <a:p>
            <a:pPr>
              <a:buFont typeface="Arial" panose="020B0604020202020204" pitchFamily="34" charset="0"/>
              <a:buChar char="•"/>
            </a:pPr>
            <a:r>
              <a:rPr lang="en-GB" dirty="0">
                <a:solidFill>
                  <a:srgbClr val="1F2328"/>
                </a:solidFill>
                <a:latin typeface="-apple-system"/>
              </a:rPr>
              <a:t>Lack of coal. For now.</a:t>
            </a:r>
          </a:p>
          <a:p>
            <a:pPr>
              <a:buFont typeface="Arial" panose="020B0604020202020204" pitchFamily="34" charset="0"/>
              <a:buChar char="•"/>
            </a:pPr>
            <a:r>
              <a:rPr lang="en-GB" dirty="0">
                <a:solidFill>
                  <a:srgbClr val="1F2328"/>
                </a:solidFill>
                <a:latin typeface="-apple-system"/>
              </a:rPr>
              <a:t>Horses and carts. "Primitive" transport</a:t>
            </a:r>
          </a:p>
          <a:p>
            <a:pPr>
              <a:buFont typeface="Arial" panose="020B0604020202020204" pitchFamily="34" charset="0"/>
              <a:buChar char="•"/>
            </a:pPr>
            <a:r>
              <a:rPr lang="en-GB" dirty="0">
                <a:solidFill>
                  <a:srgbClr val="1F2328"/>
                </a:solidFill>
                <a:latin typeface="-apple-system"/>
              </a:rPr>
              <a:t>Manure used for crops - natural usage</a:t>
            </a:r>
          </a:p>
          <a:p>
            <a:pPr>
              <a:buFont typeface="Arial" panose="020B0604020202020204" pitchFamily="34" charset="0"/>
              <a:buChar char="•"/>
            </a:pPr>
            <a:r>
              <a:rPr lang="en-GB" dirty="0">
                <a:solidFill>
                  <a:srgbClr val="1F2328"/>
                </a:solidFill>
                <a:latin typeface="-apple-system"/>
              </a:rPr>
              <a:t>Thriving land - greens</a:t>
            </a:r>
          </a:p>
          <a:p>
            <a:pPr>
              <a:buFont typeface="Arial" panose="020B0604020202020204" pitchFamily="34" charset="0"/>
              <a:buChar char="•"/>
            </a:pPr>
            <a:r>
              <a:rPr lang="en-GB" dirty="0">
                <a:solidFill>
                  <a:srgbClr val="1F2328"/>
                </a:solidFill>
                <a:latin typeface="-apple-system"/>
              </a:rPr>
              <a:t>Farming evident if possible</a:t>
            </a:r>
          </a:p>
          <a:p>
            <a:pPr>
              <a:buFont typeface="Arial" panose="020B0604020202020204" pitchFamily="34" charset="0"/>
              <a:buChar char="•"/>
            </a:pPr>
            <a:r>
              <a:rPr lang="en-GB" dirty="0">
                <a:solidFill>
                  <a:srgbClr val="1F2328"/>
                </a:solidFill>
                <a:latin typeface="-apple-system"/>
              </a:rPr>
              <a:t>Water dripping in cave</a:t>
            </a:r>
          </a:p>
          <a:p>
            <a:pPr>
              <a:buFont typeface="Arial" panose="020B0604020202020204" pitchFamily="34" charset="0"/>
              <a:buChar char="•"/>
            </a:pPr>
            <a:r>
              <a:rPr lang="en-GB" dirty="0">
                <a:solidFill>
                  <a:srgbClr val="1F2328"/>
                </a:solidFill>
                <a:latin typeface="-apple-system"/>
              </a:rPr>
              <a:t>All natural stones for buildings - castle</a:t>
            </a:r>
          </a:p>
          <a:p>
            <a:pPr>
              <a:buFont typeface="Arial" panose="020B0604020202020204" pitchFamily="34" charset="0"/>
              <a:buChar char="•"/>
            </a:pPr>
            <a:r>
              <a:rPr lang="en-GB" dirty="0">
                <a:solidFill>
                  <a:srgbClr val="1F2328"/>
                </a:solidFill>
                <a:latin typeface="-apple-system"/>
              </a:rPr>
              <a:t>Carvings and tapestries</a:t>
            </a:r>
          </a:p>
          <a:p>
            <a:pPr>
              <a:buFont typeface="Arial" panose="020B0604020202020204" pitchFamily="34" charset="0"/>
              <a:buChar char="•"/>
            </a:pPr>
            <a:r>
              <a:rPr lang="en-GB" dirty="0">
                <a:solidFill>
                  <a:srgbClr val="1F2328"/>
                </a:solidFill>
                <a:latin typeface="-apple-system"/>
              </a:rPr>
              <a:t>Well aired - wind effects if possible</a:t>
            </a:r>
          </a:p>
          <a:p>
            <a:pPr>
              <a:buFont typeface="Arial" panose="020B0604020202020204" pitchFamily="34" charset="0"/>
              <a:buChar char="•"/>
            </a:pPr>
            <a:r>
              <a:rPr lang="en-GB" dirty="0">
                <a:solidFill>
                  <a:srgbClr val="1F2328"/>
                </a:solidFill>
                <a:latin typeface="-apple-system"/>
              </a:rPr>
              <a:t>Clean and taken care of unlike the future. NURTURED.</a:t>
            </a:r>
          </a:p>
          <a:p>
            <a:pPr>
              <a:buFont typeface="Arial" panose="020B0604020202020204" pitchFamily="34" charset="0"/>
              <a:buChar char="•"/>
            </a:pPr>
            <a:r>
              <a:rPr lang="en-GB" dirty="0">
                <a:solidFill>
                  <a:srgbClr val="1F2328"/>
                </a:solidFill>
                <a:latin typeface="-apple-system"/>
              </a:rPr>
              <a:t>Natural light in the castle made intentionally for light to get in</a:t>
            </a:r>
          </a:p>
          <a:p>
            <a:pPr>
              <a:buFont typeface="Arial" panose="020B0604020202020204" pitchFamily="34" charset="0"/>
              <a:buChar char="•"/>
            </a:pPr>
            <a:r>
              <a:rPr lang="en-GB" dirty="0">
                <a:solidFill>
                  <a:srgbClr val="1F2328"/>
                </a:solidFill>
                <a:latin typeface="-apple-system"/>
              </a:rPr>
              <a:t>If NPCs: thriving</a:t>
            </a:r>
          </a:p>
          <a:p>
            <a:r>
              <a:rPr lang="en-GB" dirty="0">
                <a:solidFill>
                  <a:srgbClr val="1F2328"/>
                </a:solidFill>
                <a:latin typeface="-apple-system"/>
              </a:rPr>
              <a:t>Future:</a:t>
            </a:r>
          </a:p>
          <a:p>
            <a:pPr>
              <a:buFont typeface="Arial" panose="020B0604020202020204" pitchFamily="34" charset="0"/>
              <a:buChar char="•"/>
            </a:pPr>
            <a:r>
              <a:rPr lang="en-GB" dirty="0">
                <a:solidFill>
                  <a:srgbClr val="1F2328"/>
                </a:solidFill>
                <a:latin typeface="-apple-system"/>
              </a:rPr>
              <a:t>Fire, Industrial</a:t>
            </a:r>
          </a:p>
          <a:p>
            <a:pPr>
              <a:buFont typeface="Arial" panose="020B0604020202020204" pitchFamily="34" charset="0"/>
              <a:buChar char="•"/>
            </a:pPr>
            <a:r>
              <a:rPr lang="en-GB" dirty="0">
                <a:solidFill>
                  <a:srgbClr val="1F2328"/>
                </a:solidFill>
                <a:latin typeface="-apple-system"/>
              </a:rPr>
              <a:t>Warm colours</a:t>
            </a:r>
          </a:p>
          <a:p>
            <a:pPr>
              <a:buFont typeface="Arial" panose="020B0604020202020204" pitchFamily="34" charset="0"/>
              <a:buChar char="•"/>
            </a:pPr>
            <a:r>
              <a:rPr lang="en-GB" dirty="0">
                <a:solidFill>
                  <a:srgbClr val="1F2328"/>
                </a:solidFill>
                <a:latin typeface="-apple-system"/>
              </a:rPr>
              <a:t>Hot orange for sun and moon, again only if needed</a:t>
            </a:r>
          </a:p>
          <a:p>
            <a:pPr>
              <a:buFont typeface="Arial" panose="020B0604020202020204" pitchFamily="34" charset="0"/>
              <a:buChar char="•"/>
            </a:pPr>
            <a:r>
              <a:rPr lang="en-GB" dirty="0">
                <a:solidFill>
                  <a:srgbClr val="1F2328"/>
                </a:solidFill>
                <a:latin typeface="-apple-system"/>
              </a:rPr>
              <a:t>Smoky. Embers if possible</a:t>
            </a:r>
          </a:p>
          <a:p>
            <a:pPr>
              <a:buFont typeface="Arial" panose="020B0604020202020204" pitchFamily="34" charset="0"/>
              <a:buChar char="•"/>
            </a:pPr>
            <a:r>
              <a:rPr lang="en-GB" dirty="0">
                <a:solidFill>
                  <a:srgbClr val="1F2328"/>
                </a:solidFill>
                <a:latin typeface="-apple-system"/>
              </a:rPr>
              <a:t>Dead trees → Mural of </a:t>
            </a:r>
            <a:r>
              <a:rPr lang="en-GB" dirty="0" err="1">
                <a:solidFill>
                  <a:srgbClr val="1F2328"/>
                </a:solidFill>
                <a:latin typeface="-apple-system"/>
              </a:rPr>
              <a:t>conservationalist</a:t>
            </a:r>
            <a:r>
              <a:rPr lang="en-GB" dirty="0">
                <a:solidFill>
                  <a:srgbClr val="1F2328"/>
                </a:solidFill>
                <a:latin typeface="-apple-system"/>
              </a:rPr>
              <a:t> on a dead tree</a:t>
            </a:r>
          </a:p>
          <a:p>
            <a:pPr>
              <a:buFont typeface="Arial" panose="020B0604020202020204" pitchFamily="34" charset="0"/>
              <a:buChar char="•"/>
            </a:pPr>
            <a:r>
              <a:rPr lang="en-GB" dirty="0">
                <a:solidFill>
                  <a:srgbClr val="1F2328"/>
                </a:solidFill>
                <a:latin typeface="-apple-system"/>
              </a:rPr>
              <a:t>Lack of water flow</a:t>
            </a:r>
          </a:p>
          <a:p>
            <a:pPr>
              <a:buFont typeface="Arial" panose="020B0604020202020204" pitchFamily="34" charset="0"/>
              <a:buChar char="•"/>
            </a:pPr>
            <a:r>
              <a:rPr lang="en-GB" dirty="0">
                <a:solidFill>
                  <a:srgbClr val="1F2328"/>
                </a:solidFill>
                <a:latin typeface="-apple-system"/>
              </a:rPr>
              <a:t>Dark and gloomy</a:t>
            </a:r>
          </a:p>
          <a:p>
            <a:pPr>
              <a:buFont typeface="Arial" panose="020B0604020202020204" pitchFamily="34" charset="0"/>
              <a:buChar char="•"/>
            </a:pPr>
            <a:r>
              <a:rPr lang="en-GB" dirty="0">
                <a:solidFill>
                  <a:srgbClr val="1F2328"/>
                </a:solidFill>
                <a:latin typeface="-apple-system"/>
              </a:rPr>
              <a:t>Dark looming clouds or no clouds at all</a:t>
            </a:r>
          </a:p>
          <a:p>
            <a:pPr>
              <a:buFont typeface="Arial" panose="020B0604020202020204" pitchFamily="34" charset="0"/>
              <a:buChar char="•"/>
            </a:pPr>
            <a:r>
              <a:rPr lang="en-GB" dirty="0">
                <a:solidFill>
                  <a:srgbClr val="1F2328"/>
                </a:solidFill>
                <a:latin typeface="-apple-system"/>
              </a:rPr>
              <a:t>Images of past transport: locomotives, steam engines etc. Could be in landfill and blueprints</a:t>
            </a:r>
          </a:p>
          <a:p>
            <a:pPr>
              <a:buFont typeface="Arial" panose="020B0604020202020204" pitchFamily="34" charset="0"/>
              <a:buChar char="•"/>
            </a:pPr>
            <a:r>
              <a:rPr lang="en-GB" dirty="0">
                <a:solidFill>
                  <a:srgbClr val="1F2328"/>
                </a:solidFill>
                <a:latin typeface="-apple-system"/>
              </a:rPr>
              <a:t>Dark and dusty, dry - absolutely needed for the castle and the cave</a:t>
            </a:r>
          </a:p>
          <a:p>
            <a:pPr>
              <a:buFont typeface="Arial" panose="020B0604020202020204" pitchFamily="34" charset="0"/>
              <a:buChar char="•"/>
            </a:pPr>
            <a:r>
              <a:rPr lang="en-GB" dirty="0">
                <a:solidFill>
                  <a:srgbClr val="1F2328"/>
                </a:solidFill>
                <a:latin typeface="-apple-system"/>
              </a:rPr>
              <a:t>Sort of industrial but a little more advanced</a:t>
            </a:r>
          </a:p>
          <a:p>
            <a:pPr>
              <a:buFont typeface="Arial" panose="020B0604020202020204" pitchFamily="34" charset="0"/>
              <a:buChar char="•"/>
            </a:pPr>
            <a:r>
              <a:rPr lang="en-GB" dirty="0">
                <a:solidFill>
                  <a:srgbClr val="1F2328"/>
                </a:solidFill>
                <a:latin typeface="-apple-system"/>
              </a:rPr>
              <a:t>Radioactive greens? Further into the forest/cave area.</a:t>
            </a:r>
          </a:p>
          <a:p>
            <a:pPr>
              <a:buFont typeface="Arial" panose="020B0604020202020204" pitchFamily="34" charset="0"/>
              <a:buChar char="•"/>
            </a:pPr>
            <a:r>
              <a:rPr lang="en-GB" dirty="0">
                <a:solidFill>
                  <a:srgbClr val="1F2328"/>
                </a:solidFill>
                <a:latin typeface="-apple-system"/>
              </a:rPr>
              <a:t>Torn tapestries and collapsed carvings</a:t>
            </a:r>
          </a:p>
          <a:p>
            <a:pPr>
              <a:buFont typeface="Arial" panose="020B0604020202020204" pitchFamily="34" charset="0"/>
              <a:buChar char="•"/>
            </a:pPr>
            <a:r>
              <a:rPr lang="en-GB" dirty="0">
                <a:solidFill>
                  <a:srgbClr val="1F2328"/>
                </a:solidFill>
                <a:latin typeface="-apple-system"/>
              </a:rPr>
              <a:t>Natural light due to destruction of the past</a:t>
            </a:r>
          </a:p>
          <a:p>
            <a:pPr>
              <a:buFont typeface="Arial" panose="020B0604020202020204" pitchFamily="34" charset="0"/>
              <a:buChar char="•"/>
            </a:pPr>
            <a:r>
              <a:rPr lang="en-GB" dirty="0">
                <a:solidFill>
                  <a:srgbClr val="1F2328"/>
                </a:solidFill>
                <a:latin typeface="-apple-system"/>
              </a:rPr>
              <a:t>If NPCs: depression</a:t>
            </a:r>
          </a:p>
          <a:p>
            <a:r>
              <a:rPr lang="en-GB" dirty="0">
                <a:solidFill>
                  <a:srgbClr val="1F2328"/>
                </a:solidFill>
                <a:latin typeface="-apple-system"/>
              </a:rPr>
              <a:t>Devastation and contrast between past and future becomes more evident in the forest areas.</a:t>
            </a:r>
            <a:endParaRPr lang="en-GB" b="0" i="0" dirty="0">
              <a:solidFill>
                <a:srgbClr val="1F2328"/>
              </a:solidFill>
              <a:effectLst/>
              <a:latin typeface="-apple-system"/>
            </a:endParaRPr>
          </a:p>
        </p:txBody>
      </p:sp>
      <p:sp>
        <p:nvSpPr>
          <p:cNvPr id="3" name="Rectangle 2"/>
          <p:cNvSpPr/>
          <p:nvPr/>
        </p:nvSpPr>
        <p:spPr>
          <a:xfrm>
            <a:off x="0" y="1"/>
            <a:ext cx="5850467" cy="6001643"/>
          </a:xfrm>
          <a:prstGeom prst="rect">
            <a:avLst/>
          </a:prstGeom>
        </p:spPr>
        <p:txBody>
          <a:bodyPr wrap="square">
            <a:spAutoFit/>
          </a:bodyPr>
          <a:lstStyle/>
          <a:p>
            <a:r>
              <a:rPr lang="en-GB" sz="1600" b="1" dirty="0">
                <a:solidFill>
                  <a:srgbClr val="1F2328"/>
                </a:solidFill>
                <a:latin typeface="-apple-system"/>
              </a:rPr>
              <a:t>Lore</a:t>
            </a:r>
          </a:p>
          <a:p>
            <a:r>
              <a:rPr lang="en-GB" sz="1600" dirty="0">
                <a:solidFill>
                  <a:srgbClr val="1F2328"/>
                </a:solidFill>
                <a:latin typeface="-apple-system"/>
              </a:rPr>
              <a:t>Lore Backstory</a:t>
            </a:r>
          </a:p>
          <a:p>
            <a:pPr>
              <a:buFont typeface="Arial" panose="020B0604020202020204" pitchFamily="34" charset="0"/>
              <a:buChar char="•"/>
            </a:pPr>
            <a:r>
              <a:rPr lang="en-GB" sz="1600" dirty="0">
                <a:solidFill>
                  <a:srgbClr val="1F2328"/>
                </a:solidFill>
                <a:latin typeface="-apple-system"/>
              </a:rPr>
              <a:t>Inspiration from: Hollow Knight, Journey, Lone series</a:t>
            </a:r>
          </a:p>
          <a:p>
            <a:pPr>
              <a:buFont typeface="Arial" panose="020B0604020202020204" pitchFamily="34" charset="0"/>
              <a:buChar char="•"/>
            </a:pPr>
            <a:r>
              <a:rPr lang="en-GB" sz="1600" dirty="0">
                <a:solidFill>
                  <a:srgbClr val="1F2328"/>
                </a:solidFill>
                <a:latin typeface="-apple-system"/>
              </a:rPr>
              <a:t>Main plot: climate change and renewable energies. Dystopian future and travelling through the castle like history.</a:t>
            </a:r>
          </a:p>
          <a:p>
            <a:pPr>
              <a:buFont typeface="Arial" panose="020B0604020202020204" pitchFamily="34" charset="0"/>
              <a:buChar char="•"/>
            </a:pPr>
            <a:r>
              <a:rPr lang="en-GB" sz="1600" dirty="0">
                <a:solidFill>
                  <a:srgbClr val="1F2328"/>
                </a:solidFill>
                <a:latin typeface="-apple-system"/>
              </a:rPr>
              <a:t>History links. (Nuclear) Ice age. Replanting trees. The switch from wood to coal.</a:t>
            </a:r>
          </a:p>
          <a:p>
            <a:pPr>
              <a:buFont typeface="Arial" panose="020B0604020202020204" pitchFamily="34" charset="0"/>
              <a:buChar char="•"/>
            </a:pPr>
            <a:r>
              <a:rPr lang="en-GB" sz="1600" dirty="0">
                <a:solidFill>
                  <a:srgbClr val="1F2328"/>
                </a:solidFill>
                <a:latin typeface="-apple-system"/>
              </a:rPr>
              <a:t>Intent to sort out environmental struggle.</a:t>
            </a:r>
          </a:p>
          <a:p>
            <a:pPr>
              <a:buFont typeface="Arial" panose="020B0604020202020204" pitchFamily="34" charset="0"/>
              <a:buChar char="•"/>
            </a:pPr>
            <a:r>
              <a:rPr lang="en-GB" sz="1600" dirty="0">
                <a:solidFill>
                  <a:srgbClr val="1F2328"/>
                </a:solidFill>
                <a:latin typeface="-apple-system"/>
              </a:rPr>
              <a:t>Travel through their history for answers.</a:t>
            </a:r>
          </a:p>
          <a:p>
            <a:pPr>
              <a:buFont typeface="Arial" panose="020B0604020202020204" pitchFamily="34" charset="0"/>
              <a:buChar char="•"/>
            </a:pPr>
            <a:r>
              <a:rPr lang="en-GB" sz="1600" dirty="0">
                <a:solidFill>
                  <a:srgbClr val="1F2328"/>
                </a:solidFill>
                <a:latin typeface="-apple-system"/>
              </a:rPr>
              <a:t>Works of their own accord: stole the time travel device and is now against the Company.</a:t>
            </a:r>
          </a:p>
          <a:p>
            <a:pPr>
              <a:buFont typeface="Arial" panose="020B0604020202020204" pitchFamily="34" charset="0"/>
              <a:buChar char="•"/>
            </a:pPr>
            <a:r>
              <a:rPr lang="en-GB" sz="1600" dirty="0">
                <a:solidFill>
                  <a:srgbClr val="1F2328"/>
                </a:solidFill>
                <a:latin typeface="-apple-system"/>
              </a:rPr>
              <a:t>Company plans for nuclear energies to be developed. We all know how that went: Chernobyl, threat of nuclear fallout etc.</a:t>
            </a:r>
          </a:p>
          <a:p>
            <a:pPr>
              <a:buFont typeface="Arial" panose="020B0604020202020204" pitchFamily="34" charset="0"/>
              <a:buChar char="•"/>
            </a:pPr>
            <a:r>
              <a:rPr lang="en-GB" sz="1600" dirty="0">
                <a:solidFill>
                  <a:srgbClr val="1F2328"/>
                </a:solidFill>
                <a:latin typeface="-apple-system"/>
              </a:rPr>
              <a:t>MC wants to stop that</a:t>
            </a:r>
          </a:p>
          <a:p>
            <a:pPr>
              <a:buFont typeface="Arial" panose="020B0604020202020204" pitchFamily="34" charset="0"/>
              <a:buChar char="•"/>
            </a:pPr>
            <a:r>
              <a:rPr lang="en-GB" sz="1600" dirty="0">
                <a:solidFill>
                  <a:srgbClr val="1F2328"/>
                </a:solidFill>
                <a:latin typeface="-apple-system"/>
              </a:rPr>
              <a:t>Heard stories/read books on renewable energy and benefits. Can be hinted at in game but doesn't necessarily need to be there.</a:t>
            </a:r>
          </a:p>
          <a:p>
            <a:pPr>
              <a:buFont typeface="Arial" panose="020B0604020202020204" pitchFamily="34" charset="0"/>
              <a:buChar char="•"/>
            </a:pPr>
            <a:r>
              <a:rPr lang="en-GB" sz="1600" dirty="0">
                <a:solidFill>
                  <a:srgbClr val="1F2328"/>
                </a:solidFill>
                <a:latin typeface="-apple-system"/>
              </a:rPr>
              <a:t>Dystopian future!</a:t>
            </a:r>
          </a:p>
          <a:p>
            <a:pPr>
              <a:buFont typeface="Arial" panose="020B0604020202020204" pitchFamily="34" charset="0"/>
              <a:buChar char="•"/>
            </a:pPr>
            <a:r>
              <a:rPr lang="en-GB" sz="1600" dirty="0">
                <a:solidFill>
                  <a:srgbClr val="1F2328"/>
                </a:solidFill>
                <a:latin typeface="-apple-system"/>
              </a:rPr>
              <a:t>Switches between times to access the past and their "secrets". Doesn't need to be explicitly shown especially at the start but will build with lore: how the past developed into the future.</a:t>
            </a:r>
          </a:p>
          <a:p>
            <a:pPr>
              <a:buFont typeface="Arial" panose="020B0604020202020204" pitchFamily="34" charset="0"/>
              <a:buChar char="•"/>
            </a:pPr>
            <a:r>
              <a:rPr lang="en-GB" sz="1600" dirty="0">
                <a:solidFill>
                  <a:srgbClr val="1F2328"/>
                </a:solidFill>
                <a:latin typeface="-apple-system"/>
              </a:rPr>
              <a:t>Fix the problem, </a:t>
            </a:r>
            <a:r>
              <a:rPr lang="en-GB" sz="1600" dirty="0" err="1">
                <a:solidFill>
                  <a:srgbClr val="1F2328"/>
                </a:solidFill>
                <a:latin typeface="-apple-system"/>
              </a:rPr>
              <a:t>cus</a:t>
            </a:r>
            <a:r>
              <a:rPr lang="en-GB" sz="1600" dirty="0">
                <a:solidFill>
                  <a:srgbClr val="1F2328"/>
                </a:solidFill>
                <a:latin typeface="-apple-system"/>
              </a:rPr>
              <a:t> the Company sure won't.</a:t>
            </a:r>
          </a:p>
          <a:p>
            <a:pPr>
              <a:buFont typeface="Arial" panose="020B0604020202020204" pitchFamily="34" charset="0"/>
              <a:buChar char="•"/>
            </a:pPr>
            <a:r>
              <a:rPr lang="en-GB" sz="1600" dirty="0">
                <a:solidFill>
                  <a:srgbClr val="1F2328"/>
                </a:solidFill>
                <a:latin typeface="-apple-system"/>
              </a:rPr>
              <a:t>Nuclear Ice Age implied ending?</a:t>
            </a:r>
          </a:p>
        </p:txBody>
      </p:sp>
      <p:sp>
        <p:nvSpPr>
          <p:cNvPr id="4" name="Rectangle 3"/>
          <p:cNvSpPr/>
          <p:nvPr/>
        </p:nvSpPr>
        <p:spPr>
          <a:xfrm>
            <a:off x="6280573" y="333620"/>
            <a:ext cx="6096000" cy="6124754"/>
          </a:xfrm>
          <a:prstGeom prst="rect">
            <a:avLst/>
          </a:prstGeom>
        </p:spPr>
        <p:txBody>
          <a:bodyPr>
            <a:spAutoFit/>
          </a:bodyPr>
          <a:lstStyle/>
          <a:p>
            <a:r>
              <a:rPr lang="en-GB" sz="1400" b="1" dirty="0">
                <a:solidFill>
                  <a:srgbClr val="1F2328"/>
                </a:solidFill>
                <a:latin typeface="-apple-system"/>
              </a:rPr>
              <a:t>World history</a:t>
            </a:r>
          </a:p>
          <a:p>
            <a:r>
              <a:rPr lang="en-GB" sz="1400" dirty="0">
                <a:solidFill>
                  <a:srgbClr val="1F2328"/>
                </a:solidFill>
                <a:latin typeface="-apple-system"/>
              </a:rPr>
              <a:t>Past:</a:t>
            </a:r>
          </a:p>
          <a:p>
            <a:pPr>
              <a:buFont typeface="Arial" panose="020B0604020202020204" pitchFamily="34" charset="0"/>
              <a:buChar char="•"/>
            </a:pPr>
            <a:r>
              <a:rPr lang="en-GB" sz="1400" dirty="0">
                <a:solidFill>
                  <a:srgbClr val="1F2328"/>
                </a:solidFill>
                <a:latin typeface="-apple-system"/>
              </a:rPr>
              <a:t>Mundane/a little more idealised.</a:t>
            </a:r>
          </a:p>
          <a:p>
            <a:pPr>
              <a:buFont typeface="Arial" panose="020B0604020202020204" pitchFamily="34" charset="0"/>
              <a:buChar char="•"/>
            </a:pPr>
            <a:r>
              <a:rPr lang="en-GB" sz="1400" dirty="0">
                <a:solidFill>
                  <a:srgbClr val="1F2328"/>
                </a:solidFill>
                <a:latin typeface="-apple-system"/>
              </a:rPr>
              <a:t>Medieval style (or just an older time to fossil fuels).</a:t>
            </a:r>
          </a:p>
          <a:p>
            <a:pPr>
              <a:buFont typeface="Arial" panose="020B0604020202020204" pitchFamily="34" charset="0"/>
              <a:buChar char="•"/>
            </a:pPr>
            <a:r>
              <a:rPr lang="en-GB" sz="1400" dirty="0">
                <a:solidFill>
                  <a:srgbClr val="1F2328"/>
                </a:solidFill>
                <a:latin typeface="-apple-system"/>
              </a:rPr>
              <a:t>Wood primarily → slow switch to coal.</a:t>
            </a:r>
          </a:p>
          <a:p>
            <a:pPr>
              <a:buFont typeface="Arial" panose="020B0604020202020204" pitchFamily="34" charset="0"/>
              <a:buChar char="•"/>
            </a:pPr>
            <a:r>
              <a:rPr lang="en-GB" sz="1400" dirty="0">
                <a:solidFill>
                  <a:srgbClr val="1F2328"/>
                </a:solidFill>
                <a:latin typeface="-apple-system"/>
              </a:rPr>
              <a:t>Replant trees and use them sparingly.</a:t>
            </a:r>
          </a:p>
          <a:p>
            <a:pPr>
              <a:buFont typeface="Arial" panose="020B0604020202020204" pitchFamily="34" charset="0"/>
              <a:buChar char="•"/>
            </a:pPr>
            <a:r>
              <a:rPr lang="en-GB" sz="1400" dirty="0">
                <a:solidFill>
                  <a:srgbClr val="1F2328"/>
                </a:solidFill>
                <a:latin typeface="-apple-system"/>
              </a:rPr>
              <a:t>Paganism could play a part like a belief in a higher God like being(s) to look over them. Sort of like a Gaia/Terraria/God of the Earth.</a:t>
            </a:r>
          </a:p>
          <a:p>
            <a:pPr>
              <a:buFont typeface="Arial" panose="020B0604020202020204" pitchFamily="34" charset="0"/>
              <a:buChar char="•"/>
            </a:pPr>
            <a:r>
              <a:rPr lang="en-GB" sz="1400" dirty="0">
                <a:solidFill>
                  <a:srgbClr val="1F2328"/>
                </a:solidFill>
                <a:latin typeface="-apple-system"/>
              </a:rPr>
              <a:t>Switch to coal imaged as a gift at the beginning, but slowly turns evil. [Miasma idea, smoke, earlier deaths etc.] Probably won't be </a:t>
            </a:r>
            <a:r>
              <a:rPr lang="en-GB" sz="1400" dirty="0" smtClean="0">
                <a:solidFill>
                  <a:srgbClr val="1F2328"/>
                </a:solidFill>
                <a:latin typeface="-apple-system"/>
              </a:rPr>
              <a:t>implemented:  would </a:t>
            </a:r>
            <a:r>
              <a:rPr lang="en-GB" sz="1400" dirty="0">
                <a:solidFill>
                  <a:srgbClr val="1F2328"/>
                </a:solidFill>
                <a:latin typeface="-apple-system"/>
              </a:rPr>
              <a:t>be further into the story.</a:t>
            </a:r>
          </a:p>
          <a:p>
            <a:pPr>
              <a:buFont typeface="Arial" panose="020B0604020202020204" pitchFamily="34" charset="0"/>
              <a:buChar char="•"/>
            </a:pPr>
            <a:r>
              <a:rPr lang="en-GB" sz="1400" dirty="0">
                <a:solidFill>
                  <a:srgbClr val="1F2328"/>
                </a:solidFill>
                <a:latin typeface="-apple-system"/>
              </a:rPr>
              <a:t>Plans for further </a:t>
            </a:r>
            <a:r>
              <a:rPr lang="en-GB" sz="1400" dirty="0" err="1">
                <a:solidFill>
                  <a:srgbClr val="1F2328"/>
                </a:solidFill>
                <a:latin typeface="-apple-system"/>
              </a:rPr>
              <a:t>bioenergies</a:t>
            </a:r>
            <a:r>
              <a:rPr lang="en-GB" sz="1400" dirty="0">
                <a:solidFill>
                  <a:srgbClr val="1F2328"/>
                </a:solidFill>
                <a:latin typeface="-apple-system"/>
              </a:rPr>
              <a:t> to be produced and spread. Scrapped for an influx in coal usage. Again further into the story.</a:t>
            </a:r>
          </a:p>
          <a:p>
            <a:r>
              <a:rPr lang="en-GB" sz="1400" dirty="0">
                <a:solidFill>
                  <a:srgbClr val="1F2328"/>
                </a:solidFill>
                <a:latin typeface="-apple-system"/>
              </a:rPr>
              <a:t>Future:</a:t>
            </a:r>
          </a:p>
          <a:p>
            <a:pPr>
              <a:buFont typeface="Arial" panose="020B0604020202020204" pitchFamily="34" charset="0"/>
              <a:buChar char="•"/>
            </a:pPr>
            <a:r>
              <a:rPr lang="en-GB" sz="1400" dirty="0">
                <a:solidFill>
                  <a:srgbClr val="1F2328"/>
                </a:solidFill>
                <a:latin typeface="-apple-system"/>
              </a:rPr>
              <a:t>No visible or evident renewable energy.</a:t>
            </a:r>
          </a:p>
          <a:p>
            <a:pPr>
              <a:buFont typeface="Arial" panose="020B0604020202020204" pitchFamily="34" charset="0"/>
              <a:buChar char="•"/>
            </a:pPr>
            <a:r>
              <a:rPr lang="en-GB" sz="1400" dirty="0">
                <a:solidFill>
                  <a:srgbClr val="1F2328"/>
                </a:solidFill>
                <a:latin typeface="-apple-system"/>
              </a:rPr>
              <a:t>Cave could show scrapped renewable energy plans alongside blueprints for other projects like transport, or main base of operations for the Company's secrets.</a:t>
            </a:r>
          </a:p>
          <a:p>
            <a:pPr>
              <a:buFont typeface="Arial" panose="020B0604020202020204" pitchFamily="34" charset="0"/>
              <a:buChar char="•"/>
            </a:pPr>
            <a:r>
              <a:rPr lang="en-GB" sz="1400" dirty="0">
                <a:solidFill>
                  <a:srgbClr val="1F2328"/>
                </a:solidFill>
                <a:latin typeface="-apple-system"/>
              </a:rPr>
              <a:t>No religious beliefs, no Gods, just "progress".</a:t>
            </a:r>
          </a:p>
          <a:p>
            <a:pPr>
              <a:buFont typeface="Arial" panose="020B0604020202020204" pitchFamily="34" charset="0"/>
              <a:buChar char="•"/>
            </a:pPr>
            <a:r>
              <a:rPr lang="en-GB" sz="1400" dirty="0">
                <a:solidFill>
                  <a:srgbClr val="1F2328"/>
                </a:solidFill>
                <a:latin typeface="-apple-system"/>
              </a:rPr>
              <a:t>Broken TV broadcasts could show these or as said blueprints laid over each other.</a:t>
            </a:r>
          </a:p>
          <a:p>
            <a:pPr>
              <a:buFont typeface="Arial" panose="020B0604020202020204" pitchFamily="34" charset="0"/>
              <a:buChar char="•"/>
            </a:pPr>
            <a:r>
              <a:rPr lang="en-GB" sz="1400" dirty="0">
                <a:solidFill>
                  <a:srgbClr val="1F2328"/>
                </a:solidFill>
                <a:latin typeface="-apple-system"/>
              </a:rPr>
              <a:t>Like the murals of old, just twisted for profit.</a:t>
            </a:r>
          </a:p>
          <a:p>
            <a:pPr>
              <a:buFont typeface="Arial" panose="020B0604020202020204" pitchFamily="34" charset="0"/>
              <a:buChar char="•"/>
            </a:pPr>
            <a:r>
              <a:rPr lang="en-GB" sz="1400" dirty="0">
                <a:solidFill>
                  <a:srgbClr val="1F2328"/>
                </a:solidFill>
                <a:latin typeface="-apple-system"/>
              </a:rPr>
              <a:t>Fossil fuels, smoke, [warm orange for sun and moon} ONLY IF NECESSARY.</a:t>
            </a:r>
          </a:p>
          <a:p>
            <a:pPr>
              <a:buFont typeface="Arial" panose="020B0604020202020204" pitchFamily="34" charset="0"/>
              <a:buChar char="•"/>
            </a:pPr>
            <a:r>
              <a:rPr lang="en-GB" sz="1400" dirty="0">
                <a:solidFill>
                  <a:srgbClr val="1F2328"/>
                </a:solidFill>
                <a:latin typeface="-apple-system"/>
              </a:rPr>
              <a:t>Transport influx: cars, locomotives, steam, fire, nuclear.</a:t>
            </a:r>
          </a:p>
          <a:p>
            <a:pPr>
              <a:buFont typeface="Arial" panose="020B0604020202020204" pitchFamily="34" charset="0"/>
              <a:buChar char="•"/>
            </a:pPr>
            <a:r>
              <a:rPr lang="en-GB" sz="1400" dirty="0">
                <a:solidFill>
                  <a:srgbClr val="1F2328"/>
                </a:solidFill>
                <a:latin typeface="-apple-system"/>
              </a:rPr>
              <a:t>Fire imagery will play a part in the "futuristic" aesthetic.</a:t>
            </a:r>
          </a:p>
          <a:p>
            <a:pPr>
              <a:buFont typeface="Arial" panose="020B0604020202020204" pitchFamily="34" charset="0"/>
              <a:buChar char="•"/>
            </a:pPr>
            <a:r>
              <a:rPr lang="en-GB" sz="1400" dirty="0">
                <a:solidFill>
                  <a:srgbClr val="1F2328"/>
                </a:solidFill>
                <a:latin typeface="-apple-system"/>
              </a:rPr>
              <a:t>Everything left in the dust - landfill.</a:t>
            </a:r>
          </a:p>
          <a:p>
            <a:pPr>
              <a:buFont typeface="Arial" panose="020B0604020202020204" pitchFamily="34" charset="0"/>
              <a:buChar char="•"/>
            </a:pPr>
            <a:r>
              <a:rPr lang="en-GB" sz="1400" dirty="0">
                <a:solidFill>
                  <a:srgbClr val="1F2328"/>
                </a:solidFill>
                <a:latin typeface="-apple-system"/>
              </a:rPr>
              <a:t>Industrial De-evolution.</a:t>
            </a:r>
          </a:p>
        </p:txBody>
      </p:sp>
    </p:spTree>
    <p:extLst>
      <p:ext uri="{BB962C8B-B14F-4D97-AF65-F5344CB8AC3E}">
        <p14:creationId xmlns:p14="http://schemas.microsoft.com/office/powerpoint/2010/main" val="382755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010102" cy="5909310"/>
          </a:xfrm>
          <a:prstGeom prst="rect">
            <a:avLst/>
          </a:prstGeom>
        </p:spPr>
        <p:txBody>
          <a:bodyPr wrap="square">
            <a:spAutoFit/>
          </a:bodyPr>
          <a:lstStyle/>
          <a:p>
            <a:r>
              <a:rPr lang="en-GB" b="1" dirty="0">
                <a:solidFill>
                  <a:srgbClr val="1F2328"/>
                </a:solidFill>
                <a:latin typeface="-apple-system"/>
              </a:rPr>
              <a:t>Atmosphere</a:t>
            </a:r>
          </a:p>
          <a:p>
            <a:r>
              <a:rPr lang="en-GB" dirty="0">
                <a:solidFill>
                  <a:srgbClr val="1F2328"/>
                </a:solidFill>
                <a:latin typeface="-apple-system"/>
              </a:rPr>
              <a:t>Past:</a:t>
            </a:r>
          </a:p>
          <a:p>
            <a:pPr>
              <a:buFont typeface="Arial" panose="020B0604020202020204" pitchFamily="34" charset="0"/>
              <a:buChar char="•"/>
            </a:pPr>
            <a:r>
              <a:rPr lang="en-GB" dirty="0">
                <a:solidFill>
                  <a:srgbClr val="1F2328"/>
                </a:solidFill>
                <a:latin typeface="-apple-system"/>
              </a:rPr>
              <a:t>Water, Natural</a:t>
            </a:r>
          </a:p>
          <a:p>
            <a:pPr>
              <a:buFont typeface="Arial" panose="020B0604020202020204" pitchFamily="34" charset="0"/>
              <a:buChar char="•"/>
            </a:pPr>
            <a:r>
              <a:rPr lang="en-GB" dirty="0">
                <a:solidFill>
                  <a:srgbClr val="1F2328"/>
                </a:solidFill>
                <a:latin typeface="-apple-system"/>
              </a:rPr>
              <a:t>Colder colours</a:t>
            </a:r>
          </a:p>
          <a:p>
            <a:pPr>
              <a:buFont typeface="Arial" panose="020B0604020202020204" pitchFamily="34" charset="0"/>
              <a:buChar char="•"/>
            </a:pPr>
            <a:r>
              <a:rPr lang="en-GB" dirty="0">
                <a:solidFill>
                  <a:srgbClr val="1F2328"/>
                </a:solidFill>
                <a:latin typeface="-apple-system"/>
              </a:rPr>
              <a:t>Reminiscent of water</a:t>
            </a:r>
          </a:p>
          <a:p>
            <a:pPr>
              <a:buFont typeface="Arial" panose="020B0604020202020204" pitchFamily="34" charset="0"/>
              <a:buChar char="•"/>
            </a:pPr>
            <a:r>
              <a:rPr lang="en-GB" dirty="0">
                <a:solidFill>
                  <a:srgbClr val="1F2328"/>
                </a:solidFill>
                <a:latin typeface="-apple-system"/>
              </a:rPr>
              <a:t>Life clearly thriving</a:t>
            </a:r>
          </a:p>
          <a:p>
            <a:pPr>
              <a:buFont typeface="Arial" panose="020B0604020202020204" pitchFamily="34" charset="0"/>
              <a:buChar char="•"/>
            </a:pPr>
            <a:r>
              <a:rPr lang="en-GB" dirty="0">
                <a:solidFill>
                  <a:srgbClr val="1F2328"/>
                </a:solidFill>
                <a:latin typeface="-apple-system"/>
              </a:rPr>
              <a:t>Plentiful water</a:t>
            </a:r>
          </a:p>
          <a:p>
            <a:pPr>
              <a:buFont typeface="Arial" panose="020B0604020202020204" pitchFamily="34" charset="0"/>
              <a:buChar char="•"/>
            </a:pPr>
            <a:r>
              <a:rPr lang="en-GB" dirty="0">
                <a:solidFill>
                  <a:srgbClr val="1F2328"/>
                </a:solidFill>
                <a:latin typeface="-apple-system"/>
              </a:rPr>
              <a:t>Flowing river and foliage</a:t>
            </a:r>
          </a:p>
          <a:p>
            <a:pPr>
              <a:buFont typeface="Arial" panose="020B0604020202020204" pitchFamily="34" charset="0"/>
              <a:buChar char="•"/>
            </a:pPr>
            <a:r>
              <a:rPr lang="en-GB" dirty="0">
                <a:solidFill>
                  <a:srgbClr val="1F2328"/>
                </a:solidFill>
                <a:latin typeface="-apple-system"/>
              </a:rPr>
              <a:t>Lack of coal. For now.</a:t>
            </a:r>
          </a:p>
          <a:p>
            <a:pPr>
              <a:buFont typeface="Arial" panose="020B0604020202020204" pitchFamily="34" charset="0"/>
              <a:buChar char="•"/>
            </a:pPr>
            <a:r>
              <a:rPr lang="en-GB" dirty="0">
                <a:solidFill>
                  <a:srgbClr val="1F2328"/>
                </a:solidFill>
                <a:latin typeface="-apple-system"/>
              </a:rPr>
              <a:t>Horses and carts. "Primitive" transport</a:t>
            </a:r>
          </a:p>
          <a:p>
            <a:pPr>
              <a:buFont typeface="Arial" panose="020B0604020202020204" pitchFamily="34" charset="0"/>
              <a:buChar char="•"/>
            </a:pPr>
            <a:r>
              <a:rPr lang="en-GB" dirty="0">
                <a:solidFill>
                  <a:srgbClr val="1F2328"/>
                </a:solidFill>
                <a:latin typeface="-apple-system"/>
              </a:rPr>
              <a:t>Manure used for crops - natural usage</a:t>
            </a:r>
          </a:p>
          <a:p>
            <a:pPr>
              <a:buFont typeface="Arial" panose="020B0604020202020204" pitchFamily="34" charset="0"/>
              <a:buChar char="•"/>
            </a:pPr>
            <a:r>
              <a:rPr lang="en-GB" dirty="0">
                <a:solidFill>
                  <a:srgbClr val="1F2328"/>
                </a:solidFill>
                <a:latin typeface="-apple-system"/>
              </a:rPr>
              <a:t>Thriving land - greens</a:t>
            </a:r>
          </a:p>
          <a:p>
            <a:pPr>
              <a:buFont typeface="Arial" panose="020B0604020202020204" pitchFamily="34" charset="0"/>
              <a:buChar char="•"/>
            </a:pPr>
            <a:r>
              <a:rPr lang="en-GB" dirty="0">
                <a:solidFill>
                  <a:srgbClr val="1F2328"/>
                </a:solidFill>
                <a:latin typeface="-apple-system"/>
              </a:rPr>
              <a:t>Farming evident if possible</a:t>
            </a:r>
          </a:p>
          <a:p>
            <a:pPr>
              <a:buFont typeface="Arial" panose="020B0604020202020204" pitchFamily="34" charset="0"/>
              <a:buChar char="•"/>
            </a:pPr>
            <a:r>
              <a:rPr lang="en-GB" dirty="0">
                <a:solidFill>
                  <a:srgbClr val="1F2328"/>
                </a:solidFill>
                <a:latin typeface="-apple-system"/>
              </a:rPr>
              <a:t>Water dripping in cave</a:t>
            </a:r>
          </a:p>
          <a:p>
            <a:pPr>
              <a:buFont typeface="Arial" panose="020B0604020202020204" pitchFamily="34" charset="0"/>
              <a:buChar char="•"/>
            </a:pPr>
            <a:r>
              <a:rPr lang="en-GB" dirty="0">
                <a:solidFill>
                  <a:srgbClr val="1F2328"/>
                </a:solidFill>
                <a:latin typeface="-apple-system"/>
              </a:rPr>
              <a:t>All natural stones for buildings - castle</a:t>
            </a:r>
          </a:p>
          <a:p>
            <a:pPr>
              <a:buFont typeface="Arial" panose="020B0604020202020204" pitchFamily="34" charset="0"/>
              <a:buChar char="•"/>
            </a:pPr>
            <a:r>
              <a:rPr lang="en-GB" dirty="0">
                <a:solidFill>
                  <a:srgbClr val="1F2328"/>
                </a:solidFill>
                <a:latin typeface="-apple-system"/>
              </a:rPr>
              <a:t>Carvings and tapestries</a:t>
            </a:r>
          </a:p>
          <a:p>
            <a:pPr>
              <a:buFont typeface="Arial" panose="020B0604020202020204" pitchFamily="34" charset="0"/>
              <a:buChar char="•"/>
            </a:pPr>
            <a:r>
              <a:rPr lang="en-GB" dirty="0">
                <a:solidFill>
                  <a:srgbClr val="1F2328"/>
                </a:solidFill>
                <a:latin typeface="-apple-system"/>
              </a:rPr>
              <a:t>Well aired - wind effects if possible</a:t>
            </a:r>
          </a:p>
          <a:p>
            <a:pPr>
              <a:buFont typeface="Arial" panose="020B0604020202020204" pitchFamily="34" charset="0"/>
              <a:buChar char="•"/>
            </a:pPr>
            <a:r>
              <a:rPr lang="en-GB" dirty="0">
                <a:solidFill>
                  <a:srgbClr val="1F2328"/>
                </a:solidFill>
                <a:latin typeface="-apple-system"/>
              </a:rPr>
              <a:t>Clean and taken care of unlike the future. NURTURED.</a:t>
            </a:r>
          </a:p>
          <a:p>
            <a:pPr>
              <a:buFont typeface="Arial" panose="020B0604020202020204" pitchFamily="34" charset="0"/>
              <a:buChar char="•"/>
            </a:pPr>
            <a:r>
              <a:rPr lang="en-GB" dirty="0">
                <a:solidFill>
                  <a:srgbClr val="1F2328"/>
                </a:solidFill>
                <a:latin typeface="-apple-system"/>
              </a:rPr>
              <a:t>Natural light in the castle made intentionally for light to get in</a:t>
            </a:r>
          </a:p>
          <a:p>
            <a:pPr>
              <a:buFont typeface="Arial" panose="020B0604020202020204" pitchFamily="34" charset="0"/>
              <a:buChar char="•"/>
            </a:pPr>
            <a:r>
              <a:rPr lang="en-GB" dirty="0">
                <a:solidFill>
                  <a:srgbClr val="1F2328"/>
                </a:solidFill>
                <a:latin typeface="-apple-system"/>
              </a:rPr>
              <a:t>If NPCs: </a:t>
            </a:r>
            <a:r>
              <a:rPr lang="en-GB" dirty="0" smtClean="0">
                <a:solidFill>
                  <a:srgbClr val="1F2328"/>
                </a:solidFill>
                <a:latin typeface="-apple-system"/>
              </a:rPr>
              <a:t>thriving</a:t>
            </a:r>
            <a:endParaRPr lang="en-GB" dirty="0">
              <a:solidFill>
                <a:srgbClr val="1F2328"/>
              </a:solidFill>
              <a:latin typeface="-apple-system"/>
            </a:endParaRPr>
          </a:p>
        </p:txBody>
      </p:sp>
      <p:sp>
        <p:nvSpPr>
          <p:cNvPr id="3" name="Rectangle 2"/>
          <p:cNvSpPr/>
          <p:nvPr/>
        </p:nvSpPr>
        <p:spPr>
          <a:xfrm>
            <a:off x="6096000" y="182880"/>
            <a:ext cx="6096000" cy="5940088"/>
          </a:xfrm>
          <a:prstGeom prst="rect">
            <a:avLst/>
          </a:prstGeom>
        </p:spPr>
        <p:txBody>
          <a:bodyPr>
            <a:spAutoFit/>
          </a:bodyPr>
          <a:lstStyle/>
          <a:p>
            <a:r>
              <a:rPr lang="en-GB" dirty="0">
                <a:solidFill>
                  <a:srgbClr val="1F2328"/>
                </a:solidFill>
                <a:latin typeface="-apple-system"/>
              </a:rPr>
              <a:t>Future:</a:t>
            </a:r>
          </a:p>
          <a:p>
            <a:pPr>
              <a:buFont typeface="Arial" panose="020B0604020202020204" pitchFamily="34" charset="0"/>
              <a:buChar char="•"/>
            </a:pPr>
            <a:r>
              <a:rPr lang="en-GB" dirty="0">
                <a:solidFill>
                  <a:srgbClr val="1F2328"/>
                </a:solidFill>
                <a:latin typeface="-apple-system"/>
              </a:rPr>
              <a:t>Fire, Industrial</a:t>
            </a:r>
          </a:p>
          <a:p>
            <a:pPr>
              <a:buFont typeface="Arial" panose="020B0604020202020204" pitchFamily="34" charset="0"/>
              <a:buChar char="•"/>
            </a:pPr>
            <a:r>
              <a:rPr lang="en-GB" dirty="0">
                <a:solidFill>
                  <a:srgbClr val="1F2328"/>
                </a:solidFill>
                <a:latin typeface="-apple-system"/>
              </a:rPr>
              <a:t>Warm colours</a:t>
            </a:r>
          </a:p>
          <a:p>
            <a:pPr>
              <a:buFont typeface="Arial" panose="020B0604020202020204" pitchFamily="34" charset="0"/>
              <a:buChar char="•"/>
            </a:pPr>
            <a:r>
              <a:rPr lang="en-GB" dirty="0">
                <a:solidFill>
                  <a:srgbClr val="1F2328"/>
                </a:solidFill>
                <a:latin typeface="-apple-system"/>
              </a:rPr>
              <a:t>Hot orange for sun and moon, again only if needed</a:t>
            </a:r>
          </a:p>
          <a:p>
            <a:pPr>
              <a:buFont typeface="Arial" panose="020B0604020202020204" pitchFamily="34" charset="0"/>
              <a:buChar char="•"/>
            </a:pPr>
            <a:r>
              <a:rPr lang="en-GB" dirty="0">
                <a:solidFill>
                  <a:srgbClr val="1F2328"/>
                </a:solidFill>
                <a:latin typeface="-apple-system"/>
              </a:rPr>
              <a:t>Smoky. Embers if possible</a:t>
            </a:r>
          </a:p>
          <a:p>
            <a:pPr>
              <a:buFont typeface="Arial" panose="020B0604020202020204" pitchFamily="34" charset="0"/>
              <a:buChar char="•"/>
            </a:pPr>
            <a:r>
              <a:rPr lang="en-GB" dirty="0">
                <a:solidFill>
                  <a:srgbClr val="1F2328"/>
                </a:solidFill>
                <a:latin typeface="-apple-system"/>
              </a:rPr>
              <a:t>Dead trees → Mural of </a:t>
            </a:r>
            <a:r>
              <a:rPr lang="en-GB" dirty="0" err="1">
                <a:solidFill>
                  <a:srgbClr val="1F2328"/>
                </a:solidFill>
                <a:latin typeface="-apple-system"/>
              </a:rPr>
              <a:t>conservationalist</a:t>
            </a:r>
            <a:r>
              <a:rPr lang="en-GB" dirty="0">
                <a:solidFill>
                  <a:srgbClr val="1F2328"/>
                </a:solidFill>
                <a:latin typeface="-apple-system"/>
              </a:rPr>
              <a:t> on a dead tree</a:t>
            </a:r>
          </a:p>
          <a:p>
            <a:pPr>
              <a:buFont typeface="Arial" panose="020B0604020202020204" pitchFamily="34" charset="0"/>
              <a:buChar char="•"/>
            </a:pPr>
            <a:r>
              <a:rPr lang="en-GB" dirty="0">
                <a:solidFill>
                  <a:srgbClr val="1F2328"/>
                </a:solidFill>
                <a:latin typeface="-apple-system"/>
              </a:rPr>
              <a:t>Lack of water flow</a:t>
            </a:r>
          </a:p>
          <a:p>
            <a:pPr>
              <a:buFont typeface="Arial" panose="020B0604020202020204" pitchFamily="34" charset="0"/>
              <a:buChar char="•"/>
            </a:pPr>
            <a:r>
              <a:rPr lang="en-GB" dirty="0">
                <a:solidFill>
                  <a:srgbClr val="1F2328"/>
                </a:solidFill>
                <a:latin typeface="-apple-system"/>
              </a:rPr>
              <a:t>Dark and gloomy</a:t>
            </a:r>
          </a:p>
          <a:p>
            <a:pPr>
              <a:buFont typeface="Arial" panose="020B0604020202020204" pitchFamily="34" charset="0"/>
              <a:buChar char="•"/>
            </a:pPr>
            <a:r>
              <a:rPr lang="en-GB" dirty="0">
                <a:solidFill>
                  <a:srgbClr val="1F2328"/>
                </a:solidFill>
                <a:latin typeface="-apple-system"/>
              </a:rPr>
              <a:t>Dark looming clouds or no clouds at all</a:t>
            </a:r>
          </a:p>
          <a:p>
            <a:pPr>
              <a:buFont typeface="Arial" panose="020B0604020202020204" pitchFamily="34" charset="0"/>
              <a:buChar char="•"/>
            </a:pPr>
            <a:r>
              <a:rPr lang="en-GB" dirty="0">
                <a:solidFill>
                  <a:srgbClr val="1F2328"/>
                </a:solidFill>
                <a:latin typeface="-apple-system"/>
              </a:rPr>
              <a:t>Images of past transport: locomotives, steam engines etc. Could be in landfill and blueprints</a:t>
            </a:r>
          </a:p>
          <a:p>
            <a:pPr>
              <a:buFont typeface="Arial" panose="020B0604020202020204" pitchFamily="34" charset="0"/>
              <a:buChar char="•"/>
            </a:pPr>
            <a:r>
              <a:rPr lang="en-GB" dirty="0">
                <a:solidFill>
                  <a:srgbClr val="1F2328"/>
                </a:solidFill>
                <a:latin typeface="-apple-system"/>
              </a:rPr>
              <a:t>Dark and dusty, dry - absolutely needed for the castle and the cave</a:t>
            </a:r>
          </a:p>
          <a:p>
            <a:pPr>
              <a:buFont typeface="Arial" panose="020B0604020202020204" pitchFamily="34" charset="0"/>
              <a:buChar char="•"/>
            </a:pPr>
            <a:r>
              <a:rPr lang="en-GB" dirty="0">
                <a:solidFill>
                  <a:srgbClr val="1F2328"/>
                </a:solidFill>
                <a:latin typeface="-apple-system"/>
              </a:rPr>
              <a:t>Sort of industrial but a little more advanced</a:t>
            </a:r>
          </a:p>
          <a:p>
            <a:pPr>
              <a:buFont typeface="Arial" panose="020B0604020202020204" pitchFamily="34" charset="0"/>
              <a:buChar char="•"/>
            </a:pPr>
            <a:r>
              <a:rPr lang="en-GB" dirty="0">
                <a:solidFill>
                  <a:srgbClr val="1F2328"/>
                </a:solidFill>
                <a:latin typeface="-apple-system"/>
              </a:rPr>
              <a:t>Radioactive greens? Further into the forest/cave area.</a:t>
            </a:r>
          </a:p>
          <a:p>
            <a:pPr>
              <a:buFont typeface="Arial" panose="020B0604020202020204" pitchFamily="34" charset="0"/>
              <a:buChar char="•"/>
            </a:pPr>
            <a:r>
              <a:rPr lang="en-GB" dirty="0">
                <a:solidFill>
                  <a:srgbClr val="1F2328"/>
                </a:solidFill>
                <a:latin typeface="-apple-system"/>
              </a:rPr>
              <a:t>Torn tapestries and collapsed carvings</a:t>
            </a:r>
          </a:p>
          <a:p>
            <a:pPr>
              <a:buFont typeface="Arial" panose="020B0604020202020204" pitchFamily="34" charset="0"/>
              <a:buChar char="•"/>
            </a:pPr>
            <a:r>
              <a:rPr lang="en-GB" dirty="0">
                <a:solidFill>
                  <a:srgbClr val="1F2328"/>
                </a:solidFill>
                <a:latin typeface="-apple-system"/>
              </a:rPr>
              <a:t>Natural light due to destruction of the past</a:t>
            </a:r>
          </a:p>
          <a:p>
            <a:pPr>
              <a:buFont typeface="Arial" panose="020B0604020202020204" pitchFamily="34" charset="0"/>
              <a:buChar char="•"/>
            </a:pPr>
            <a:r>
              <a:rPr lang="en-GB" dirty="0">
                <a:solidFill>
                  <a:srgbClr val="1F2328"/>
                </a:solidFill>
                <a:latin typeface="-apple-system"/>
              </a:rPr>
              <a:t>If NPCs: </a:t>
            </a:r>
            <a:r>
              <a:rPr lang="en-GB" dirty="0" smtClean="0">
                <a:solidFill>
                  <a:srgbClr val="1F2328"/>
                </a:solidFill>
                <a:latin typeface="-apple-system"/>
              </a:rPr>
              <a:t>depression</a:t>
            </a:r>
          </a:p>
          <a:p>
            <a:endParaRPr lang="en-GB" dirty="0">
              <a:solidFill>
                <a:srgbClr val="1F2328"/>
              </a:solidFill>
              <a:latin typeface="-apple-system"/>
            </a:endParaRPr>
          </a:p>
          <a:p>
            <a:r>
              <a:rPr lang="en-GB" dirty="0">
                <a:solidFill>
                  <a:srgbClr val="1F2328"/>
                </a:solidFill>
                <a:latin typeface="-apple-system"/>
              </a:rPr>
              <a:t>Devastation and contrast between past and future becomes more evident in the forest areas</a:t>
            </a:r>
            <a:r>
              <a:rPr lang="en-GB" sz="2000" dirty="0">
                <a:solidFill>
                  <a:srgbClr val="1F2328"/>
                </a:solidFill>
                <a:latin typeface="-apple-system"/>
              </a:rPr>
              <a:t>.</a:t>
            </a:r>
            <a:endParaRPr lang="en-GB" sz="2000" dirty="0">
              <a:solidFill>
                <a:srgbClr val="1F2328"/>
              </a:solidFill>
              <a:latin typeface="-apple-system"/>
            </a:endParaRPr>
          </a:p>
        </p:txBody>
      </p:sp>
    </p:spTree>
    <p:extLst>
      <p:ext uri="{BB962C8B-B14F-4D97-AF65-F5344CB8AC3E}">
        <p14:creationId xmlns:p14="http://schemas.microsoft.com/office/powerpoint/2010/main" val="152503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914"/>
            <a:ext cx="6645665" cy="461665"/>
          </a:xfrm>
          <a:prstGeom prst="rect">
            <a:avLst/>
          </a:prstGeom>
          <a:noFill/>
        </p:spPr>
        <p:txBody>
          <a:bodyPr wrap="none" rtlCol="0">
            <a:spAutoFit/>
          </a:bodyPr>
          <a:lstStyle/>
          <a:p>
            <a:r>
              <a:rPr lang="en-GB" sz="2400" u="sng" dirty="0" smtClean="0">
                <a:solidFill>
                  <a:schemeClr val="accent4">
                    <a:lumMod val="50000"/>
                  </a:schemeClr>
                </a:solidFill>
                <a:latin typeface="+mj-lt"/>
              </a:rPr>
              <a:t>Visual inspiration Mood Board &amp; Game Comparisons</a:t>
            </a:r>
            <a:endParaRPr lang="en-GB" sz="2400" u="sng" dirty="0">
              <a:solidFill>
                <a:schemeClr val="accent4">
                  <a:lumMod val="50000"/>
                </a:schemeClr>
              </a:solidFill>
              <a:latin typeface="+mj-lt"/>
            </a:endParaRPr>
          </a:p>
        </p:txBody>
      </p:sp>
      <p:pic>
        <p:nvPicPr>
          <p:cNvPr id="1026" name="Picture 2" descr="Journey – review | Games | The Guar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797170"/>
            <a:ext cx="3169911" cy="19164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assic Antique Marble Columns Set Stock Photo - Download Image Now -  Architectural Column, Roman, Greek Culture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7" y="4128518"/>
            <a:ext cx="3306851" cy="22045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OP |Castlevania -Grimoire of Souls- Official Website | KONAM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1360" y="2648572"/>
            <a:ext cx="3314444" cy="16950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6655805" y="797170"/>
            <a:ext cx="5162121" cy="2621432"/>
          </a:xfrm>
          <a:prstGeom prst="rect">
            <a:avLst/>
          </a:prstGeom>
        </p:spPr>
      </p:pic>
      <p:pic>
        <p:nvPicPr>
          <p:cNvPr id="4" name="Picture 3"/>
          <p:cNvPicPr>
            <a:picLocks noChangeAspect="1"/>
          </p:cNvPicPr>
          <p:nvPr/>
        </p:nvPicPr>
        <p:blipFill>
          <a:blip r:embed="rId6"/>
          <a:stretch>
            <a:fillRect/>
          </a:stretch>
        </p:blipFill>
        <p:spPr>
          <a:xfrm>
            <a:off x="6655804" y="3419583"/>
            <a:ext cx="5162122" cy="2913502"/>
          </a:xfrm>
          <a:prstGeom prst="rect">
            <a:avLst/>
          </a:prstGeom>
        </p:spPr>
      </p:pic>
      <p:pic>
        <p:nvPicPr>
          <p:cNvPr id="5" name="Picture 4"/>
          <p:cNvPicPr>
            <a:picLocks noChangeAspect="1"/>
          </p:cNvPicPr>
          <p:nvPr/>
        </p:nvPicPr>
        <p:blipFill>
          <a:blip r:embed="rId7"/>
          <a:stretch>
            <a:fillRect/>
          </a:stretch>
        </p:blipFill>
        <p:spPr>
          <a:xfrm>
            <a:off x="3341358" y="4343599"/>
            <a:ext cx="3314446" cy="1989485"/>
          </a:xfrm>
          <a:prstGeom prst="rect">
            <a:avLst/>
          </a:prstGeom>
        </p:spPr>
      </p:pic>
      <p:pic>
        <p:nvPicPr>
          <p:cNvPr id="1028" name="Picture 4" descr="Save 50% on Journey on Stea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41361" y="799119"/>
            <a:ext cx="3314444" cy="18724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ollow Knight Greenpath Guide | Hold To Res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1451" y="2713584"/>
            <a:ext cx="3169908" cy="1563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9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4419600" cy="461665"/>
          </a:xfrm>
          <a:prstGeom prst="rect">
            <a:avLst/>
          </a:prstGeom>
          <a:noFill/>
        </p:spPr>
        <p:txBody>
          <a:bodyPr wrap="square" rtlCol="0">
            <a:spAutoFit/>
          </a:bodyPr>
          <a:lstStyle/>
          <a:p>
            <a:r>
              <a:rPr lang="en-GB" sz="2400" u="sng" dirty="0" smtClean="0">
                <a:latin typeface="+mj-lt"/>
              </a:rPr>
              <a:t>Character Concept</a:t>
            </a:r>
            <a:endParaRPr lang="en-GB" sz="2400" u="sng" dirty="0">
              <a:latin typeface="+mj-lt"/>
            </a:endParaRPr>
          </a:p>
        </p:txBody>
      </p:sp>
      <p:sp>
        <p:nvSpPr>
          <p:cNvPr id="3" name="TextBox 2"/>
          <p:cNvSpPr txBox="1"/>
          <p:nvPr/>
        </p:nvSpPr>
        <p:spPr>
          <a:xfrm>
            <a:off x="152399" y="828675"/>
            <a:ext cx="5248275" cy="1477328"/>
          </a:xfrm>
          <a:prstGeom prst="rect">
            <a:avLst/>
          </a:prstGeom>
          <a:noFill/>
        </p:spPr>
        <p:txBody>
          <a:bodyPr wrap="square" rtlCol="0">
            <a:spAutoFit/>
          </a:bodyPr>
          <a:lstStyle/>
          <a:p>
            <a:r>
              <a:rPr lang="en-GB" dirty="0" smtClean="0"/>
              <a:t>Past version:</a:t>
            </a:r>
          </a:p>
          <a:p>
            <a:r>
              <a:rPr lang="en-GB" dirty="0" smtClean="0"/>
              <a:t>Horns are softer and rounder to emphasise a softer disposition. It is unclear why or how this change was made when the shifts occur, but reflects the past: a softer look for a softer time.  </a:t>
            </a:r>
            <a:endParaRPr lang="en-GB" dirty="0"/>
          </a:p>
        </p:txBody>
      </p:sp>
      <p:sp>
        <p:nvSpPr>
          <p:cNvPr id="4" name="TextBox 3"/>
          <p:cNvSpPr txBox="1"/>
          <p:nvPr/>
        </p:nvSpPr>
        <p:spPr>
          <a:xfrm>
            <a:off x="6391275" y="828675"/>
            <a:ext cx="5800725" cy="2031325"/>
          </a:xfrm>
          <a:prstGeom prst="rect">
            <a:avLst/>
          </a:prstGeom>
          <a:noFill/>
        </p:spPr>
        <p:txBody>
          <a:bodyPr wrap="square" rtlCol="0">
            <a:spAutoFit/>
          </a:bodyPr>
          <a:lstStyle/>
          <a:p>
            <a:r>
              <a:rPr lang="en-GB" dirty="0" smtClean="0"/>
              <a:t>Future version:</a:t>
            </a:r>
          </a:p>
          <a:p>
            <a:r>
              <a:rPr lang="en-GB" dirty="0" smtClean="0"/>
              <a:t>The horns of Ash are sharper, more “untamed” and dangerous in comparison to their past version, demonstrating a lack of care for themselves. It also reflects the Company they used to work under: Seared. Their dangerous and unfiltered plans reflect in their dispositions, appearing wild, jagged and frankly, untrustworthy.</a:t>
            </a:r>
            <a:endParaRPr lang="en-GB" dirty="0"/>
          </a:p>
        </p:txBody>
      </p:sp>
      <p:pic>
        <p:nvPicPr>
          <p:cNvPr id="5" name="Picture 4"/>
          <p:cNvPicPr>
            <a:picLocks noChangeAspect="1"/>
          </p:cNvPicPr>
          <p:nvPr/>
        </p:nvPicPr>
        <p:blipFill>
          <a:blip r:embed="rId2"/>
          <a:stretch>
            <a:fillRect/>
          </a:stretch>
        </p:blipFill>
        <p:spPr>
          <a:xfrm>
            <a:off x="1085849" y="2220278"/>
            <a:ext cx="1674010" cy="2313622"/>
          </a:xfrm>
          <a:prstGeom prst="rect">
            <a:avLst/>
          </a:prstGeom>
        </p:spPr>
      </p:pic>
      <p:pic>
        <p:nvPicPr>
          <p:cNvPr id="6" name="Picture 5"/>
          <p:cNvPicPr>
            <a:picLocks noChangeAspect="1"/>
          </p:cNvPicPr>
          <p:nvPr/>
        </p:nvPicPr>
        <p:blipFill>
          <a:blip r:embed="rId3"/>
          <a:stretch>
            <a:fillRect/>
          </a:stretch>
        </p:blipFill>
        <p:spPr>
          <a:xfrm>
            <a:off x="2762248" y="2220277"/>
            <a:ext cx="1654987" cy="2316927"/>
          </a:xfrm>
          <a:prstGeom prst="rect">
            <a:avLst/>
          </a:prstGeom>
        </p:spPr>
      </p:pic>
      <p:pic>
        <p:nvPicPr>
          <p:cNvPr id="7" name="Picture 6"/>
          <p:cNvPicPr>
            <a:picLocks noChangeAspect="1"/>
          </p:cNvPicPr>
          <p:nvPr/>
        </p:nvPicPr>
        <p:blipFill>
          <a:blip r:embed="rId4"/>
          <a:stretch>
            <a:fillRect/>
          </a:stretch>
        </p:blipFill>
        <p:spPr>
          <a:xfrm>
            <a:off x="1083460" y="4533900"/>
            <a:ext cx="1448150" cy="2309709"/>
          </a:xfrm>
          <a:prstGeom prst="rect">
            <a:avLst/>
          </a:prstGeom>
        </p:spPr>
      </p:pic>
      <p:pic>
        <p:nvPicPr>
          <p:cNvPr id="8" name="Picture 7"/>
          <p:cNvPicPr>
            <a:picLocks noChangeAspect="1"/>
          </p:cNvPicPr>
          <p:nvPr/>
        </p:nvPicPr>
        <p:blipFill>
          <a:blip r:embed="rId5"/>
          <a:stretch>
            <a:fillRect/>
          </a:stretch>
        </p:blipFill>
        <p:spPr>
          <a:xfrm>
            <a:off x="2527852" y="4531442"/>
            <a:ext cx="1447453" cy="2312167"/>
          </a:xfrm>
          <a:prstGeom prst="rect">
            <a:avLst/>
          </a:prstGeom>
        </p:spPr>
      </p:pic>
    </p:spTree>
    <p:extLst>
      <p:ext uri="{BB962C8B-B14F-4D97-AF65-F5344CB8AC3E}">
        <p14:creationId xmlns:p14="http://schemas.microsoft.com/office/powerpoint/2010/main" val="40625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2862322"/>
          </a:xfrm>
          <a:prstGeom prst="rect">
            <a:avLst/>
          </a:prstGeom>
        </p:spPr>
        <p:txBody>
          <a:bodyPr wrap="square">
            <a:spAutoFit/>
          </a:bodyPr>
          <a:lstStyle/>
          <a:p>
            <a:r>
              <a:rPr lang="en-GB" dirty="0"/>
              <a:t>Heavily inspired by the Effect and Cause level from </a:t>
            </a:r>
            <a:r>
              <a:rPr lang="en-GB" dirty="0" err="1"/>
              <a:t>Titanfall</a:t>
            </a:r>
            <a:r>
              <a:rPr lang="en-GB" dirty="0"/>
              <a:t> 2, presented in a 2D puzzle platformer. “Shifting” between past and future will be the main mechanic of the game, focusing on puzzle gameplay between worlds to progress through levels, explore the past, and uncover what the future may hold. </a:t>
            </a:r>
          </a:p>
          <a:p>
            <a:endParaRPr lang="en-GB" dirty="0"/>
          </a:p>
          <a:p>
            <a:r>
              <a:rPr lang="en-GB" dirty="0"/>
              <a:t>Gameplay mechanics will include:</a:t>
            </a:r>
          </a:p>
          <a:p>
            <a:pPr marL="285750" indent="-285750">
              <a:buFont typeface="Arial" panose="020B0604020202020204" pitchFamily="34" charset="0"/>
              <a:buChar char="•"/>
            </a:pPr>
            <a:r>
              <a:rPr lang="en-GB" dirty="0"/>
              <a:t>“Shifting” between times to forge the way forwards</a:t>
            </a:r>
          </a:p>
          <a:p>
            <a:pPr marL="285750" indent="-285750">
              <a:buFont typeface="Arial" panose="020B0604020202020204" pitchFamily="34" charset="0"/>
              <a:buChar char="•"/>
            </a:pPr>
            <a:r>
              <a:rPr lang="en-GB" dirty="0"/>
              <a:t>Pushing blocks (onto pressure plates)</a:t>
            </a:r>
          </a:p>
          <a:p>
            <a:pPr marL="285750" indent="-285750">
              <a:buFont typeface="Arial" panose="020B0604020202020204" pitchFamily="34" charset="0"/>
              <a:buChar char="•"/>
            </a:pPr>
            <a:r>
              <a:rPr lang="en-GB" dirty="0"/>
              <a:t>Activating buttons/levers</a:t>
            </a:r>
          </a:p>
          <a:p>
            <a:pPr marL="285750" indent="-285750">
              <a:buFont typeface="Arial" panose="020B0604020202020204" pitchFamily="34" charset="0"/>
              <a:buChar char="•"/>
            </a:pPr>
            <a:r>
              <a:rPr lang="en-GB" dirty="0"/>
              <a:t>Grabbing and using keys to unlock doors (up to 3 at a time)</a:t>
            </a:r>
          </a:p>
          <a:p>
            <a:pPr marL="285750" indent="-285750">
              <a:buFont typeface="Arial" panose="020B0604020202020204" pitchFamily="34" charset="0"/>
              <a:buChar char="•"/>
            </a:pPr>
            <a:r>
              <a:rPr lang="en-GB" dirty="0"/>
              <a:t>Basic combat later into the game</a:t>
            </a:r>
          </a:p>
        </p:txBody>
      </p:sp>
    </p:spTree>
    <p:extLst>
      <p:ext uri="{BB962C8B-B14F-4D97-AF65-F5344CB8AC3E}">
        <p14:creationId xmlns:p14="http://schemas.microsoft.com/office/powerpoint/2010/main" val="307564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350" y="114300"/>
            <a:ext cx="4697568" cy="461665"/>
          </a:xfrm>
          <a:prstGeom prst="rect">
            <a:avLst/>
          </a:prstGeom>
          <a:noFill/>
        </p:spPr>
        <p:txBody>
          <a:bodyPr wrap="none" rtlCol="0">
            <a:spAutoFit/>
          </a:bodyPr>
          <a:lstStyle/>
          <a:p>
            <a:r>
              <a:rPr lang="en-GB" sz="2400" u="sng" dirty="0">
                <a:latin typeface="+mj-lt"/>
              </a:rPr>
              <a:t>E</a:t>
            </a:r>
            <a:r>
              <a:rPr lang="en-GB" sz="2400" u="sng" dirty="0" smtClean="0">
                <a:latin typeface="+mj-lt"/>
              </a:rPr>
              <a:t>nvironmental design/ other designs</a:t>
            </a:r>
            <a:endParaRPr lang="en-GB" sz="2400" u="sng" dirty="0">
              <a:latin typeface="+mj-lt"/>
            </a:endParaRPr>
          </a:p>
        </p:txBody>
      </p:sp>
      <p:pic>
        <p:nvPicPr>
          <p:cNvPr id="3" name="Picture 2"/>
          <p:cNvPicPr>
            <a:picLocks noChangeAspect="1"/>
          </p:cNvPicPr>
          <p:nvPr/>
        </p:nvPicPr>
        <p:blipFill>
          <a:blip r:embed="rId2"/>
          <a:stretch>
            <a:fillRect/>
          </a:stretch>
        </p:blipFill>
        <p:spPr>
          <a:xfrm>
            <a:off x="279872" y="757163"/>
            <a:ext cx="2553056" cy="1057423"/>
          </a:xfrm>
          <a:prstGeom prst="rect">
            <a:avLst/>
          </a:prstGeom>
        </p:spPr>
      </p:pic>
      <p:pic>
        <p:nvPicPr>
          <p:cNvPr id="4" name="Picture 3"/>
          <p:cNvPicPr>
            <a:picLocks noChangeAspect="1"/>
          </p:cNvPicPr>
          <p:nvPr/>
        </p:nvPicPr>
        <p:blipFill>
          <a:blip r:embed="rId3"/>
          <a:stretch>
            <a:fillRect/>
          </a:stretch>
        </p:blipFill>
        <p:spPr>
          <a:xfrm>
            <a:off x="279872" y="1995784"/>
            <a:ext cx="9391651" cy="2005152"/>
          </a:xfrm>
          <a:prstGeom prst="rect">
            <a:avLst/>
          </a:prstGeom>
        </p:spPr>
      </p:pic>
      <p:pic>
        <p:nvPicPr>
          <p:cNvPr id="5" name="Picture 4"/>
          <p:cNvPicPr>
            <a:picLocks noChangeAspect="1"/>
          </p:cNvPicPr>
          <p:nvPr/>
        </p:nvPicPr>
        <p:blipFill>
          <a:blip r:embed="rId4"/>
          <a:stretch>
            <a:fillRect/>
          </a:stretch>
        </p:blipFill>
        <p:spPr>
          <a:xfrm>
            <a:off x="279872" y="4182135"/>
            <a:ext cx="9391651" cy="2069724"/>
          </a:xfrm>
          <a:prstGeom prst="rect">
            <a:avLst/>
          </a:prstGeom>
        </p:spPr>
      </p:pic>
    </p:spTree>
    <p:extLst>
      <p:ext uri="{BB962C8B-B14F-4D97-AF65-F5344CB8AC3E}">
        <p14:creationId xmlns:p14="http://schemas.microsoft.com/office/powerpoint/2010/main" val="2186351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1778</Words>
  <Application>Microsoft Office PowerPoint</Application>
  <PresentationFormat>Widescreen</PresentationFormat>
  <Paragraphs>173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Ashton Sixth Form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22TANGAidanSW</dc:creator>
  <cp:lastModifiedBy>22TANGAidanSW</cp:lastModifiedBy>
  <cp:revision>15</cp:revision>
  <dcterms:created xsi:type="dcterms:W3CDTF">2023-07-05T08:27:21Z</dcterms:created>
  <dcterms:modified xsi:type="dcterms:W3CDTF">2023-07-05T10:47:00Z</dcterms:modified>
</cp:coreProperties>
</file>