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Graduat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Graduate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03e3573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03e3573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03e3573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03e3573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03e3573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03e3573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03e3573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03e3573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03e3573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03e3573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hyperlink" Target="https://juanitorduz.github.io/sklearn_pymc_classifi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6350"/>
            <a:ext cx="8520600" cy="13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Graduate"/>
                <a:ea typeface="Graduate"/>
                <a:cs typeface="Graduate"/>
                <a:sym typeface="Graduate"/>
              </a:rPr>
              <a:t>Bayesian Classification for NFL Defensive Coverages</a:t>
            </a:r>
            <a:endParaRPr sz="4000"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1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Matt Manner, Connor Nickol, Josh Gen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5076" l="0" r="0" t="35900"/>
          <a:stretch/>
        </p:blipFill>
        <p:spPr>
          <a:xfrm>
            <a:off x="1333500" y="4084723"/>
            <a:ext cx="6477000" cy="10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388" y="1686475"/>
            <a:ext cx="2007225" cy="20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raduate"/>
                <a:ea typeface="Graduate"/>
                <a:cs typeface="Graduate"/>
                <a:sym typeface="Graduate"/>
              </a:rPr>
              <a:t>Background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6205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NFL’s yearly Big Data Bowl analytics competition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NFL releases Amazon Web Services (AWS) Next Gen Stats player tracking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Our data: first 8 weeks of 2021 season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data sets: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Players: name, unique ID, position for 1679 players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Plays: </a:t>
            </a:r>
            <a:r>
              <a:rPr lang="en" sz="1600"/>
              <a:t>unique play ID, offensive/defensive team, pass coverage for 8557 plays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PFF: player, play, position for 188254 player-plays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Games: 10x/sec player &amp; football location tracking data for each play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predict defensive coverages from defensive player alignment pre-snap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Motivation: thousands of man-hours spent analyzing film for multi-billion dollar industry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Want appropriate uncertainty measures for this classification problem</a:t>
            </a:r>
            <a:endParaRPr sz="15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35076" l="0" r="0" t="35900"/>
          <a:stretch/>
        </p:blipFill>
        <p:spPr>
          <a:xfrm>
            <a:off x="1333500" y="4084723"/>
            <a:ext cx="6477000" cy="10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51325" y="2909850"/>
            <a:ext cx="567600" cy="398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raduate"/>
                <a:ea typeface="Graduate"/>
                <a:cs typeface="Graduate"/>
                <a:sym typeface="Graduate"/>
              </a:rPr>
              <a:t>Data Processing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Defensive players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consider player locations at moment ball is snapped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football location data to code player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player locations relative to the ball, rather than absolute position on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Ball is always (0,0) for each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location data from coordinates to numbered “box” system covering the useful playing field (sideline to sideline, line of scrimmage to 26 yards deep)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159600" y="3204438"/>
            <a:ext cx="29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Each box used as a predictor variable, where value = number of players in box before snap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35076" l="0" r="0" t="35900"/>
          <a:stretch/>
        </p:blipFill>
        <p:spPr>
          <a:xfrm>
            <a:off x="1333500" y="4084723"/>
            <a:ext cx="6477000" cy="10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6812" r="0" t="0"/>
          <a:stretch/>
        </p:blipFill>
        <p:spPr>
          <a:xfrm rot="-5400000">
            <a:off x="2074462" y="2420688"/>
            <a:ext cx="1384400" cy="20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950373" y="4035750"/>
            <a:ext cx="20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COVER 2 (n = 944)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205400" y="4035750"/>
            <a:ext cx="19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COVER 1 (n = 1759)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4616" r="6605" t="0"/>
          <a:stretch/>
        </p:blipFill>
        <p:spPr>
          <a:xfrm rot="-5400000">
            <a:off x="4367588" y="2396037"/>
            <a:ext cx="1363100" cy="20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raduate"/>
                <a:ea typeface="Graduate"/>
                <a:cs typeface="Graduate"/>
                <a:sym typeface="Graduate"/>
              </a:rPr>
              <a:t>Methodology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Approx. 7800 observations (plays) and 496 predictors (field grids)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Sparse matrix: only 11 defensive players allowed per play so most field grids are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variable is coverage type (7 levels)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One-hot encoded to enable 7 one vs. rest Bayesian logistic regressions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Posterior for logistic regression coefficients obtained via Variational Inference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Computationally intractable, large data set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35076" l="0" r="0" t="35900"/>
          <a:stretch/>
        </p:blipFill>
        <p:spPr>
          <a:xfrm>
            <a:off x="1333500" y="4084723"/>
            <a:ext cx="6477000" cy="10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1989" r="0" t="0"/>
          <a:stretch/>
        </p:blipFill>
        <p:spPr>
          <a:xfrm>
            <a:off x="638950" y="2318375"/>
            <a:ext cx="2406874" cy="17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43775" y="3989100"/>
            <a:ext cx="29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COVER 5 regression ELBO plot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15526" t="0"/>
          <a:stretch/>
        </p:blipFill>
        <p:spPr>
          <a:xfrm>
            <a:off x="5557191" y="2150125"/>
            <a:ext cx="1586560" cy="22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38950" y="4888975"/>
            <a:ext cx="819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Code Reference for posterior prediction: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https://juanitorduz.github.io/sklearn_pymc_classifier/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raduate"/>
                <a:ea typeface="Graduate"/>
                <a:cs typeface="Graduate"/>
                <a:sym typeface="Graduate"/>
              </a:rPr>
              <a:t>Results/Output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Calculated </a:t>
            </a:r>
            <a:r>
              <a:rPr lang="en" sz="1600"/>
              <a:t>94% credible interval </a:t>
            </a:r>
            <a:r>
              <a:rPr lang="en" sz="1600"/>
              <a:t>for each coverage probability for each sampled play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Gauged accuracy by choosing Bayes optimal coverage (maximum probability)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Accuracy: </a:t>
            </a:r>
            <a:r>
              <a:rPr b="1" lang="en" sz="1300"/>
              <a:t>47.03%</a:t>
            </a:r>
            <a:r>
              <a:rPr lang="en" sz="1300"/>
              <a:t> vs. 14.29% from random guessing (1/7) vs. 33.2% from always guessing Cover 3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361" y="3415450"/>
            <a:ext cx="2573788" cy="172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13254" t="0"/>
          <a:stretch/>
        </p:blipFill>
        <p:spPr>
          <a:xfrm>
            <a:off x="1429850" y="1433275"/>
            <a:ext cx="2707301" cy="19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1433274"/>
            <a:ext cx="2495247" cy="198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6591" y="3415449"/>
            <a:ext cx="2186073" cy="17280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91850" y="143327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 3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026925" y="14891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raduate"/>
                <a:ea typeface="Graduate"/>
                <a:cs typeface="Graduate"/>
                <a:sym typeface="Graduate"/>
              </a:rPr>
              <a:t>C</a:t>
            </a:r>
            <a:r>
              <a:rPr lang="en">
                <a:latin typeface="Graduate"/>
                <a:ea typeface="Graduate"/>
                <a:cs typeface="Graduate"/>
                <a:sym typeface="Graduate"/>
              </a:rPr>
              <a:t>onclusion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Certain coverages are more difficult to predict with pre-snap positioning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 1 and Cover 3 by far most commonly predicted coverages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intentional - NFL teams attempt to disguise coverages to confuse offense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Incorporating post-snap player movement would likely improve model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Needs to achieve </a:t>
            </a:r>
            <a:r>
              <a:rPr lang="en" sz="1500"/>
              <a:t>significant</a:t>
            </a:r>
            <a:r>
              <a:rPr lang="en" sz="1500"/>
              <a:t> improvement in accuracy to replace manual film study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7" name="Google Shape;107;p18"/>
          <p:cNvSpPr txBox="1"/>
          <p:nvPr/>
        </p:nvSpPr>
        <p:spPr>
          <a:xfrm>
            <a:off x="1799025" y="2002025"/>
            <a:ext cx="5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Predicted Coverage Probability by Actual Coverage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 rot="-1946369">
            <a:off x="1618601" y="2783371"/>
            <a:ext cx="1288570" cy="615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Coverage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 rot="-1031">
            <a:off x="3503550" y="4586491"/>
            <a:ext cx="20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Coverage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304250" y="2736800"/>
            <a:ext cx="182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Perfectly performing model would show identity matrix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476" y="2402225"/>
            <a:ext cx="2797848" cy="2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