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122669784"/>
        <c:axId val="-2122666936"/>
      </c:barChart>
      <c:catAx>
        <c:axId val="-2122669784"/>
        <c:scaling>
          <c:orientation val="minMax"/>
        </c:scaling>
        <c:delete val="0"/>
        <c:axPos val="l"/>
        <c:majorTickMark val="none"/>
        <c:minorTickMark val="none"/>
        <c:tickLblPos val="nextTo"/>
        <c:crossAx val="-2122666936"/>
        <c:crosses val="autoZero"/>
        <c:auto val="1"/>
        <c:lblAlgn val="ctr"/>
        <c:lblOffset val="100"/>
        <c:noMultiLvlLbl val="0"/>
      </c:catAx>
      <c:valAx>
        <c:axId val="-2122666936"/>
        <c:scaling>
          <c:orientation val="minMax"/>
        </c:scaling>
        <c:delete val="0"/>
        <c:axPos val="b"/>
        <c:numFmt formatCode="0%" sourceLinked="1"/>
        <c:majorTickMark val="none"/>
        <c:minorTickMark val="none"/>
        <c:tickLblPos val="nextTo"/>
        <c:crossAx val="-212266978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 if a new teacher were to start at the school, she </a:t>
            </a:r>
            <a:r>
              <a:rPr lang="en-US" baseline="0" dirty="0" smtClean="0"/>
              <a:t>would soon know from how faculty members talk about families and family engagement what the level of collective trust is in the school.</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31" y="2027652"/>
            <a:ext cx="7433602" cy="2977447"/>
          </a:xfrm>
        </p:spPr>
        <p:txBody>
          <a:bodyPr>
            <a:normAutofit/>
          </a:bodyPr>
          <a:lstStyle/>
          <a:p>
            <a:pPr algn="l"/>
            <a:r>
              <a:rPr lang="en-US" dirty="0" smtClean="0">
                <a:latin typeface="Helvetica"/>
                <a:cs typeface="Helvetica"/>
              </a:rPr>
              <a:t>An Exploration of the Factors Influencing Teachers’ Trust in Parents</a:t>
            </a:r>
            <a:endParaRPr lang="en-US" dirty="0">
              <a:latin typeface="Helvetica"/>
              <a:cs typeface="Helvetica"/>
            </a:endParaRPr>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latin typeface="Helvetica Neue Light"/>
                <a:cs typeface="Helvetica Neue Light"/>
              </a:rPr>
              <a:t>Joanna D. Geller</a:t>
            </a:r>
          </a:p>
          <a:p>
            <a:r>
              <a:rPr lang="en-US" sz="2400" dirty="0" smtClean="0">
                <a:latin typeface="Helvetica Neue Light"/>
                <a:cs typeface="Helvetica Neue Light"/>
              </a:rPr>
              <a:t>October 27, 2014</a:t>
            </a:r>
          </a:p>
          <a:p>
            <a:r>
              <a:rPr lang="en-US" sz="2400" dirty="0" smtClean="0">
                <a:latin typeface="Helvetica Neue Light"/>
                <a:cs typeface="Helvetica Neue Light"/>
              </a:rPr>
              <a:t>Dissertation Defense</a:t>
            </a:r>
            <a:endParaRPr lang="en-US" sz="2400" dirty="0">
              <a:latin typeface="Helvetica Neue Light"/>
              <a:cs typeface="Helvetica Neue Light"/>
            </a:endParaRPr>
          </a:p>
        </p:txBody>
      </p:sp>
      <p:sp>
        <p:nvSpPr>
          <p:cNvPr id="5" name="TextBox 4"/>
          <p:cNvSpPr txBox="1"/>
          <p:nvPr/>
        </p:nvSpPr>
        <p:spPr>
          <a:xfrm>
            <a:off x="117401" y="430119"/>
            <a:ext cx="7540332" cy="1323439"/>
          </a:xfrm>
          <a:prstGeom prst="rect">
            <a:avLst/>
          </a:prstGeom>
          <a:noFill/>
        </p:spPr>
        <p:txBody>
          <a:bodyPr wrap="square" rtlCol="0">
            <a:spAutoFit/>
          </a:bodyPr>
          <a:lstStyle/>
          <a:p>
            <a:r>
              <a:rPr lang="en-US" sz="4000" dirty="0">
                <a:latin typeface="Helvetica Neue"/>
                <a:cs typeface="Helvetica Neue"/>
              </a:rPr>
              <a:t>RE-IMAGINING </a:t>
            </a:r>
            <a:endParaRPr lang="en-US" sz="4000" dirty="0" smtClean="0">
              <a:latin typeface="Helvetica Neue"/>
              <a:cs typeface="Helvetica Neue"/>
            </a:endParaRPr>
          </a:p>
          <a:p>
            <a:r>
              <a:rPr lang="en-US" sz="4000" dirty="0" smtClean="0">
                <a:latin typeface="Helvetica Neue"/>
                <a:cs typeface="Helvetica Neue"/>
              </a:rPr>
              <a:t>SCHOOL COMMUNITIES: </a:t>
            </a:r>
            <a:endParaRPr lang="en-US" sz="4000" dirty="0">
              <a:latin typeface="Helvetica Neue"/>
              <a:cs typeface="Helvetica Neue"/>
            </a:endParaRPr>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Black</a:t>
                      </a:r>
                      <a:endParaRPr lang="en-US" dirty="0"/>
                    </a:p>
                  </a:txBody>
                  <a:tcPr/>
                </a:tc>
                <a:tc>
                  <a:txBody>
                    <a:bodyPr/>
                    <a:lstStyle/>
                    <a:p>
                      <a:r>
                        <a:rPr lang="en-US" dirty="0" smtClean="0"/>
                        <a:t>%</a:t>
                      </a:r>
                      <a:r>
                        <a:rPr lang="en-US" baseline="0" dirty="0" smtClean="0"/>
                        <a:t> 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cannot maintain objective distance from the phenomena being 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sessions – 6 per school</a:t>
            </a:r>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line-by-line open coding, revising codebook along the way</a:t>
            </a:r>
          </a:p>
          <a:p>
            <a:pPr marL="514350" indent="-514350">
              <a:buAutoNum type="arabicPeriod"/>
            </a:pPr>
            <a:r>
              <a:rPr lang="en-US" dirty="0" smtClean="0"/>
              <a:t>Used the constant comparative 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We live in a society that does not trust low-income families – often families of color – to be suitable parents.</a:t>
            </a:r>
          </a:p>
          <a:p>
            <a:pPr marL="0" indent="0" algn="ctr">
              <a:buNone/>
            </a:pPr>
            <a:endParaRPr lang="en-US" dirty="0"/>
          </a:p>
          <a:p>
            <a:pPr marL="0" indent="0" algn="ctr">
              <a:buNone/>
            </a:pPr>
            <a:r>
              <a:rPr lang="en-US" dirty="0"/>
              <a:t>This lack of trust seeps into schools.</a:t>
            </a:r>
          </a:p>
          <a:p>
            <a:pPr marL="0" indent="0" algn="ctr">
              <a:buNone/>
            </a:pPr>
            <a:endParaRPr lang="en-US" dirty="0"/>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Faculty 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in the P/E group (70%) remarked that colleagues constantly expressed mistrust in families.</a:t>
            </a:r>
          </a:p>
          <a:p>
            <a:r>
              <a:rPr lang="en-US" dirty="0" smtClean="0"/>
              <a:t>Correlations 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teachers had</a:t>
                      </a:r>
                      <a:r>
                        <a:rPr lang="en-US" baseline="0" dirty="0" smtClean="0"/>
                        <a:t> a role in school improvement and change efforts were more collectively based</a:t>
                      </a:r>
                      <a:endParaRPr lang="en-US" dirty="0"/>
                    </a:p>
                  </a:txBody>
                  <a:tcPr/>
                </a:tc>
                <a:tc>
                  <a:txBody>
                    <a:bodyPr/>
                    <a:lstStyle/>
                    <a:p>
                      <a:r>
                        <a:rPr lang="en-US" dirty="0" smtClean="0"/>
                        <a:t>56% agreed that teachers had</a:t>
                      </a:r>
                      <a:r>
                        <a:rPr lang="en-US" baseline="0" dirty="0" smtClean="0"/>
                        <a:t> a role in school improvement and change efforts were more 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Principal Buy-In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families.</a:t>
            </a:r>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(Forsyth, Adams, &amp; Hoy, 2011).</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8251</TotalTime>
  <Words>7015</Words>
  <Application>Microsoft Macintosh PowerPoint</Application>
  <PresentationFormat>On-screen Show (4:3)</PresentationFormat>
  <Paragraphs>520</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Haley</cp:lastModifiedBy>
  <cp:revision>99</cp:revision>
  <dcterms:created xsi:type="dcterms:W3CDTF">2014-10-03T22:09:07Z</dcterms:created>
  <dcterms:modified xsi:type="dcterms:W3CDTF">2014-10-13T21:20:42Z</dcterms:modified>
</cp:coreProperties>
</file>