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282" r:id="rId3"/>
    <p:sldId id="324" r:id="rId4"/>
    <p:sldId id="283" r:id="rId5"/>
    <p:sldId id="290" r:id="rId6"/>
    <p:sldId id="284" r:id="rId7"/>
    <p:sldId id="349" r:id="rId8"/>
    <p:sldId id="327" r:id="rId9"/>
    <p:sldId id="352" r:id="rId10"/>
    <p:sldId id="326" r:id="rId11"/>
    <p:sldId id="265" r:id="rId12"/>
    <p:sldId id="293" r:id="rId13"/>
    <p:sldId id="285" r:id="rId14"/>
    <p:sldId id="270" r:id="rId15"/>
    <p:sldId id="271" r:id="rId16"/>
    <p:sldId id="273" r:id="rId17"/>
    <p:sldId id="272" r:id="rId18"/>
    <p:sldId id="274" r:id="rId19"/>
    <p:sldId id="312" r:id="rId20"/>
    <p:sldId id="313" r:id="rId21"/>
    <p:sldId id="276" r:id="rId22"/>
    <p:sldId id="278" r:id="rId23"/>
    <p:sldId id="339" r:id="rId24"/>
    <p:sldId id="316" r:id="rId25"/>
    <p:sldId id="328" r:id="rId26"/>
    <p:sldId id="345" r:id="rId27"/>
    <p:sldId id="340" r:id="rId28"/>
    <p:sldId id="343" r:id="rId29"/>
    <p:sldId id="344" r:id="rId30"/>
    <p:sldId id="299" r:id="rId31"/>
    <p:sldId id="329" r:id="rId32"/>
    <p:sldId id="331" r:id="rId33"/>
    <p:sldId id="330" r:id="rId34"/>
    <p:sldId id="332" r:id="rId35"/>
    <p:sldId id="300" r:id="rId36"/>
    <p:sldId id="333" r:id="rId37"/>
    <p:sldId id="301" r:id="rId38"/>
    <p:sldId id="335" r:id="rId39"/>
    <p:sldId id="334" r:id="rId40"/>
    <p:sldId id="314" r:id="rId41"/>
    <p:sldId id="303" r:id="rId42"/>
    <p:sldId id="346" r:id="rId43"/>
    <p:sldId id="348" r:id="rId44"/>
    <p:sldId id="347" r:id="rId45"/>
    <p:sldId id="304" r:id="rId46"/>
    <p:sldId id="337" r:id="rId47"/>
    <p:sldId id="317" r:id="rId48"/>
    <p:sldId id="318" r:id="rId49"/>
    <p:sldId id="319" r:id="rId50"/>
    <p:sldId id="338" r:id="rId51"/>
    <p:sldId id="295" r:id="rId52"/>
    <p:sldId id="320" r:id="rId53"/>
    <p:sldId id="310" r:id="rId54"/>
    <p:sldId id="289" r:id="rId55"/>
    <p:sldId id="321" r:id="rId56"/>
    <p:sldId id="287" r:id="rId57"/>
    <p:sldId id="322" r:id="rId58"/>
    <p:sldId id="296" r:id="rId59"/>
    <p:sldId id="305" r:id="rId60"/>
    <p:sldId id="280" r:id="rId61"/>
    <p:sldId id="306" r:id="rId62"/>
    <p:sldId id="323" r:id="rId63"/>
    <p:sldId id="307" r:id="rId64"/>
    <p:sldId id="281" r:id="rId65"/>
    <p:sldId id="350" r:id="rId66"/>
    <p:sldId id="35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7" d="100"/>
          <a:sy n="57" d="100"/>
        </p:scale>
        <p:origin x="-10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Negative/ineffective</c:v>
                </c:pt>
              </c:strCache>
            </c:strRef>
          </c:tx>
          <c:spPr>
            <a:solidFill>
              <a:schemeClr val="accent2">
                <a:lumMod val="60000"/>
                <a:lumOff val="40000"/>
              </a:schemeClr>
            </a:solidFill>
          </c:spPr>
          <c:invertIfNegative val="0"/>
          <c:cat>
            <c:strRef>
              <c:f>Sheet1!$A$2:$A$4</c:f>
              <c:strCache>
                <c:ptCount val="3"/>
                <c:pt idx="0">
                  <c:v>Sample</c:v>
                </c:pt>
                <c:pt idx="1">
                  <c:v>Smith</c:v>
                </c:pt>
                <c:pt idx="2">
                  <c:v>Jones</c:v>
                </c:pt>
              </c:strCache>
            </c:strRef>
          </c:cat>
          <c:val>
            <c:numRef>
              <c:f>Sheet1!$B$2:$B$4</c:f>
              <c:numCache>
                <c:formatCode>General</c:formatCode>
                <c:ptCount val="3"/>
                <c:pt idx="0">
                  <c:v>22.0</c:v>
                </c:pt>
                <c:pt idx="1">
                  <c:v>7.0</c:v>
                </c:pt>
                <c:pt idx="2">
                  <c:v>38.0</c:v>
                </c:pt>
              </c:numCache>
            </c:numRef>
          </c:val>
        </c:ser>
        <c:ser>
          <c:idx val="1"/>
          <c:order val="1"/>
          <c:tx>
            <c:strRef>
              <c:f>Sheet1!$C$1</c:f>
              <c:strCache>
                <c:ptCount val="1"/>
                <c:pt idx="0">
                  <c:v>Medium</c:v>
                </c:pt>
              </c:strCache>
            </c:strRef>
          </c:tx>
          <c:spPr>
            <a:solidFill>
              <a:schemeClr val="accent6"/>
            </a:solidFill>
          </c:spPr>
          <c:invertIfNegative val="0"/>
          <c:cat>
            <c:strRef>
              <c:f>Sheet1!$A$2:$A$4</c:f>
              <c:strCache>
                <c:ptCount val="3"/>
                <c:pt idx="0">
                  <c:v>Sample</c:v>
                </c:pt>
                <c:pt idx="1">
                  <c:v>Smith</c:v>
                </c:pt>
                <c:pt idx="2">
                  <c:v>Jones</c:v>
                </c:pt>
              </c:strCache>
            </c:strRef>
          </c:cat>
          <c:val>
            <c:numRef>
              <c:f>Sheet1!$C$2:$C$4</c:f>
              <c:numCache>
                <c:formatCode>General</c:formatCode>
                <c:ptCount val="3"/>
                <c:pt idx="0">
                  <c:v>41.0</c:v>
                </c:pt>
                <c:pt idx="1">
                  <c:v>50.0</c:v>
                </c:pt>
                <c:pt idx="2">
                  <c:v>31.0</c:v>
                </c:pt>
              </c:numCache>
            </c:numRef>
          </c:val>
        </c:ser>
        <c:ser>
          <c:idx val="2"/>
          <c:order val="2"/>
          <c:tx>
            <c:strRef>
              <c:f>Sheet1!$D$1</c:f>
              <c:strCache>
                <c:ptCount val="1"/>
                <c:pt idx="0">
                  <c:v>Positive/effective</c:v>
                </c:pt>
              </c:strCache>
            </c:strRef>
          </c:tx>
          <c:spPr>
            <a:solidFill>
              <a:schemeClr val="accent3">
                <a:lumMod val="60000"/>
                <a:lumOff val="40000"/>
              </a:schemeClr>
            </a:solidFill>
          </c:spPr>
          <c:invertIfNegative val="0"/>
          <c:cat>
            <c:strRef>
              <c:f>Sheet1!$A$2:$A$4</c:f>
              <c:strCache>
                <c:ptCount val="3"/>
                <c:pt idx="0">
                  <c:v>Sample</c:v>
                </c:pt>
                <c:pt idx="1">
                  <c:v>Smith</c:v>
                </c:pt>
                <c:pt idx="2">
                  <c:v>Jones</c:v>
                </c:pt>
              </c:strCache>
            </c:strRef>
          </c:cat>
          <c:val>
            <c:numRef>
              <c:f>Sheet1!$D$2:$D$4</c:f>
              <c:numCache>
                <c:formatCode>General</c:formatCode>
                <c:ptCount val="3"/>
                <c:pt idx="0">
                  <c:v>37.0</c:v>
                </c:pt>
                <c:pt idx="1">
                  <c:v>43.0</c:v>
                </c:pt>
                <c:pt idx="2">
                  <c:v>31.0</c:v>
                </c:pt>
              </c:numCache>
            </c:numRef>
          </c:val>
        </c:ser>
        <c:dLbls>
          <c:showLegendKey val="0"/>
          <c:showVal val="0"/>
          <c:showCatName val="0"/>
          <c:showSerName val="0"/>
          <c:showPercent val="0"/>
          <c:showBubbleSize val="0"/>
        </c:dLbls>
        <c:gapWidth val="55"/>
        <c:overlap val="100"/>
        <c:axId val="-2102219640"/>
        <c:axId val="-2102216856"/>
      </c:barChart>
      <c:catAx>
        <c:axId val="-2102219640"/>
        <c:scaling>
          <c:orientation val="minMax"/>
        </c:scaling>
        <c:delete val="0"/>
        <c:axPos val="l"/>
        <c:majorTickMark val="none"/>
        <c:minorTickMark val="none"/>
        <c:tickLblPos val="nextTo"/>
        <c:crossAx val="-2102216856"/>
        <c:crosses val="autoZero"/>
        <c:auto val="1"/>
        <c:lblAlgn val="ctr"/>
        <c:lblOffset val="100"/>
        <c:noMultiLvlLbl val="0"/>
      </c:catAx>
      <c:valAx>
        <c:axId val="-2102216856"/>
        <c:scaling>
          <c:orientation val="minMax"/>
        </c:scaling>
        <c:delete val="0"/>
        <c:axPos val="b"/>
        <c:numFmt formatCode="0%" sourceLinked="1"/>
        <c:majorTickMark val="none"/>
        <c:minorTickMark val="none"/>
        <c:tickLblPos val="nextTo"/>
        <c:crossAx val="-210221964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E2D46-9143-2747-87C0-8AA60AE3D810}" type="datetimeFigureOut">
              <a:rPr lang="en-US" smtClean="0"/>
              <a:t>10/13/14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0BD81-E4C5-5540-9E54-704FB2D8BC58}" type="slidenum">
              <a:rPr lang="en-US" smtClean="0"/>
              <a:t>‹#›</a:t>
            </a:fld>
            <a:endParaRPr lang="en-US"/>
          </a:p>
        </p:txBody>
      </p:sp>
    </p:spTree>
    <p:extLst>
      <p:ext uri="{BB962C8B-B14F-4D97-AF65-F5344CB8AC3E}">
        <p14:creationId xmlns:p14="http://schemas.microsoft.com/office/powerpoint/2010/main" val="29591445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first want to set the stage</a:t>
            </a:r>
            <a:r>
              <a:rPr lang="en-US" baseline="0" dirty="0" smtClean="0"/>
              <a:t> for how discourse and media in the local context is representing low-income families and their involvement in their children’s schools. A bill was proposed in the TN state legislature last year that would…So, despite all we know about poverty influencing achievement, the white men in this room are operating under the assumption that a threat is all families need to make their children succeed.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2</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983160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table to reflect</a:t>
            </a:r>
            <a:r>
              <a:rPr lang="en-US" baseline="0" dirty="0" smtClean="0"/>
              <a:t> text</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14</a:t>
            </a:fld>
            <a:endParaRPr lang="en-US"/>
          </a:p>
        </p:txBody>
      </p:sp>
    </p:spTree>
    <p:extLst>
      <p:ext uri="{BB962C8B-B14F-4D97-AF65-F5344CB8AC3E}">
        <p14:creationId xmlns:p14="http://schemas.microsoft.com/office/powerpoint/2010/main" val="327220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Important for looking at the influence</a:t>
            </a:r>
            <a:r>
              <a:rPr lang="en-US" baseline="0" dirty="0" smtClean="0"/>
              <a:t> of a pilot program where CIS coordinators were given leeway to adapt it as much as they wanted to make sure it worked optimally in their own schools</a:t>
            </a:r>
          </a:p>
          <a:p>
            <a:pPr marL="171450" indent="-171450">
              <a:buFont typeface="Arial"/>
              <a:buChar char="•"/>
            </a:pPr>
            <a:r>
              <a:rPr lang="en-US" baseline="0" dirty="0" smtClean="0"/>
              <a:t>Which aligns with using ecological systems theory as one of my theoretical frameworks</a:t>
            </a:r>
          </a:p>
          <a:p>
            <a:pPr marL="171450" indent="-171450">
              <a:buFont typeface="Arial"/>
              <a:buChar char="•"/>
            </a:pPr>
            <a:r>
              <a:rPr lang="en-US" baseline="0" dirty="0" smtClean="0"/>
              <a:t>Which gets to my interest in understanding how the broader context of community schools and PN, but also the broader policy environment which conflicts with the goals of PN and community schools, influenced collective trust</a:t>
            </a:r>
          </a:p>
          <a:p>
            <a:pPr marL="171450" indent="-171450">
              <a:buFont typeface="Arial"/>
              <a:buChar char="•"/>
            </a:pPr>
            <a:r>
              <a:rPr lang="en-US" baseline="0" dirty="0" smtClean="0"/>
              <a:t>Which was important because I was so heavily involved in the operation of the program</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15</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16</a:t>
            </a:fld>
            <a:endParaRPr lang="en-US"/>
          </a:p>
        </p:txBody>
      </p:sp>
    </p:spTree>
    <p:extLst>
      <p:ext uri="{BB962C8B-B14F-4D97-AF65-F5344CB8AC3E}">
        <p14:creationId xmlns:p14="http://schemas.microsoft.com/office/powerpoint/2010/main" val="56426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Didn’t do research at Cooke;</a:t>
            </a:r>
            <a:r>
              <a:rPr lang="en-US" baseline="0" dirty="0" smtClean="0"/>
              <a:t> Cayce students zoned there; school was constantly in crisis mode; CIS coordinator said she asked her principal for a list of all the programs operating in the school and the principal wasn’t able to name the programs off the top of her head. So, I think discussing in the results how these factors influenced the implementation of the program is important (did one interview with CIS coordinator)</a:t>
            </a:r>
          </a:p>
          <a:p>
            <a:pPr marL="171450" indent="-171450">
              <a:buFont typeface="Arial"/>
              <a:buChar char="•"/>
            </a:pPr>
            <a:r>
              <a:rPr lang="en-US" baseline="0" dirty="0" smtClean="0"/>
              <a:t>At Robertson, went with CIS coordinator to teachers during planning time to ask for an interview or had teachers I’d already interviewed introduce me to their grade team partner</a:t>
            </a:r>
          </a:p>
          <a:p>
            <a:pPr marL="171450" indent="-171450">
              <a:buFont typeface="Arial"/>
              <a:buChar char="•"/>
            </a:pPr>
            <a:r>
              <a:rPr lang="en-US" baseline="0" dirty="0" smtClean="0"/>
              <a:t>At Webster, recruitment was more difficult because teachers started mentioning that they were being asked to do a lot and the CIS coordinator was understandably more protective of their time, but she did send one follow-up e-mail to the initial e-mail request, and she gave me permission to e-mail each of the TIP participants individually. So, I ended up interviewing 10 of the 12 participants, and one of the participants I didn’t interview was out on sick leave.</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17</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18</a:t>
            </a:fld>
            <a:endParaRPr lang="en-US"/>
          </a:p>
        </p:txBody>
      </p:sp>
    </p:spTree>
    <p:extLst>
      <p:ext uri="{BB962C8B-B14F-4D97-AF65-F5344CB8AC3E}">
        <p14:creationId xmlns:p14="http://schemas.microsoft.com/office/powerpoint/2010/main" val="332843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21</a:t>
            </a:fld>
            <a:endParaRPr lang="en-US"/>
          </a:p>
        </p:txBody>
      </p:sp>
    </p:spTree>
    <p:extLst>
      <p:ext uri="{BB962C8B-B14F-4D97-AF65-F5344CB8AC3E}">
        <p14:creationId xmlns:p14="http://schemas.microsoft.com/office/powerpoint/2010/main" val="2525670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22</a:t>
            </a:fld>
            <a:endParaRPr lang="en-US"/>
          </a:p>
        </p:txBody>
      </p:sp>
    </p:spTree>
    <p:extLst>
      <p:ext uri="{BB962C8B-B14F-4D97-AF65-F5344CB8AC3E}">
        <p14:creationId xmlns:p14="http://schemas.microsoft.com/office/powerpoint/2010/main" val="217785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constant comparative method offers an inductive approach to categorizing, delineating and connecting data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I selected this analytic method, because throughout data collection and coding, I observed meaningful differences between the two schools and between teachers’ attitudes and behaviors related to family engagement. Exploring similarities and differences between Smith and Jones and between individual teachers enabled identifying salient themes within a similar group and comparing these themes to the themes that emerged in different groups. In addition to enabling identification of themes, fidelity to the constant comparative method also requires identifying the range of commonalities and differences within similar groups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a step that prevents the researcher from over-generalizing.     </a:t>
            </a:r>
          </a:p>
          <a:p>
            <a:r>
              <a:rPr lang="en-US" sz="1200" kern="1200" dirty="0" smtClean="0">
                <a:solidFill>
                  <a:schemeClr val="tx1"/>
                </a:solidFill>
                <a:effectLst/>
                <a:latin typeface="+mn-lt"/>
                <a:ea typeface="+mn-ea"/>
                <a:cs typeface="+mn-cs"/>
              </a:rPr>
              <a:t>I loosely followed a step-by-step process detailed by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Table 4 depicts the data sources on which I relied and my step-by-step analytic method for each of the pertinent comparisons and relationships I cover. Although the specific steps varied by topic, using the constant comparative method involved first organizing excerpts from relevant codes into like categories (e.g. school); then identifying themes that were common within the like category (e.g. within school); and finally, identifying how common themes within the like category differed from common themes in another category (e.g. between schools). For each topic, I also created memos to note any inconsistencies within the same transcript or within a like group in order to avoid over-generalizations.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23</a:t>
            </a:fld>
            <a:endParaRPr lang="en-US"/>
          </a:p>
        </p:txBody>
      </p:sp>
    </p:spTree>
    <p:extLst>
      <p:ext uri="{BB962C8B-B14F-4D97-AF65-F5344CB8AC3E}">
        <p14:creationId xmlns:p14="http://schemas.microsoft.com/office/powerpoint/2010/main" val="375427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24</a:t>
            </a:fld>
            <a:endParaRPr lang="en-US"/>
          </a:p>
        </p:txBody>
      </p:sp>
    </p:spTree>
    <p:extLst>
      <p:ext uri="{BB962C8B-B14F-4D97-AF65-F5344CB8AC3E}">
        <p14:creationId xmlns:p14="http://schemas.microsoft.com/office/powerpoint/2010/main" val="3593256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Came from a teacher who</a:t>
            </a:r>
            <a:r>
              <a:rPr lang="en-US" baseline="0" dirty="0" smtClean="0"/>
              <a:t> constantly talked about how apathetic parents were and said that parents weren’t naturally apathetic but they were more concerned with making sure the </a:t>
            </a:r>
            <a:r>
              <a:rPr lang="en-US" baseline="0" dirty="0" err="1" smtClean="0"/>
              <a:t>lgihts</a:t>
            </a:r>
            <a:r>
              <a:rPr lang="en-US" baseline="0" dirty="0" smtClean="0"/>
              <a:t> stayed on.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28</a:t>
            </a:fld>
            <a:endParaRPr lang="en-US"/>
          </a:p>
        </p:txBody>
      </p:sp>
    </p:spTree>
    <p:extLst>
      <p:ext uri="{BB962C8B-B14F-4D97-AF65-F5344CB8AC3E}">
        <p14:creationId xmlns:p14="http://schemas.microsoft.com/office/powerpoint/2010/main" val="56063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headline from the local Nashville newspaper. Parents</a:t>
            </a:r>
            <a:r>
              <a:rPr lang="en-US" baseline="0" dirty="0" smtClean="0"/>
              <a:t> now need to grade themselves on how involved they are, and the language here indicates that these are needed to “boost support in schools” and because “educators are exasperated” and that parent involvement won’t happen without “arm-twisting.”</a:t>
            </a:r>
          </a:p>
          <a:p>
            <a:endParaRPr lang="en-US" baseline="0" dirty="0" smtClean="0"/>
          </a:p>
          <a:p>
            <a:r>
              <a:rPr lang="en-US" baseline="0" dirty="0" smtClean="0"/>
              <a:t>This indicates a lack of teacher trust in parents.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593105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They just don't know, you know, they're, they don't get the socioeconomic, they don't understand the barriers or the obstacles. And that, the argument that I've heard so many times in this building over and over again is you're successful because you made good choices. Well, it's more than that. Those choices were available to me, and our kids don't, haven't had as many choices available to them. So, you know, I don't think that there is a lot of understanding about that.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30</a:t>
            </a:fld>
            <a:endParaRPr lang="en-US"/>
          </a:p>
        </p:txBody>
      </p:sp>
    </p:spTree>
    <p:extLst>
      <p:ext uri="{BB962C8B-B14F-4D97-AF65-F5344CB8AC3E}">
        <p14:creationId xmlns:p14="http://schemas.microsoft.com/office/powerpoint/2010/main" val="2475209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feelings come out of love for the children and care and concern over their well-being. All teachers said they’re a parent, a nurse, a social worker.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36</a:t>
            </a:fld>
            <a:endParaRPr lang="en-US"/>
          </a:p>
        </p:txBody>
      </p:sp>
    </p:spTree>
    <p:extLst>
      <p:ext uri="{BB962C8B-B14F-4D97-AF65-F5344CB8AC3E}">
        <p14:creationId xmlns:p14="http://schemas.microsoft.com/office/powerpoint/2010/main" val="1875988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r>
              <a:rPr lang="en-US" dirty="0" smtClean="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r>
              <a:rPr lang="en-US" dirty="0" smtClean="0"/>
              <a:t>“Children develop at all different stages. And you’re telling me that my kid isn’t proficient by second grade and learn to read at this level, blah, blah, blah, then they’re going to fail. I mean that’s disheartening and it’s inappropriate.”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37</a:t>
            </a:fld>
            <a:endParaRPr lang="en-US"/>
          </a:p>
        </p:txBody>
      </p:sp>
    </p:spTree>
    <p:extLst>
      <p:ext uri="{BB962C8B-B14F-4D97-AF65-F5344CB8AC3E}">
        <p14:creationId xmlns:p14="http://schemas.microsoft.com/office/powerpoint/2010/main" val="1810617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Consistent with </a:t>
            </a:r>
            <a:r>
              <a:rPr lang="en-US" sz="1200" kern="1200" dirty="0" err="1" smtClean="0">
                <a:solidFill>
                  <a:schemeClr val="tx1"/>
                </a:solidFill>
                <a:effectLst/>
                <a:latin typeface="+mn-lt"/>
                <a:ea typeface="+mn-ea"/>
                <a:cs typeface="+mn-cs"/>
              </a:rPr>
              <a:t>Merz</a:t>
            </a:r>
            <a:r>
              <a:rPr lang="en-US" sz="1200" kern="1200" dirty="0" smtClean="0">
                <a:solidFill>
                  <a:schemeClr val="tx1"/>
                </a:solidFill>
                <a:effectLst/>
                <a:latin typeface="+mn-lt"/>
                <a:ea typeface="+mn-ea"/>
                <a:cs typeface="+mn-cs"/>
              </a:rPr>
              <a:t> and Furman’s (1997) assessment of teachers’ confusion with the paradoxical mission of schools to build community and efficiency, teachers condemned the over-emphasis on testing but wished for parents to care about it more, sensing that it was unfair that they were held accountable, while parents were not. Framed this way, family engagement was destined to result in disappointment (</a:t>
            </a:r>
            <a:r>
              <a:rPr lang="en-US" sz="1200" kern="1200" dirty="0" err="1" smtClean="0">
                <a:solidFill>
                  <a:schemeClr val="tx1"/>
                </a:solidFill>
                <a:effectLst/>
                <a:latin typeface="+mn-lt"/>
                <a:ea typeface="+mn-ea"/>
                <a:cs typeface="+mn-cs"/>
              </a:rPr>
              <a:t>Auerbach</a:t>
            </a:r>
            <a:r>
              <a:rPr lang="en-US" sz="1200" kern="1200" dirty="0" smtClean="0">
                <a:solidFill>
                  <a:schemeClr val="tx1"/>
                </a:solidFill>
                <a:effectLst/>
                <a:latin typeface="+mn-lt"/>
                <a:ea typeface="+mn-ea"/>
                <a:cs typeface="+mn-cs"/>
              </a:rPr>
              <a:t> &amp; Collier, 2012; Evans, 2011; Henry, 1996; Nakagawa, 2001; Rogers, 2006).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39</a:t>
            </a:fld>
            <a:endParaRPr lang="en-US"/>
          </a:p>
        </p:txBody>
      </p:sp>
    </p:spTree>
    <p:extLst>
      <p:ext uri="{BB962C8B-B14F-4D97-AF65-F5344CB8AC3E}">
        <p14:creationId xmlns:p14="http://schemas.microsoft.com/office/powerpoint/2010/main" val="423718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Teachers could have been describing completely different</a:t>
            </a:r>
            <a:r>
              <a:rPr lang="en-US" baseline="0" dirty="0" smtClean="0"/>
              <a:t> schools</a:t>
            </a:r>
          </a:p>
          <a:p>
            <a:r>
              <a:rPr lang="en-US" baseline="0" dirty="0" smtClean="0"/>
              <a:t>Collective faculty trust scale was really just measuring teachers’ perceptions, not the setting.</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41</a:t>
            </a:fld>
            <a:endParaRPr lang="en-US"/>
          </a:p>
        </p:txBody>
      </p:sp>
    </p:spTree>
    <p:extLst>
      <p:ext uri="{BB962C8B-B14F-4D97-AF65-F5344CB8AC3E}">
        <p14:creationId xmlns:p14="http://schemas.microsoft.com/office/powerpoint/2010/main" val="1229804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observations, interviews, TELL survey, school climate and family engagement survey</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45</a:t>
            </a:fld>
            <a:endParaRPr lang="en-US"/>
          </a:p>
        </p:txBody>
      </p:sp>
    </p:spTree>
    <p:extLst>
      <p:ext uri="{BB962C8B-B14F-4D97-AF65-F5344CB8AC3E}">
        <p14:creationId xmlns:p14="http://schemas.microsoft.com/office/powerpoint/2010/main" val="1030539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Corroborated through</a:t>
            </a:r>
            <a:r>
              <a:rPr lang="en-US" baseline="0" dirty="0" smtClean="0"/>
              <a:t> observations, document analysis, and interviews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48</a:t>
            </a:fld>
            <a:endParaRPr lang="en-US"/>
          </a:p>
        </p:txBody>
      </p:sp>
    </p:spTree>
    <p:extLst>
      <p:ext uri="{BB962C8B-B14F-4D97-AF65-F5344CB8AC3E}">
        <p14:creationId xmlns:p14="http://schemas.microsoft.com/office/powerpoint/2010/main" val="1480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Credibile</a:t>
            </a:r>
            <a:r>
              <a:rPr lang="en-US" dirty="0" smtClean="0"/>
              <a:t> challengers</a:t>
            </a:r>
            <a:r>
              <a:rPr lang="en-US" baseline="0" dirty="0" smtClean="0"/>
              <a:t> are teachers who challenged their colleagues’ deficit perceptions of families and were actually listened to. I found that what made a teacher feel credible to challenge her colleagues and what made teachers feel okay being challenged was the challenger’s years of experience in teaching.</a:t>
            </a:r>
          </a:p>
          <a:p>
            <a:endParaRPr lang="en-US" baseline="0" dirty="0" smtClean="0"/>
          </a:p>
          <a:p>
            <a:r>
              <a:rPr lang="en-US" baseline="0" dirty="0" smtClean="0"/>
              <a:t>Only one teacher in the P/E group and she has less teaching experience than the other teachers there.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51</a:t>
            </a:fld>
            <a:endParaRPr lang="en-US"/>
          </a:p>
        </p:txBody>
      </p:sp>
    </p:spTree>
    <p:extLst>
      <p:ext uri="{BB962C8B-B14F-4D97-AF65-F5344CB8AC3E}">
        <p14:creationId xmlns:p14="http://schemas.microsoft.com/office/powerpoint/2010/main" val="2041895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Buy-in led to more</a:t>
            </a:r>
            <a:r>
              <a:rPr lang="en-US" baseline="0" dirty="0" smtClean="0"/>
              <a:t> teachers and a greater variety of teachers.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53</a:t>
            </a:fld>
            <a:endParaRPr lang="en-US"/>
          </a:p>
        </p:txBody>
      </p:sp>
    </p:spTree>
    <p:extLst>
      <p:ext uri="{BB962C8B-B14F-4D97-AF65-F5344CB8AC3E}">
        <p14:creationId xmlns:p14="http://schemas.microsoft.com/office/powerpoint/2010/main" val="3348509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Fresh</a:t>
            </a:r>
            <a:r>
              <a:rPr lang="en-US" baseline="0" dirty="0" smtClean="0"/>
              <a:t> Start had made teachers mistrustful of one another, teachers who had more longevity at the school felt they had the credibility to speak up</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54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66487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a:t>
            </a:fld>
            <a:endParaRPr lang="en-US"/>
          </a:p>
        </p:txBody>
      </p:sp>
    </p:spTree>
    <p:extLst>
      <p:ext uri="{BB962C8B-B14F-4D97-AF65-F5344CB8AC3E}">
        <p14:creationId xmlns:p14="http://schemas.microsoft.com/office/powerpoint/2010/main" val="304163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Was able to observe behavioral,</a:t>
            </a:r>
            <a:r>
              <a:rPr lang="en-US" baseline="0" dirty="0" smtClean="0"/>
              <a:t> cognitive, and affective mechanisms at the setting level through the TIP program, but not at the school level; asked teachers about these mechanisms, but individual opinions are different from actually observing the setting, itself</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60</a:t>
            </a:fld>
            <a:endParaRPr lang="en-US"/>
          </a:p>
        </p:txBody>
      </p:sp>
    </p:spTree>
    <p:extLst>
      <p:ext uri="{BB962C8B-B14F-4D97-AF65-F5344CB8AC3E}">
        <p14:creationId xmlns:p14="http://schemas.microsoft.com/office/powerpoint/2010/main" val="874221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curriculum</a:t>
            </a:r>
            <a:r>
              <a:rPr lang="en-US" baseline="0" dirty="0" smtClean="0"/>
              <a:t> alone wasn’t enough to get teachers to truly change their attitudes toward families, it was only curriculum as a spark for teachers to talk with one another.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61</a:t>
            </a:fld>
            <a:endParaRPr lang="en-US"/>
          </a:p>
        </p:txBody>
      </p:sp>
    </p:spTree>
    <p:extLst>
      <p:ext uri="{BB962C8B-B14F-4D97-AF65-F5344CB8AC3E}">
        <p14:creationId xmlns:p14="http://schemas.microsoft.com/office/powerpoint/2010/main" val="314816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not empathy or respect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65</a:t>
            </a:fld>
            <a:endParaRPr lang="en-US"/>
          </a:p>
        </p:txBody>
      </p:sp>
    </p:spTree>
    <p:extLst>
      <p:ext uri="{BB962C8B-B14F-4D97-AF65-F5344CB8AC3E}">
        <p14:creationId xmlns:p14="http://schemas.microsoft.com/office/powerpoint/2010/main" val="3166941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Prolonged engagement – had been working with MOBC for about</a:t>
            </a:r>
            <a:r>
              <a:rPr lang="en-US" baseline="0" dirty="0" smtClean="0"/>
              <a:t> a year</a:t>
            </a:r>
          </a:p>
          <a:p>
            <a:pPr marL="171450" indent="-171450">
              <a:buFont typeface="Arial"/>
              <a:buChar char="•"/>
            </a:pPr>
            <a:r>
              <a:rPr lang="en-US" baseline="0" dirty="0" smtClean="0"/>
              <a:t>Observed study sessions, observed at the schools (but could have observed more)</a:t>
            </a:r>
          </a:p>
          <a:p>
            <a:pPr marL="171450" indent="-171450">
              <a:buFont typeface="Arial"/>
              <a:buChar char="•"/>
            </a:pPr>
            <a:r>
              <a:rPr lang="en-US" baseline="0" dirty="0" smtClean="0"/>
              <a:t>Member checks with CIS team</a:t>
            </a:r>
          </a:p>
          <a:p>
            <a:pPr marL="171450" indent="-171450">
              <a:buFont typeface="Arial"/>
              <a:buChar char="•"/>
            </a:pPr>
            <a:r>
              <a:rPr lang="en-US" sz="1200" kern="1200" dirty="0" smtClean="0">
                <a:solidFill>
                  <a:schemeClr val="tx1"/>
                </a:solidFill>
                <a:effectLst/>
                <a:latin typeface="+mn-lt"/>
                <a:ea typeface="+mn-ea"/>
                <a:cs typeface="+mn-cs"/>
              </a:rPr>
              <a:t>Progressive subjectivity: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Researchers identify and articulate any biases they hold, examine how their understandings shift during the project, and attend to how these biases might affect interpretations;</a:t>
            </a:r>
            <a:r>
              <a:rPr lang="en-US" sz="1200" kern="1200" baseline="0" dirty="0" smtClean="0">
                <a:solidFill>
                  <a:schemeClr val="tx1"/>
                </a:solidFill>
                <a:effectLst/>
                <a:latin typeface="+mn-lt"/>
                <a:ea typeface="+mn-ea"/>
                <a:cs typeface="+mn-cs"/>
              </a:rPr>
              <a:t> my biases are as a white female, as someone who disagrees with the current educational policy environment, and as someone who supports community schools and initiatives such as PN.</a:t>
            </a:r>
          </a:p>
          <a:p>
            <a:pPr marL="171450" indent="-171450">
              <a:buFont typeface="Arial"/>
              <a:buChar char="•"/>
            </a:pPr>
            <a:r>
              <a:rPr lang="en-US" sz="1200" kern="1200" dirty="0" smtClean="0">
                <a:solidFill>
                  <a:schemeClr val="tx1"/>
                </a:solidFill>
                <a:effectLst/>
                <a:latin typeface="+mn-lt"/>
                <a:ea typeface="+mn-ea"/>
                <a:cs typeface="+mn-cs"/>
              </a:rPr>
              <a:t>Dependability - Concerned with stability over time in researchers and methods;</a:t>
            </a:r>
            <a:r>
              <a:rPr lang="en-US" sz="1200" kern="1200" baseline="0" dirty="0" smtClean="0">
                <a:solidFill>
                  <a:schemeClr val="tx1"/>
                </a:solidFill>
                <a:effectLst/>
                <a:latin typeface="+mn-lt"/>
                <a:ea typeface="+mn-ea"/>
                <a:cs typeface="+mn-cs"/>
              </a:rPr>
              <a:t> only one researcher allowed consistency</a:t>
            </a:r>
          </a:p>
          <a:p>
            <a:pPr marL="171450" indent="-171450">
              <a:buFont typeface="Arial"/>
              <a:buChar char="•"/>
            </a:pPr>
            <a:r>
              <a:rPr lang="en-US" sz="1200" kern="1200" baseline="0" dirty="0" err="1" smtClean="0">
                <a:solidFill>
                  <a:schemeClr val="tx1"/>
                </a:solidFill>
                <a:effectLst/>
                <a:latin typeface="+mn-lt"/>
                <a:ea typeface="+mn-ea"/>
                <a:cs typeface="+mn-cs"/>
              </a:rPr>
              <a:t>Confirmabilty</a:t>
            </a:r>
            <a:r>
              <a:rPr lang="en-US" sz="1200" kern="1200" baseline="0" dirty="0" smtClean="0">
                <a:solidFill>
                  <a:schemeClr val="tx1"/>
                </a:solidFill>
                <a:effectLst/>
                <a:latin typeface="+mn-lt"/>
                <a:ea typeface="+mn-ea"/>
                <a:cs typeface="+mn-cs"/>
              </a:rPr>
              <a:t> – The extent to which findings are grounded in the data; </a:t>
            </a:r>
            <a:r>
              <a:rPr lang="en-US" sz="1200" kern="1200" dirty="0" smtClean="0">
                <a:solidFill>
                  <a:schemeClr val="tx1"/>
                </a:solidFill>
                <a:effectLst/>
                <a:latin typeface="+mn-lt"/>
                <a:ea typeface="+mn-ea"/>
                <a:cs typeface="+mn-cs"/>
              </a:rPr>
              <a:t>Assessed by means of reviewing research records to determine if findings can be traced to data and data to original sources.</a:t>
            </a:r>
            <a:r>
              <a:rPr lang="en-US" dirty="0" smtClean="0">
                <a:effectLst/>
              </a:rPr>
              <a:t> </a:t>
            </a:r>
            <a:r>
              <a:rPr lang="en-US" sz="1200" kern="1200" baseline="0" dirty="0" smtClean="0">
                <a:solidFill>
                  <a:schemeClr val="tx1"/>
                </a:solidFill>
                <a:effectLst/>
                <a:latin typeface="+mn-lt"/>
                <a:ea typeface="+mn-ea"/>
                <a:cs typeface="+mn-cs"/>
              </a:rPr>
              <a:t>All of my coding will be easily tracked and replicable.</a:t>
            </a:r>
          </a:p>
          <a:p>
            <a:pPr marL="171450" indent="-171450">
              <a:buFont typeface="Arial"/>
              <a:buChar char="•"/>
            </a:pPr>
            <a:r>
              <a:rPr lang="en-US" sz="1200" kern="1200" baseline="0" dirty="0" smtClean="0">
                <a:solidFill>
                  <a:schemeClr val="tx1"/>
                </a:solidFill>
                <a:effectLst/>
                <a:latin typeface="+mn-lt"/>
                <a:ea typeface="+mn-ea"/>
                <a:cs typeface="+mn-cs"/>
              </a:rPr>
              <a:t>Fairness - </a:t>
            </a:r>
            <a:r>
              <a:rPr lang="en-US" sz="1200" kern="1200" dirty="0" smtClean="0">
                <a:solidFill>
                  <a:schemeClr val="tx1"/>
                </a:solidFill>
                <a:effectLst/>
                <a:latin typeface="+mn-lt"/>
                <a:ea typeface="+mn-ea"/>
                <a:cs typeface="+mn-cs"/>
              </a:rPr>
              <a:t>Extent to which different stakeholder perspectives are elicited and taken into account;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Interviewed school staff with a variety of roles; subjects/grades taught; and years of experience</a:t>
            </a:r>
            <a:r>
              <a:rPr lang="en-US" dirty="0" smtClean="0">
                <a:effectLst/>
              </a:rPr>
              <a:t>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Ontological authenticity - </a:t>
            </a:r>
            <a:r>
              <a:rPr lang="en-US" sz="1200" kern="1200" dirty="0" smtClean="0">
                <a:solidFill>
                  <a:schemeClr val="tx1"/>
                </a:solidFill>
                <a:effectLst/>
                <a:latin typeface="+mn-lt"/>
                <a:ea typeface="+mn-ea"/>
                <a:cs typeface="+mn-cs"/>
              </a:rPr>
              <a:t>Extent to which stakeholders’ perceptions of the world have been improved or expanded</a:t>
            </a:r>
            <a:r>
              <a:rPr lang="en-US" dirty="0" smtClean="0">
                <a:effectLst/>
              </a:rPr>
              <a:t> </a:t>
            </a:r>
          </a:p>
          <a:p>
            <a:pPr marL="171450" indent="-171450">
              <a:buFont typeface="Arial"/>
              <a:buChar char="•"/>
            </a:pPr>
            <a:r>
              <a:rPr lang="en-US" dirty="0" smtClean="0"/>
              <a:t>Educational authenticity - </a:t>
            </a:r>
            <a:r>
              <a:rPr lang="en-US" sz="1200" kern="1200" dirty="0" smtClean="0">
                <a:solidFill>
                  <a:schemeClr val="tx1"/>
                </a:solidFill>
                <a:effectLst/>
                <a:latin typeface="+mn-lt"/>
                <a:ea typeface="+mn-ea"/>
                <a:cs typeface="+mn-cs"/>
              </a:rPr>
              <a:t>Extent to which individuals have developed a better understanding of other stakeholders’ experiences and perspectives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Tactical</a:t>
            </a:r>
            <a:r>
              <a:rPr lang="en-US" baseline="0" dirty="0" smtClean="0"/>
              <a:t> authenticity - </a:t>
            </a:r>
            <a:r>
              <a:rPr lang="en-US" sz="1200" kern="1200" dirty="0" smtClean="0">
                <a:solidFill>
                  <a:schemeClr val="tx1"/>
                </a:solidFill>
                <a:effectLst/>
                <a:latin typeface="+mn-lt"/>
                <a:ea typeface="+mn-ea"/>
                <a:cs typeface="+mn-cs"/>
              </a:rPr>
              <a:t>Extent to which stakeholders feel empowered by the evaluation and by the ability to influence the actions taken.</a:t>
            </a:r>
            <a:r>
              <a:rPr lang="en-US" dirty="0" smtClean="0">
                <a:effectLst/>
              </a:rPr>
              <a:t> </a:t>
            </a:r>
            <a:endParaRPr lang="en-US" dirty="0" smtClean="0"/>
          </a:p>
          <a:p>
            <a:pPr marL="171450" indent="-171450">
              <a:buFont typeface="Arial"/>
              <a:buChar char="•"/>
            </a:pPr>
            <a:endParaRPr lang="en-US" sz="1200" kern="1200" baseline="0" dirty="0" smtClean="0">
              <a:solidFill>
                <a:schemeClr val="tx1"/>
              </a:solidFill>
              <a:effectLst/>
              <a:latin typeface="+mn-lt"/>
              <a:ea typeface="+mn-ea"/>
              <a:cs typeface="+mn-cs"/>
            </a:endParaRPr>
          </a:p>
          <a:p>
            <a:pPr marL="171450" indent="-171450">
              <a:buFont typeface="Arial"/>
              <a:buChar char="•"/>
            </a:pPr>
            <a:endParaRPr lang="en-US" baseline="0" dirty="0" smtClean="0"/>
          </a:p>
          <a:p>
            <a:pPr marL="171450"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57EBEA94-2F5A-894F-A39F-C3B3503B4F05}" type="slidenum">
              <a:rPr lang="en-US" smtClean="0"/>
              <a:t>66</a:t>
            </a:fld>
            <a:endParaRPr lang="en-US"/>
          </a:p>
        </p:txBody>
      </p:sp>
    </p:spTree>
    <p:extLst>
      <p:ext uri="{BB962C8B-B14F-4D97-AF65-F5344CB8AC3E}">
        <p14:creationId xmlns:p14="http://schemas.microsoft.com/office/powerpoint/2010/main" val="272302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Lawrence-Lightfoot</a:t>
            </a:r>
            <a:r>
              <a:rPr lang="en-US" baseline="0" dirty="0" smtClean="0"/>
              <a:t> goes deep into context, such as the prominence of education in the African-American community since slavery and the ways in which both teaching and mothering are socially constructed. </a:t>
            </a:r>
            <a:endParaRPr lang="en-US" dirty="0" smtClean="0"/>
          </a:p>
          <a:p>
            <a:endParaRPr lang="en-US" dirty="0" smtClean="0"/>
          </a:p>
          <a:p>
            <a:r>
              <a:rPr lang="en-US" dirty="0" smtClean="0"/>
              <a:t>So, if a new teacher were to start at the school, she </a:t>
            </a:r>
            <a:r>
              <a:rPr lang="en-US" baseline="0" dirty="0" smtClean="0"/>
              <a:t>would soon know from how faculty members talk about families and family engagement what the level of collective trust is in the school.</a:t>
            </a:r>
          </a:p>
          <a:p>
            <a:endParaRPr lang="en-US" baseline="0" dirty="0" smtClean="0"/>
          </a:p>
          <a:p>
            <a:r>
              <a:rPr lang="en-US" baseline="0" dirty="0" smtClean="0"/>
              <a:t>Org. literature uses quantitative data and looks at trust mostly as an independent variable, but doesn’t have that rich contextual detail. Interested in setting-level phenomena, but also interested in the contextual factors which are overlooked by the organizational literature.</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6</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27921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like empathy or respect</a:t>
            </a:r>
            <a:r>
              <a:rPr lang="en-US" baseline="0" dirty="0" smtClean="0"/>
              <a:t> where you’re not dependent on the other person. There’s a risk in trusting someone – you can get let down because you are interdependent.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7</a:t>
            </a:fld>
            <a:endParaRPr lang="en-US"/>
          </a:p>
        </p:txBody>
      </p:sp>
    </p:spTree>
    <p:extLst>
      <p:ext uri="{BB962C8B-B14F-4D97-AF65-F5344CB8AC3E}">
        <p14:creationId xmlns:p14="http://schemas.microsoft.com/office/powerpoint/2010/main" val="179825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Infuse conversation about interdependence</a:t>
            </a:r>
            <a:r>
              <a:rPr lang="en-US" baseline="0" dirty="0" smtClean="0"/>
              <a:t> and risk here.</a:t>
            </a:r>
            <a:endParaRPr lang="en-US" dirty="0" smtClean="0"/>
          </a:p>
          <a:p>
            <a:endParaRPr lang="en-US" dirty="0" smtClean="0"/>
          </a:p>
          <a:p>
            <a:r>
              <a:rPr lang="en-US" dirty="0" smtClean="0"/>
              <a:t>Bullet 1:</a:t>
            </a:r>
            <a:r>
              <a:rPr lang="en-US" baseline="0" dirty="0" smtClean="0"/>
              <a:t> Research shows that there is reason to believe interdependence between parents and teachers is important. I trust you to discipline my child. </a:t>
            </a:r>
            <a:endParaRPr lang="en-US" dirty="0" smtClean="0"/>
          </a:p>
          <a:p>
            <a:r>
              <a:rPr lang="en-US" dirty="0" smtClean="0"/>
              <a:t>Bullet 2: Consider the last time you asked someone to collaborate with you. You’re more likely to collaborate and collaborate effectively if you trust that that</a:t>
            </a:r>
            <a:r>
              <a:rPr lang="en-US" baseline="0" dirty="0" smtClean="0"/>
              <a:t> person is well-intentioned and competent and reliable and honest and open. </a:t>
            </a:r>
          </a:p>
          <a:p>
            <a:r>
              <a:rPr lang="en-US" baseline="0" dirty="0" smtClean="0"/>
              <a:t>Bullet 3+4: Risk in having high expectations and believing that together teachers can accomplish something. They invest time and energy into this and can be let down. Notion that family engagement is so important but it still lets you down.</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8</a:t>
            </a:fld>
            <a:endParaRPr lang="en-US"/>
          </a:p>
        </p:txBody>
      </p:sp>
    </p:spTree>
    <p:extLst>
      <p:ext uri="{BB962C8B-B14F-4D97-AF65-F5344CB8AC3E}">
        <p14:creationId xmlns:p14="http://schemas.microsoft.com/office/powerpoint/2010/main" val="389469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Really play up how this is the first study to take an ecological approach to collective faculty trust.</a:t>
            </a:r>
          </a:p>
          <a:p>
            <a:pPr marL="171450" indent="-171450">
              <a:buFont typeface="Arial"/>
              <a:buChar char="•"/>
            </a:pPr>
            <a:r>
              <a:rPr lang="en-US" baseline="0" dirty="0" smtClean="0"/>
              <a:t>Murkiness about…requires a more ecologically based model that actually considers individual faculty members and how the experiences and attitudes of individual faculty members influence social exchange between faculty.</a:t>
            </a:r>
          </a:p>
          <a:p>
            <a:pPr marL="171450" indent="-171450">
              <a:buFont typeface="Arial"/>
              <a:buChar char="•"/>
            </a:pPr>
            <a:r>
              <a:rPr lang="en-US" baseline="0" dirty="0" smtClean="0"/>
              <a:t>Downplays the influence of other external factors and looks exclusively at how school-level mechanisms are influenced by external factors(including increased </a:t>
            </a:r>
            <a:r>
              <a:rPr lang="en-US" baseline="0" dirty="0" err="1" smtClean="0"/>
              <a:t>Gesellschaft</a:t>
            </a:r>
            <a:r>
              <a:rPr lang="en-US" baseline="0" dirty="0" smtClean="0"/>
              <a:t>) and overlooks how individuals are influenced by external factors and how those individuals contribute to social exchange in schools. </a:t>
            </a:r>
          </a:p>
        </p:txBody>
      </p:sp>
      <p:sp>
        <p:nvSpPr>
          <p:cNvPr id="4" name="Slide Number Placeholder 3"/>
          <p:cNvSpPr>
            <a:spLocks noGrp="1"/>
          </p:cNvSpPr>
          <p:nvPr>
            <p:ph type="sldNum" sz="quarter" idx="10"/>
          </p:nvPr>
        </p:nvSpPr>
        <p:spPr/>
        <p:txBody>
          <a:bodyPr/>
          <a:lstStyle/>
          <a:p>
            <a:fld id="{57EBEA94-2F5A-894F-A39F-C3B3503B4F05}" type="slidenum">
              <a:rPr lang="en-US" smtClean="0"/>
              <a:t>11</a:t>
            </a:fld>
            <a:endParaRPr lang="en-US"/>
          </a:p>
        </p:txBody>
      </p:sp>
    </p:spTree>
    <p:extLst>
      <p:ext uri="{BB962C8B-B14F-4D97-AF65-F5344CB8AC3E}">
        <p14:creationId xmlns:p14="http://schemas.microsoft.com/office/powerpoint/2010/main" val="1933632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Amalgamation of organizational</a:t>
            </a:r>
            <a:r>
              <a:rPr lang="en-US" baseline="0" dirty="0" smtClean="0"/>
              <a:t> literature and critical family engagement literature</a:t>
            </a:r>
          </a:p>
          <a:p>
            <a:r>
              <a:rPr lang="en-US" baseline="0" dirty="0" smtClean="0"/>
              <a:t>Individual level is informed by the critical family engagement literature. We know less about how teachers converse with one another about low-income families, how they might have agency to influence the dialogue in a way that promotes collective faculty trust, and what contextual factors influence the nature of their social exchange. </a:t>
            </a:r>
          </a:p>
          <a:p>
            <a:r>
              <a:rPr lang="en-US" baseline="0" dirty="0" smtClean="0"/>
              <a:t>How do you change individuals and social exchange at the same time? Not enough to change one or the other.</a:t>
            </a:r>
          </a:p>
          <a:p>
            <a:r>
              <a:rPr lang="en-US" baseline="0" dirty="0" smtClean="0"/>
              <a:t>What external factors influence individual faculty trust in families?</a:t>
            </a:r>
          </a:p>
          <a:p>
            <a:r>
              <a:rPr lang="en-US" baseline="0" dirty="0" smtClean="0"/>
              <a:t>How does social exchange between faculty influence individual teachers and how do individual teachers influence social exchange?</a:t>
            </a:r>
          </a:p>
          <a:p>
            <a:r>
              <a:rPr lang="en-US" baseline="0" dirty="0" smtClean="0"/>
              <a:t>How does the school context influence social exchange between faculty?</a:t>
            </a:r>
          </a:p>
          <a:p>
            <a:r>
              <a:rPr lang="en-US" baseline="0" dirty="0" smtClean="0"/>
              <a:t>How does the educational policy environment influence school context?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12</a:t>
            </a:fld>
            <a:endParaRPr lang="en-US"/>
          </a:p>
        </p:txBody>
      </p:sp>
    </p:spTree>
    <p:extLst>
      <p:ext uri="{BB962C8B-B14F-4D97-AF65-F5344CB8AC3E}">
        <p14:creationId xmlns:p14="http://schemas.microsoft.com/office/powerpoint/2010/main" val="224186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My research took place in two</a:t>
            </a:r>
            <a:r>
              <a:rPr lang="en-US" baseline="0" dirty="0" smtClean="0"/>
              <a:t> schools. School B was considerably smaller than school A with about 130 fewer students.  Both had student populations that were ____________. And, school B had been ‘fresh started’ in 2010, meaning that all but 3 teachers were replaced because the school was deemed as failing under NCLB. Both schools were located within a Promise Neighborhood initiative, and both were in their first year of being associated with CIS, a national community schools operator that places in schools a full-time community school coordinator. For the first year, both schools also offered a six-week in-service PD called Teachers Involving Parents (TIP) to faculty after-school, and TIP was a pre-packaged program selected by the Promise Neighborhood staff and implemented by the CIS coordinators. </a:t>
            </a:r>
            <a:r>
              <a:rPr lang="en-US" sz="1600" dirty="0" smtClean="0"/>
              <a:t>Teachers reflect on their definition of parent engagement, how they form opinions about parents, and how well their communication practices align with their goals for parent engagement</a:t>
            </a:r>
          </a:p>
          <a:p>
            <a:pPr lvl="1"/>
            <a:r>
              <a:rPr lang="en-US" sz="1600" dirty="0" smtClean="0"/>
              <a:t>6 sessions, 90 minutes</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13</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107196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12047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87845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03132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57387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97469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27147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8E3BD-7C2E-CF43-AB91-A970ECCA8D29}" type="datetimeFigureOut">
              <a:rPr lang="en-US" smtClean="0"/>
              <a:t>10/13/14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77654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8E3BD-7C2E-CF43-AB91-A970ECCA8D29}" type="datetimeFigureOut">
              <a:rPr lang="en-US" smtClean="0"/>
              <a:t>10/13/14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49387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8E3BD-7C2E-CF43-AB91-A970ECCA8D29}" type="datetimeFigureOut">
              <a:rPr lang="en-US" smtClean="0"/>
              <a:t>10/13/14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65766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54542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942335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8E3BD-7C2E-CF43-AB91-A970ECCA8D29}" type="datetimeFigureOut">
              <a:rPr lang="en-US" smtClean="0"/>
              <a:t>10/13/14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9CCAC-3DBA-3442-AED5-5DFF04ADA2D7}" type="slidenum">
              <a:rPr lang="en-US" smtClean="0"/>
              <a:t>‹#›</a:t>
            </a:fld>
            <a:endParaRPr lang="en-US"/>
          </a:p>
        </p:txBody>
      </p:sp>
    </p:spTree>
    <p:extLst>
      <p:ext uri="{BB962C8B-B14F-4D97-AF65-F5344CB8AC3E}">
        <p14:creationId xmlns:p14="http://schemas.microsoft.com/office/powerpoint/2010/main" val="140181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131" y="2027652"/>
            <a:ext cx="7433602" cy="2977447"/>
          </a:xfrm>
        </p:spPr>
        <p:txBody>
          <a:bodyPr>
            <a:normAutofit/>
          </a:bodyPr>
          <a:lstStyle/>
          <a:p>
            <a:pPr algn="l"/>
            <a:r>
              <a:rPr lang="en-US" dirty="0" smtClean="0">
                <a:latin typeface="Helvetica"/>
                <a:cs typeface="Helvetica"/>
              </a:rPr>
              <a:t>An Exploration of the Factors Influencing Teachers’ Trust in Parents</a:t>
            </a:r>
            <a:endParaRPr lang="en-US" dirty="0">
              <a:latin typeface="Helvetica"/>
              <a:cs typeface="Helvetica"/>
            </a:endParaRPr>
          </a:p>
        </p:txBody>
      </p:sp>
      <p:sp>
        <p:nvSpPr>
          <p:cNvPr id="3" name="Subtitle 2"/>
          <p:cNvSpPr>
            <a:spLocks noGrp="1"/>
          </p:cNvSpPr>
          <p:nvPr>
            <p:ph type="subTitle" idx="1"/>
          </p:nvPr>
        </p:nvSpPr>
        <p:spPr>
          <a:xfrm>
            <a:off x="1371600" y="4742156"/>
            <a:ext cx="6400800" cy="1752600"/>
          </a:xfrm>
        </p:spPr>
        <p:txBody>
          <a:bodyPr>
            <a:normAutofit/>
          </a:bodyPr>
          <a:lstStyle/>
          <a:p>
            <a:r>
              <a:rPr lang="en-US" sz="2400" dirty="0" smtClean="0">
                <a:latin typeface="Helvetica Neue Light"/>
                <a:cs typeface="Helvetica Neue Light"/>
              </a:rPr>
              <a:t>Joanna D. Geller</a:t>
            </a:r>
          </a:p>
          <a:p>
            <a:r>
              <a:rPr lang="en-US" sz="2400" dirty="0" smtClean="0">
                <a:latin typeface="Helvetica Neue Light"/>
                <a:cs typeface="Helvetica Neue Light"/>
              </a:rPr>
              <a:t>October 27, 2014</a:t>
            </a:r>
          </a:p>
          <a:p>
            <a:r>
              <a:rPr lang="en-US" sz="2400" dirty="0" smtClean="0">
                <a:latin typeface="Helvetica Neue Light"/>
                <a:cs typeface="Helvetica Neue Light"/>
              </a:rPr>
              <a:t>Dissertation Defense</a:t>
            </a:r>
            <a:endParaRPr lang="en-US" sz="2400" dirty="0">
              <a:latin typeface="Helvetica Neue Light"/>
              <a:cs typeface="Helvetica Neue Light"/>
            </a:endParaRPr>
          </a:p>
        </p:txBody>
      </p:sp>
      <p:sp>
        <p:nvSpPr>
          <p:cNvPr id="5" name="TextBox 4"/>
          <p:cNvSpPr txBox="1"/>
          <p:nvPr/>
        </p:nvSpPr>
        <p:spPr>
          <a:xfrm>
            <a:off x="117401" y="430119"/>
            <a:ext cx="7540332" cy="1323439"/>
          </a:xfrm>
          <a:prstGeom prst="rect">
            <a:avLst/>
          </a:prstGeom>
          <a:noFill/>
        </p:spPr>
        <p:txBody>
          <a:bodyPr wrap="square" rtlCol="0">
            <a:spAutoFit/>
          </a:bodyPr>
          <a:lstStyle/>
          <a:p>
            <a:r>
              <a:rPr lang="en-US" sz="4000" dirty="0">
                <a:latin typeface="Helvetica Neue"/>
                <a:cs typeface="Helvetica Neue"/>
              </a:rPr>
              <a:t>RE-IMAGINING </a:t>
            </a:r>
            <a:endParaRPr lang="en-US" sz="4000" dirty="0" smtClean="0">
              <a:latin typeface="Helvetica Neue"/>
              <a:cs typeface="Helvetica Neue"/>
            </a:endParaRPr>
          </a:p>
          <a:p>
            <a:r>
              <a:rPr lang="en-US" sz="4000" dirty="0" smtClean="0">
                <a:latin typeface="Helvetica Neue"/>
                <a:cs typeface="Helvetica Neue"/>
              </a:rPr>
              <a:t>SCHOOL COMMUNITIES: </a:t>
            </a:r>
            <a:endParaRPr lang="en-US" sz="4000" dirty="0">
              <a:latin typeface="Helvetica Neue"/>
              <a:cs typeface="Helvetica Neue"/>
            </a:endParaRPr>
          </a:p>
        </p:txBody>
      </p:sp>
    </p:spTree>
    <p:extLst>
      <p:ext uri="{BB962C8B-B14F-4D97-AF65-F5344CB8AC3E}">
        <p14:creationId xmlns:p14="http://schemas.microsoft.com/office/powerpoint/2010/main" val="44549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lgn="ctr">
              <a:buNone/>
            </a:pPr>
            <a:endParaRPr lang="en-US" dirty="0" smtClean="0"/>
          </a:p>
          <a:p>
            <a:pPr marL="0" indent="0" algn="ctr">
              <a:buNone/>
            </a:pPr>
            <a:r>
              <a:rPr lang="en-US" dirty="0" smtClean="0"/>
              <a:t>Schools should be sites of resistance, not of social reproduction (Bourdieu).</a:t>
            </a:r>
            <a:endParaRPr lang="en-US" dirty="0"/>
          </a:p>
        </p:txBody>
      </p:sp>
    </p:spTree>
    <p:extLst>
      <p:ext uri="{BB962C8B-B14F-4D97-AF65-F5344CB8AC3E}">
        <p14:creationId xmlns:p14="http://schemas.microsoft.com/office/powerpoint/2010/main" val="286253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457200" y="71442"/>
            <a:ext cx="8229600" cy="1143000"/>
          </a:xfrm>
        </p:spPr>
        <p:txBody>
          <a:bodyPr>
            <a:normAutofit/>
          </a:bodyPr>
          <a:lstStyle/>
          <a:p>
            <a:r>
              <a:rPr lang="en-US" sz="3200" dirty="0" smtClean="0"/>
              <a:t>How Do Schools Develop Collective Faculty Trust in Families?</a:t>
            </a:r>
            <a:endParaRPr lang="en-US" sz="3200" dirty="0"/>
          </a:p>
        </p:txBody>
      </p:sp>
      <p:grpSp>
        <p:nvGrpSpPr>
          <p:cNvPr id="17" name="Group 16"/>
          <p:cNvGrpSpPr/>
          <p:nvPr/>
        </p:nvGrpSpPr>
        <p:grpSpPr>
          <a:xfrm>
            <a:off x="1111104" y="1595448"/>
            <a:ext cx="7315200" cy="4126162"/>
            <a:chOff x="0" y="0"/>
            <a:chExt cx="6400800" cy="3543300"/>
          </a:xfrm>
        </p:grpSpPr>
        <p:sp>
          <p:nvSpPr>
            <p:cNvPr id="23" name="Rounded Rectangle 22"/>
            <p:cNvSpPr/>
            <p:nvPr/>
          </p:nvSpPr>
          <p:spPr>
            <a:xfrm>
              <a:off x="1028700" y="0"/>
              <a:ext cx="3886200" cy="35433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a:noAutofit/>
            </a:bodyPr>
            <a:lstStyle/>
            <a:p>
              <a:pPr marL="0" marR="0" algn="ctr">
                <a:spcBef>
                  <a:spcPts val="0"/>
                </a:spcBef>
                <a:spcAft>
                  <a:spcPts val="0"/>
                </a:spcAft>
              </a:pPr>
              <a:r>
                <a:rPr lang="en-US" sz="1200">
                  <a:effectLst/>
                  <a:ea typeface="ＭＳ 明朝"/>
                  <a:cs typeface="Times New Roman"/>
                </a:rPr>
                <a:t> </a:t>
              </a:r>
            </a:p>
          </p:txBody>
        </p:sp>
        <p:grpSp>
          <p:nvGrpSpPr>
            <p:cNvPr id="24" name="Group 23"/>
            <p:cNvGrpSpPr/>
            <p:nvPr/>
          </p:nvGrpSpPr>
          <p:grpSpPr>
            <a:xfrm>
              <a:off x="2628900" y="114300"/>
              <a:ext cx="822960" cy="822960"/>
              <a:chOff x="0" y="0"/>
              <a:chExt cx="822960" cy="822960"/>
            </a:xfrm>
          </p:grpSpPr>
          <p:sp>
            <p:nvSpPr>
              <p:cNvPr id="46" name="Down Arrow Callout 45"/>
              <p:cNvSpPr/>
              <p:nvPr/>
            </p:nvSpPr>
            <p:spPr>
              <a:xfrm>
                <a:off x="0" y="0"/>
                <a:ext cx="822960" cy="822960"/>
              </a:xfrm>
              <a:prstGeom prst="down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Text Box 69"/>
              <p:cNvSpPr txBox="1"/>
              <p:nvPr/>
            </p:nvSpPr>
            <p:spPr>
              <a:xfrm>
                <a:off x="0" y="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Internal Context</a:t>
                </a:r>
                <a:endParaRPr lang="en-US" sz="1200">
                  <a:effectLst/>
                  <a:ea typeface="ＭＳ 明朝"/>
                  <a:cs typeface="Times New Roman"/>
                </a:endParaRPr>
              </a:p>
            </p:txBody>
          </p:sp>
        </p:grpSp>
        <p:grpSp>
          <p:nvGrpSpPr>
            <p:cNvPr id="26" name="Group 25"/>
            <p:cNvGrpSpPr/>
            <p:nvPr/>
          </p:nvGrpSpPr>
          <p:grpSpPr>
            <a:xfrm>
              <a:off x="0" y="1348740"/>
              <a:ext cx="937260" cy="822960"/>
              <a:chOff x="0" y="0"/>
              <a:chExt cx="937260" cy="822960"/>
            </a:xfrm>
          </p:grpSpPr>
          <p:sp>
            <p:nvSpPr>
              <p:cNvPr id="44" name="Right Arrow Callout 43"/>
              <p:cNvSpPr/>
              <p:nvPr/>
            </p:nvSpPr>
            <p:spPr>
              <a:xfrm>
                <a:off x="114300" y="0"/>
                <a:ext cx="822960" cy="822960"/>
              </a:xfrm>
              <a:prstGeom prst="right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Text Box 72"/>
              <p:cNvSpPr txBox="1"/>
              <p:nvPr/>
            </p:nvSpPr>
            <p:spPr>
              <a:xfrm>
                <a:off x="0" y="2286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External Context</a:t>
                </a:r>
                <a:endParaRPr lang="en-US" sz="1200">
                  <a:effectLst/>
                  <a:ea typeface="ＭＳ 明朝"/>
                  <a:cs typeface="Times New Roman"/>
                </a:endParaRPr>
              </a:p>
            </p:txBody>
          </p:sp>
        </p:grpSp>
        <p:grpSp>
          <p:nvGrpSpPr>
            <p:cNvPr id="27" name="Group 26"/>
            <p:cNvGrpSpPr/>
            <p:nvPr/>
          </p:nvGrpSpPr>
          <p:grpSpPr>
            <a:xfrm>
              <a:off x="2606040" y="2628900"/>
              <a:ext cx="822960" cy="822960"/>
              <a:chOff x="0" y="0"/>
              <a:chExt cx="822960" cy="822960"/>
            </a:xfrm>
          </p:grpSpPr>
          <p:sp>
            <p:nvSpPr>
              <p:cNvPr id="42" name="Up Arrow Callout 41"/>
              <p:cNvSpPr/>
              <p:nvPr/>
            </p:nvSpPr>
            <p:spPr>
              <a:xfrm>
                <a:off x="0" y="0"/>
                <a:ext cx="822960" cy="822960"/>
              </a:xfrm>
              <a:prstGeom prst="up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Text Box 75"/>
              <p:cNvSpPr txBox="1"/>
              <p:nvPr/>
            </p:nvSpPr>
            <p:spPr>
              <a:xfrm>
                <a:off x="0" y="3429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Task Context</a:t>
                </a:r>
                <a:endParaRPr lang="en-US" sz="1200">
                  <a:effectLst/>
                  <a:ea typeface="ＭＳ 明朝"/>
                  <a:cs typeface="Times New Roman"/>
                </a:endParaRPr>
              </a:p>
            </p:txBody>
          </p:sp>
        </p:grpSp>
        <p:grpSp>
          <p:nvGrpSpPr>
            <p:cNvPr id="28" name="Group 27"/>
            <p:cNvGrpSpPr/>
            <p:nvPr/>
          </p:nvGrpSpPr>
          <p:grpSpPr>
            <a:xfrm>
              <a:off x="5577840" y="1485900"/>
              <a:ext cx="822960" cy="822960"/>
              <a:chOff x="0" y="0"/>
              <a:chExt cx="822960" cy="822960"/>
            </a:xfrm>
          </p:grpSpPr>
          <p:sp>
            <p:nvSpPr>
              <p:cNvPr id="40" name="Rounded Rectangle 39"/>
              <p:cNvSpPr/>
              <p:nvPr/>
            </p:nvSpPr>
            <p:spPr>
              <a:xfrm>
                <a:off x="0" y="0"/>
                <a:ext cx="822960" cy="82296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Text Box 78"/>
              <p:cNvSpPr txBox="1"/>
              <p:nvPr/>
            </p:nvSpPr>
            <p:spPr>
              <a:xfrm>
                <a:off x="0" y="1143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Collective Trust</a:t>
                </a:r>
                <a:endParaRPr lang="en-US" sz="1200">
                  <a:effectLst/>
                  <a:ea typeface="ＭＳ 明朝"/>
                  <a:cs typeface="Times New Roman"/>
                </a:endParaRPr>
              </a:p>
            </p:txBody>
          </p:sp>
        </p:grpSp>
        <p:grpSp>
          <p:nvGrpSpPr>
            <p:cNvPr id="29" name="Group 28"/>
            <p:cNvGrpSpPr/>
            <p:nvPr/>
          </p:nvGrpSpPr>
          <p:grpSpPr>
            <a:xfrm>
              <a:off x="1143000" y="914400"/>
              <a:ext cx="3657600" cy="1714500"/>
              <a:chOff x="0" y="0"/>
              <a:chExt cx="3657600" cy="1714500"/>
            </a:xfrm>
          </p:grpSpPr>
          <p:sp>
            <p:nvSpPr>
              <p:cNvPr id="31" name="Rectangle 30"/>
              <p:cNvSpPr/>
              <p:nvPr/>
            </p:nvSpPr>
            <p:spPr>
              <a:xfrm>
                <a:off x="0" y="0"/>
                <a:ext cx="3657600" cy="17145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32" name="Group 31"/>
              <p:cNvGrpSpPr/>
              <p:nvPr/>
            </p:nvGrpSpPr>
            <p:grpSpPr>
              <a:xfrm>
                <a:off x="94615" y="342900"/>
                <a:ext cx="1391285" cy="1276985"/>
                <a:chOff x="0" y="0"/>
                <a:chExt cx="1391285" cy="1276985"/>
              </a:xfrm>
            </p:grpSpPr>
            <p:sp>
              <p:nvSpPr>
                <p:cNvPr id="38" name="Oval 37"/>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Text Box 83"/>
                <p:cNvSpPr txBox="1"/>
                <p:nvPr/>
              </p:nvSpPr>
              <p:spPr>
                <a:xfrm>
                  <a:off x="19685" y="228600"/>
                  <a:ext cx="1371600" cy="914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effectLst/>
                      <a:latin typeface="Times New Roman"/>
                      <a:ea typeface="ＭＳ 明朝"/>
                      <a:cs typeface="Times New Roman"/>
                    </a:rPr>
                    <a:t>Social exchanges within a group about the observed behavior of members of another group or individual</a:t>
                  </a:r>
                  <a:endParaRPr lang="en-US" sz="1200">
                    <a:effectLst/>
                    <a:ea typeface="ＭＳ 明朝"/>
                    <a:cs typeface="Times New Roman"/>
                  </a:endParaRPr>
                </a:p>
              </p:txBody>
            </p:sp>
          </p:grpSp>
          <p:grpSp>
            <p:nvGrpSpPr>
              <p:cNvPr id="33" name="Group 32"/>
              <p:cNvGrpSpPr/>
              <p:nvPr/>
            </p:nvGrpSpPr>
            <p:grpSpPr>
              <a:xfrm>
                <a:off x="2171700" y="342900"/>
                <a:ext cx="1391285" cy="1276985"/>
                <a:chOff x="0" y="0"/>
                <a:chExt cx="1391285" cy="1276985"/>
              </a:xfrm>
            </p:grpSpPr>
            <p:sp>
              <p:nvSpPr>
                <p:cNvPr id="36" name="Oval 35"/>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Text Box 86"/>
                <p:cNvSpPr txBox="1"/>
                <p:nvPr/>
              </p:nvSpPr>
              <p:spPr>
                <a:xfrm>
                  <a:off x="0" y="248285"/>
                  <a:ext cx="1371600" cy="8001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dirty="0">
                      <a:effectLst/>
                      <a:latin typeface="Times New Roman"/>
                      <a:ea typeface="ＭＳ 明朝"/>
                      <a:cs typeface="Times New Roman"/>
                    </a:rPr>
                    <a:t>Collective comparison between expected and observed behavior evaluated in terms of trust criteria</a:t>
                  </a:r>
                  <a:endParaRPr lang="en-US" sz="1200" dirty="0">
                    <a:effectLst/>
                    <a:ea typeface="ＭＳ 明朝"/>
                    <a:cs typeface="Times New Roman"/>
                  </a:endParaRPr>
                </a:p>
              </p:txBody>
            </p:sp>
          </p:grpSp>
          <p:sp>
            <p:nvSpPr>
              <p:cNvPr id="34" name="Text Box 87"/>
              <p:cNvSpPr txBox="1"/>
              <p:nvPr/>
            </p:nvSpPr>
            <p:spPr>
              <a:xfrm>
                <a:off x="1143000" y="0"/>
                <a:ext cx="1485900" cy="3429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b="1">
                    <a:solidFill>
                      <a:srgbClr val="000000"/>
                    </a:solidFill>
                    <a:effectLst/>
                    <a:latin typeface="Times New Roman"/>
                    <a:ea typeface="ＭＳ 明朝"/>
                    <a:cs typeface="Times New Roman"/>
                  </a:rPr>
                  <a:t>Social Construction</a:t>
                </a:r>
                <a:endParaRPr lang="en-US" sz="1200">
                  <a:effectLst/>
                  <a:ea typeface="ＭＳ 明朝"/>
                  <a:cs typeface="Times New Roman"/>
                </a:endParaRPr>
              </a:p>
            </p:txBody>
          </p:sp>
          <p:sp>
            <p:nvSpPr>
              <p:cNvPr id="35" name="Right Arrow 34"/>
              <p:cNvSpPr/>
              <p:nvPr/>
            </p:nvSpPr>
            <p:spPr>
              <a:xfrm>
                <a:off x="1600200" y="6858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0" name="Right Arrow 29"/>
            <p:cNvSpPr/>
            <p:nvPr/>
          </p:nvSpPr>
          <p:spPr>
            <a:xfrm>
              <a:off x="5029200" y="16002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extBox 1"/>
          <p:cNvSpPr txBox="1"/>
          <p:nvPr/>
        </p:nvSpPr>
        <p:spPr>
          <a:xfrm>
            <a:off x="70555" y="4579541"/>
            <a:ext cx="2143546" cy="646331"/>
          </a:xfrm>
          <a:prstGeom prst="rect">
            <a:avLst/>
          </a:prstGeom>
          <a:solidFill>
            <a:schemeClr val="bg1"/>
          </a:solidFill>
        </p:spPr>
        <p:txBody>
          <a:bodyPr wrap="square" rtlCol="0">
            <a:spAutoFit/>
          </a:bodyPr>
          <a:lstStyle/>
          <a:p>
            <a:pPr algn="ctr"/>
            <a:r>
              <a:rPr lang="en-US" dirty="0" smtClean="0">
                <a:solidFill>
                  <a:srgbClr val="FF0000"/>
                </a:solidFill>
              </a:rPr>
              <a:t>Insufficient attention to external context</a:t>
            </a:r>
            <a:endParaRPr lang="en-US" dirty="0">
              <a:solidFill>
                <a:srgbClr val="FF0000"/>
              </a:solidFill>
            </a:endParaRPr>
          </a:p>
        </p:txBody>
      </p:sp>
      <p:sp>
        <p:nvSpPr>
          <p:cNvPr id="48" name="TextBox 47"/>
          <p:cNvSpPr txBox="1"/>
          <p:nvPr/>
        </p:nvSpPr>
        <p:spPr>
          <a:xfrm>
            <a:off x="403247" y="1211436"/>
            <a:ext cx="2746796" cy="923330"/>
          </a:xfrm>
          <a:prstGeom prst="rect">
            <a:avLst/>
          </a:prstGeom>
          <a:solidFill>
            <a:schemeClr val="bg1"/>
          </a:solidFill>
        </p:spPr>
        <p:txBody>
          <a:bodyPr wrap="square" rtlCol="0">
            <a:spAutoFit/>
          </a:bodyPr>
          <a:lstStyle/>
          <a:p>
            <a:pPr algn="ctr"/>
            <a:r>
              <a:rPr lang="en-US" dirty="0" smtClean="0">
                <a:solidFill>
                  <a:srgbClr val="FF0000"/>
                </a:solidFill>
              </a:rPr>
              <a:t>Murkiness about how faculty have agency to influence social exchange</a:t>
            </a:r>
            <a:endParaRPr lang="en-US" dirty="0">
              <a:solidFill>
                <a:srgbClr val="FF0000"/>
              </a:solidFill>
            </a:endParaRPr>
          </a:p>
        </p:txBody>
      </p:sp>
      <p:sp>
        <p:nvSpPr>
          <p:cNvPr id="49" name="TextBox 48"/>
          <p:cNvSpPr txBox="1"/>
          <p:nvPr/>
        </p:nvSpPr>
        <p:spPr>
          <a:xfrm>
            <a:off x="2021908" y="5880834"/>
            <a:ext cx="2746796" cy="646331"/>
          </a:xfrm>
          <a:prstGeom prst="rect">
            <a:avLst/>
          </a:prstGeom>
          <a:solidFill>
            <a:schemeClr val="bg1"/>
          </a:solidFill>
        </p:spPr>
        <p:txBody>
          <a:bodyPr wrap="square" rtlCol="0">
            <a:spAutoFit/>
          </a:bodyPr>
          <a:lstStyle/>
          <a:p>
            <a:pPr algn="ctr"/>
            <a:r>
              <a:rPr lang="en-US" dirty="0" smtClean="0">
                <a:solidFill>
                  <a:srgbClr val="FF0000"/>
                </a:solidFill>
              </a:rPr>
              <a:t>Omission of role of individuals</a:t>
            </a:r>
            <a:endParaRPr lang="en-US" dirty="0">
              <a:solidFill>
                <a:srgbClr val="FF0000"/>
              </a:solidFill>
            </a:endParaRPr>
          </a:p>
        </p:txBody>
      </p:sp>
      <p:sp>
        <p:nvSpPr>
          <p:cNvPr id="3" name="TextBox 2"/>
          <p:cNvSpPr txBox="1"/>
          <p:nvPr/>
        </p:nvSpPr>
        <p:spPr>
          <a:xfrm>
            <a:off x="6728132" y="1226116"/>
            <a:ext cx="2146572" cy="738664"/>
          </a:xfrm>
          <a:prstGeom prst="rect">
            <a:avLst/>
          </a:prstGeom>
          <a:noFill/>
        </p:spPr>
        <p:txBody>
          <a:bodyPr wrap="square" rtlCol="0">
            <a:spAutoFit/>
          </a:bodyPr>
          <a:lstStyle/>
          <a:p>
            <a:r>
              <a:rPr lang="en-US" sz="1400" dirty="0" smtClean="0"/>
              <a:t>School-level behavioral, cognitive, affective mechanisms</a:t>
            </a:r>
            <a:endParaRPr lang="en-US" sz="1400" dirty="0"/>
          </a:p>
        </p:txBody>
      </p:sp>
      <p:cxnSp>
        <p:nvCxnSpPr>
          <p:cNvPr id="50" name="Straight Connector 49"/>
          <p:cNvCxnSpPr/>
          <p:nvPr/>
        </p:nvCxnSpPr>
        <p:spPr>
          <a:xfrm flipV="1">
            <a:off x="5190631" y="1728550"/>
            <a:ext cx="1537501" cy="23623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2954925" y="4390590"/>
            <a:ext cx="195118" cy="14341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4" idx="2"/>
          </p:cNvCxnSpPr>
          <p:nvPr/>
        </p:nvCxnSpPr>
        <p:spPr>
          <a:xfrm flipV="1">
            <a:off x="1505960" y="4124386"/>
            <a:ext cx="41335" cy="5424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2123063" y="2134766"/>
            <a:ext cx="1026980" cy="103128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556123" y="3279877"/>
            <a:ext cx="1054811" cy="369332"/>
          </a:xfrm>
          <a:prstGeom prst="rect">
            <a:avLst/>
          </a:prstGeom>
          <a:noFill/>
          <a:ln w="15875">
            <a:solidFill>
              <a:srgbClr val="FF0000"/>
            </a:solidFill>
          </a:ln>
        </p:spPr>
        <p:txBody>
          <a:bodyPr wrap="square" rtlCol="0">
            <a:spAutoFit/>
          </a:bodyPr>
          <a:lstStyle/>
          <a:p>
            <a:endParaRPr lang="en-US" b="1" dirty="0"/>
          </a:p>
        </p:txBody>
      </p:sp>
      <p:cxnSp>
        <p:nvCxnSpPr>
          <p:cNvPr id="54" name="Straight Connector 53"/>
          <p:cNvCxnSpPr>
            <a:stCxn id="55" idx="2"/>
          </p:cNvCxnSpPr>
          <p:nvPr/>
        </p:nvCxnSpPr>
        <p:spPr>
          <a:xfrm>
            <a:off x="989888" y="3180352"/>
            <a:ext cx="251845" cy="409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30065" y="2441688"/>
            <a:ext cx="1519646" cy="738664"/>
          </a:xfrm>
          <a:prstGeom prst="rect">
            <a:avLst/>
          </a:prstGeom>
          <a:noFill/>
        </p:spPr>
        <p:txBody>
          <a:bodyPr wrap="square" rtlCol="0">
            <a:spAutoFit/>
          </a:bodyPr>
          <a:lstStyle/>
          <a:p>
            <a:r>
              <a:rPr lang="en-US" sz="1400" dirty="0" smtClean="0"/>
              <a:t>School</a:t>
            </a:r>
            <a:r>
              <a:rPr lang="en-US" sz="1400" dirty="0"/>
              <a:t> </a:t>
            </a:r>
            <a:r>
              <a:rPr lang="en-US" sz="1400" dirty="0" smtClean="0"/>
              <a:t>racial and socioeconomic composition</a:t>
            </a:r>
            <a:endParaRPr lang="en-US" sz="1400" dirty="0"/>
          </a:p>
        </p:txBody>
      </p:sp>
      <p:sp>
        <p:nvSpPr>
          <p:cNvPr id="9" name="TextBox 8"/>
          <p:cNvSpPr txBox="1"/>
          <p:nvPr/>
        </p:nvSpPr>
        <p:spPr>
          <a:xfrm>
            <a:off x="5682818" y="6038931"/>
            <a:ext cx="3003981" cy="369332"/>
          </a:xfrm>
          <a:prstGeom prst="rect">
            <a:avLst/>
          </a:prstGeom>
          <a:noFill/>
        </p:spPr>
        <p:txBody>
          <a:bodyPr wrap="square" rtlCol="0">
            <a:spAutoFit/>
          </a:bodyPr>
          <a:lstStyle/>
          <a:p>
            <a:r>
              <a:rPr lang="en-US" dirty="0" smtClean="0"/>
              <a:t>Forsyth, Adams, &amp; Hoy (2011)</a:t>
            </a:r>
            <a:endParaRPr lang="en-US" dirty="0"/>
          </a:p>
        </p:txBody>
      </p:sp>
    </p:spTree>
    <p:extLst>
      <p:ext uri="{BB962C8B-B14F-4D97-AF65-F5344CB8AC3E}">
        <p14:creationId xmlns:p14="http://schemas.microsoft.com/office/powerpoint/2010/main" val="563779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8" grpId="0" animBg="1"/>
      <p:bldP spid="49" grpId="0" animBg="1"/>
      <p:bldP spid="3" grpId="0"/>
      <p:bldP spid="4" grpId="0" animBg="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Theoretical Model: </a:t>
            </a:r>
            <a:br>
              <a:rPr lang="en-US" dirty="0" smtClean="0"/>
            </a:br>
            <a:r>
              <a:rPr lang="en-US" sz="3300" dirty="0" smtClean="0"/>
              <a:t>What </a:t>
            </a:r>
            <a:r>
              <a:rPr lang="en-US" sz="3300" dirty="0"/>
              <a:t>contextual factors enable and hinder the development of collective faculty trust in families?</a:t>
            </a:r>
            <a:r>
              <a:rPr lang="en-US" sz="3300" dirty="0" smtClean="0">
                <a:effectLst/>
              </a:rPr>
              <a:t> </a:t>
            </a:r>
            <a:endParaRPr lang="en-US" sz="3300" dirty="0"/>
          </a:p>
        </p:txBody>
      </p:sp>
      <p:pic>
        <p:nvPicPr>
          <p:cNvPr id="4" name="Picture 3" descr="Macintosh HD:Users:joannageller:Documents:Dissertation:Tables and Figures:Collective faculty trust conceptual model.pdf"/>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15847"/>
            <a:ext cx="8353894" cy="4766035"/>
          </a:xfrm>
          <a:prstGeom prst="rect">
            <a:avLst/>
          </a:prstGeom>
          <a:noFill/>
          <a:ln>
            <a:noFill/>
          </a:ln>
        </p:spPr>
      </p:pic>
    </p:spTree>
    <p:extLst>
      <p:ext uri="{BB962C8B-B14F-4D97-AF65-F5344CB8AC3E}">
        <p14:creationId xmlns:p14="http://schemas.microsoft.com/office/powerpoint/2010/main" val="16361631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621859" y="0"/>
            <a:ext cx="6824051" cy="6518180"/>
          </a:xfrm>
          <a:prstGeom prst="ellipse">
            <a:avLst/>
          </a:prstGeom>
          <a:solidFill>
            <a:schemeClr val="bg1"/>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166943" y="504884"/>
            <a:ext cx="5722411" cy="5630215"/>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ounded Rectangle 3"/>
          <p:cNvSpPr/>
          <p:nvPr/>
        </p:nvSpPr>
        <p:spPr>
          <a:xfrm>
            <a:off x="5280330" y="2555017"/>
            <a:ext cx="2232248" cy="887371"/>
          </a:xfrm>
          <a:prstGeom prst="roundRect">
            <a:avLst/>
          </a:prstGeom>
          <a:solidFill>
            <a:schemeClr val="bg2"/>
          </a:solidFill>
          <a:ln>
            <a:solidFill>
              <a:srgbClr val="660066"/>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rgbClr val="000000"/>
              </a:solidFill>
            </a:endParaRPr>
          </a:p>
          <a:p>
            <a:pPr algn="ctr"/>
            <a:r>
              <a:rPr lang="en-US" dirty="0" smtClean="0">
                <a:solidFill>
                  <a:srgbClr val="000000"/>
                </a:solidFill>
              </a:rPr>
              <a:t>Jones Elementary</a:t>
            </a:r>
          </a:p>
          <a:p>
            <a:pPr algn="ctr"/>
            <a:endParaRPr lang="en-US" dirty="0">
              <a:solidFill>
                <a:srgbClr val="000000"/>
              </a:solidFill>
            </a:endParaRPr>
          </a:p>
          <a:p>
            <a:pPr algn="ctr"/>
            <a:endParaRPr lang="en-US" dirty="0">
              <a:solidFill>
                <a:srgbClr val="000000"/>
              </a:solidFill>
            </a:endParaRPr>
          </a:p>
        </p:txBody>
      </p:sp>
      <p:sp>
        <p:nvSpPr>
          <p:cNvPr id="6" name="Rounded Rectangle 5"/>
          <p:cNvSpPr/>
          <p:nvPr/>
        </p:nvSpPr>
        <p:spPr>
          <a:xfrm>
            <a:off x="2596474" y="2570316"/>
            <a:ext cx="2232248" cy="887371"/>
          </a:xfrm>
          <a:prstGeom prst="roundRect">
            <a:avLst/>
          </a:prstGeom>
          <a:solidFill>
            <a:schemeClr val="bg2"/>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chemeClr val="tx1"/>
              </a:solidFill>
            </a:endParaRPr>
          </a:p>
          <a:p>
            <a:pPr algn="ctr"/>
            <a:r>
              <a:rPr lang="en-US" dirty="0" smtClean="0">
                <a:solidFill>
                  <a:schemeClr val="tx1"/>
                </a:solidFill>
              </a:rPr>
              <a:t>Smith Elementary</a:t>
            </a:r>
          </a:p>
          <a:p>
            <a:pPr algn="ctr"/>
            <a:endParaRPr lang="en-US" dirty="0">
              <a:solidFill>
                <a:schemeClr val="tx1"/>
              </a:solidFill>
            </a:endParaRPr>
          </a:p>
          <a:p>
            <a:pPr algn="ctr"/>
            <a:endParaRPr lang="en-US" dirty="0" smtClean="0">
              <a:solidFill>
                <a:schemeClr val="bg1"/>
              </a:solidFill>
            </a:endParaRPr>
          </a:p>
        </p:txBody>
      </p:sp>
      <p:pic>
        <p:nvPicPr>
          <p:cNvPr id="7" name="Picture 6"/>
          <p:cNvPicPr>
            <a:picLocks noChangeAspect="1"/>
          </p:cNvPicPr>
          <p:nvPr/>
        </p:nvPicPr>
        <p:blipFill>
          <a:blip r:embed="rId3"/>
          <a:stretch>
            <a:fillRect/>
          </a:stretch>
        </p:blipFill>
        <p:spPr>
          <a:xfrm>
            <a:off x="3674227" y="963868"/>
            <a:ext cx="2595703" cy="911805"/>
          </a:xfrm>
          <a:prstGeom prst="rect">
            <a:avLst/>
          </a:prstGeom>
        </p:spPr>
      </p:pic>
      <p:pic>
        <p:nvPicPr>
          <p:cNvPr id="10" name="Picture 9"/>
          <p:cNvPicPr>
            <a:picLocks noChangeAspect="1"/>
          </p:cNvPicPr>
          <p:nvPr/>
        </p:nvPicPr>
        <p:blipFill>
          <a:blip r:embed="rId4"/>
          <a:stretch>
            <a:fillRect/>
          </a:stretch>
        </p:blipFill>
        <p:spPr>
          <a:xfrm>
            <a:off x="0" y="4331565"/>
            <a:ext cx="2463741" cy="1191554"/>
          </a:xfrm>
          <a:prstGeom prst="rect">
            <a:avLst/>
          </a:prstGeom>
        </p:spPr>
      </p:pic>
      <p:pic>
        <p:nvPicPr>
          <p:cNvPr id="2" name="Picture 1"/>
          <p:cNvPicPr>
            <a:picLocks noChangeAspect="1"/>
          </p:cNvPicPr>
          <p:nvPr/>
        </p:nvPicPr>
        <p:blipFill>
          <a:blip r:embed="rId5"/>
          <a:stretch>
            <a:fillRect/>
          </a:stretch>
        </p:blipFill>
        <p:spPr>
          <a:xfrm>
            <a:off x="4828722" y="4147199"/>
            <a:ext cx="1578913" cy="1437118"/>
          </a:xfrm>
          <a:prstGeom prst="rect">
            <a:avLst/>
          </a:prstGeom>
        </p:spPr>
      </p:pic>
      <p:sp>
        <p:nvSpPr>
          <p:cNvPr id="3" name="TextBox 2"/>
          <p:cNvSpPr txBox="1"/>
          <p:nvPr/>
        </p:nvSpPr>
        <p:spPr>
          <a:xfrm>
            <a:off x="3488529" y="4202205"/>
            <a:ext cx="1193444" cy="1200329"/>
          </a:xfrm>
          <a:prstGeom prst="rect">
            <a:avLst/>
          </a:prstGeom>
          <a:noFill/>
        </p:spPr>
        <p:txBody>
          <a:bodyPr wrap="square" rtlCol="0">
            <a:spAutoFit/>
          </a:bodyPr>
          <a:lstStyle/>
          <a:p>
            <a:r>
              <a:rPr lang="en-US" dirty="0" smtClean="0"/>
              <a:t>Teachers Involving Parents (TIP)</a:t>
            </a:r>
            <a:endParaRPr lang="en-US" dirty="0"/>
          </a:p>
        </p:txBody>
      </p:sp>
      <p:sp>
        <p:nvSpPr>
          <p:cNvPr id="8" name="TextBox 7"/>
          <p:cNvSpPr txBox="1"/>
          <p:nvPr/>
        </p:nvSpPr>
        <p:spPr>
          <a:xfrm>
            <a:off x="389988" y="260091"/>
            <a:ext cx="1776955" cy="1815882"/>
          </a:xfrm>
          <a:prstGeom prst="rect">
            <a:avLst/>
          </a:prstGeom>
          <a:noFill/>
        </p:spPr>
        <p:txBody>
          <a:bodyPr wrap="square" rtlCol="0">
            <a:spAutoFit/>
          </a:bodyPr>
          <a:lstStyle/>
          <a:p>
            <a:r>
              <a:rPr lang="en-US" sz="3200" dirty="0" smtClean="0"/>
              <a:t>Study </a:t>
            </a:r>
          </a:p>
          <a:p>
            <a:r>
              <a:rPr lang="en-US" sz="3200" dirty="0" smtClean="0"/>
              <a:t>Context</a:t>
            </a:r>
          </a:p>
          <a:p>
            <a:endParaRPr lang="en-US" sz="2400" dirty="0"/>
          </a:p>
          <a:p>
            <a:r>
              <a:rPr lang="en-US" sz="2400" dirty="0" smtClean="0"/>
              <a:t>2011-2012</a:t>
            </a:r>
            <a:endParaRPr lang="en-US" sz="2400" dirty="0"/>
          </a:p>
        </p:txBody>
      </p:sp>
      <p:cxnSp>
        <p:nvCxnSpPr>
          <p:cNvPr id="12" name="Straight Arrow Connector 11"/>
          <p:cNvCxnSpPr/>
          <p:nvPr/>
        </p:nvCxnSpPr>
        <p:spPr>
          <a:xfrm flipV="1">
            <a:off x="1116941" y="1820669"/>
            <a:ext cx="2126779" cy="263148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371587" y="4849941"/>
            <a:ext cx="872133" cy="137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1380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 Sites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905150"/>
              </p:ext>
            </p:extLst>
          </p:nvPr>
        </p:nvGraphicFramePr>
        <p:xfrm>
          <a:off x="457200" y="1782239"/>
          <a:ext cx="8229600" cy="2743199"/>
        </p:xfrm>
        <a:graphic>
          <a:graphicData uri="http://schemas.openxmlformats.org/drawingml/2006/table">
            <a:tbl>
              <a:tblPr firstRow="1" bandRow="1">
                <a:tableStyleId>{5C22544A-7EE6-4342-B048-85BDC9FD1C3A}</a:tableStyleId>
              </a:tblPr>
              <a:tblGrid>
                <a:gridCol w="902037"/>
                <a:gridCol w="722912"/>
                <a:gridCol w="899904"/>
                <a:gridCol w="690083"/>
                <a:gridCol w="740121"/>
                <a:gridCol w="942941"/>
                <a:gridCol w="948635"/>
                <a:gridCol w="1193444"/>
                <a:gridCol w="1189523"/>
              </a:tblGrid>
              <a:tr h="370840">
                <a:tc>
                  <a:txBody>
                    <a:bodyPr/>
                    <a:lstStyle/>
                    <a:p>
                      <a:r>
                        <a:rPr lang="en-US" dirty="0" smtClean="0"/>
                        <a:t>School</a:t>
                      </a:r>
                      <a:endParaRPr lang="en-US" dirty="0"/>
                    </a:p>
                  </a:txBody>
                  <a:tcPr/>
                </a:tc>
                <a:tc>
                  <a:txBody>
                    <a:bodyPr/>
                    <a:lstStyle/>
                    <a:p>
                      <a:r>
                        <a:rPr lang="en-US" dirty="0" smtClean="0"/>
                        <a:t>Size</a:t>
                      </a:r>
                      <a:endParaRPr lang="en-US" dirty="0"/>
                    </a:p>
                  </a:txBody>
                  <a:tcPr/>
                </a:tc>
                <a:tc>
                  <a:txBody>
                    <a:bodyPr/>
                    <a:lstStyle/>
                    <a:p>
                      <a:r>
                        <a:rPr lang="en-US" dirty="0" smtClean="0"/>
                        <a:t>% Black</a:t>
                      </a:r>
                      <a:endParaRPr lang="en-US" dirty="0"/>
                    </a:p>
                  </a:txBody>
                  <a:tcPr/>
                </a:tc>
                <a:tc>
                  <a:txBody>
                    <a:bodyPr/>
                    <a:lstStyle/>
                    <a:p>
                      <a:r>
                        <a:rPr lang="en-US" dirty="0" smtClean="0"/>
                        <a:t>%</a:t>
                      </a:r>
                      <a:r>
                        <a:rPr lang="en-US" baseline="0" dirty="0" smtClean="0"/>
                        <a:t> Hispanic</a:t>
                      </a:r>
                      <a:endParaRPr lang="en-US" dirty="0"/>
                    </a:p>
                  </a:txBody>
                  <a:tcPr/>
                </a:tc>
                <a:tc>
                  <a:txBody>
                    <a:bodyPr/>
                    <a:lstStyle/>
                    <a:p>
                      <a:r>
                        <a:rPr lang="en-US" dirty="0" smtClean="0"/>
                        <a:t>%</a:t>
                      </a:r>
                      <a:r>
                        <a:rPr lang="en-US" baseline="0" dirty="0" smtClean="0"/>
                        <a:t> FRPL</a:t>
                      </a:r>
                      <a:endParaRPr lang="en-US" dirty="0"/>
                    </a:p>
                  </a:txBody>
                  <a:tcPr/>
                </a:tc>
                <a:tc>
                  <a:txBody>
                    <a:bodyPr/>
                    <a:lstStyle/>
                    <a:p>
                      <a:r>
                        <a:rPr lang="en-US" dirty="0" smtClean="0"/>
                        <a:t>SY 11-12 change</a:t>
                      </a:r>
                      <a:r>
                        <a:rPr lang="en-US" baseline="0" dirty="0" smtClean="0"/>
                        <a:t> in math scores</a:t>
                      </a:r>
                      <a:endParaRPr lang="en-US" dirty="0"/>
                    </a:p>
                  </a:txBody>
                  <a:tcPr/>
                </a:tc>
                <a:tc>
                  <a:txBody>
                    <a:bodyPr/>
                    <a:lstStyle/>
                    <a:p>
                      <a:r>
                        <a:rPr lang="en-US" dirty="0" smtClean="0"/>
                        <a:t>SY 11-12 change</a:t>
                      </a:r>
                      <a:r>
                        <a:rPr lang="en-US" baseline="0" dirty="0" smtClean="0"/>
                        <a:t> in reading scores</a:t>
                      </a:r>
                      <a:endParaRPr lang="en-US" dirty="0"/>
                    </a:p>
                  </a:txBody>
                  <a:tcPr/>
                </a:tc>
                <a:tc>
                  <a:txBody>
                    <a:bodyPr/>
                    <a:lstStyle/>
                    <a:p>
                      <a:r>
                        <a:rPr lang="en-US" dirty="0" smtClean="0"/>
                        <a:t>% at or below basic in math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or below basic in reading</a:t>
                      </a:r>
                    </a:p>
                    <a:p>
                      <a:endParaRPr lang="en-US" dirty="0"/>
                    </a:p>
                  </a:txBody>
                  <a:tcPr/>
                </a:tc>
              </a:tr>
              <a:tr h="370840">
                <a:tc>
                  <a:txBody>
                    <a:bodyPr/>
                    <a:lstStyle/>
                    <a:p>
                      <a:r>
                        <a:rPr lang="en-US" dirty="0" smtClean="0"/>
                        <a:t>Smith</a:t>
                      </a:r>
                      <a:endParaRPr lang="en-US" dirty="0"/>
                    </a:p>
                  </a:txBody>
                  <a:tcPr>
                    <a:solidFill>
                      <a:schemeClr val="accent3">
                        <a:lumMod val="40000"/>
                        <a:lumOff val="60000"/>
                      </a:schemeClr>
                    </a:solidFill>
                  </a:tcPr>
                </a:tc>
                <a:tc>
                  <a:txBody>
                    <a:bodyPr/>
                    <a:lstStyle/>
                    <a:p>
                      <a:r>
                        <a:rPr lang="en-US" dirty="0" smtClean="0"/>
                        <a:t>358</a:t>
                      </a:r>
                      <a:endParaRPr lang="en-US" dirty="0"/>
                    </a:p>
                  </a:txBody>
                  <a:tcPr>
                    <a:solidFill>
                      <a:schemeClr val="accent3">
                        <a:lumMod val="40000"/>
                        <a:lumOff val="60000"/>
                      </a:schemeClr>
                    </a:solidFill>
                  </a:tcPr>
                </a:tc>
                <a:tc>
                  <a:txBody>
                    <a:bodyPr/>
                    <a:lstStyle/>
                    <a:p>
                      <a:r>
                        <a:rPr lang="en-US" dirty="0" smtClean="0"/>
                        <a:t>86.9</a:t>
                      </a:r>
                      <a:endParaRPr lang="en-US" dirty="0"/>
                    </a:p>
                  </a:txBody>
                  <a:tcPr>
                    <a:solidFill>
                      <a:schemeClr val="accent3">
                        <a:lumMod val="40000"/>
                        <a:lumOff val="60000"/>
                      </a:schemeClr>
                    </a:solidFill>
                  </a:tcPr>
                </a:tc>
                <a:tc>
                  <a:txBody>
                    <a:bodyPr/>
                    <a:lstStyle/>
                    <a:p>
                      <a:r>
                        <a:rPr lang="en-US" dirty="0" smtClean="0"/>
                        <a:t>5</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accent3">
                        <a:lumMod val="40000"/>
                        <a:lumOff val="60000"/>
                      </a:schemeClr>
                    </a:solidFill>
                  </a:tcPr>
                </a:tc>
                <a:tc>
                  <a:txBody>
                    <a:bodyPr/>
                    <a:lstStyle/>
                    <a:p>
                      <a:r>
                        <a:rPr lang="en-US" dirty="0" smtClean="0"/>
                        <a:t>+3.2</a:t>
                      </a:r>
                      <a:endParaRPr lang="en-US" dirty="0"/>
                    </a:p>
                  </a:txBody>
                  <a:tcPr>
                    <a:solidFill>
                      <a:schemeClr val="accent3">
                        <a:lumMod val="40000"/>
                        <a:lumOff val="60000"/>
                      </a:schemeClr>
                    </a:solidFill>
                  </a:tcPr>
                </a:tc>
                <a:tc>
                  <a:txBody>
                    <a:bodyPr/>
                    <a:lstStyle/>
                    <a:p>
                      <a:r>
                        <a:rPr lang="en-US" dirty="0" smtClean="0"/>
                        <a:t>+5.7</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71</a:t>
                      </a:r>
                    </a:p>
                    <a:p>
                      <a:endParaRPr lang="en-US" dirty="0"/>
                    </a:p>
                  </a:txBody>
                  <a:tcPr>
                    <a:solidFill>
                      <a:schemeClr val="accent3">
                        <a:lumMod val="40000"/>
                        <a:lumOff val="60000"/>
                      </a:schemeClr>
                    </a:solidFill>
                  </a:tcPr>
                </a:tc>
                <a:tc>
                  <a:txBody>
                    <a:bodyPr/>
                    <a:lstStyle/>
                    <a:p>
                      <a:r>
                        <a:rPr lang="en-US" dirty="0" smtClean="0"/>
                        <a:t>74</a:t>
                      </a:r>
                      <a:endParaRPr lang="en-US" dirty="0"/>
                    </a:p>
                  </a:txBody>
                  <a:tcPr>
                    <a:solidFill>
                      <a:schemeClr val="accent3">
                        <a:lumMod val="40000"/>
                        <a:lumOff val="60000"/>
                      </a:schemeClr>
                    </a:solidFill>
                  </a:tcPr>
                </a:tc>
              </a:tr>
              <a:tr h="293466">
                <a:tc>
                  <a:txBody>
                    <a:bodyPr/>
                    <a:lstStyle/>
                    <a:p>
                      <a:r>
                        <a:rPr lang="en-US" dirty="0" smtClean="0"/>
                        <a:t>Jones</a:t>
                      </a:r>
                      <a:endParaRPr lang="en-US" dirty="0"/>
                    </a:p>
                  </a:txBody>
                  <a:tcPr>
                    <a:solidFill>
                      <a:schemeClr val="bg1">
                        <a:lumMod val="95000"/>
                      </a:schemeClr>
                    </a:solidFill>
                  </a:tcPr>
                </a:tc>
                <a:tc>
                  <a:txBody>
                    <a:bodyPr/>
                    <a:lstStyle/>
                    <a:p>
                      <a:r>
                        <a:rPr lang="en-US" dirty="0" smtClean="0"/>
                        <a:t>229</a:t>
                      </a:r>
                      <a:endParaRPr lang="en-US" dirty="0"/>
                    </a:p>
                  </a:txBody>
                  <a:tcPr>
                    <a:solidFill>
                      <a:schemeClr val="bg1">
                        <a:lumMod val="95000"/>
                      </a:schemeClr>
                    </a:solidFill>
                  </a:tcPr>
                </a:tc>
                <a:tc>
                  <a:txBody>
                    <a:bodyPr/>
                    <a:lstStyle/>
                    <a:p>
                      <a:r>
                        <a:rPr lang="en-US" dirty="0" smtClean="0"/>
                        <a:t>85.2</a:t>
                      </a:r>
                      <a:endParaRPr lang="en-US" dirty="0"/>
                    </a:p>
                  </a:txBody>
                  <a:tcPr>
                    <a:solidFill>
                      <a:schemeClr val="bg1">
                        <a:lumMod val="95000"/>
                      </a:schemeClr>
                    </a:solidFill>
                  </a:tcPr>
                </a:tc>
                <a:tc>
                  <a:txBody>
                    <a:bodyPr/>
                    <a:lstStyle/>
                    <a:p>
                      <a:r>
                        <a:rPr lang="en-US" dirty="0" smtClean="0"/>
                        <a:t>8.7</a:t>
                      </a:r>
                      <a:endParaRPr lang="en-US" dirty="0"/>
                    </a:p>
                  </a:txBody>
                  <a:tcP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bg1">
                        <a:lumMod val="95000"/>
                      </a:schemeClr>
                    </a:solidFill>
                  </a:tcPr>
                </a:tc>
                <a:tc>
                  <a:txBody>
                    <a:bodyPr/>
                    <a:lstStyle/>
                    <a:p>
                      <a:r>
                        <a:rPr lang="en-US" dirty="0" smtClean="0"/>
                        <a:t>-6.9</a:t>
                      </a:r>
                      <a:endParaRPr lang="en-US" dirty="0"/>
                    </a:p>
                  </a:txBody>
                  <a:tcPr>
                    <a:solidFill>
                      <a:schemeClr val="bg1">
                        <a:lumMod val="95000"/>
                      </a:schemeClr>
                    </a:solidFill>
                  </a:tcPr>
                </a:tc>
                <a:tc>
                  <a:txBody>
                    <a:bodyPr/>
                    <a:lstStyle/>
                    <a:p>
                      <a:r>
                        <a:rPr lang="en-US" dirty="0" smtClean="0"/>
                        <a:t>+2.3</a:t>
                      </a:r>
                      <a:endParaRPr lang="en-US" dirty="0"/>
                    </a:p>
                  </a:txBody>
                  <a:tcPr>
                    <a:solidFill>
                      <a:schemeClr val="bg1">
                        <a:lumMod val="95000"/>
                      </a:schemeClr>
                    </a:solidFill>
                  </a:tcPr>
                </a:tc>
                <a:tc>
                  <a:txBody>
                    <a:bodyPr/>
                    <a:lstStyle/>
                    <a:p>
                      <a:r>
                        <a:rPr lang="en-US" dirty="0" smtClean="0"/>
                        <a:t>73</a:t>
                      </a:r>
                      <a:endParaRPr lang="en-US" dirty="0"/>
                    </a:p>
                  </a:txBody>
                  <a:tcPr>
                    <a:solidFill>
                      <a:schemeClr val="bg1">
                        <a:lumMod val="95000"/>
                      </a:schemeClr>
                    </a:solidFill>
                  </a:tcPr>
                </a:tc>
                <a:tc>
                  <a:txBody>
                    <a:bodyPr/>
                    <a:lstStyle/>
                    <a:p>
                      <a:r>
                        <a:rPr lang="en-US" dirty="0" smtClean="0"/>
                        <a:t>83</a:t>
                      </a:r>
                      <a:endParaRPr lang="en-US" dirty="0"/>
                    </a:p>
                  </a:txBody>
                  <a:tcPr>
                    <a:solidFill>
                      <a:schemeClr val="bg1">
                        <a:lumMod val="95000"/>
                      </a:schemeClr>
                    </a:solidFill>
                  </a:tcPr>
                </a:tc>
              </a:tr>
            </a:tbl>
          </a:graphicData>
        </a:graphic>
      </p:graphicFrame>
    </p:spTree>
    <p:extLst>
      <p:ext uri="{BB962C8B-B14F-4D97-AF65-F5344CB8AC3E}">
        <p14:creationId xmlns:p14="http://schemas.microsoft.com/office/powerpoint/2010/main" val="40714284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Naturalistic Inquiry (Lincoln &amp; </a:t>
            </a:r>
            <a:r>
              <a:rPr lang="en-US" dirty="0" err="1" smtClean="0"/>
              <a:t>Guba</a:t>
            </a:r>
            <a:r>
              <a:rPr lang="en-US" dirty="0" smtClean="0"/>
              <a:t>, 1986; Patton, 2002)</a:t>
            </a:r>
          </a:p>
          <a:p>
            <a:pPr lvl="1"/>
            <a:r>
              <a:rPr lang="en-US" dirty="0" smtClean="0"/>
              <a:t>Seeks to understand a process as it unfolds</a:t>
            </a:r>
          </a:p>
          <a:p>
            <a:pPr lvl="1"/>
            <a:r>
              <a:rPr lang="en-US" dirty="0" smtClean="0"/>
              <a:t>Understand a phenomenon holistically</a:t>
            </a:r>
          </a:p>
          <a:p>
            <a:pPr lvl="1"/>
            <a:r>
              <a:rPr lang="en-US" dirty="0" smtClean="0"/>
              <a:t>Inquirer cannot maintain objective distance from the phenomena being studied</a:t>
            </a:r>
          </a:p>
          <a:p>
            <a:pPr marL="457200" lvl="1" indent="0">
              <a:buNone/>
            </a:pPr>
            <a:endParaRPr lang="en-US" dirty="0"/>
          </a:p>
          <a:p>
            <a:r>
              <a:rPr lang="en-US" dirty="0" smtClean="0"/>
              <a:t>Observations, interviews, document analyses, survey data</a:t>
            </a:r>
          </a:p>
          <a:p>
            <a:pPr marL="0" indent="0">
              <a:buNone/>
            </a:pPr>
            <a:endParaRPr lang="en-US" dirty="0" smtClean="0"/>
          </a:p>
        </p:txBody>
      </p:sp>
    </p:spTree>
    <p:extLst>
      <p:ext uri="{BB962C8B-B14F-4D97-AF65-F5344CB8AC3E}">
        <p14:creationId xmlns:p14="http://schemas.microsoft.com/office/powerpoint/2010/main" val="38469415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Observed all 12 TIP sessions – 6 per school</a:t>
            </a:r>
          </a:p>
          <a:p>
            <a:pPr marL="0" indent="0">
              <a:buNone/>
            </a:pPr>
            <a:endParaRPr lang="en-US" dirty="0" smtClean="0"/>
          </a:p>
          <a:p>
            <a:r>
              <a:rPr lang="en-US" dirty="0" smtClean="0"/>
              <a:t>Field notes described physical and social environment, planned and unplanned program activities, non-verbal communication, non-occurrences, and my own thoughts, feeling, reactions</a:t>
            </a:r>
          </a:p>
          <a:p>
            <a:endParaRPr lang="en-US" dirty="0"/>
          </a:p>
          <a:p>
            <a:r>
              <a:rPr lang="en-US" dirty="0"/>
              <a:t>Used list of sensitizing concepts (Patton, 2002) generated from conceptual model </a:t>
            </a:r>
            <a:endParaRPr lang="en-US" dirty="0" smtClean="0"/>
          </a:p>
          <a:p>
            <a:pPr marL="0" indent="0">
              <a:buNone/>
            </a:pPr>
            <a:endParaRPr lang="en-US" dirty="0" smtClean="0"/>
          </a:p>
          <a:p>
            <a:r>
              <a:rPr lang="en-US" dirty="0" smtClean="0"/>
              <a:t>Field notes shared with TIP program team; feedback sought at weekly meetings</a:t>
            </a:r>
            <a:endParaRPr lang="en-US" dirty="0"/>
          </a:p>
        </p:txBody>
      </p:sp>
    </p:spTree>
    <p:extLst>
      <p:ext uri="{BB962C8B-B14F-4D97-AF65-F5344CB8AC3E}">
        <p14:creationId xmlns:p14="http://schemas.microsoft.com/office/powerpoint/2010/main" val="14187829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endParaRPr lang="en-US" dirty="0" smtClean="0"/>
          </a:p>
          <a:p>
            <a:pPr lvl="1"/>
            <a:endParaRPr lang="en-US" dirty="0"/>
          </a:p>
          <a:p>
            <a:pPr marL="457200" lvl="1" indent="0">
              <a:buNone/>
            </a:pPr>
            <a:endParaRPr lang="en-US" dirty="0" smtClean="0"/>
          </a:p>
          <a:p>
            <a:pPr lvl="1"/>
            <a:endParaRPr lang="en-US" dirty="0"/>
          </a:p>
          <a:p>
            <a:pPr lvl="1"/>
            <a:endParaRPr lang="en-US" dirty="0" smtClean="0"/>
          </a:p>
          <a:p>
            <a:pPr marL="457200" lvl="1" indent="0">
              <a:buNone/>
            </a:pPr>
            <a:endParaRPr lang="en-US" dirty="0" smtClean="0"/>
          </a:p>
          <a:p>
            <a:pPr lvl="1"/>
            <a:r>
              <a:rPr lang="en-US" dirty="0" smtClean="0"/>
              <a:t>Included classroom teachers, EL teachers, special education teachers, support staff (guidance counselors, cafeteria manager, CIS coordinators)</a:t>
            </a:r>
          </a:p>
          <a:p>
            <a:pPr lvl="1"/>
            <a:r>
              <a:rPr lang="en-US" dirty="0" smtClean="0"/>
              <a:t>Recruited with help from CIS coordinators</a:t>
            </a:r>
          </a:p>
          <a:p>
            <a:pPr lvl="1"/>
            <a:r>
              <a:rPr lang="en-US" dirty="0" smtClean="0"/>
              <a:t>$15 Target gift card incentive</a:t>
            </a:r>
          </a:p>
          <a:p>
            <a:pPr marL="457200" lvl="1" indent="0">
              <a:buNone/>
            </a:pP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29273202"/>
              </p:ext>
            </p:extLst>
          </p:nvPr>
        </p:nvGraphicFramePr>
        <p:xfrm>
          <a:off x="1211418" y="1625584"/>
          <a:ext cx="6561270" cy="1846346"/>
        </p:xfrm>
        <a:graphic>
          <a:graphicData uri="http://schemas.openxmlformats.org/drawingml/2006/table">
            <a:tbl>
              <a:tblPr firstRow="1" bandRow="1">
                <a:tableStyleId>{5C22544A-7EE6-4342-B048-85BDC9FD1C3A}</a:tableStyleId>
              </a:tblPr>
              <a:tblGrid>
                <a:gridCol w="1527383"/>
                <a:gridCol w="1790166"/>
                <a:gridCol w="1499456"/>
                <a:gridCol w="1744265"/>
              </a:tblGrid>
              <a:tr h="808838">
                <a:tc>
                  <a:txBody>
                    <a:bodyPr/>
                    <a:lstStyle/>
                    <a:p>
                      <a:endParaRPr lang="en-US" dirty="0"/>
                    </a:p>
                  </a:txBody>
                  <a:tcPr/>
                </a:tc>
                <a:tc>
                  <a:txBody>
                    <a:bodyPr/>
                    <a:lstStyle/>
                    <a:p>
                      <a:r>
                        <a:rPr lang="en-US" dirty="0" smtClean="0"/>
                        <a:t>#</a:t>
                      </a:r>
                      <a:r>
                        <a:rPr lang="en-US" baseline="0" dirty="0" smtClean="0"/>
                        <a:t> of interviewees</a:t>
                      </a:r>
                      <a:endParaRPr lang="en-US" dirty="0"/>
                    </a:p>
                  </a:txBody>
                  <a:tcPr/>
                </a:tc>
                <a:tc>
                  <a:txBody>
                    <a:bodyPr/>
                    <a:lstStyle/>
                    <a:p>
                      <a:r>
                        <a:rPr lang="en-US" dirty="0" smtClean="0"/>
                        <a:t># &amp; %</a:t>
                      </a:r>
                      <a:r>
                        <a:rPr lang="en-US" baseline="0" dirty="0" smtClean="0"/>
                        <a:t> of</a:t>
                      </a:r>
                      <a:r>
                        <a:rPr lang="en-US" dirty="0" smtClean="0"/>
                        <a:t> TIP participants</a:t>
                      </a:r>
                      <a:endParaRPr lang="en-US" dirty="0"/>
                    </a:p>
                  </a:txBody>
                  <a:tcPr/>
                </a:tc>
                <a:tc>
                  <a:txBody>
                    <a:bodyPr/>
                    <a:lstStyle/>
                    <a:p>
                      <a:r>
                        <a:rPr lang="en-US" dirty="0" smtClean="0"/>
                        <a:t># &amp; % of classroom teachers</a:t>
                      </a:r>
                      <a:endParaRPr lang="en-US" dirty="0"/>
                    </a:p>
                  </a:txBody>
                  <a:tcPr/>
                </a:tc>
              </a:tr>
              <a:tr h="328029">
                <a:tc>
                  <a:txBody>
                    <a:bodyPr/>
                    <a:lstStyle/>
                    <a:p>
                      <a:r>
                        <a:rPr lang="en-US" dirty="0" smtClean="0"/>
                        <a:t>Smith</a:t>
                      </a:r>
                      <a:endParaRPr lang="en-US" dirty="0"/>
                    </a:p>
                  </a:txBody>
                  <a:tcPr/>
                </a:tc>
                <a:tc>
                  <a:txBody>
                    <a:bodyPr/>
                    <a:lstStyle/>
                    <a:p>
                      <a:r>
                        <a:rPr lang="en-US" dirty="0" smtClean="0"/>
                        <a:t>18</a:t>
                      </a:r>
                      <a:endParaRPr lang="en-US" dirty="0"/>
                    </a:p>
                  </a:txBody>
                  <a:tcPr/>
                </a:tc>
                <a:tc>
                  <a:txBody>
                    <a:bodyPr/>
                    <a:lstStyle/>
                    <a:p>
                      <a:r>
                        <a:rPr lang="en-US" dirty="0" smtClean="0"/>
                        <a:t>10 (83%)</a:t>
                      </a:r>
                      <a:endParaRPr lang="en-US" dirty="0"/>
                    </a:p>
                  </a:txBody>
                  <a:tcPr/>
                </a:tc>
                <a:tc>
                  <a:txBody>
                    <a:bodyPr/>
                    <a:lstStyle/>
                    <a:p>
                      <a:r>
                        <a:rPr lang="en-US" dirty="0" smtClean="0"/>
                        <a:t>12 (66%)</a:t>
                      </a:r>
                      <a:endParaRPr lang="en-US" dirty="0"/>
                    </a:p>
                  </a:txBody>
                  <a:tcPr/>
                </a:tc>
              </a:tr>
              <a:tr h="566187">
                <a:tc>
                  <a:txBody>
                    <a:bodyPr/>
                    <a:lstStyle/>
                    <a:p>
                      <a:r>
                        <a:rPr lang="en-US" dirty="0" smtClean="0"/>
                        <a:t>Jones</a:t>
                      </a:r>
                    </a:p>
                  </a:txBody>
                  <a:tcPr/>
                </a:tc>
                <a:tc>
                  <a:txBody>
                    <a:bodyPr/>
                    <a:lstStyle/>
                    <a:p>
                      <a:r>
                        <a:rPr lang="en-US" dirty="0" smtClean="0"/>
                        <a:t>15</a:t>
                      </a:r>
                      <a:endParaRPr lang="en-US" dirty="0"/>
                    </a:p>
                  </a:txBody>
                  <a:tcPr/>
                </a:tc>
                <a:tc>
                  <a:txBody>
                    <a:bodyPr/>
                    <a:lstStyle/>
                    <a:p>
                      <a:r>
                        <a:rPr lang="en-US" dirty="0" smtClean="0"/>
                        <a:t>6 (100%)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(93%)</a:t>
                      </a:r>
                    </a:p>
                  </a:txBody>
                  <a:tcPr/>
                </a:tc>
              </a:tr>
            </a:tbl>
          </a:graphicData>
        </a:graphic>
      </p:graphicFrame>
    </p:spTree>
    <p:extLst>
      <p:ext uri="{BB962C8B-B14F-4D97-AF65-F5344CB8AC3E}">
        <p14:creationId xmlns:p14="http://schemas.microsoft.com/office/powerpoint/2010/main" val="5019157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supplement qualitative data with statistics on school-level affective, behavioral, and cognitive mechanisms and collective faculty trust in families</a:t>
            </a:r>
          </a:p>
          <a:p>
            <a:pPr marL="0" indent="0">
              <a:buNone/>
            </a:pPr>
            <a:endParaRPr lang="en-US" dirty="0" smtClean="0"/>
          </a:p>
          <a:p>
            <a:r>
              <a:rPr lang="en-US" dirty="0" smtClean="0"/>
              <a:t>Two instruments </a:t>
            </a:r>
          </a:p>
          <a:p>
            <a:pPr lvl="1"/>
            <a:r>
              <a:rPr lang="en-US" dirty="0" smtClean="0"/>
              <a:t>Family engagement/school climate survey</a:t>
            </a:r>
          </a:p>
          <a:p>
            <a:pPr lvl="1"/>
            <a:r>
              <a:rPr lang="en-US" dirty="0" smtClean="0"/>
              <a:t>Teaching Empowering Leading &amp; Learning (TELL) survey</a:t>
            </a:r>
          </a:p>
          <a:p>
            <a:pPr marL="457200" lvl="1" indent="0">
              <a:buNone/>
            </a:pPr>
            <a:endParaRPr lang="en-US" dirty="0" smtClean="0"/>
          </a:p>
          <a:p>
            <a:r>
              <a:rPr lang="en-US" dirty="0" smtClean="0"/>
              <a:t>Response rates</a:t>
            </a:r>
          </a:p>
          <a:p>
            <a:pPr lvl="1"/>
            <a:r>
              <a:rPr lang="en-US" dirty="0" smtClean="0"/>
              <a:t>Smith: 90% on FE/SC survey; 73% on TELL</a:t>
            </a:r>
          </a:p>
          <a:p>
            <a:pPr lvl="1"/>
            <a:r>
              <a:rPr lang="en-US" dirty="0" smtClean="0"/>
              <a:t>Jones: 100% on both surveys</a:t>
            </a:r>
          </a:p>
          <a:p>
            <a:pPr marL="0" indent="0">
              <a:buNone/>
            </a:pPr>
            <a:endParaRPr lang="en-US" dirty="0"/>
          </a:p>
        </p:txBody>
      </p:sp>
    </p:spTree>
    <p:extLst>
      <p:ext uri="{BB962C8B-B14F-4D97-AF65-F5344CB8AC3E}">
        <p14:creationId xmlns:p14="http://schemas.microsoft.com/office/powerpoint/2010/main" val="22436679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School Climate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920895"/>
              </p:ext>
            </p:extLst>
          </p:nvPr>
        </p:nvGraphicFramePr>
        <p:xfrm>
          <a:off x="457200" y="1600198"/>
          <a:ext cx="8229600" cy="4297680"/>
        </p:xfrm>
        <a:graphic>
          <a:graphicData uri="http://schemas.openxmlformats.org/drawingml/2006/table">
            <a:tbl>
              <a:tblPr firstRow="1" bandRow="1">
                <a:tableStyleId>{B301B821-A1FF-4177-AEE7-76D212191A09}</a:tableStyleId>
              </a:tblPr>
              <a:tblGrid>
                <a:gridCol w="2743200"/>
                <a:gridCol w="2743200"/>
                <a:gridCol w="2743200"/>
              </a:tblGrid>
              <a:tr h="6335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Behavioral</a:t>
                      </a:r>
                      <a:endParaRPr lang="en-US" b="1" baseline="0" dirty="0" smtClean="0"/>
                    </a:p>
                  </a:txBody>
                  <a:tcPr/>
                </a:tc>
                <a:tc>
                  <a:txBody>
                    <a:bodyPr/>
                    <a:lstStyle/>
                    <a:p>
                      <a:r>
                        <a:rPr lang="en-US" dirty="0" smtClean="0"/>
                        <a:t>Affective</a:t>
                      </a:r>
                      <a:endParaRPr lang="en-US" baseline="0" dirty="0" smtClean="0"/>
                    </a:p>
                    <a:p>
                      <a:endParaRPr lang="en-US" baseline="0" dirty="0" smtClean="0"/>
                    </a:p>
                  </a:txBody>
                  <a:tcPr/>
                </a:tc>
                <a:tc>
                  <a:txBody>
                    <a:bodyPr/>
                    <a:lstStyle/>
                    <a:p>
                      <a:r>
                        <a:rPr lang="en-US" dirty="0" smtClean="0"/>
                        <a:t>Cognitive</a:t>
                      </a:r>
                      <a:endParaRPr lang="en-US" dirty="0"/>
                    </a:p>
                  </a:txBody>
                  <a:tcPr/>
                </a:tc>
              </a:tr>
              <a:tr h="342292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Reflective dialogue scale (</a:t>
                      </a:r>
                      <a:r>
                        <a:rPr lang="en-US" dirty="0" err="1" smtClean="0"/>
                        <a:t>Bryk</a:t>
                      </a:r>
                      <a:r>
                        <a:rPr lang="en-US" dirty="0" smtClean="0"/>
                        <a:t> et al., 2010): “How often have you had conversations with colleagues about the goals of this school?”</a:t>
                      </a:r>
                    </a:p>
                    <a:p>
                      <a:endParaRPr lang="en-US" dirty="0" smtClean="0"/>
                    </a:p>
                    <a:p>
                      <a:r>
                        <a:rPr lang="en-US" sz="1800" kern="1200" dirty="0" smtClean="0">
                          <a:solidFill>
                            <a:schemeClr val="dk1"/>
                          </a:solidFill>
                          <a:effectLst/>
                          <a:latin typeface="+mn-lt"/>
                          <a:ea typeface="+mn-ea"/>
                          <a:cs typeface="+mn-cs"/>
                        </a:rPr>
                        <a:t>TELL:</a:t>
                      </a:r>
                      <a:r>
                        <a:rPr lang="en-US" sz="1800" kern="1200" baseline="0" dirty="0" smtClean="0">
                          <a:solidFill>
                            <a:schemeClr val="dk1"/>
                          </a:solidFill>
                          <a:effectLst/>
                          <a:latin typeface="+mn-lt"/>
                          <a:ea typeface="+mn-ea"/>
                          <a:cs typeface="+mn-cs"/>
                        </a:rPr>
                        <a:t> H</a:t>
                      </a:r>
                      <a:r>
                        <a:rPr lang="en-US" sz="1800" kern="1200" dirty="0" smtClean="0">
                          <a:solidFill>
                            <a:schemeClr val="dk1"/>
                          </a:solidFill>
                          <a:effectLst/>
                          <a:latin typeface="+mn-lt"/>
                          <a:ea typeface="+mn-ea"/>
                          <a:cs typeface="+mn-cs"/>
                        </a:rPr>
                        <a:t>ow much time teachers ) spend in required faculty meetings and b)</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engaging in collaborative planning time.</a:t>
                      </a:r>
                      <a:r>
                        <a:rPr lang="en-US" dirty="0" smtClean="0">
                          <a:effectLst/>
                        </a:rPr>
                        <a:t> </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Teacher-teacher trust scale (</a:t>
                      </a:r>
                      <a:r>
                        <a:rPr lang="en-US" dirty="0" err="1" smtClean="0"/>
                        <a:t>Bryk</a:t>
                      </a:r>
                      <a:r>
                        <a:rPr lang="en-US" dirty="0" smtClean="0"/>
                        <a:t> et al., 2010): “It’s okay in this school to discuss feelings, worries, or frustrations with other teachers.”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TELL: To what extent faculty believe their school is a good place to work and learn supplements this scale.</a:t>
                      </a:r>
                      <a:r>
                        <a:rPr lang="en-US" dirty="0" smtClean="0">
                          <a:effectLst/>
                        </a:rPr>
                        <a:t> </a:t>
                      </a:r>
                      <a:endParaRPr lang="en-US" dirty="0" smtClean="0"/>
                    </a:p>
                    <a:p>
                      <a:endParaRPr lang="en-US" dirty="0"/>
                    </a:p>
                  </a:txBody>
                  <a:tcPr/>
                </a:tc>
                <a:tc>
                  <a:txBody>
                    <a:bodyPr/>
                    <a:lstStyle/>
                    <a:p>
                      <a:r>
                        <a:rPr lang="en-US" sz="1800" kern="1200" dirty="0" smtClean="0">
                          <a:solidFill>
                            <a:schemeClr val="dk1"/>
                          </a:solidFill>
                          <a:effectLst/>
                          <a:latin typeface="+mn-lt"/>
                          <a:ea typeface="+mn-ea"/>
                          <a:cs typeface="+mn-cs"/>
                        </a:rPr>
                        <a:t>Orientation</a:t>
                      </a:r>
                      <a:r>
                        <a:rPr lang="en-US" sz="1800" kern="1200" baseline="0" dirty="0" smtClean="0">
                          <a:solidFill>
                            <a:schemeClr val="dk1"/>
                          </a:solidFill>
                          <a:effectLst/>
                          <a:latin typeface="+mn-lt"/>
                          <a:ea typeface="+mn-ea"/>
                          <a:cs typeface="+mn-cs"/>
                        </a:rPr>
                        <a:t> to innovation scale (</a:t>
                      </a:r>
                      <a:r>
                        <a:rPr lang="en-US" sz="1800" kern="1200" baseline="0" dirty="0" err="1" smtClean="0">
                          <a:solidFill>
                            <a:schemeClr val="dk1"/>
                          </a:solidFill>
                          <a:effectLst/>
                          <a:latin typeface="+mn-lt"/>
                          <a:ea typeface="+mn-ea"/>
                          <a:cs typeface="+mn-cs"/>
                        </a:rPr>
                        <a:t>Bryk</a:t>
                      </a:r>
                      <a:r>
                        <a:rPr lang="en-US" sz="1800" kern="1200" baseline="0" dirty="0" smtClean="0">
                          <a:solidFill>
                            <a:schemeClr val="dk1"/>
                          </a:solidFill>
                          <a:effectLst/>
                          <a:latin typeface="+mn-lt"/>
                          <a:ea typeface="+mn-ea"/>
                          <a:cs typeface="+mn-cs"/>
                        </a:rPr>
                        <a:t> et al., 2010): </a:t>
                      </a:r>
                      <a:r>
                        <a:rPr lang="en-US" sz="1800" kern="1200" dirty="0" smtClean="0">
                          <a:solidFill>
                            <a:schemeClr val="dk1"/>
                          </a:solidFill>
                          <a:effectLst/>
                          <a:latin typeface="+mn-lt"/>
                          <a:ea typeface="+mn-ea"/>
                          <a:cs typeface="+mn-cs"/>
                        </a:rPr>
                        <a:t>“In this school, teachers have a ‘can do’ attitude.”</a:t>
                      </a:r>
                      <a:r>
                        <a:rPr lang="en-US" dirty="0" smtClean="0">
                          <a:effectLst/>
                        </a:rPr>
                        <a:t> </a:t>
                      </a:r>
                    </a:p>
                    <a:p>
                      <a:endParaRPr lang="en-US" dirty="0" smtClean="0">
                        <a:effectLst/>
                      </a:endParaRPr>
                    </a:p>
                    <a:p>
                      <a:r>
                        <a:rPr lang="en-US" sz="1800" kern="1200" dirty="0" smtClean="0">
                          <a:solidFill>
                            <a:schemeClr val="dk1"/>
                          </a:solidFill>
                          <a:effectLst/>
                          <a:latin typeface="+mn-lt"/>
                          <a:ea typeface="+mn-ea"/>
                          <a:cs typeface="+mn-cs"/>
                        </a:rPr>
                        <a:t>TELL: To what extent teachers a)</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have a role in school improvement planning, b) take steps to solve problems, and c) work outside of the school day. </a:t>
                      </a:r>
                      <a:endParaRPr lang="en-US" dirty="0"/>
                    </a:p>
                  </a:txBody>
                  <a:tcPr/>
                </a:tc>
              </a:tr>
            </a:tbl>
          </a:graphicData>
        </a:graphic>
      </p:graphicFrame>
    </p:spTree>
    <p:extLst>
      <p:ext uri="{BB962C8B-B14F-4D97-AF65-F5344CB8AC3E}">
        <p14:creationId xmlns:p14="http://schemas.microsoft.com/office/powerpoint/2010/main" val="5395729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216" y="0"/>
            <a:ext cx="7813524" cy="6858000"/>
          </a:xfrm>
          <a:prstGeom prst="rect">
            <a:avLst/>
          </a:prstGeom>
        </p:spPr>
      </p:pic>
      <p:pic>
        <p:nvPicPr>
          <p:cNvPr id="6" name="Picture 5" descr="Screen Shot 2014-03-10 at 12.12.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14" y="5260505"/>
            <a:ext cx="8629518" cy="1320800"/>
          </a:xfrm>
          <a:prstGeom prst="rect">
            <a:avLst/>
          </a:prstGeom>
        </p:spPr>
      </p:pic>
    </p:spTree>
    <p:extLst>
      <p:ext uri="{BB962C8B-B14F-4D97-AF65-F5344CB8AC3E}">
        <p14:creationId xmlns:p14="http://schemas.microsoft.com/office/powerpoint/2010/main" val="57248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Family Engagement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2530937"/>
              </p:ext>
            </p:extLst>
          </p:nvPr>
        </p:nvGraphicFramePr>
        <p:xfrm>
          <a:off x="457200" y="1600200"/>
          <a:ext cx="8229600" cy="4668387"/>
        </p:xfrm>
        <a:graphic>
          <a:graphicData uri="http://schemas.openxmlformats.org/drawingml/2006/table">
            <a:tbl>
              <a:tblPr firstRow="1" bandRow="1">
                <a:tableStyleId>{5C22544A-7EE6-4342-B048-85BDC9FD1C3A}</a:tableStyleId>
              </a:tblPr>
              <a:tblGrid>
                <a:gridCol w="4114800"/>
                <a:gridCol w="4114800"/>
              </a:tblGrid>
              <a:tr h="2108067">
                <a:tc>
                  <a:txBody>
                    <a:bodyPr/>
                    <a:lstStyle/>
                    <a:p>
                      <a:r>
                        <a:rPr lang="en-US" dirty="0" smtClean="0">
                          <a:solidFill>
                            <a:schemeClr val="tx1"/>
                          </a:solidFill>
                        </a:rPr>
                        <a:t>Invitations for involvement: </a:t>
                      </a:r>
                    </a:p>
                    <a:p>
                      <a:r>
                        <a:rPr lang="en-US" b="0" dirty="0" smtClean="0">
                          <a:solidFill>
                            <a:schemeClr val="tx1"/>
                          </a:solidFill>
                        </a:rPr>
                        <a:t>How many times teacher has invited parents to be engaged</a:t>
                      </a:r>
                      <a:r>
                        <a:rPr lang="en-US" b="0" baseline="0" dirty="0" smtClean="0">
                          <a:solidFill>
                            <a:schemeClr val="tx1"/>
                          </a:solidFill>
                        </a:rPr>
                        <a:t> in specific ways, such as “contacting a parent if the child does something well or improves”</a:t>
                      </a:r>
                    </a:p>
                    <a:p>
                      <a:endParaRPr lang="en-US" b="0" baseline="0" dirty="0" smtClean="0">
                        <a:solidFill>
                          <a:schemeClr val="tx1"/>
                        </a:solidFill>
                      </a:endParaRPr>
                    </a:p>
                    <a:p>
                      <a:r>
                        <a:rPr lang="en-US" b="0" baseline="0" dirty="0" smtClean="0">
                          <a:solidFill>
                            <a:schemeClr val="tx1"/>
                          </a:solidFill>
                        </a:rPr>
                        <a:t>Hoover-Dempsey et al., 2002</a:t>
                      </a:r>
                      <a:endParaRPr lang="en-US" b="0" dirty="0">
                        <a:solidFill>
                          <a:schemeClr val="tx1"/>
                        </a:solidFill>
                      </a:endParaRPr>
                    </a:p>
                  </a:txBody>
                  <a:tcPr>
                    <a:solidFill>
                      <a:schemeClr val="accent3">
                        <a:lumMod val="20000"/>
                        <a:lumOff val="80000"/>
                      </a:schemeClr>
                    </a:solidFill>
                  </a:tcPr>
                </a:tc>
                <a:tc>
                  <a:txBody>
                    <a:bodyPr/>
                    <a:lstStyle/>
                    <a:p>
                      <a:r>
                        <a:rPr lang="en-US" dirty="0" smtClean="0">
                          <a:solidFill>
                            <a:srgbClr val="000000"/>
                          </a:solidFill>
                        </a:rPr>
                        <a:t>School</a:t>
                      </a:r>
                      <a:r>
                        <a:rPr lang="en-US" baseline="0" dirty="0" smtClean="0">
                          <a:solidFill>
                            <a:srgbClr val="000000"/>
                          </a:solidFill>
                        </a:rPr>
                        <a:t> outreach to parents:</a:t>
                      </a:r>
                    </a:p>
                    <a:p>
                      <a:r>
                        <a:rPr lang="en-US" b="0" baseline="0" dirty="0" smtClean="0">
                          <a:solidFill>
                            <a:srgbClr val="000000"/>
                          </a:solidFill>
                        </a:rPr>
                        <a:t>Degree to which the school reaches out to parents in a variety of ways, such as </a:t>
                      </a:r>
                    </a:p>
                    <a:p>
                      <a:r>
                        <a:rPr lang="en-US" b="0" dirty="0" smtClean="0">
                          <a:solidFill>
                            <a:srgbClr val="000000"/>
                          </a:solidFill>
                        </a:rPr>
                        <a:t>“parents are greeted warmly when they call or visit.”</a:t>
                      </a:r>
                    </a:p>
                    <a:p>
                      <a:endParaRPr lang="en-US" b="0" dirty="0" smtClean="0">
                        <a:solidFill>
                          <a:srgbClr val="000000"/>
                        </a:solidFill>
                      </a:endParaRPr>
                    </a:p>
                    <a:p>
                      <a:r>
                        <a:rPr lang="en-US" b="0" dirty="0" err="1" smtClean="0">
                          <a:solidFill>
                            <a:srgbClr val="000000"/>
                          </a:solidFill>
                        </a:rPr>
                        <a:t>Bryk</a:t>
                      </a:r>
                      <a:r>
                        <a:rPr lang="en-US" b="0" dirty="0" smtClean="0">
                          <a:solidFill>
                            <a:srgbClr val="000000"/>
                          </a:solidFill>
                        </a:rPr>
                        <a:t> et al., 2010</a:t>
                      </a:r>
                      <a:endParaRPr lang="en-US" b="0" dirty="0">
                        <a:solidFill>
                          <a:srgbClr val="000000"/>
                        </a:solidFill>
                      </a:endParaRPr>
                    </a:p>
                  </a:txBody>
                  <a:tcPr>
                    <a:solidFill>
                      <a:schemeClr val="bg1">
                        <a:lumMod val="95000"/>
                      </a:schemeClr>
                    </a:solidFill>
                  </a:tcPr>
                </a:tc>
              </a:tr>
              <a:tr h="2503330">
                <a:tc>
                  <a:txBody>
                    <a:bodyPr/>
                    <a:lstStyle/>
                    <a:p>
                      <a:r>
                        <a:rPr lang="en-US" b="1" dirty="0" smtClean="0"/>
                        <a:t>Teacher perceptions</a:t>
                      </a:r>
                      <a:r>
                        <a:rPr lang="en-US" b="1" baseline="0" dirty="0" smtClean="0"/>
                        <a:t> of parent involvement: </a:t>
                      </a:r>
                    </a:p>
                    <a:p>
                      <a:r>
                        <a:rPr lang="en-US" baseline="0" dirty="0" smtClean="0"/>
                        <a:t>What percentage of parents have participated in activities, such as parent-teacher conferences or talking to child about his/her day</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rPr>
                        <a:t>Hoover-Dempsey et al., 2002</a:t>
                      </a:r>
                      <a:endParaRPr lang="en-US" b="0" dirty="0" smtClean="0">
                        <a:solidFill>
                          <a:schemeClr val="tx1"/>
                        </a:solidFill>
                      </a:endParaRP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Parent-teacher</a:t>
                      </a:r>
                      <a:r>
                        <a:rPr lang="en-US" sz="1800" b="1" kern="1200" baseline="0" dirty="0" smtClean="0">
                          <a:solidFill>
                            <a:schemeClr val="dk1"/>
                          </a:solidFill>
                          <a:effectLst/>
                          <a:latin typeface="+mn-lt"/>
                          <a:ea typeface="+mn-ea"/>
                          <a:cs typeface="+mn-cs"/>
                        </a:rPr>
                        <a:t> trust: </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Degree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to which parents and teachers trusted one another,</a:t>
                      </a:r>
                      <a:r>
                        <a:rPr lang="en-US" sz="1800" kern="1200" baseline="0" dirty="0" smtClean="0">
                          <a:solidFill>
                            <a:schemeClr val="dk1"/>
                          </a:solidFill>
                          <a:effectLst/>
                          <a:latin typeface="+mn-lt"/>
                          <a:ea typeface="+mn-ea"/>
                          <a:cs typeface="+mn-cs"/>
                        </a:rPr>
                        <a:t> such as </a:t>
                      </a:r>
                      <a:r>
                        <a:rPr lang="en-US" sz="1800" kern="1200" dirty="0" smtClean="0">
                          <a:solidFill>
                            <a:schemeClr val="dk1"/>
                          </a:solidFill>
                          <a:effectLst/>
                          <a:latin typeface="+mn-lt"/>
                          <a:ea typeface="+mn-ea"/>
                          <a:cs typeface="+mn-cs"/>
                        </a:rPr>
                        <a:t>“Teachers at this school respect students’ parents.”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err="1" smtClean="0">
                          <a:solidFill>
                            <a:srgbClr val="000000"/>
                          </a:solidFill>
                        </a:rPr>
                        <a:t>Bryk</a:t>
                      </a:r>
                      <a:r>
                        <a:rPr lang="en-US" b="0" dirty="0" smtClean="0">
                          <a:solidFill>
                            <a:srgbClr val="000000"/>
                          </a:solidFill>
                        </a:rPr>
                        <a:t> et al., 2010</a:t>
                      </a:r>
                    </a:p>
                    <a:p>
                      <a:endParaRPr lang="en-US" dirty="0"/>
                    </a:p>
                  </a:txBody>
                  <a:tcPr>
                    <a:solidFill>
                      <a:schemeClr val="accent4">
                        <a:lumMod val="20000"/>
                        <a:lumOff val="80000"/>
                      </a:schemeClr>
                    </a:solidFill>
                  </a:tcPr>
                </a:tc>
              </a:tr>
            </a:tbl>
          </a:graphicData>
        </a:graphic>
      </p:graphicFrame>
    </p:spTree>
    <p:extLst>
      <p:ext uri="{BB962C8B-B14F-4D97-AF65-F5344CB8AC3E}">
        <p14:creationId xmlns:p14="http://schemas.microsoft.com/office/powerpoint/2010/main" val="412528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 Analyses: TIP program documents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Weekly evaluations</a:t>
            </a:r>
          </a:p>
          <a:p>
            <a:pPr lvl="1"/>
            <a:r>
              <a:rPr lang="en-US" dirty="0" smtClean="0"/>
              <a:t>Open-ended responses seeking feedback about most and least useful components of session</a:t>
            </a:r>
          </a:p>
          <a:p>
            <a:endParaRPr lang="en-US" dirty="0" smtClean="0"/>
          </a:p>
          <a:p>
            <a:r>
              <a:rPr lang="en-US" dirty="0" smtClean="0"/>
              <a:t>Final evaluation</a:t>
            </a:r>
          </a:p>
          <a:p>
            <a:pPr lvl="1"/>
            <a:r>
              <a:rPr lang="en-US" dirty="0" smtClean="0"/>
              <a:t>Closed and open-ended responses seeking feedback on specific changes teachers plan to implement as a result of the program; what concepts are more understandable; and suggestions for future programming</a:t>
            </a:r>
          </a:p>
          <a:p>
            <a:endParaRPr lang="en-US" dirty="0" smtClean="0"/>
          </a:p>
          <a:p>
            <a:r>
              <a:rPr lang="en-US" dirty="0" smtClean="0"/>
              <a:t>Notecards, flipchart pages, worksheets</a:t>
            </a:r>
          </a:p>
        </p:txBody>
      </p:sp>
    </p:spTree>
    <p:extLst>
      <p:ext uri="{BB962C8B-B14F-4D97-AF65-F5344CB8AC3E}">
        <p14:creationId xmlns:p14="http://schemas.microsoft.com/office/powerpoint/2010/main" val="399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Analyses</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Created codebook from theoretical framework</a:t>
            </a:r>
          </a:p>
          <a:p>
            <a:pPr marL="514350" indent="-514350">
              <a:buAutoNum type="arabicPeriod"/>
            </a:pPr>
            <a:r>
              <a:rPr lang="en-US" dirty="0" smtClean="0"/>
              <a:t>Used software (</a:t>
            </a:r>
            <a:r>
              <a:rPr lang="en-US" dirty="0" err="1" smtClean="0"/>
              <a:t>Dedoose</a:t>
            </a:r>
            <a:r>
              <a:rPr lang="en-US" dirty="0" smtClean="0"/>
              <a:t>) to conduct line-by-line open coding, revising codebook along the way</a:t>
            </a:r>
          </a:p>
          <a:p>
            <a:pPr marL="514350" indent="-514350">
              <a:buAutoNum type="arabicPeriod"/>
            </a:pPr>
            <a:r>
              <a:rPr lang="en-US" dirty="0" smtClean="0"/>
              <a:t>Used the constant comparative method (</a:t>
            </a:r>
            <a:r>
              <a:rPr lang="en-US" dirty="0" err="1" smtClean="0"/>
              <a:t>Boeije</a:t>
            </a:r>
            <a:r>
              <a:rPr lang="en-US" dirty="0" smtClean="0"/>
              <a:t>, 2002) to compare and contrast individual teachers and schools</a:t>
            </a:r>
          </a:p>
          <a:p>
            <a:pPr marL="0" indent="0">
              <a:buNone/>
            </a:pPr>
            <a:endParaRPr lang="en-US" dirty="0" smtClean="0"/>
          </a:p>
        </p:txBody>
      </p:sp>
    </p:spTree>
    <p:extLst>
      <p:ext uri="{BB962C8B-B14F-4D97-AF65-F5344CB8AC3E}">
        <p14:creationId xmlns:p14="http://schemas.microsoft.com/office/powerpoint/2010/main" val="13268927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Comparative Method</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Organized coded excerpts by topic (e.g. collective faculty trust; affective climate)</a:t>
            </a:r>
          </a:p>
          <a:p>
            <a:pPr marL="514350" indent="-514350">
              <a:buAutoNum type="arabicPeriod"/>
            </a:pPr>
            <a:r>
              <a:rPr lang="en-US" dirty="0" smtClean="0"/>
              <a:t>Examined similarities and differences </a:t>
            </a:r>
            <a:r>
              <a:rPr lang="en-US" dirty="0" smtClean="0">
                <a:solidFill>
                  <a:srgbClr val="FF0000"/>
                </a:solidFill>
              </a:rPr>
              <a:t>within</a:t>
            </a:r>
            <a:r>
              <a:rPr lang="en-US" dirty="0" smtClean="0"/>
              <a:t> group (e.g. school), noting inconsistencies</a:t>
            </a:r>
          </a:p>
          <a:p>
            <a:pPr marL="514350" indent="-514350">
              <a:buFont typeface="Arial"/>
              <a:buAutoNum type="arabicPeriod"/>
            </a:pPr>
            <a:r>
              <a:rPr lang="en-US" dirty="0" smtClean="0"/>
              <a:t>Examined similarities and differences </a:t>
            </a:r>
            <a:r>
              <a:rPr lang="en-US" dirty="0" smtClean="0">
                <a:solidFill>
                  <a:srgbClr val="FF0000"/>
                </a:solidFill>
              </a:rPr>
              <a:t>between</a:t>
            </a:r>
            <a:r>
              <a:rPr lang="en-US" dirty="0" smtClean="0"/>
              <a:t> group, </a:t>
            </a:r>
            <a:r>
              <a:rPr lang="en-US" dirty="0"/>
              <a:t>noting inconsistencies</a:t>
            </a:r>
          </a:p>
          <a:p>
            <a:pPr marL="514350" indent="-514350">
              <a:buAutoNum type="arabicPeriod"/>
            </a:pPr>
            <a:r>
              <a:rPr lang="en-US" dirty="0" smtClean="0"/>
              <a:t>Triangulated with survey data, when applicable</a:t>
            </a:r>
            <a:endParaRPr lang="en-US" dirty="0"/>
          </a:p>
        </p:txBody>
      </p:sp>
    </p:spTree>
    <p:extLst>
      <p:ext uri="{BB962C8B-B14F-4D97-AF65-F5344CB8AC3E}">
        <p14:creationId xmlns:p14="http://schemas.microsoft.com/office/powerpoint/2010/main" val="3704092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t>MIRRORS OF SOCIETY: HOW EXTERNAL FACTORS INFLUENCE INDIVIDUAL FACULTY TRUST IN FAMILIES</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How did trust in families differ between teachers who described their interactions with families as positive and effective (P/E); negative and ineffective (N/I); and some of both (M)?</a:t>
            </a:r>
          </a:p>
          <a:p>
            <a:pPr marL="0" indent="0">
              <a:buNone/>
            </a:pPr>
            <a:endParaRPr lang="en-US" sz="2400" dirty="0">
              <a:solidFill>
                <a:srgbClr val="000000"/>
              </a:solidFill>
              <a:latin typeface="Helvetica"/>
              <a:cs typeface="Helvetica"/>
            </a:endParaRPr>
          </a:p>
          <a:p>
            <a:pPr marL="0" indent="0">
              <a:buNone/>
            </a:pPr>
            <a:r>
              <a:rPr lang="en-US" sz="2400" dirty="0" smtClean="0">
                <a:solidFill>
                  <a:srgbClr val="000000"/>
                </a:solidFill>
                <a:latin typeface="Helvetica"/>
                <a:cs typeface="Helvetica"/>
              </a:rPr>
              <a:t>What factors account for these differences in trust?</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110247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nature of teacher interactions with families varied by school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359875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52461" y="488054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6" name="TextBox 5"/>
          <p:cNvSpPr txBox="1"/>
          <p:nvPr/>
        </p:nvSpPr>
        <p:spPr>
          <a:xfrm>
            <a:off x="3151311" y="4880540"/>
            <a:ext cx="504919" cy="461665"/>
          </a:xfrm>
          <a:prstGeom prst="rect">
            <a:avLst/>
          </a:prstGeom>
          <a:noFill/>
        </p:spPr>
        <p:txBody>
          <a:bodyPr wrap="square" rtlCol="0">
            <a:spAutoFit/>
          </a:bodyPr>
          <a:lstStyle/>
          <a:p>
            <a:pPr algn="ctr"/>
            <a:r>
              <a:rPr lang="en-US" sz="2400" b="1" dirty="0" smtClean="0"/>
              <a:t>11</a:t>
            </a:r>
            <a:endParaRPr lang="en-US" sz="2400" b="1" dirty="0"/>
          </a:p>
        </p:txBody>
      </p:sp>
      <p:sp>
        <p:nvSpPr>
          <p:cNvPr id="7" name="TextBox 6"/>
          <p:cNvSpPr txBox="1"/>
          <p:nvPr/>
        </p:nvSpPr>
        <p:spPr>
          <a:xfrm>
            <a:off x="4910876" y="4880540"/>
            <a:ext cx="504919" cy="461665"/>
          </a:xfrm>
          <a:prstGeom prst="rect">
            <a:avLst/>
          </a:prstGeom>
          <a:noFill/>
        </p:spPr>
        <p:txBody>
          <a:bodyPr wrap="square" rtlCol="0">
            <a:spAutoFit/>
          </a:bodyPr>
          <a:lstStyle/>
          <a:p>
            <a:pPr algn="ctr"/>
            <a:r>
              <a:rPr lang="en-US" sz="2400" b="1" dirty="0" smtClean="0"/>
              <a:t>10</a:t>
            </a:r>
            <a:endParaRPr lang="en-US" sz="2400" b="1" dirty="0"/>
          </a:p>
        </p:txBody>
      </p:sp>
      <p:sp>
        <p:nvSpPr>
          <p:cNvPr id="8" name="TextBox 7"/>
          <p:cNvSpPr txBox="1"/>
          <p:nvPr/>
        </p:nvSpPr>
        <p:spPr>
          <a:xfrm>
            <a:off x="1338797" y="3516355"/>
            <a:ext cx="504919" cy="461665"/>
          </a:xfrm>
          <a:prstGeom prst="rect">
            <a:avLst/>
          </a:prstGeom>
          <a:noFill/>
        </p:spPr>
        <p:txBody>
          <a:bodyPr wrap="square" rtlCol="0">
            <a:spAutoFit/>
          </a:bodyPr>
          <a:lstStyle/>
          <a:p>
            <a:pPr algn="ctr"/>
            <a:r>
              <a:rPr lang="en-US" sz="2400" b="1" dirty="0" smtClean="0"/>
              <a:t>1</a:t>
            </a:r>
            <a:endParaRPr lang="en-US" sz="2400" b="1" dirty="0"/>
          </a:p>
        </p:txBody>
      </p:sp>
      <p:sp>
        <p:nvSpPr>
          <p:cNvPr id="9" name="TextBox 8"/>
          <p:cNvSpPr txBox="1"/>
          <p:nvPr/>
        </p:nvSpPr>
        <p:spPr>
          <a:xfrm>
            <a:off x="2646392" y="3501650"/>
            <a:ext cx="504919" cy="461665"/>
          </a:xfrm>
          <a:prstGeom prst="rect">
            <a:avLst/>
          </a:prstGeom>
          <a:noFill/>
        </p:spPr>
        <p:txBody>
          <a:bodyPr wrap="square" rtlCol="0">
            <a:spAutoFit/>
          </a:bodyPr>
          <a:lstStyle/>
          <a:p>
            <a:pPr algn="ctr"/>
            <a:r>
              <a:rPr lang="en-US" sz="2400" b="1" dirty="0" smtClean="0"/>
              <a:t>7</a:t>
            </a:r>
            <a:endParaRPr lang="en-US" sz="2400" b="1" dirty="0"/>
          </a:p>
        </p:txBody>
      </p:sp>
      <p:sp>
        <p:nvSpPr>
          <p:cNvPr id="10" name="TextBox 9"/>
          <p:cNvSpPr txBox="1"/>
          <p:nvPr/>
        </p:nvSpPr>
        <p:spPr>
          <a:xfrm>
            <a:off x="4658416" y="350165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11" name="TextBox 10"/>
          <p:cNvSpPr txBox="1"/>
          <p:nvPr/>
        </p:nvSpPr>
        <p:spPr>
          <a:xfrm>
            <a:off x="2057320" y="2213962"/>
            <a:ext cx="504919" cy="461665"/>
          </a:xfrm>
          <a:prstGeom prst="rect">
            <a:avLst/>
          </a:prstGeom>
          <a:noFill/>
        </p:spPr>
        <p:txBody>
          <a:bodyPr wrap="square" rtlCol="0">
            <a:spAutoFit/>
          </a:bodyPr>
          <a:lstStyle/>
          <a:p>
            <a:pPr algn="ctr"/>
            <a:r>
              <a:rPr lang="en-US" sz="2400" b="1" dirty="0" smtClean="0"/>
              <a:t>5</a:t>
            </a:r>
            <a:endParaRPr lang="en-US" sz="2400" b="1" dirty="0"/>
          </a:p>
        </p:txBody>
      </p:sp>
      <p:sp>
        <p:nvSpPr>
          <p:cNvPr id="12" name="TextBox 11"/>
          <p:cNvSpPr txBox="1"/>
          <p:nvPr/>
        </p:nvSpPr>
        <p:spPr>
          <a:xfrm>
            <a:off x="3579121" y="2213962"/>
            <a:ext cx="504919" cy="461665"/>
          </a:xfrm>
          <a:prstGeom prst="rect">
            <a:avLst/>
          </a:prstGeom>
          <a:noFill/>
        </p:spPr>
        <p:txBody>
          <a:bodyPr wrap="square" rtlCol="0">
            <a:spAutoFit/>
          </a:bodyPr>
          <a:lstStyle/>
          <a:p>
            <a:pPr algn="ctr"/>
            <a:r>
              <a:rPr lang="en-US" sz="2400" b="1" dirty="0" smtClean="0"/>
              <a:t>4</a:t>
            </a:r>
            <a:endParaRPr lang="en-US" sz="2400" b="1" dirty="0"/>
          </a:p>
        </p:txBody>
      </p:sp>
      <p:sp>
        <p:nvSpPr>
          <p:cNvPr id="13" name="TextBox 12"/>
          <p:cNvSpPr txBox="1"/>
          <p:nvPr/>
        </p:nvSpPr>
        <p:spPr>
          <a:xfrm>
            <a:off x="4910876" y="2213962"/>
            <a:ext cx="504919" cy="461665"/>
          </a:xfrm>
          <a:prstGeom prst="rect">
            <a:avLst/>
          </a:prstGeom>
          <a:noFill/>
        </p:spPr>
        <p:txBody>
          <a:bodyPr wrap="square" rtlCol="0">
            <a:spAutoFit/>
          </a:bodyPr>
          <a:lstStyle/>
          <a:p>
            <a:pPr algn="ctr"/>
            <a:r>
              <a:rPr lang="en-US" sz="2400" b="1" dirty="0" smtClean="0"/>
              <a:t>4</a:t>
            </a:r>
            <a:endParaRPr lang="en-US" sz="2400" b="1" dirty="0"/>
          </a:p>
        </p:txBody>
      </p:sp>
    </p:spTree>
    <p:extLst>
      <p:ext uri="{BB962C8B-B14F-4D97-AF65-F5344CB8AC3E}">
        <p14:creationId xmlns:p14="http://schemas.microsoft.com/office/powerpoint/2010/main" val="253615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4210"/>
            <a:ext cx="8229600" cy="4525963"/>
          </a:xfrm>
        </p:spPr>
        <p:txBody>
          <a:bodyPr/>
          <a:lstStyle/>
          <a:p>
            <a:pPr marL="0" indent="0">
              <a:buNone/>
            </a:pPr>
            <a:endParaRPr lang="en-US" dirty="0" smtClean="0"/>
          </a:p>
          <a:p>
            <a:pPr marL="0" indent="0">
              <a:buNone/>
            </a:pPr>
            <a:endParaRPr lang="en-US" dirty="0"/>
          </a:p>
          <a:p>
            <a:pPr marL="0" indent="0" algn="ctr">
              <a:buNone/>
            </a:pPr>
            <a:r>
              <a:rPr lang="en-US" dirty="0" smtClean="0"/>
              <a:t>Varying levels of trust in parents motivated teachers’ interactions with parents.</a:t>
            </a:r>
            <a:endParaRPr lang="en-US" dirty="0"/>
          </a:p>
        </p:txBody>
      </p:sp>
    </p:spTree>
    <p:extLst>
      <p:ext uri="{BB962C8B-B14F-4D97-AF65-F5344CB8AC3E}">
        <p14:creationId xmlns:p14="http://schemas.microsoft.com/office/powerpoint/2010/main" val="1382176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Negative/Ineffective</a:t>
            </a:r>
            <a:endParaRPr lang="en-US" dirty="0"/>
          </a:p>
        </p:txBody>
      </p:sp>
      <p:sp>
        <p:nvSpPr>
          <p:cNvPr id="4" name="Rectangle 3"/>
          <p:cNvSpPr/>
          <p:nvPr/>
        </p:nvSpPr>
        <p:spPr>
          <a:xfrm>
            <a:off x="1040439" y="1791645"/>
            <a:ext cx="2478692"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not benevolent, competent, reliable, honest, or open. This is because of </a:t>
            </a:r>
            <a:r>
              <a:rPr lang="en-US" dirty="0" smtClean="0">
                <a:solidFill>
                  <a:srgbClr val="FF0000"/>
                </a:solidFill>
              </a:rPr>
              <a:t>cultural</a:t>
            </a:r>
            <a:r>
              <a:rPr lang="en-US" dirty="0" smtClean="0">
                <a:solidFill>
                  <a:schemeClr val="tx1"/>
                </a:solidFill>
              </a:rPr>
              <a:t> deficiencies.</a:t>
            </a:r>
            <a:endParaRPr lang="en-US" dirty="0">
              <a:solidFill>
                <a:schemeClr val="tx1"/>
              </a:solidFill>
            </a:endParaRPr>
          </a:p>
        </p:txBody>
      </p:sp>
      <p:sp>
        <p:nvSpPr>
          <p:cNvPr id="5" name="Rectangle 4"/>
          <p:cNvSpPr/>
          <p:nvPr/>
        </p:nvSpPr>
        <p:spPr>
          <a:xfrm>
            <a:off x="5877474" y="1944045"/>
            <a:ext cx="1681427" cy="148304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1754327"/>
          </a:xfrm>
          <a:prstGeom prst="rect">
            <a:avLst/>
          </a:prstGeom>
          <a:noFill/>
        </p:spPr>
        <p:txBody>
          <a:bodyPr wrap="square" rtlCol="0">
            <a:spAutoFit/>
          </a:bodyPr>
          <a:lstStyle/>
          <a:p>
            <a:pPr algn="ctr"/>
            <a:r>
              <a:rPr lang="en-US" dirty="0">
                <a:solidFill>
                  <a:schemeClr val="dk1"/>
                </a:solidFill>
              </a:rPr>
              <a:t>“</a:t>
            </a:r>
            <a:r>
              <a:rPr lang="en-US" dirty="0"/>
              <a:t>So we, well, I, my goal is just to get the parents talking to the kids, because they don't really talk to their kids. They yell at them, but they don't really talk about, you know how a lot of parents will say to their kid, oh, I'm putting on your right shoe, and I'm tying your shoelaces, and they talking about what they're doing. These parents don't do that.</a:t>
            </a:r>
            <a:r>
              <a:rPr lang="en-US" dirty="0">
                <a:solidFill>
                  <a:schemeClr val="dk1"/>
                </a:solidFill>
              </a:rPr>
              <a:t>”</a:t>
            </a:r>
            <a:endParaRPr lang="en-US" dirty="0"/>
          </a:p>
          <a:p>
            <a:pPr algn="ctr"/>
            <a:endParaRPr lang="en-US" dirty="0"/>
          </a:p>
        </p:txBody>
      </p:sp>
    </p:spTree>
    <p:extLst>
      <p:ext uri="{BB962C8B-B14F-4D97-AF65-F5344CB8AC3E}">
        <p14:creationId xmlns:p14="http://schemas.microsoft.com/office/powerpoint/2010/main" val="25919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a:t>
            </a:r>
            <a:endParaRPr lang="en-US" dirty="0"/>
          </a:p>
        </p:txBody>
      </p:sp>
      <p:sp>
        <p:nvSpPr>
          <p:cNvPr id="4" name="Rectangle 3"/>
          <p:cNvSpPr/>
          <p:nvPr/>
        </p:nvSpPr>
        <p:spPr>
          <a:xfrm>
            <a:off x="1101641" y="1791644"/>
            <a:ext cx="2417489" cy="254829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not benevolent, competent, reliable, honest, or open. There are </a:t>
            </a:r>
            <a:r>
              <a:rPr lang="en-US" dirty="0" smtClean="0">
                <a:solidFill>
                  <a:srgbClr val="FF0000"/>
                </a:solidFill>
              </a:rPr>
              <a:t>structural</a:t>
            </a:r>
            <a:r>
              <a:rPr lang="en-US" dirty="0" smtClean="0">
                <a:solidFill>
                  <a:schemeClr val="tx1"/>
                </a:solidFill>
              </a:rPr>
              <a:t> reasons for this.</a:t>
            </a:r>
            <a:endParaRPr lang="en-US" dirty="0">
              <a:solidFill>
                <a:schemeClr val="tx1"/>
              </a:solidFill>
            </a:endParaRPr>
          </a:p>
        </p:txBody>
      </p:sp>
      <p:sp>
        <p:nvSpPr>
          <p:cNvPr id="5" name="Rectangle 4"/>
          <p:cNvSpPr/>
          <p:nvPr/>
        </p:nvSpPr>
        <p:spPr>
          <a:xfrm>
            <a:off x="5877474" y="1944045"/>
            <a:ext cx="1681427" cy="204912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 But, build a relationship first.</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492932"/>
            <a:ext cx="7508657" cy="2308324"/>
          </a:xfrm>
          <a:prstGeom prst="rect">
            <a:avLst/>
          </a:prstGeom>
          <a:noFill/>
        </p:spPr>
        <p:txBody>
          <a:bodyPr wrap="square" rtlCol="0">
            <a:spAutoFit/>
          </a:bodyPr>
          <a:lstStyle/>
          <a:p>
            <a:pPr algn="ctr">
              <a:defRPr/>
            </a:pPr>
            <a:r>
              <a:rPr lang="en-US" dirty="0">
                <a:solidFill>
                  <a:schemeClr val="dk1"/>
                </a:solidFill>
              </a:rPr>
              <a:t>“And I called the parent and I’m like, </a:t>
            </a:r>
            <a:r>
              <a:rPr lang="en-US" dirty="0" smtClean="0">
                <a:solidFill>
                  <a:schemeClr val="dk1"/>
                </a:solidFill>
              </a:rPr>
              <a:t>‘Look</a:t>
            </a:r>
            <a:r>
              <a:rPr lang="en-US" dirty="0">
                <a:solidFill>
                  <a:schemeClr val="dk1"/>
                </a:solidFill>
              </a:rPr>
              <a:t>, I need your support; I can’t do this on my own. I need you to ask him, </a:t>
            </a:r>
            <a:r>
              <a:rPr lang="en-US" dirty="0" smtClean="0">
                <a:solidFill>
                  <a:schemeClr val="dk1"/>
                </a:solidFill>
              </a:rPr>
              <a:t>‘Do </a:t>
            </a:r>
            <a:r>
              <a:rPr lang="en-US" dirty="0">
                <a:solidFill>
                  <a:schemeClr val="dk1"/>
                </a:solidFill>
              </a:rPr>
              <a:t>you have homework tonight</a:t>
            </a:r>
            <a:r>
              <a:rPr lang="en-US" dirty="0" smtClean="0">
                <a:solidFill>
                  <a:schemeClr val="dk1"/>
                </a:solidFill>
              </a:rPr>
              <a:t>?’ </a:t>
            </a:r>
            <a:r>
              <a:rPr lang="en-US" dirty="0">
                <a:solidFill>
                  <a:schemeClr val="dk1"/>
                </a:solidFill>
              </a:rPr>
              <a:t>And she hung up on me. Why? Because homework was no big deal to her, but if, if I had met with her, maybe, face to face, or did a home visit or something, and we had tried to like make some kind of connection, you know, it’s easy to hang </a:t>
            </a:r>
            <a:r>
              <a:rPr lang="en-US" dirty="0" smtClean="0">
                <a:solidFill>
                  <a:schemeClr val="dk1"/>
                </a:solidFill>
              </a:rPr>
              <a:t>up to </a:t>
            </a:r>
            <a:r>
              <a:rPr lang="en-US" dirty="0">
                <a:solidFill>
                  <a:schemeClr val="dk1"/>
                </a:solidFill>
              </a:rPr>
              <a:t>a voice on the phone, but if we had a relationship, you know, maybe that would not have happened.”</a:t>
            </a:r>
          </a:p>
          <a:p>
            <a:endParaRPr lang="en-US" dirty="0"/>
          </a:p>
        </p:txBody>
      </p:sp>
    </p:spTree>
    <p:extLst>
      <p:ext uri="{BB962C8B-B14F-4D97-AF65-F5344CB8AC3E}">
        <p14:creationId xmlns:p14="http://schemas.microsoft.com/office/powerpoint/2010/main" val="3365702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a:t>
            </a:r>
            <a:r>
              <a:rPr lang="en-US" dirty="0"/>
              <a:t>E</a:t>
            </a:r>
            <a:r>
              <a:rPr lang="en-US" dirty="0" smtClean="0"/>
              <a:t>ffective</a:t>
            </a:r>
            <a:endParaRPr lang="en-US" dirty="0"/>
          </a:p>
        </p:txBody>
      </p:sp>
      <p:sp>
        <p:nvSpPr>
          <p:cNvPr id="4" name="Rectangle 3"/>
          <p:cNvSpPr/>
          <p:nvPr/>
        </p:nvSpPr>
        <p:spPr>
          <a:xfrm>
            <a:off x="1654095" y="1791645"/>
            <a:ext cx="1865035"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benevolent, competent, reliable, honest, and open.</a:t>
            </a:r>
            <a:endParaRPr lang="en-US" dirty="0">
              <a:solidFill>
                <a:schemeClr val="tx1"/>
              </a:solidFill>
            </a:endParaRPr>
          </a:p>
        </p:txBody>
      </p:sp>
      <p:sp>
        <p:nvSpPr>
          <p:cNvPr id="5" name="Rectangle 4"/>
          <p:cNvSpPr/>
          <p:nvPr/>
        </p:nvSpPr>
        <p:spPr>
          <a:xfrm>
            <a:off x="5877475" y="1944045"/>
            <a:ext cx="2809326" cy="17890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Taking the time to develop a true relationship will pay off, even if I have make myself vulnerable.</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2031325"/>
          </a:xfrm>
          <a:prstGeom prst="rect">
            <a:avLst/>
          </a:prstGeom>
          <a:noFill/>
        </p:spPr>
        <p:txBody>
          <a:bodyPr wrap="square" rtlCol="0">
            <a:spAutoFit/>
          </a:bodyPr>
          <a:lstStyle/>
          <a:p>
            <a:pPr algn="ctr">
              <a:defRPr/>
            </a:pPr>
            <a:r>
              <a:rPr lang="en-US" dirty="0">
                <a:solidFill>
                  <a:schemeClr val="dk1"/>
                </a:solidFill>
              </a:rPr>
              <a:t>“One thing I’ve, I try to use humor. I try to show my own inadequacies. I try to let them know that, yes, it’s hard…But there’s a few phrases I’ll say. </a:t>
            </a:r>
            <a:r>
              <a:rPr lang="en-US" dirty="0" smtClean="0">
                <a:solidFill>
                  <a:schemeClr val="dk1"/>
                </a:solidFill>
              </a:rPr>
              <a:t>‘You're </a:t>
            </a:r>
            <a:r>
              <a:rPr lang="en-US" dirty="0">
                <a:solidFill>
                  <a:schemeClr val="dk1"/>
                </a:solidFill>
              </a:rPr>
              <a:t>not alone</a:t>
            </a:r>
            <a:r>
              <a:rPr lang="en-US" dirty="0" smtClean="0">
                <a:solidFill>
                  <a:schemeClr val="dk1"/>
                </a:solidFill>
              </a:rPr>
              <a:t>.’ ‘If </a:t>
            </a:r>
            <a:r>
              <a:rPr lang="en-US" dirty="0">
                <a:solidFill>
                  <a:schemeClr val="dk1"/>
                </a:solidFill>
              </a:rPr>
              <a:t>you need to hear of another experience let me know</a:t>
            </a:r>
            <a:r>
              <a:rPr lang="en-US" dirty="0" smtClean="0">
                <a:solidFill>
                  <a:schemeClr val="dk1"/>
                </a:solidFill>
              </a:rPr>
              <a:t>.’ </a:t>
            </a:r>
            <a:r>
              <a:rPr lang="en-US" dirty="0">
                <a:solidFill>
                  <a:schemeClr val="dk1"/>
                </a:solidFill>
              </a:rPr>
              <a:t>I truly, and I’ll make sure I’ve made eye contact, and I’ll look at them and I’ll go, </a:t>
            </a:r>
            <a:r>
              <a:rPr lang="en-US" dirty="0" smtClean="0">
                <a:solidFill>
                  <a:schemeClr val="dk1"/>
                </a:solidFill>
              </a:rPr>
              <a:t>‘I </a:t>
            </a:r>
            <a:r>
              <a:rPr lang="en-US" dirty="0">
                <a:solidFill>
                  <a:schemeClr val="dk1"/>
                </a:solidFill>
              </a:rPr>
              <a:t>need you to hear me when I say this, I truly know where you're coming from</a:t>
            </a:r>
            <a:r>
              <a:rPr lang="en-US" dirty="0" smtClean="0">
                <a:solidFill>
                  <a:schemeClr val="dk1"/>
                </a:solidFill>
              </a:rPr>
              <a:t>.’ </a:t>
            </a:r>
            <a:r>
              <a:rPr lang="en-US" dirty="0">
                <a:solidFill>
                  <a:schemeClr val="dk1"/>
                </a:solidFill>
              </a:rPr>
              <a:t>And then I’ll wait, I’ll just give it a second.”</a:t>
            </a:r>
          </a:p>
          <a:p>
            <a:endParaRPr lang="en-US" dirty="0"/>
          </a:p>
        </p:txBody>
      </p:sp>
    </p:spTree>
    <p:extLst>
      <p:ext uri="{BB962C8B-B14F-4D97-AF65-F5344CB8AC3E}">
        <p14:creationId xmlns:p14="http://schemas.microsoft.com/office/powerpoint/2010/main" val="55402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6549"/>
            <a:ext cx="8229600" cy="5769614"/>
          </a:xfrm>
        </p:spPr>
        <p:txBody>
          <a:bodyPr>
            <a:normAutofit/>
          </a:bodyPr>
          <a:lstStyle/>
          <a:p>
            <a:pPr marL="0" indent="0" algn="ctr">
              <a:buNone/>
            </a:pPr>
            <a:r>
              <a:rPr lang="en-US" dirty="0" smtClean="0"/>
              <a:t>We live in a society that does not trust low-income families – often families of color – to be suitable parents.</a:t>
            </a:r>
          </a:p>
          <a:p>
            <a:pPr marL="0" indent="0" algn="ctr">
              <a:buNone/>
            </a:pPr>
            <a:endParaRPr lang="en-US" dirty="0"/>
          </a:p>
          <a:p>
            <a:pPr marL="0" indent="0" algn="ctr">
              <a:buNone/>
            </a:pPr>
            <a:r>
              <a:rPr lang="en-US" dirty="0"/>
              <a:t>This lack of trust seeps into schools.</a:t>
            </a:r>
          </a:p>
          <a:p>
            <a:pPr marL="0" indent="0" algn="ctr">
              <a:buNone/>
            </a:pPr>
            <a:endParaRPr lang="en-US" dirty="0"/>
          </a:p>
        </p:txBody>
      </p:sp>
    </p:spTree>
    <p:extLst>
      <p:ext uri="{BB962C8B-B14F-4D97-AF65-F5344CB8AC3E}">
        <p14:creationId xmlns:p14="http://schemas.microsoft.com/office/powerpoint/2010/main" val="8359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4771"/>
            <a:ext cx="8229600" cy="1143000"/>
          </a:xfrm>
        </p:spPr>
        <p:txBody>
          <a:bodyPr>
            <a:normAutofit fontScale="90000"/>
          </a:bodyPr>
          <a:lstStyle/>
          <a:p>
            <a:r>
              <a:rPr lang="en-US" dirty="0" smtClean="0"/>
              <a:t>1. Hegemonic norms about family engagement and low-income families influenced teachers’ trust</a:t>
            </a:r>
            <a:endParaRPr lang="en-US" dirty="0"/>
          </a:p>
        </p:txBody>
      </p:sp>
    </p:spTree>
    <p:extLst>
      <p:ext uri="{BB962C8B-B14F-4D97-AF65-F5344CB8AC3E}">
        <p14:creationId xmlns:p14="http://schemas.microsoft.com/office/powerpoint/2010/main" val="5759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92500" lnSpcReduction="10000"/>
          </a:bodyPr>
          <a:lstStyle/>
          <a:p>
            <a:pPr marL="0" indent="0">
              <a:buNone/>
            </a:pPr>
            <a:r>
              <a:rPr lang="en-US" dirty="0" smtClean="0"/>
              <a:t>Teachers in the N/I group defined family engagement in a traditional sense.</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92500" lnSpcReduction="10000"/>
          </a:bodyPr>
          <a:lstStyle/>
          <a:p>
            <a:pPr marL="0" indent="0">
              <a:buNone/>
            </a:pPr>
            <a:r>
              <a:rPr lang="en-US" dirty="0">
                <a:solidFill>
                  <a:schemeClr val="dk1"/>
                </a:solidFill>
              </a:rPr>
              <a:t>“Unfortunately, I wouldn’t say that family engagement is very high at this school. We definitely would like, as teachers, way more support than we do. We don’t have a lot of parents that show up for parent-teacher conferences, PTO meetings, or even meetings that we may call. A lot of times, a lot of parents do not volunteer. A lot of it is mostly on us.”</a:t>
            </a:r>
            <a:endParaRPr lang="en-US" dirty="0"/>
          </a:p>
          <a:p>
            <a:pPr marL="0" indent="0">
              <a:buNone/>
            </a:pPr>
            <a:endParaRPr lang="en-US" dirty="0"/>
          </a:p>
        </p:txBody>
      </p:sp>
    </p:spTree>
    <p:extLst>
      <p:ext uri="{BB962C8B-B14F-4D97-AF65-F5344CB8AC3E}">
        <p14:creationId xmlns:p14="http://schemas.microsoft.com/office/powerpoint/2010/main" val="652196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85000" lnSpcReduction="20000"/>
          </a:bodyPr>
          <a:lstStyle/>
          <a:p>
            <a:pPr marL="0" indent="0">
              <a:buNone/>
            </a:pPr>
            <a:r>
              <a:rPr lang="en-US" dirty="0" smtClean="0"/>
              <a:t>Teachers in the N/I group made frequent references to the culture of poverty.</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85000" lnSpcReduction="20000"/>
          </a:bodyPr>
          <a:lstStyle/>
          <a:p>
            <a:pPr marL="0" indent="0">
              <a:buNone/>
            </a:pPr>
            <a:r>
              <a:rPr lang="en-US" dirty="0" smtClean="0"/>
              <a:t>“But </a:t>
            </a:r>
            <a:r>
              <a:rPr lang="en-US" dirty="0"/>
              <a:t>it's heartbreaking, to say the least. But I wish the parents would take the initiative to get involved in what's going on in their child's life. I mean, you're, and a lot of our parents do not work. They don't work, so what hinders you from getting up out of your bed a couple of hours, or whatever you do, and just come volunteer</a:t>
            </a:r>
            <a:r>
              <a:rPr lang="en-US" dirty="0" smtClean="0"/>
              <a:t>?”</a:t>
            </a:r>
          </a:p>
          <a:p>
            <a:pPr marL="0" indent="0">
              <a:buNone/>
            </a:pPr>
            <a:endParaRPr lang="en-US" dirty="0"/>
          </a:p>
          <a:p>
            <a:pPr marL="0" indent="0">
              <a:buNone/>
            </a:pPr>
            <a:r>
              <a:rPr lang="en-US" dirty="0"/>
              <a:t>“There’s just a, it’s just a different culture. Inner city, it’s just a different world here, you know.” </a:t>
            </a:r>
          </a:p>
          <a:p>
            <a:pPr marL="0" indent="0">
              <a:buNone/>
            </a:pPr>
            <a:endParaRPr lang="en-US" dirty="0"/>
          </a:p>
        </p:txBody>
      </p:sp>
    </p:spTree>
    <p:extLst>
      <p:ext uri="{BB962C8B-B14F-4D97-AF65-F5344CB8AC3E}">
        <p14:creationId xmlns:p14="http://schemas.microsoft.com/office/powerpoint/2010/main" val="1096045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pPr marL="0" indent="0">
              <a:buNone/>
            </a:pPr>
            <a:r>
              <a:rPr lang="en-US" dirty="0" smtClean="0"/>
              <a:t>Teachers in the Medium group vacillated between structural and cultural explanations for low family engagement.</a:t>
            </a:r>
            <a:endParaRPr lang="en-US"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dirty="0" smtClean="0"/>
              <a:t>“A </a:t>
            </a:r>
            <a:r>
              <a:rPr lang="en-US" dirty="0"/>
              <a:t>lot of our parents don’t take advantage of that [the online report card], partially probably ‘cause they don’t have the technology at home, they may not know how, they may not, whatever. But, I have parents are saying, ‘Well, what are my kid’s grades?’ ‘Well, get on Grade Speed.’ They're not making themselves aware of some of those things like that, but then they </a:t>
            </a:r>
            <a:r>
              <a:rPr lang="en-US" dirty="0" err="1"/>
              <a:t>wanna</a:t>
            </a:r>
            <a:r>
              <a:rPr lang="en-US" dirty="0"/>
              <a:t> get their report card and get all upset. ‘You think you could look at your kid’s grades at any time all year long. District policy.</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917730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marL="0" indent="0">
              <a:buNone/>
            </a:pPr>
            <a:r>
              <a:rPr lang="en-US" dirty="0" smtClean="0"/>
              <a:t>Teachers in the P/E group did not conflate structural challenges with cultural deficiencies.</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smtClean="0"/>
              <a:t>“Well</a:t>
            </a:r>
            <a:r>
              <a:rPr lang="en-US" dirty="0"/>
              <a:t>, one of the strengths that I think I've seen time and time and time again with my families here is that I have never ever, ever met a parent or a family member that did not want better for their child, ever. Regardless of their situations, I have had parents on drugs, I have had parents in prison, I have had parents that were prostitutes, and in spite of those extreme challenges, they have always wanted more and better…And so for me, that has always been a good place to start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568707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r>
              <a:rPr lang="en-US" dirty="0" smtClean="0"/>
              <a:t>2. Teachers’ emotions from interacting with families influenced trust</a:t>
            </a:r>
            <a:endParaRPr lang="en-US" dirty="0"/>
          </a:p>
        </p:txBody>
      </p:sp>
      <p:sp>
        <p:nvSpPr>
          <p:cNvPr id="3" name="Content Placeholder 2"/>
          <p:cNvSpPr>
            <a:spLocks noGrp="1"/>
          </p:cNvSpPr>
          <p:nvPr>
            <p:ph idx="1"/>
          </p:nvPr>
        </p:nvSpPr>
        <p:spPr>
          <a:xfrm>
            <a:off x="457200" y="1600200"/>
            <a:ext cx="8229600" cy="1352603"/>
          </a:xfrm>
        </p:spPr>
        <p:txBody>
          <a:bodyPr>
            <a:normAutofit/>
          </a:bodyPr>
          <a:lstStyle/>
          <a:p>
            <a:pPr marL="0" indent="0">
              <a:spcBef>
                <a:spcPts val="0"/>
              </a:spcBef>
              <a:buNone/>
              <a:defRPr/>
            </a:pPr>
            <a:endParaRPr lang="en-US" dirty="0"/>
          </a:p>
          <a:p>
            <a:pPr marL="0" indent="0">
              <a:spcBef>
                <a:spcPts val="0"/>
              </a:spcBef>
              <a:buNone/>
              <a:defRPr/>
            </a:pPr>
            <a:endParaRPr lang="en-US" dirty="0"/>
          </a:p>
          <a:p>
            <a:endParaRPr lang="en-US" dirty="0"/>
          </a:p>
        </p:txBody>
      </p:sp>
    </p:spTree>
    <p:extLst>
      <p:ext uri="{BB962C8B-B14F-4D97-AF65-F5344CB8AC3E}">
        <p14:creationId xmlns:p14="http://schemas.microsoft.com/office/powerpoint/2010/main" val="162177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Emotions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4343073"/>
              </p:ext>
            </p:extLst>
          </p:nvPr>
        </p:nvGraphicFramePr>
        <p:xfrm>
          <a:off x="457200" y="1600200"/>
          <a:ext cx="8229600" cy="48463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N/I group: Sadness</a:t>
                      </a:r>
                      <a:endParaRPr lang="en-US" dirty="0"/>
                    </a:p>
                  </a:txBody>
                  <a:tcPr/>
                </a:tc>
                <a:tc>
                  <a:txBody>
                    <a:bodyPr/>
                    <a:lstStyle/>
                    <a:p>
                      <a:r>
                        <a:rPr lang="en-US" dirty="0" smtClean="0"/>
                        <a:t>M group: Frustration</a:t>
                      </a:r>
                      <a:endParaRPr lang="en-US" dirty="0"/>
                    </a:p>
                  </a:txBody>
                  <a:tcPr/>
                </a:tc>
                <a:tc>
                  <a:txBody>
                    <a:bodyPr/>
                    <a:lstStyle/>
                    <a:p>
                      <a:r>
                        <a:rPr lang="en-US" dirty="0" smtClean="0"/>
                        <a:t>P/E group:</a:t>
                      </a:r>
                      <a:r>
                        <a:rPr lang="en-US" baseline="0" dirty="0" smtClean="0"/>
                        <a:t> Willingness to be vulnerable</a:t>
                      </a:r>
                      <a:endParaRPr lang="en-US" dirty="0"/>
                    </a:p>
                  </a:txBody>
                  <a:tcPr/>
                </a:tc>
              </a:tr>
              <a:tr h="370840">
                <a:tc>
                  <a:txBody>
                    <a:bodyPr/>
                    <a:lstStyle/>
                    <a:p>
                      <a:r>
                        <a:rPr lang="en-US" dirty="0" smtClean="0"/>
                        <a:t>Little</a:t>
                      </a:r>
                      <a:r>
                        <a:rPr lang="en-US" baseline="0" dirty="0" smtClean="0"/>
                        <a:t> spirits dwindle quote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“Sometimes I find myself being focused on the problem and not the solution. Like, I’m so frustrated I can't get so-and-so’s mom to sign anything, to come down here, to respond to my phone calls. That instead of being how can I get her to do it? I’m just, </a:t>
                      </a:r>
                      <a:r>
                        <a:rPr lang="en-US" dirty="0" err="1" smtClean="0"/>
                        <a:t>grrrr</a:t>
                      </a:r>
                      <a:r>
                        <a:rPr lang="en-US" dirty="0" smtClean="0"/>
                        <a: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 parent who’s actually very active. And that’s what people didn’t pay attention to. Anything the school needed. Anything we did in the classroom. This parent would make sure you had it. The parents are just a little rough around the edges. And I didn’t, you know, count her off and just say, uh uh, I’m not dealing with it.”</a:t>
                      </a:r>
                    </a:p>
                    <a:p>
                      <a:endParaRPr lang="en-US" dirty="0"/>
                    </a:p>
                  </a:txBody>
                  <a:tcPr/>
                </a:tc>
              </a:tr>
            </a:tbl>
          </a:graphicData>
        </a:graphic>
      </p:graphicFrame>
    </p:spTree>
    <p:extLst>
      <p:ext uri="{BB962C8B-B14F-4D97-AF65-F5344CB8AC3E}">
        <p14:creationId xmlns:p14="http://schemas.microsoft.com/office/powerpoint/2010/main" val="2789801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979"/>
            <a:ext cx="8229600" cy="1143000"/>
          </a:xfrm>
        </p:spPr>
        <p:txBody>
          <a:bodyPr>
            <a:normAutofit fontScale="90000"/>
          </a:bodyPr>
          <a:lstStyle/>
          <a:p>
            <a:r>
              <a:rPr lang="en-US" dirty="0" smtClean="0"/>
              <a:t>3.  The educational policy environment influenced teachers’ trust</a:t>
            </a:r>
            <a:endParaRPr lang="en-US" dirty="0"/>
          </a:p>
        </p:txBody>
      </p:sp>
    </p:spTree>
    <p:extLst>
      <p:ext uri="{BB962C8B-B14F-4D97-AF65-F5344CB8AC3E}">
        <p14:creationId xmlns:p14="http://schemas.microsoft.com/office/powerpoint/2010/main" val="1751084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so?</a:t>
            </a:r>
            <a:endParaRPr lang="en-US" dirty="0"/>
          </a:p>
        </p:txBody>
      </p:sp>
      <p:sp>
        <p:nvSpPr>
          <p:cNvPr id="6" name="Content Placeholder 5"/>
          <p:cNvSpPr>
            <a:spLocks noGrp="1"/>
          </p:cNvSpPr>
          <p:nvPr>
            <p:ph idx="1"/>
          </p:nvPr>
        </p:nvSpPr>
        <p:spPr/>
        <p:txBody>
          <a:bodyPr>
            <a:normAutofit fontScale="92500"/>
          </a:bodyPr>
          <a:lstStyle/>
          <a:p>
            <a:r>
              <a:rPr lang="en-US" dirty="0" smtClean="0"/>
              <a:t>Less time to develop relationships with families due to emphasis on standardized testing</a:t>
            </a:r>
          </a:p>
          <a:p>
            <a:r>
              <a:rPr lang="en-US" dirty="0" smtClean="0"/>
              <a:t>Difficult at Jones to develop trust with families because of school turnaround</a:t>
            </a:r>
          </a:p>
          <a:p>
            <a:r>
              <a:rPr lang="en-US" dirty="0" smtClean="0"/>
              <a:t>Parents’ lack of interest in learning about standardized testing affirmed lack of teacher trust</a:t>
            </a:r>
          </a:p>
          <a:p>
            <a:r>
              <a:rPr lang="en-US" dirty="0" smtClean="0"/>
              <a:t>Emphasis on teacher accountability was projected onto parents</a:t>
            </a:r>
            <a:endParaRPr lang="en-US" dirty="0"/>
          </a:p>
        </p:txBody>
      </p:sp>
    </p:spTree>
    <p:extLst>
      <p:ext uri="{BB962C8B-B14F-4D97-AF65-F5344CB8AC3E}">
        <p14:creationId xmlns:p14="http://schemas.microsoft.com/office/powerpoint/2010/main" val="4009816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70000" lnSpcReduction="20000"/>
          </a:bodyPr>
          <a:lstStyle/>
          <a:p>
            <a:pPr marL="0" indent="0">
              <a:buNone/>
            </a:pPr>
            <a:r>
              <a:rPr lang="en-US" dirty="0" smtClean="0"/>
              <a:t>Teachers in the N/I group projected language of accountability onto parents.</a:t>
            </a:r>
            <a:endParaRPr lang="en-US" dirty="0"/>
          </a:p>
        </p:txBody>
      </p:sp>
      <p:sp>
        <p:nvSpPr>
          <p:cNvPr id="6" name="Content Placeholder 5"/>
          <p:cNvSpPr>
            <a:spLocks noGrp="1"/>
          </p:cNvSpPr>
          <p:nvPr>
            <p:ph sz="half" idx="2"/>
          </p:nvPr>
        </p:nvSpPr>
        <p:spPr/>
        <p:txBody>
          <a:bodyPr>
            <a:normAutofit fontScale="70000" lnSpcReduction="20000"/>
          </a:bodyPr>
          <a:lstStyle/>
          <a:p>
            <a:pPr marL="0" indent="0">
              <a:buNone/>
            </a:pPr>
            <a:r>
              <a:rPr lang="en-US" dirty="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6512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1.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27" y="275391"/>
            <a:ext cx="7632700" cy="5270500"/>
          </a:xfrm>
          <a:prstGeom prst="rect">
            <a:avLst/>
          </a:prstGeom>
        </p:spPr>
      </p:pic>
      <p:pic>
        <p:nvPicPr>
          <p:cNvPr id="6" name="Picture 5" descr="Screen Shot 2014-03-10 at 12.11.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130" y="5639799"/>
            <a:ext cx="7454900" cy="990600"/>
          </a:xfrm>
          <a:prstGeom prst="rect">
            <a:avLst/>
          </a:prstGeom>
        </p:spPr>
      </p:pic>
      <p:cxnSp>
        <p:nvCxnSpPr>
          <p:cNvPr id="4" name="Straight Connector 3"/>
          <p:cNvCxnSpPr/>
          <p:nvPr/>
        </p:nvCxnSpPr>
        <p:spPr>
          <a:xfrm>
            <a:off x="7114763" y="901064"/>
            <a:ext cx="1102457"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 name="Straight Connector 2"/>
          <p:cNvCxnSpPr/>
          <p:nvPr/>
        </p:nvCxnSpPr>
        <p:spPr>
          <a:xfrm>
            <a:off x="3627869" y="1057272"/>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38130" y="1374754"/>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157199" y="5994607"/>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304469" y="6315897"/>
            <a:ext cx="91275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260141" y="6498895"/>
            <a:ext cx="68303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56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latin typeface="Helvetica"/>
                <a:cs typeface="Helvetica"/>
              </a:rPr>
              <a:t>SETTING THE STAGE: COLLECTIVE FACULTY TRUST AND SCHOOL BEHAVIORAL, AFFECTIVE, AND COGNITIVE MECHANISMS</a:t>
            </a: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fontScale="77500" lnSpcReduction="20000"/>
          </a:bodyPr>
          <a:lstStyle/>
          <a:p>
            <a:pPr marL="0" indent="0">
              <a:buNone/>
            </a:pPr>
            <a:r>
              <a:rPr lang="en-US" dirty="0" smtClean="0">
                <a:solidFill>
                  <a:srgbClr val="000000"/>
                </a:solidFill>
                <a:latin typeface="Helvetica"/>
                <a:cs typeface="Helvetica"/>
              </a:rPr>
              <a:t>To </a:t>
            </a:r>
            <a:r>
              <a:rPr lang="en-US" dirty="0" smtClean="0">
                <a:latin typeface="Helvetica"/>
                <a:cs typeface="Helvetica"/>
              </a:rPr>
              <a:t>what extent did </a:t>
            </a:r>
            <a:r>
              <a:rPr lang="en-US" dirty="0">
                <a:latin typeface="Helvetica"/>
                <a:cs typeface="Helvetica"/>
              </a:rPr>
              <a:t>collective faculty trust in families </a:t>
            </a:r>
            <a:r>
              <a:rPr lang="en-US" dirty="0" smtClean="0">
                <a:latin typeface="Helvetica"/>
                <a:cs typeface="Helvetica"/>
              </a:rPr>
              <a:t>exist </a:t>
            </a:r>
            <a:r>
              <a:rPr lang="en-US" dirty="0">
                <a:latin typeface="Helvetica"/>
                <a:cs typeface="Helvetica"/>
              </a:rPr>
              <a:t>in each </a:t>
            </a:r>
            <a:r>
              <a:rPr lang="en-US" dirty="0" smtClean="0">
                <a:latin typeface="Helvetica"/>
                <a:cs typeface="Helvetica"/>
              </a:rPr>
              <a:t>school?</a:t>
            </a:r>
          </a:p>
          <a:p>
            <a:pPr marL="0" indent="0">
              <a:buNone/>
            </a:pPr>
            <a:endParaRPr lang="en-US" dirty="0">
              <a:latin typeface="Helvetica"/>
              <a:cs typeface="Helvetica"/>
            </a:endParaRPr>
          </a:p>
          <a:p>
            <a:pPr marL="0" indent="0">
              <a:buNone/>
            </a:pPr>
            <a:r>
              <a:rPr lang="en-US" dirty="0" smtClean="0">
                <a:latin typeface="Helvetica"/>
                <a:cs typeface="Helvetica"/>
              </a:rPr>
              <a:t>What was the nature of faculty social exchange regarding family engagement? </a:t>
            </a:r>
          </a:p>
          <a:p>
            <a:pPr marL="0" indent="0">
              <a:buNone/>
            </a:pPr>
            <a:endParaRPr lang="en-US" dirty="0">
              <a:latin typeface="Helvetica"/>
              <a:cs typeface="Helvetica"/>
            </a:endParaRPr>
          </a:p>
          <a:p>
            <a:pPr marL="0" indent="0">
              <a:buNone/>
            </a:pPr>
            <a:r>
              <a:rPr lang="en-US" dirty="0" smtClean="0">
                <a:latin typeface="Helvetica"/>
                <a:cs typeface="Helvetica"/>
              </a:rPr>
              <a:t>What are the similarities and differences between the </a:t>
            </a:r>
            <a:r>
              <a:rPr lang="en-US" dirty="0">
                <a:latin typeface="Helvetica"/>
                <a:cs typeface="Helvetica"/>
              </a:rPr>
              <a:t>schools’ affective, cognitive, and behavioral </a:t>
            </a:r>
            <a:r>
              <a:rPr lang="en-US" dirty="0" smtClean="0">
                <a:latin typeface="Helvetica"/>
                <a:cs typeface="Helvetica"/>
              </a:rPr>
              <a:t>climates?</a:t>
            </a:r>
            <a:endParaRPr lang="en-US" dirty="0">
              <a:latin typeface="Helvetica"/>
              <a:cs typeface="Helvetica"/>
            </a:endParaRPr>
          </a:p>
          <a:p>
            <a:pPr marL="0" indent="0">
              <a:buNone/>
            </a:pPr>
            <a:endParaRPr lang="en-US" dirty="0">
              <a:latin typeface="Helvetica"/>
              <a:cs typeface="Helvetica"/>
            </a:endParaRPr>
          </a:p>
        </p:txBody>
      </p:sp>
    </p:spTree>
    <p:extLst>
      <p:ext uri="{BB962C8B-B14F-4D97-AF65-F5344CB8AC3E}">
        <p14:creationId xmlns:p14="http://schemas.microsoft.com/office/powerpoint/2010/main" val="1406696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Perceptions of Collective Faculty Trust Varied </a:t>
            </a:r>
            <a:r>
              <a:rPr lang="en-US" i="1" dirty="0" smtClean="0"/>
              <a:t>Dramatically</a:t>
            </a:r>
            <a:endParaRPr lang="en-US" i="1" dirty="0"/>
          </a:p>
        </p:txBody>
      </p:sp>
      <p:sp>
        <p:nvSpPr>
          <p:cNvPr id="3" name="Content Placeholder 2"/>
          <p:cNvSpPr>
            <a:spLocks noGrp="1"/>
          </p:cNvSpPr>
          <p:nvPr>
            <p:ph idx="1"/>
          </p:nvPr>
        </p:nvSpPr>
        <p:spPr/>
        <p:txBody>
          <a:bodyPr>
            <a:normAutofit fontScale="92500" lnSpcReduction="10000"/>
          </a:bodyPr>
          <a:lstStyle/>
          <a:p>
            <a:r>
              <a:rPr lang="en-US" dirty="0" smtClean="0"/>
              <a:t>Teachers in the P/E group (70%) remarked that colleagues constantly expressed mistrust in families.</a:t>
            </a:r>
          </a:p>
          <a:p>
            <a:r>
              <a:rPr lang="en-US" dirty="0" smtClean="0"/>
              <a:t>Correlations from survey data show that the more a teacher believes there is collective faculty trust:</a:t>
            </a:r>
          </a:p>
          <a:p>
            <a:pPr lvl="1"/>
            <a:r>
              <a:rPr lang="en-US" dirty="0" smtClean="0"/>
              <a:t>The less effort she makes to engage parents</a:t>
            </a:r>
          </a:p>
          <a:p>
            <a:pPr lvl="1"/>
            <a:r>
              <a:rPr lang="en-US" dirty="0" smtClean="0"/>
              <a:t>The less she believes parents are involved</a:t>
            </a:r>
          </a:p>
          <a:p>
            <a:pPr lvl="1"/>
            <a:r>
              <a:rPr lang="en-US" dirty="0" smtClean="0"/>
              <a:t>The more she believes the school does to reach out to parents</a:t>
            </a:r>
          </a:p>
          <a:p>
            <a:pPr lvl="1"/>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8353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Were The Consequences of Faculty Social Exchange?</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smtClean="0"/>
              <a:t>Lowered expectations </a:t>
            </a:r>
            <a:r>
              <a:rPr lang="en-US" dirty="0"/>
              <a:t>of first-year </a:t>
            </a:r>
            <a:r>
              <a:rPr lang="en-US" dirty="0" smtClean="0"/>
              <a:t>teachers for family engagement.</a:t>
            </a:r>
            <a:endParaRPr lang="en-US" dirty="0"/>
          </a:p>
        </p:txBody>
      </p:sp>
      <p:sp>
        <p:nvSpPr>
          <p:cNvPr id="5" name="Content Placeholder 4"/>
          <p:cNvSpPr>
            <a:spLocks noGrp="1"/>
          </p:cNvSpPr>
          <p:nvPr>
            <p:ph sz="half" idx="2"/>
          </p:nvPr>
        </p:nvSpPr>
        <p:spPr/>
        <p:txBody>
          <a:bodyPr>
            <a:normAutofit fontScale="77500" lnSpcReduction="20000"/>
          </a:bodyPr>
          <a:lstStyle/>
          <a:p>
            <a:pPr marL="0" indent="0">
              <a:buNone/>
            </a:pPr>
            <a:r>
              <a:rPr lang="en-US" dirty="0" smtClean="0"/>
              <a:t>“And </a:t>
            </a:r>
            <a:r>
              <a:rPr lang="en-US" dirty="0"/>
              <a:t>they [colleagues] were like, </a:t>
            </a:r>
            <a:r>
              <a:rPr lang="en-US" dirty="0" smtClean="0"/>
              <a:t>‘Your </a:t>
            </a:r>
            <a:r>
              <a:rPr lang="en-US" dirty="0"/>
              <a:t>parents aren’t </a:t>
            </a:r>
            <a:r>
              <a:rPr lang="en-US" dirty="0" err="1"/>
              <a:t>gonna</a:t>
            </a:r>
            <a:r>
              <a:rPr lang="en-US" dirty="0"/>
              <a:t> show up today</a:t>
            </a:r>
            <a:r>
              <a:rPr lang="en-US" dirty="0" smtClean="0"/>
              <a:t>.’ </a:t>
            </a:r>
            <a:r>
              <a:rPr lang="en-US" dirty="0"/>
              <a:t>And I was like, </a:t>
            </a:r>
            <a:r>
              <a:rPr lang="en-US" dirty="0" smtClean="0"/>
              <a:t>‘Yes</a:t>
            </a:r>
            <a:r>
              <a:rPr lang="en-US" dirty="0"/>
              <a:t>, they are. They’re scheduled. They’re </a:t>
            </a:r>
            <a:r>
              <a:rPr lang="en-US" dirty="0" err="1"/>
              <a:t>gonna</a:t>
            </a:r>
            <a:r>
              <a:rPr lang="en-US" dirty="0"/>
              <a:t> be here. I’ve talked to all of them. They’re coming</a:t>
            </a:r>
            <a:r>
              <a:rPr lang="en-US" dirty="0" smtClean="0"/>
              <a:t>.’ </a:t>
            </a:r>
            <a:r>
              <a:rPr lang="en-US" dirty="0"/>
              <a:t>And several teachers were just shaking their head at me like, </a:t>
            </a:r>
            <a:r>
              <a:rPr lang="en-US" dirty="0" smtClean="0"/>
              <a:t>‘No</a:t>
            </a:r>
            <a:r>
              <a:rPr lang="en-US" dirty="0"/>
              <a:t>, they’re not. This is a free day for you. This is a planning day</a:t>
            </a:r>
            <a:r>
              <a:rPr lang="en-US" dirty="0" smtClean="0"/>
              <a:t>.’ </a:t>
            </a:r>
            <a:r>
              <a:rPr lang="en-US" dirty="0"/>
              <a:t>And two of my parents showed up…But yeah, that was the first time that really hit me. Like okay, this is a school-wide thing. I’m expecting too much</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520023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smtClean="0"/>
              <a:t>Lowered morale of teachers who trusted parents.</a:t>
            </a:r>
            <a:endParaRPr lang="en-US" dirty="0"/>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smtClean="0"/>
              <a:t>“That </a:t>
            </a:r>
            <a:r>
              <a:rPr lang="en-US" dirty="0"/>
              <a:t>was why, that’s why I feel like a lot of times it's frustrating for me. Cause I know if I call all the parents to come to something, great, then they’ll come, 98% of them will come. And, then to hear other teachers say, </a:t>
            </a:r>
            <a:r>
              <a:rPr lang="en-US" dirty="0" smtClean="0"/>
              <a:t>‘No </a:t>
            </a:r>
            <a:r>
              <a:rPr lang="en-US" dirty="0"/>
              <a:t>one will come. No one cares about anything except for field day</a:t>
            </a:r>
            <a:r>
              <a:rPr lang="en-US" dirty="0" smtClean="0"/>
              <a:t>.’ </a:t>
            </a:r>
            <a:r>
              <a:rPr lang="en-US" dirty="0"/>
              <a:t>Just like, well, it's not true, but you have to put forth that effort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692246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t>Lowered expectations for particular students and families.</a:t>
            </a: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a:t>“Discussion about families happens a lot. But, not in a positive way. As you might imagine, it’s more, </a:t>
            </a:r>
            <a:r>
              <a:rPr lang="en-US" dirty="0" smtClean="0"/>
              <a:t>‘well</a:t>
            </a:r>
            <a:r>
              <a:rPr lang="en-US" dirty="0"/>
              <a:t>, no wonder so-and-so is like this. Do you know their mother</a:t>
            </a:r>
            <a:r>
              <a:rPr lang="en-US" dirty="0" smtClean="0"/>
              <a:t>?’”</a:t>
            </a:r>
          </a:p>
          <a:p>
            <a:pPr marL="0" indent="0">
              <a:buNone/>
            </a:pPr>
            <a:endParaRPr lang="en-US" dirty="0"/>
          </a:p>
          <a:p>
            <a:pPr marL="0" indent="0">
              <a:buNone/>
            </a:pPr>
            <a:r>
              <a:rPr lang="en-US" dirty="0"/>
              <a:t>“Oh, you have so and so now, his parents never do this or, you know, you’ll never get a folder from, you know.” </a:t>
            </a:r>
            <a:r>
              <a:rPr lang="en-US" dirty="0" smtClean="0"/>
              <a:t> </a:t>
            </a:r>
            <a:endParaRPr lang="en-US" dirty="0"/>
          </a:p>
        </p:txBody>
      </p:sp>
    </p:spTree>
    <p:extLst>
      <p:ext uri="{BB962C8B-B14F-4D97-AF65-F5344CB8AC3E}">
        <p14:creationId xmlns:p14="http://schemas.microsoft.com/office/powerpoint/2010/main" val="1385772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Smith and Jones School Climates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3221801"/>
              </p:ext>
            </p:extLst>
          </p:nvPr>
        </p:nvGraphicFramePr>
        <p:xfrm>
          <a:off x="457200" y="1600200"/>
          <a:ext cx="8229600" cy="3388360"/>
        </p:xfrm>
        <a:graphic>
          <a:graphicData uri="http://schemas.openxmlformats.org/drawingml/2006/table">
            <a:tbl>
              <a:tblPr firstRow="1" bandRow="1">
                <a:tableStyleId>{5C22544A-7EE6-4342-B048-85BDC9FD1C3A}</a:tableStyleId>
              </a:tblPr>
              <a:tblGrid>
                <a:gridCol w="1470671"/>
                <a:gridCol w="2968310"/>
                <a:gridCol w="3790619"/>
              </a:tblGrid>
              <a:tr h="370840">
                <a:tc>
                  <a:txBody>
                    <a:bodyPr/>
                    <a:lstStyle/>
                    <a:p>
                      <a:endParaRPr lang="en-US" dirty="0"/>
                    </a:p>
                  </a:txBody>
                  <a:tcPr/>
                </a:tc>
                <a:tc>
                  <a:txBody>
                    <a:bodyPr/>
                    <a:lstStyle/>
                    <a:p>
                      <a:r>
                        <a:rPr lang="en-US" dirty="0" smtClean="0"/>
                        <a:t>Smith</a:t>
                      </a:r>
                      <a:endParaRPr lang="en-US" dirty="0"/>
                    </a:p>
                  </a:txBody>
                  <a:tcPr/>
                </a:tc>
                <a:tc>
                  <a:txBody>
                    <a:bodyPr/>
                    <a:lstStyle/>
                    <a:p>
                      <a:r>
                        <a:rPr lang="en-US" dirty="0" smtClean="0"/>
                        <a:t>Jones</a:t>
                      </a:r>
                      <a:endParaRPr lang="en-US" dirty="0"/>
                    </a:p>
                  </a:txBody>
                  <a:tcPr/>
                </a:tc>
              </a:tr>
              <a:tr h="370840">
                <a:tc>
                  <a:txBody>
                    <a:bodyPr/>
                    <a:lstStyle/>
                    <a:p>
                      <a:r>
                        <a:rPr lang="en-US" dirty="0" smtClean="0"/>
                        <a:t>Behavioral</a:t>
                      </a:r>
                      <a:endParaRPr lang="en-US" dirty="0"/>
                    </a:p>
                  </a:txBody>
                  <a:tcPr/>
                </a:tc>
                <a:tc>
                  <a:txBody>
                    <a:bodyPr/>
                    <a:lstStyle/>
                    <a:p>
                      <a:r>
                        <a:rPr lang="en-US" dirty="0" smtClean="0"/>
                        <a:t>Staff</a:t>
                      </a:r>
                      <a:r>
                        <a:rPr lang="en-US" baseline="0" dirty="0" smtClean="0"/>
                        <a:t> spent more time doing collaborative planning but the time was not used for substantive conversations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Staff</a:t>
                      </a:r>
                      <a:r>
                        <a:rPr lang="en-US" baseline="0" dirty="0" smtClean="0"/>
                        <a:t> spent less time doing collaborative planning but had more informal interactions with one another</a:t>
                      </a:r>
                      <a:endParaRPr lang="en-US" dirty="0" smtClean="0"/>
                    </a:p>
                    <a:p>
                      <a:endParaRPr lang="en-US" dirty="0"/>
                    </a:p>
                  </a:txBody>
                  <a:tcPr/>
                </a:tc>
              </a:tr>
              <a:tr h="370840">
                <a:tc>
                  <a:txBody>
                    <a:bodyPr/>
                    <a:lstStyle/>
                    <a:p>
                      <a:r>
                        <a:rPr lang="en-US" dirty="0" smtClean="0"/>
                        <a:t>Affective</a:t>
                      </a:r>
                      <a:endParaRPr lang="en-US" dirty="0"/>
                    </a:p>
                  </a:txBody>
                  <a:tcPr/>
                </a:tc>
                <a:tc>
                  <a:txBody>
                    <a:bodyPr/>
                    <a:lstStyle/>
                    <a:p>
                      <a:r>
                        <a:rPr lang="en-US" baseline="0" dirty="0" smtClean="0"/>
                        <a:t>Strong sense of belonging and trust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Substantially more variation in sense of belonging and trust</a:t>
                      </a:r>
                      <a:endParaRPr lang="en-US" dirty="0" smtClean="0"/>
                    </a:p>
                  </a:txBody>
                  <a:tcPr/>
                </a:tc>
              </a:tr>
              <a:tr h="370840">
                <a:tc>
                  <a:txBody>
                    <a:bodyPr/>
                    <a:lstStyle/>
                    <a:p>
                      <a:r>
                        <a:rPr lang="en-US" dirty="0" smtClean="0"/>
                        <a:t>Cognitive</a:t>
                      </a:r>
                      <a:endParaRPr lang="en-US" dirty="0"/>
                    </a:p>
                  </a:txBody>
                  <a:tcPr/>
                </a:tc>
                <a:tc>
                  <a:txBody>
                    <a:bodyPr/>
                    <a:lstStyle/>
                    <a:p>
                      <a:r>
                        <a:rPr lang="en-US" dirty="0" smtClean="0"/>
                        <a:t>88% agreed that teachers had</a:t>
                      </a:r>
                      <a:r>
                        <a:rPr lang="en-US" baseline="0" dirty="0" smtClean="0"/>
                        <a:t> a role in school improvement and change efforts were more collectively based</a:t>
                      </a:r>
                      <a:endParaRPr lang="en-US" dirty="0"/>
                    </a:p>
                  </a:txBody>
                  <a:tcPr/>
                </a:tc>
                <a:tc>
                  <a:txBody>
                    <a:bodyPr/>
                    <a:lstStyle/>
                    <a:p>
                      <a:r>
                        <a:rPr lang="en-US" dirty="0" smtClean="0"/>
                        <a:t>56% agreed that teachers had</a:t>
                      </a:r>
                      <a:r>
                        <a:rPr lang="en-US" baseline="0" dirty="0" smtClean="0"/>
                        <a:t> a role in school improvement and change efforts were more individually-based</a:t>
                      </a:r>
                      <a:endParaRPr lang="en-US" dirty="0"/>
                    </a:p>
                  </a:txBody>
                  <a:tcPr/>
                </a:tc>
              </a:tr>
            </a:tbl>
          </a:graphicData>
        </a:graphic>
      </p:graphicFrame>
    </p:spTree>
    <p:extLst>
      <p:ext uri="{BB962C8B-B14F-4D97-AF65-F5344CB8AC3E}">
        <p14:creationId xmlns:p14="http://schemas.microsoft.com/office/powerpoint/2010/main" val="2285029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Influence of educational policy environment on Jones’ climate</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Small size led to lack of fresh opinions</a:t>
            </a:r>
          </a:p>
          <a:p>
            <a:r>
              <a:rPr lang="en-US" dirty="0" smtClean="0"/>
              <a:t>“</a:t>
            </a:r>
            <a:r>
              <a:rPr lang="en-US" dirty="0" err="1" smtClean="0"/>
              <a:t>Cliquiness</a:t>
            </a:r>
            <a:r>
              <a:rPr lang="en-US" dirty="0" smtClean="0"/>
              <a:t>” due to turnaround</a:t>
            </a:r>
          </a:p>
          <a:p>
            <a:r>
              <a:rPr lang="en-US" dirty="0" smtClean="0"/>
              <a:t>Teacher stress and sense of competition surrounding raising test scores</a:t>
            </a:r>
            <a:endParaRPr lang="en-US" dirty="0"/>
          </a:p>
        </p:txBody>
      </p:sp>
      <p:sp>
        <p:nvSpPr>
          <p:cNvPr id="7" name="Content Placeholder 6"/>
          <p:cNvSpPr>
            <a:spLocks noGrp="1"/>
          </p:cNvSpPr>
          <p:nvPr>
            <p:ph sz="half" idx="2"/>
          </p:nvPr>
        </p:nvSpPr>
        <p:spPr/>
        <p:txBody>
          <a:bodyPr>
            <a:normAutofit fontScale="70000" lnSpcReduction="20000"/>
          </a:bodyPr>
          <a:lstStyle/>
          <a:p>
            <a:pPr marL="0" indent="0">
              <a:buNone/>
            </a:pPr>
            <a:r>
              <a:rPr lang="en-US" dirty="0"/>
              <a:t>“…Having a job next year is contingent upon those scores, so that’s all they can focus on right now. And the fact that our scores were abysmal last year and that our school has been fresh started twice in the past six years and that there’s a very real chance that could happen again. That’s the #1 thing.</a:t>
            </a:r>
            <a:r>
              <a:rPr lang="en-US" dirty="0" smtClean="0"/>
              <a:t>”</a:t>
            </a:r>
          </a:p>
          <a:p>
            <a:pPr marL="0" indent="0">
              <a:buNone/>
            </a:pPr>
            <a:endParaRPr lang="en-US" dirty="0"/>
          </a:p>
          <a:p>
            <a:pPr marL="0" indent="0">
              <a:buNone/>
            </a:pPr>
            <a:r>
              <a:rPr lang="en-US" dirty="0"/>
              <a:t>“You don't have time to, you know, talk to people after school cause you're rushing, rushing, rushing to get something done or, so it's taken the fun out of teaching</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419141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cap="all" dirty="0"/>
              <a:t>INTERVENTIONS PLAYING OUT DIFFERENTLY:  the varying contributions of TIP AND CIS COORDINATORS TO COLLECTIVE FACULTY TRUST</a:t>
            </a:r>
            <a:r>
              <a:rPr lang="en-US" sz="3200" dirty="0"/>
              <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To </a:t>
            </a:r>
            <a:r>
              <a:rPr lang="en-US" sz="2400" dirty="0" smtClean="0">
                <a:latin typeface="Helvetica"/>
                <a:cs typeface="Helvetica"/>
              </a:rPr>
              <a:t>what extent did the TIP program and CIS coordinators influence collective faculty trust at each school?</a:t>
            </a:r>
          </a:p>
          <a:p>
            <a:pPr marL="0" indent="0">
              <a:buNone/>
            </a:pPr>
            <a:endParaRPr lang="en-US" sz="2400" dirty="0">
              <a:latin typeface="Helvetica"/>
              <a:cs typeface="Helvetica"/>
            </a:endParaRPr>
          </a:p>
          <a:p>
            <a:pPr marL="0" indent="0">
              <a:buNone/>
            </a:pPr>
            <a:r>
              <a:rPr lang="en-US" sz="2400" dirty="0" smtClean="0">
                <a:latin typeface="Helvetica"/>
                <a:cs typeface="Helvetica"/>
              </a:rPr>
              <a:t>What factors account for the differences?</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4107482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TIP Outcomes</a:t>
            </a:r>
            <a:endParaRPr lang="en-US" dirty="0"/>
          </a:p>
        </p:txBody>
      </p:sp>
      <p:sp>
        <p:nvSpPr>
          <p:cNvPr id="4" name="Text Placeholder 3"/>
          <p:cNvSpPr>
            <a:spLocks noGrp="1"/>
          </p:cNvSpPr>
          <p:nvPr>
            <p:ph type="body" idx="1"/>
          </p:nvPr>
        </p:nvSpPr>
        <p:spPr/>
        <p:txBody>
          <a:bodyPr/>
          <a:lstStyle/>
          <a:p>
            <a:r>
              <a:rPr lang="en-US" dirty="0" smtClean="0"/>
              <a:t>Smith – </a:t>
            </a:r>
            <a:r>
              <a:rPr lang="en-US" dirty="0" smtClean="0">
                <a:solidFill>
                  <a:srgbClr val="FF0000"/>
                </a:solidFill>
              </a:rPr>
              <a:t>cognitive</a:t>
            </a:r>
            <a:r>
              <a:rPr lang="en-US" dirty="0" smtClean="0"/>
              <a:t> changes</a:t>
            </a:r>
            <a:endParaRPr lang="en-US" dirty="0"/>
          </a:p>
        </p:txBody>
      </p:sp>
      <p:sp>
        <p:nvSpPr>
          <p:cNvPr id="5" name="Content Placeholder 4"/>
          <p:cNvSpPr>
            <a:spLocks noGrp="1"/>
          </p:cNvSpPr>
          <p:nvPr>
            <p:ph sz="half" idx="2"/>
          </p:nvPr>
        </p:nvSpPr>
        <p:spPr/>
        <p:txBody>
          <a:bodyPr/>
          <a:lstStyle/>
          <a:p>
            <a:r>
              <a:rPr lang="en-US" dirty="0" smtClean="0"/>
              <a:t>“Taking my time to understand a situation”</a:t>
            </a:r>
          </a:p>
          <a:p>
            <a:r>
              <a:rPr lang="en-US" dirty="0" smtClean="0"/>
              <a:t>“Really considering parents’ feelings”</a:t>
            </a:r>
          </a:p>
          <a:p>
            <a:r>
              <a:rPr lang="en-US" dirty="0" smtClean="0"/>
              <a:t>“Putting my own bias aside and check my own attitudes at the door”</a:t>
            </a:r>
            <a:endParaRPr lang="en-US" dirty="0"/>
          </a:p>
        </p:txBody>
      </p:sp>
      <p:sp>
        <p:nvSpPr>
          <p:cNvPr id="6" name="Text Placeholder 5"/>
          <p:cNvSpPr>
            <a:spLocks noGrp="1"/>
          </p:cNvSpPr>
          <p:nvPr>
            <p:ph type="body" sz="quarter" idx="3"/>
          </p:nvPr>
        </p:nvSpPr>
        <p:spPr/>
        <p:txBody>
          <a:bodyPr/>
          <a:lstStyle/>
          <a:p>
            <a:r>
              <a:rPr lang="en-US" dirty="0" smtClean="0"/>
              <a:t>Jones – </a:t>
            </a:r>
            <a:r>
              <a:rPr lang="en-US" dirty="0" smtClean="0">
                <a:solidFill>
                  <a:srgbClr val="FF0000"/>
                </a:solidFill>
              </a:rPr>
              <a:t>technical</a:t>
            </a:r>
            <a:r>
              <a:rPr lang="en-US" dirty="0" smtClean="0"/>
              <a:t> changes</a:t>
            </a:r>
            <a:endParaRPr lang="en-US" dirty="0"/>
          </a:p>
        </p:txBody>
      </p:sp>
      <p:sp>
        <p:nvSpPr>
          <p:cNvPr id="7" name="Content Placeholder 6"/>
          <p:cNvSpPr>
            <a:spLocks noGrp="1"/>
          </p:cNvSpPr>
          <p:nvPr>
            <p:ph sz="quarter" idx="4"/>
          </p:nvPr>
        </p:nvSpPr>
        <p:spPr/>
        <p:txBody>
          <a:bodyPr/>
          <a:lstStyle/>
          <a:p>
            <a:r>
              <a:rPr lang="en-US" dirty="0" smtClean="0"/>
              <a:t>“Communicating in different ways”</a:t>
            </a:r>
          </a:p>
          <a:p>
            <a:r>
              <a:rPr lang="en-US" dirty="0" smtClean="0"/>
              <a:t>Bring firm with returning signed agendas/homework at the beginning of the year”</a:t>
            </a:r>
          </a:p>
          <a:p>
            <a:r>
              <a:rPr lang="en-US" dirty="0" smtClean="0"/>
              <a:t>“More persistent communication”</a:t>
            </a:r>
            <a:endParaRPr lang="en-US" dirty="0"/>
          </a:p>
        </p:txBody>
      </p:sp>
    </p:spTree>
    <p:extLst>
      <p:ext uri="{BB962C8B-B14F-4D97-AF65-F5344CB8AC3E}">
        <p14:creationId xmlns:p14="http://schemas.microsoft.com/office/powerpoint/2010/main" val="1237220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More productive faculty social exchange at Smith:</a:t>
            </a:r>
            <a:endParaRPr lang="en-US" dirty="0"/>
          </a:p>
        </p:txBody>
      </p:sp>
      <p:sp>
        <p:nvSpPr>
          <p:cNvPr id="8" name="Content Placeholder 7"/>
          <p:cNvSpPr>
            <a:spLocks noGrp="1"/>
          </p:cNvSpPr>
          <p:nvPr>
            <p:ph idx="1"/>
          </p:nvPr>
        </p:nvSpPr>
        <p:spPr>
          <a:xfrm>
            <a:off x="457200" y="1890890"/>
            <a:ext cx="8229600" cy="4525963"/>
          </a:xfrm>
        </p:spPr>
        <p:txBody>
          <a:bodyPr>
            <a:normAutofit fontScale="77500" lnSpcReduction="20000"/>
          </a:bodyPr>
          <a:lstStyle/>
          <a:p>
            <a:pPr marL="0" indent="0">
              <a:buNone/>
            </a:pPr>
            <a:r>
              <a:rPr lang="en-US" dirty="0" smtClean="0">
                <a:latin typeface="Helvetica"/>
                <a:cs typeface="Helvetica"/>
              </a:rPr>
              <a:t>“With </a:t>
            </a:r>
            <a:r>
              <a:rPr lang="en-US" dirty="0">
                <a:latin typeface="Helvetica"/>
                <a:cs typeface="Helvetica"/>
              </a:rPr>
              <a:t>the TIP program, I think you are more likely to be like, to talk to somebody </a:t>
            </a:r>
            <a:r>
              <a:rPr lang="en-US" dirty="0" smtClean="0">
                <a:latin typeface="Helvetica"/>
                <a:cs typeface="Helvetica"/>
              </a:rPr>
              <a:t>that </a:t>
            </a:r>
            <a:r>
              <a:rPr lang="en-US" dirty="0">
                <a:latin typeface="Helvetica"/>
                <a:cs typeface="Helvetica"/>
              </a:rPr>
              <a:t>was in the program and say like, “Okay, this is what happened and this is what I tried.” And it’s not just like venting, you know, it’s because we’ve had some kind of, we have some kind of frame of the questions that we should be asking that we didn’t have before with each other</a:t>
            </a:r>
            <a:r>
              <a:rPr lang="en-US" dirty="0" smtClean="0">
                <a:latin typeface="Helvetica"/>
                <a:cs typeface="Helvetica"/>
              </a:rPr>
              <a:t>.” </a:t>
            </a:r>
          </a:p>
          <a:p>
            <a:pPr marL="0" indent="0">
              <a:buNone/>
            </a:pPr>
            <a:r>
              <a:rPr lang="en-US" dirty="0" smtClean="0">
                <a:latin typeface="Helvetica"/>
                <a:cs typeface="Helvetica"/>
              </a:rPr>
              <a:t>– Teacher</a:t>
            </a:r>
          </a:p>
          <a:p>
            <a:pPr marL="0" indent="0">
              <a:buNone/>
            </a:pPr>
            <a:endParaRPr lang="en-US" dirty="0">
              <a:latin typeface="Helvetica"/>
              <a:cs typeface="Helvetica"/>
            </a:endParaRPr>
          </a:p>
          <a:p>
            <a:pPr marL="0" indent="0">
              <a:buNone/>
            </a:pPr>
            <a:r>
              <a:rPr lang="en-US" dirty="0">
                <a:latin typeface="Helvetica"/>
                <a:cs typeface="Helvetica"/>
              </a:rPr>
              <a:t>“I can’t tell you how many times teachers will knock on my door and be like, oh, my gosh! I just had a parent interaction I wish I could have recorded for you.” </a:t>
            </a:r>
            <a:endParaRPr lang="en-US" dirty="0" smtClean="0">
              <a:latin typeface="Helvetica"/>
              <a:cs typeface="Helvetica"/>
            </a:endParaRPr>
          </a:p>
          <a:p>
            <a:pPr marL="0" indent="0">
              <a:buNone/>
            </a:pPr>
            <a:r>
              <a:rPr lang="en-US" dirty="0" smtClean="0">
                <a:latin typeface="Helvetica"/>
                <a:cs typeface="Helvetica"/>
              </a:rPr>
              <a:t>-CIS Coordinator</a:t>
            </a:r>
            <a:endParaRPr lang="en-US" dirty="0">
              <a:latin typeface="Helvetica"/>
              <a:cs typeface="Helvetica"/>
            </a:endParaRPr>
          </a:p>
          <a:p>
            <a:pPr marL="0" indent="0">
              <a:buNone/>
            </a:pPr>
            <a:endParaRPr lang="en-US" dirty="0"/>
          </a:p>
        </p:txBody>
      </p:sp>
    </p:spTree>
    <p:extLst>
      <p:ext uri="{BB962C8B-B14F-4D97-AF65-F5344CB8AC3E}">
        <p14:creationId xmlns:p14="http://schemas.microsoft.com/office/powerpoint/2010/main" val="29512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594"/>
            <a:ext cx="8229600" cy="1143000"/>
          </a:xfrm>
        </p:spPr>
        <p:txBody>
          <a:bodyPr>
            <a:normAutofit fontScale="90000"/>
          </a:bodyPr>
          <a:lstStyle/>
          <a:p>
            <a:r>
              <a:rPr lang="en-US" dirty="0" smtClean="0"/>
              <a:t>Why Can’t Schools Buffer Against Mistrust?</a:t>
            </a:r>
            <a:endParaRPr lang="en-US" dirty="0">
              <a:solidFill>
                <a:srgbClr val="FF0000"/>
              </a:solidFill>
            </a:endParaRPr>
          </a:p>
        </p:txBody>
      </p:sp>
      <p:sp>
        <p:nvSpPr>
          <p:cNvPr id="3" name="Content Placeholder 2"/>
          <p:cNvSpPr>
            <a:spLocks noGrp="1"/>
          </p:cNvSpPr>
          <p:nvPr>
            <p:ph idx="1"/>
          </p:nvPr>
        </p:nvSpPr>
        <p:spPr>
          <a:xfrm>
            <a:off x="457200" y="1638228"/>
            <a:ext cx="7927509" cy="4634556"/>
          </a:xfrm>
        </p:spPr>
        <p:txBody>
          <a:bodyPr>
            <a:normAutofit fontScale="85000" lnSpcReduction="20000"/>
          </a:bodyPr>
          <a:lstStyle/>
          <a:p>
            <a:pPr marL="0" indent="0">
              <a:buNone/>
            </a:pPr>
            <a:r>
              <a:rPr lang="en-US" dirty="0" smtClean="0"/>
              <a:t>Declining coherence between schools and communities (</a:t>
            </a:r>
            <a:r>
              <a:rPr lang="en-US" dirty="0" err="1" smtClean="0"/>
              <a:t>Merz</a:t>
            </a:r>
            <a:r>
              <a:rPr lang="en-US" dirty="0" smtClean="0"/>
              <a:t> &amp; Furman, 1997)</a:t>
            </a:r>
          </a:p>
          <a:p>
            <a:pPr marL="0" indent="0">
              <a:buNone/>
            </a:pPr>
            <a:endParaRPr lang="en-US" dirty="0" smtClean="0"/>
          </a:p>
          <a:p>
            <a:pPr lvl="1"/>
            <a:r>
              <a:rPr lang="en-US" dirty="0" smtClean="0"/>
              <a:t>Increased school choice</a:t>
            </a:r>
          </a:p>
          <a:p>
            <a:pPr lvl="1"/>
            <a:r>
              <a:rPr lang="en-US" dirty="0" smtClean="0"/>
              <a:t>Increased role specialization in schools</a:t>
            </a:r>
          </a:p>
          <a:p>
            <a:pPr lvl="1"/>
            <a:r>
              <a:rPr lang="en-US" dirty="0" smtClean="0"/>
              <a:t>Racial/ethnic difference: Students of color comprise 40% of the public school population. Teachers of color comprise only 17% of the teaching force (Center for American Progress, 2011)</a:t>
            </a:r>
          </a:p>
          <a:p>
            <a:pPr lvl="1"/>
            <a:endParaRPr lang="en-US" dirty="0"/>
          </a:p>
          <a:p>
            <a:r>
              <a:rPr lang="en-US" dirty="0" smtClean="0"/>
              <a:t>Lack of preparation for family engagement and cultural competency (</a:t>
            </a:r>
            <a:r>
              <a:rPr lang="en-US" dirty="0" err="1" smtClean="0"/>
              <a:t>Solorzana</a:t>
            </a:r>
            <a:r>
              <a:rPr lang="en-US" dirty="0" smtClean="0"/>
              <a:t> &amp; </a:t>
            </a:r>
            <a:r>
              <a:rPr lang="en-US" dirty="0" err="1" smtClean="0"/>
              <a:t>Yosso</a:t>
            </a:r>
            <a:r>
              <a:rPr lang="en-US" dirty="0" smtClean="0"/>
              <a:t>, 2002)</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3015496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47167"/>
            <a:ext cx="8229600" cy="1143000"/>
          </a:xfrm>
        </p:spPr>
        <p:txBody>
          <a:bodyPr/>
          <a:lstStyle/>
          <a:p>
            <a:r>
              <a:rPr lang="en-US" dirty="0" smtClean="0"/>
              <a:t>Why did outcomes differ so much?</a:t>
            </a:r>
            <a:endParaRPr lang="en-US" dirty="0"/>
          </a:p>
        </p:txBody>
      </p:sp>
    </p:spTree>
    <p:extLst>
      <p:ext uri="{BB962C8B-B14F-4D97-AF65-F5344CB8AC3E}">
        <p14:creationId xmlns:p14="http://schemas.microsoft.com/office/powerpoint/2010/main" val="729197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Credible Challengers</a:t>
            </a:r>
            <a:endParaRPr lang="en-US" dirty="0"/>
          </a:p>
        </p:txBody>
      </p:sp>
      <p:pic>
        <p:nvPicPr>
          <p:cNvPr id="9" name="Picture 8" descr="USB DISK:more stuff from me… that is james if you did not understand what I was talking about.:Tip Groups 3rd_v.png"/>
          <p:cNvPicPr/>
          <p:nvPr/>
        </p:nvPicPr>
        <p:blipFill>
          <a:blip r:embed="rId3">
            <a:extLst>
              <a:ext uri="{28A0092B-C50C-407E-A947-70E740481C1C}">
                <a14:useLocalDpi xmlns:a14="http://schemas.microsoft.com/office/drawing/2010/main" val="0"/>
              </a:ext>
            </a:extLst>
          </a:blip>
          <a:srcRect/>
          <a:stretch>
            <a:fillRect/>
          </a:stretch>
        </p:blipFill>
        <p:spPr bwMode="auto">
          <a:xfrm>
            <a:off x="1418402" y="1585927"/>
            <a:ext cx="6665100" cy="5095533"/>
          </a:xfrm>
          <a:prstGeom prst="rect">
            <a:avLst/>
          </a:prstGeom>
          <a:noFill/>
          <a:ln>
            <a:noFill/>
          </a:ln>
        </p:spPr>
      </p:pic>
    </p:spTree>
    <p:extLst>
      <p:ext uri="{BB962C8B-B14F-4D97-AF65-F5344CB8AC3E}">
        <p14:creationId xmlns:p14="http://schemas.microsoft.com/office/powerpoint/2010/main" val="655155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1814"/>
            <a:ext cx="8229600" cy="4525963"/>
          </a:xfrm>
        </p:spPr>
        <p:txBody>
          <a:bodyPr>
            <a:normAutofit fontScale="85000" lnSpcReduction="10000"/>
          </a:bodyPr>
          <a:lstStyle/>
          <a:p>
            <a:pPr marL="0" indent="0">
              <a:buNone/>
            </a:pPr>
            <a:r>
              <a:rPr lang="en-US" dirty="0" smtClean="0"/>
              <a:t>“</a:t>
            </a:r>
            <a:r>
              <a:rPr lang="en-US" dirty="0"/>
              <a:t>My only concern was just working here, knowing what goes on versus kind of what was said goes on, in my opinion were different, which is really nothing that you could control, nothing that [CIS coordinator] could control, and for me I’m not, that’s not something that I’m comfortable with challenging. My role at this school is, I just need to, I’m still the youngest one. I still have the least amount of experience. People don’t look to me as anyone that they need to listen to</a:t>
            </a:r>
            <a:r>
              <a:rPr lang="en-US" dirty="0" smtClean="0"/>
              <a:t>.”</a:t>
            </a:r>
          </a:p>
          <a:p>
            <a:pPr marL="0" indent="0">
              <a:buNone/>
            </a:pPr>
            <a:endParaRPr lang="en-US" dirty="0"/>
          </a:p>
          <a:p>
            <a:pPr marL="0" indent="0">
              <a:buNone/>
            </a:pPr>
            <a:r>
              <a:rPr lang="en-US" dirty="0" smtClean="0"/>
              <a:t>-The single TIP participant in the P/E group at Jones</a:t>
            </a:r>
            <a:endParaRPr lang="en-US" dirty="0"/>
          </a:p>
        </p:txBody>
      </p:sp>
    </p:spTree>
    <p:extLst>
      <p:ext uri="{BB962C8B-B14F-4D97-AF65-F5344CB8AC3E}">
        <p14:creationId xmlns:p14="http://schemas.microsoft.com/office/powerpoint/2010/main" val="1190085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Principal Buy-In </a:t>
            </a:r>
            <a:endParaRPr lang="en-US" dirty="0"/>
          </a:p>
        </p:txBody>
      </p:sp>
      <p:sp>
        <p:nvSpPr>
          <p:cNvPr id="3" name="Text Placeholder 2"/>
          <p:cNvSpPr>
            <a:spLocks noGrp="1"/>
          </p:cNvSpPr>
          <p:nvPr>
            <p:ph type="body" idx="1"/>
          </p:nvPr>
        </p:nvSpPr>
        <p:spPr/>
        <p:txBody>
          <a:bodyPr/>
          <a:lstStyle/>
          <a:p>
            <a:r>
              <a:rPr lang="en-US" dirty="0" smtClean="0"/>
              <a:t>Smith</a:t>
            </a:r>
            <a:endParaRPr lang="en-US" dirty="0"/>
          </a:p>
        </p:txBody>
      </p:sp>
      <p:sp>
        <p:nvSpPr>
          <p:cNvPr id="4" name="Content Placeholder 3"/>
          <p:cNvSpPr>
            <a:spLocks noGrp="1"/>
          </p:cNvSpPr>
          <p:nvPr>
            <p:ph sz="half" idx="2"/>
          </p:nvPr>
        </p:nvSpPr>
        <p:spPr/>
        <p:txBody>
          <a:bodyPr/>
          <a:lstStyle/>
          <a:p>
            <a:r>
              <a:rPr lang="en-US" dirty="0" smtClean="0"/>
              <a:t>Principal required certain teachers to participate</a:t>
            </a:r>
          </a:p>
          <a:p>
            <a:r>
              <a:rPr lang="en-US" dirty="0" smtClean="0"/>
              <a:t>Principal scheduled TIP at the same time as a faculty meeting</a:t>
            </a: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Jones</a:t>
            </a:r>
            <a:endParaRPr lang="en-US" dirty="0"/>
          </a:p>
        </p:txBody>
      </p:sp>
      <p:sp>
        <p:nvSpPr>
          <p:cNvPr id="6" name="Content Placeholder 5"/>
          <p:cNvSpPr>
            <a:spLocks noGrp="1"/>
          </p:cNvSpPr>
          <p:nvPr>
            <p:ph sz="quarter" idx="4"/>
          </p:nvPr>
        </p:nvSpPr>
        <p:spPr/>
        <p:txBody>
          <a:bodyPr/>
          <a:lstStyle/>
          <a:p>
            <a:r>
              <a:rPr lang="en-US" dirty="0" smtClean="0"/>
              <a:t>Principal did not actively support the program </a:t>
            </a:r>
            <a:endParaRPr lang="en-US" dirty="0"/>
          </a:p>
        </p:txBody>
      </p:sp>
    </p:spTree>
    <p:extLst>
      <p:ext uri="{BB962C8B-B14F-4D97-AF65-F5344CB8AC3E}">
        <p14:creationId xmlns:p14="http://schemas.microsoft.com/office/powerpoint/2010/main" val="461748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Interactions with broader school climate</a:t>
            </a:r>
            <a:endParaRPr lang="en-US" dirty="0"/>
          </a:p>
        </p:txBody>
      </p:sp>
      <p:sp>
        <p:nvSpPr>
          <p:cNvPr id="4" name="Content Placeholder 3"/>
          <p:cNvSpPr>
            <a:spLocks noGrp="1"/>
          </p:cNvSpPr>
          <p:nvPr>
            <p:ph sz="half" idx="2"/>
          </p:nvPr>
        </p:nvSpPr>
        <p:spPr>
          <a:xfrm>
            <a:off x="457199" y="2007729"/>
            <a:ext cx="4132969" cy="3951288"/>
          </a:xfrm>
        </p:spPr>
        <p:txBody>
          <a:bodyPr/>
          <a:lstStyle/>
          <a:p>
            <a:pPr marL="0" indent="0">
              <a:buNone/>
            </a:pPr>
            <a:r>
              <a:rPr lang="en-US" dirty="0" smtClean="0"/>
              <a:t>Teachers at Smith felt comfortable being vulnerable to one another.</a:t>
            </a:r>
          </a:p>
          <a:p>
            <a:pPr lvl="1"/>
            <a:r>
              <a:rPr lang="en-US" dirty="0" smtClean="0"/>
              <a:t>Admitting weaknesses</a:t>
            </a:r>
          </a:p>
          <a:p>
            <a:pPr lvl="1"/>
            <a:r>
              <a:rPr lang="en-US" dirty="0" smtClean="0"/>
              <a:t>Receiving advice</a:t>
            </a:r>
          </a:p>
          <a:p>
            <a:pPr lvl="1"/>
            <a:r>
              <a:rPr lang="en-US" dirty="0" smtClean="0"/>
              <a:t>Engaging in conflict</a:t>
            </a:r>
          </a:p>
          <a:p>
            <a:pPr lvl="1"/>
            <a:r>
              <a:rPr lang="en-US" dirty="0" smtClean="0"/>
              <a:t>Being optimistic that colleagues could change</a:t>
            </a:r>
            <a:endParaRPr lang="en-US" dirty="0"/>
          </a:p>
          <a:p>
            <a:pPr marL="0" indent="0">
              <a:buNone/>
            </a:pPr>
            <a:endParaRPr lang="en-US" dirty="0"/>
          </a:p>
        </p:txBody>
      </p:sp>
      <p:sp>
        <p:nvSpPr>
          <p:cNvPr id="13" name="Content Placeholder 3"/>
          <p:cNvSpPr>
            <a:spLocks noGrp="1"/>
          </p:cNvSpPr>
          <p:nvPr>
            <p:ph sz="half" idx="2"/>
          </p:nvPr>
        </p:nvSpPr>
        <p:spPr>
          <a:xfrm>
            <a:off x="4742568" y="1990682"/>
            <a:ext cx="4132969" cy="3951288"/>
          </a:xfrm>
        </p:spPr>
        <p:txBody>
          <a:bodyPr/>
          <a:lstStyle/>
          <a:p>
            <a:pPr marL="0" indent="0">
              <a:buNone/>
            </a:pPr>
            <a:r>
              <a:rPr lang="en-US" dirty="0"/>
              <a:t>“I’m not alone when it comes to pre-judging parents and I have an experienced support system to answer my questions.</a:t>
            </a:r>
            <a:r>
              <a:rPr lang="en-US" dirty="0" smtClean="0"/>
              <a:t>”</a:t>
            </a:r>
          </a:p>
          <a:p>
            <a:pPr marL="0" indent="0">
              <a:buNone/>
            </a:pPr>
            <a:endParaRPr lang="en-US" dirty="0"/>
          </a:p>
          <a:p>
            <a:pPr marL="0" indent="0">
              <a:buNone/>
            </a:pPr>
            <a:r>
              <a:rPr lang="en-US" dirty="0" smtClean="0"/>
              <a:t> –First-year Smith teacher</a:t>
            </a:r>
            <a:endParaRPr lang="en-US" dirty="0"/>
          </a:p>
        </p:txBody>
      </p:sp>
    </p:spTree>
    <p:extLst>
      <p:ext uri="{BB962C8B-B14F-4D97-AF65-F5344CB8AC3E}">
        <p14:creationId xmlns:p14="http://schemas.microsoft.com/office/powerpoint/2010/main" val="3613097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lnSpcReduction="10000"/>
          </a:bodyPr>
          <a:lstStyle/>
          <a:p>
            <a:pPr marL="0" indent="0">
              <a:buNone/>
            </a:pPr>
            <a:r>
              <a:rPr lang="en-US" dirty="0" smtClean="0"/>
              <a:t>“It’s </a:t>
            </a:r>
            <a:r>
              <a:rPr lang="en-US" dirty="0"/>
              <a:t>acceptable for adults in our building to make excuses for why the students do, act the way they do and why the parents act the way they do, and not accepting as much responsibility. So, I think that’s common, kind of, in all settings. It wasn’t just in that room. That’s a pretty common thing</a:t>
            </a:r>
            <a:r>
              <a:rPr lang="en-US" dirty="0" smtClean="0"/>
              <a:t>.”</a:t>
            </a:r>
          </a:p>
          <a:p>
            <a:pPr marL="0" indent="0">
              <a:buNone/>
            </a:pPr>
            <a:endParaRPr lang="en-US" dirty="0"/>
          </a:p>
          <a:p>
            <a:pPr marL="0" indent="0">
              <a:buNone/>
            </a:pPr>
            <a:r>
              <a:rPr lang="en-US" dirty="0" smtClean="0"/>
              <a:t>-Jones TIP participant</a:t>
            </a:r>
            <a:endParaRPr lang="en-US" dirty="0"/>
          </a:p>
        </p:txBody>
      </p:sp>
    </p:spTree>
    <p:extLst>
      <p:ext uri="{BB962C8B-B14F-4D97-AF65-F5344CB8AC3E}">
        <p14:creationId xmlns:p14="http://schemas.microsoft.com/office/powerpoint/2010/main" val="837535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CIS coordinators approached their work differently</a:t>
            </a:r>
            <a:endParaRPr lang="en-US" dirty="0"/>
          </a:p>
        </p:txBody>
      </p:sp>
      <p:sp>
        <p:nvSpPr>
          <p:cNvPr id="3" name="Text Placeholder 2"/>
          <p:cNvSpPr>
            <a:spLocks noGrp="1"/>
          </p:cNvSpPr>
          <p:nvPr>
            <p:ph type="body" idx="1"/>
          </p:nvPr>
        </p:nvSpPr>
        <p:spPr>
          <a:xfrm>
            <a:off x="457200" y="1779905"/>
            <a:ext cx="4040188" cy="639762"/>
          </a:xfrm>
        </p:spPr>
        <p:txBody>
          <a:bodyPr/>
          <a:lstStyle/>
          <a:p>
            <a:pPr algn="ctr"/>
            <a:r>
              <a:rPr lang="en-US" dirty="0" smtClean="0"/>
              <a:t>Smith</a:t>
            </a:r>
            <a:endParaRPr lang="en-US" dirty="0"/>
          </a:p>
        </p:txBody>
      </p:sp>
      <p:sp>
        <p:nvSpPr>
          <p:cNvPr id="4" name="Content Placeholder 3"/>
          <p:cNvSpPr>
            <a:spLocks noGrp="1"/>
          </p:cNvSpPr>
          <p:nvPr>
            <p:ph sz="half" idx="2"/>
          </p:nvPr>
        </p:nvSpPr>
        <p:spPr>
          <a:xfrm>
            <a:off x="457200" y="2664459"/>
            <a:ext cx="4040188" cy="3951288"/>
          </a:xfrm>
        </p:spPr>
        <p:txBody>
          <a:bodyPr/>
          <a:lstStyle/>
          <a:p>
            <a:pPr marL="0" indent="0" algn="ctr">
              <a:buNone/>
            </a:pPr>
            <a:r>
              <a:rPr lang="en-US" dirty="0" smtClean="0"/>
              <a:t>Coordinator explained her role as </a:t>
            </a:r>
            <a:r>
              <a:rPr lang="en-US" dirty="0" smtClean="0">
                <a:solidFill>
                  <a:srgbClr val="FF0000"/>
                </a:solidFill>
              </a:rPr>
              <a:t>building stronger relationships </a:t>
            </a:r>
            <a:r>
              <a:rPr lang="en-US" dirty="0" smtClean="0"/>
              <a:t>between teachers and families.</a:t>
            </a:r>
          </a:p>
        </p:txBody>
      </p:sp>
      <p:sp>
        <p:nvSpPr>
          <p:cNvPr id="5" name="Text Placeholder 4"/>
          <p:cNvSpPr>
            <a:spLocks noGrp="1"/>
          </p:cNvSpPr>
          <p:nvPr>
            <p:ph type="body" sz="quarter" idx="3"/>
          </p:nvPr>
        </p:nvSpPr>
        <p:spPr>
          <a:xfrm>
            <a:off x="4645025" y="1779905"/>
            <a:ext cx="4041775" cy="639762"/>
          </a:xfrm>
        </p:spPr>
        <p:txBody>
          <a:bodyPr/>
          <a:lstStyle/>
          <a:p>
            <a:pPr algn="ctr"/>
            <a:r>
              <a:rPr lang="en-US" dirty="0" smtClean="0"/>
              <a:t>Jones</a:t>
            </a:r>
            <a:endParaRPr lang="en-US" dirty="0"/>
          </a:p>
        </p:txBody>
      </p:sp>
      <p:sp>
        <p:nvSpPr>
          <p:cNvPr id="6" name="Content Placeholder 5"/>
          <p:cNvSpPr>
            <a:spLocks noGrp="1"/>
          </p:cNvSpPr>
          <p:nvPr>
            <p:ph sz="quarter" idx="4"/>
          </p:nvPr>
        </p:nvSpPr>
        <p:spPr>
          <a:xfrm>
            <a:off x="4717607" y="2664459"/>
            <a:ext cx="4041775" cy="3951288"/>
          </a:xfrm>
        </p:spPr>
        <p:txBody>
          <a:bodyPr/>
          <a:lstStyle/>
          <a:p>
            <a:pPr marL="0" indent="0" algn="ctr">
              <a:buNone/>
            </a:pPr>
            <a:r>
              <a:rPr lang="en-US" dirty="0" smtClean="0"/>
              <a:t>Coordinator explained her role as </a:t>
            </a:r>
            <a:r>
              <a:rPr lang="en-US" dirty="0" smtClean="0">
                <a:solidFill>
                  <a:srgbClr val="FF0000"/>
                </a:solidFill>
              </a:rPr>
              <a:t>taking action </a:t>
            </a:r>
            <a:r>
              <a:rPr lang="en-US" dirty="0" smtClean="0"/>
              <a:t>to support families and teachers as individual groups.</a:t>
            </a:r>
            <a:endParaRPr lang="en-US" dirty="0"/>
          </a:p>
        </p:txBody>
      </p:sp>
      <p:sp>
        <p:nvSpPr>
          <p:cNvPr id="7" name="TextBox 6"/>
          <p:cNvSpPr txBox="1"/>
          <p:nvPr/>
        </p:nvSpPr>
        <p:spPr>
          <a:xfrm>
            <a:off x="840553" y="5490283"/>
            <a:ext cx="7313670" cy="769441"/>
          </a:xfrm>
          <a:prstGeom prst="rect">
            <a:avLst/>
          </a:prstGeom>
          <a:solidFill>
            <a:schemeClr val="bg1"/>
          </a:solidFill>
          <a:ln w="25400">
            <a:solidFill>
              <a:srgbClr val="3366FF"/>
            </a:solidFill>
          </a:ln>
        </p:spPr>
        <p:txBody>
          <a:bodyPr wrap="square" rtlCol="0">
            <a:spAutoFit/>
          </a:bodyPr>
          <a:lstStyle/>
          <a:p>
            <a:pPr algn="ctr">
              <a:defRPr/>
            </a:pPr>
            <a:r>
              <a:rPr lang="en-US" sz="2200" dirty="0" smtClean="0"/>
              <a:t>Different personalities, past work experiences, and school climates</a:t>
            </a:r>
            <a:endParaRPr lang="en-US" sz="2200" dirty="0"/>
          </a:p>
        </p:txBody>
      </p:sp>
      <p:cxnSp>
        <p:nvCxnSpPr>
          <p:cNvPr id="9" name="Straight Arrow Connector 8"/>
          <p:cNvCxnSpPr/>
          <p:nvPr/>
        </p:nvCxnSpPr>
        <p:spPr>
          <a:xfrm flipV="1">
            <a:off x="2233885"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6593938"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2298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728128"/>
            <a:ext cx="8229600" cy="4525963"/>
          </a:xfrm>
        </p:spPr>
        <p:txBody>
          <a:bodyPr>
            <a:normAutofit fontScale="70000" lnSpcReduction="20000"/>
          </a:bodyPr>
          <a:lstStyle/>
          <a:p>
            <a:pPr marL="0" indent="0">
              <a:buNone/>
            </a:pPr>
            <a:r>
              <a:rPr lang="en-US" dirty="0" smtClean="0"/>
              <a:t>“You </a:t>
            </a:r>
            <a:r>
              <a:rPr lang="en-US" dirty="0"/>
              <a:t>know, when, I think it’s easy when people get really, really frustrated and they’re tired and they’re at the end of their rope, it’s easy for teachers to backslide and say like</a:t>
            </a:r>
            <a:r>
              <a:rPr lang="en-US" dirty="0" smtClean="0"/>
              <a:t>, ‘Well</a:t>
            </a:r>
            <a:r>
              <a:rPr lang="en-US" dirty="0"/>
              <a:t>, dang it, she’s just a sucky mom</a:t>
            </a:r>
            <a:r>
              <a:rPr lang="en-US" dirty="0" smtClean="0"/>
              <a:t>,’ </a:t>
            </a:r>
            <a:r>
              <a:rPr lang="en-US" dirty="0"/>
              <a:t>and, you know, </a:t>
            </a:r>
            <a:r>
              <a:rPr lang="en-US" dirty="0" smtClean="0"/>
              <a:t>‘She’s </a:t>
            </a:r>
            <a:r>
              <a:rPr lang="en-US" dirty="0"/>
              <a:t>just not trying</a:t>
            </a:r>
            <a:r>
              <a:rPr lang="en-US" dirty="0" smtClean="0"/>
              <a:t>.’ </a:t>
            </a:r>
            <a:r>
              <a:rPr lang="en-US" dirty="0"/>
              <a:t>And I’ve been in the middle of those conversations where one of our TIP participants was just going off on a rant and I just stood there and kept smiling and I said, </a:t>
            </a:r>
            <a:r>
              <a:rPr lang="en-US" dirty="0" smtClean="0"/>
              <a:t>‘This </a:t>
            </a:r>
            <a:r>
              <a:rPr lang="en-US" dirty="0"/>
              <a:t>is so hard for you</a:t>
            </a:r>
            <a:r>
              <a:rPr lang="en-US" dirty="0" smtClean="0"/>
              <a:t>.’ </a:t>
            </a:r>
            <a:r>
              <a:rPr lang="en-US" dirty="0"/>
              <a:t>And she stopped and that was her shift. She started crying and she was like, </a:t>
            </a:r>
            <a:r>
              <a:rPr lang="en-US" dirty="0" smtClean="0"/>
              <a:t>‘This </a:t>
            </a:r>
            <a:r>
              <a:rPr lang="en-US" dirty="0"/>
              <a:t>is, because this is what we were working for, and I know that the mom can do better and I want to help her do better, and I know that the kid can do better</a:t>
            </a:r>
            <a:r>
              <a:rPr lang="en-US" dirty="0" smtClean="0"/>
              <a:t>.’ </a:t>
            </a:r>
            <a:r>
              <a:rPr lang="en-US" dirty="0"/>
              <a:t>And that’s when the real stuff happened</a:t>
            </a:r>
            <a:r>
              <a:rPr lang="en-US" dirty="0" smtClean="0"/>
              <a:t>.”</a:t>
            </a:r>
          </a:p>
          <a:p>
            <a:pPr marL="0" indent="0">
              <a:buNone/>
            </a:pPr>
            <a:endParaRPr lang="en-US" dirty="0"/>
          </a:p>
          <a:p>
            <a:pPr marL="0" indent="0">
              <a:buNone/>
            </a:pPr>
            <a:r>
              <a:rPr lang="en-US" dirty="0" smtClean="0"/>
              <a:t>-Smith CIS Coordinator</a:t>
            </a:r>
            <a:endParaRPr lang="en-US" dirty="0"/>
          </a:p>
        </p:txBody>
      </p:sp>
    </p:spTree>
    <p:extLst>
      <p:ext uri="{BB962C8B-B14F-4D97-AF65-F5344CB8AC3E}">
        <p14:creationId xmlns:p14="http://schemas.microsoft.com/office/powerpoint/2010/main" val="2022143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joannageller:Documents:Dissertation:Tables and Figures:Interaction of Factors Influencing Differences in TIP Outcomes2_2.pdf"/>
          <p:cNvPicPr/>
          <p:nvPr/>
        </p:nvPicPr>
        <p:blipFill>
          <a:blip r:embed="rId2">
            <a:extLst>
              <a:ext uri="{28A0092B-C50C-407E-A947-70E740481C1C}">
                <a14:useLocalDpi xmlns:a14="http://schemas.microsoft.com/office/drawing/2010/main" val="0"/>
              </a:ext>
            </a:extLst>
          </a:blip>
          <a:srcRect/>
          <a:stretch>
            <a:fillRect/>
          </a:stretch>
        </p:blipFill>
        <p:spPr bwMode="auto">
          <a:xfrm>
            <a:off x="2102860" y="174535"/>
            <a:ext cx="5019764" cy="6496035"/>
          </a:xfrm>
          <a:prstGeom prst="rect">
            <a:avLst/>
          </a:prstGeom>
          <a:noFill/>
          <a:ln>
            <a:noFill/>
          </a:ln>
        </p:spPr>
      </p:pic>
    </p:spTree>
    <p:extLst>
      <p:ext uri="{BB962C8B-B14F-4D97-AF65-F5344CB8AC3E}">
        <p14:creationId xmlns:p14="http://schemas.microsoft.com/office/powerpoint/2010/main" val="296249722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Hegemonic ideas about family engagement and low-income families, difficult emotions, and pressures of the policy environment limit teacher trust in families.</a:t>
            </a:r>
          </a:p>
          <a:p>
            <a:r>
              <a:rPr lang="en-US" dirty="0" smtClean="0"/>
              <a:t>Social exchange between faculty can improve collective trust in families…when faculty are willing to be vulnerable to one another.</a:t>
            </a:r>
          </a:p>
          <a:p>
            <a:r>
              <a:rPr lang="en-US" dirty="0" smtClean="0"/>
              <a:t>Willingness to be vulnerable was influenced by school climate, perceived credibility of the challengers, and ongoing coaching.</a:t>
            </a:r>
            <a:endParaRPr lang="en-US" dirty="0"/>
          </a:p>
        </p:txBody>
      </p:sp>
    </p:spTree>
    <p:extLst>
      <p:ext uri="{BB962C8B-B14F-4D97-AF65-F5344CB8AC3E}">
        <p14:creationId xmlns:p14="http://schemas.microsoft.com/office/powerpoint/2010/main" val="23899242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Defining Teacher-Parent Trust</a:t>
            </a:r>
            <a:endParaRPr lang="en-US" dirty="0"/>
          </a:p>
        </p:txBody>
      </p:sp>
      <p:sp>
        <p:nvSpPr>
          <p:cNvPr id="5" name="Text Placeholder 4"/>
          <p:cNvSpPr>
            <a:spLocks noGrp="1"/>
          </p:cNvSpPr>
          <p:nvPr>
            <p:ph type="body" idx="1"/>
          </p:nvPr>
        </p:nvSpPr>
        <p:spPr/>
        <p:txBody>
          <a:bodyPr/>
          <a:lstStyle/>
          <a:p>
            <a:pPr algn="ctr"/>
            <a:r>
              <a:rPr lang="en-US" dirty="0" smtClean="0"/>
              <a:t>Trust</a:t>
            </a:r>
            <a:endParaRPr lang="en-US" dirty="0"/>
          </a:p>
        </p:txBody>
      </p:sp>
      <p:sp>
        <p:nvSpPr>
          <p:cNvPr id="6" name="Content Placeholder 5"/>
          <p:cNvSpPr>
            <a:spLocks noGrp="1"/>
          </p:cNvSpPr>
          <p:nvPr>
            <p:ph sz="half" idx="2"/>
          </p:nvPr>
        </p:nvSpPr>
        <p:spPr>
          <a:xfrm>
            <a:off x="457200" y="2251370"/>
            <a:ext cx="4040188" cy="3951288"/>
          </a:xfrm>
        </p:spPr>
        <p:txBody>
          <a:bodyPr>
            <a:normAutofit fontScale="92500"/>
          </a:bodyPr>
          <a:lstStyle/>
          <a:p>
            <a:pPr marL="0" indent="0">
              <a:buNone/>
            </a:pPr>
            <a:r>
              <a:rPr lang="en-US" dirty="0" smtClean="0">
                <a:solidFill>
                  <a:srgbClr val="FF0000"/>
                </a:solidFill>
              </a:rPr>
              <a:t>Individual-level</a:t>
            </a:r>
            <a:r>
              <a:rPr lang="en-US" dirty="0" smtClean="0"/>
              <a:t>: a teacher’s willingness </a:t>
            </a:r>
            <a:r>
              <a:rPr lang="en-US" dirty="0"/>
              <a:t>to be </a:t>
            </a:r>
            <a:r>
              <a:rPr lang="en-US" i="1" dirty="0"/>
              <a:t>vulnerable</a:t>
            </a:r>
            <a:r>
              <a:rPr lang="en-US" dirty="0"/>
              <a:t> to a parent based on the confidence that the parent is benevolent, reliable, competent, honest, and </a:t>
            </a:r>
            <a:r>
              <a:rPr lang="en-US" dirty="0" smtClean="0"/>
              <a:t>open</a:t>
            </a:r>
            <a:r>
              <a:rPr lang="en-US" dirty="0"/>
              <a:t> </a:t>
            </a:r>
            <a:r>
              <a:rPr lang="en-US" dirty="0" smtClean="0"/>
              <a:t>(</a:t>
            </a:r>
            <a:r>
              <a:rPr lang="en-US" dirty="0" err="1" smtClean="0"/>
              <a:t>Tschannen</a:t>
            </a:r>
            <a:r>
              <a:rPr lang="en-US" dirty="0" smtClean="0"/>
              <a:t>-Moran &amp; Hoy, 2000).</a:t>
            </a:r>
          </a:p>
          <a:p>
            <a:pPr marL="0" indent="0">
              <a:buNone/>
            </a:pPr>
            <a:endParaRPr lang="en-US" dirty="0"/>
          </a:p>
          <a:p>
            <a:pPr marL="0" indent="0">
              <a:buNone/>
            </a:pPr>
            <a:r>
              <a:rPr lang="en-US" dirty="0" smtClean="0">
                <a:solidFill>
                  <a:srgbClr val="FF0000"/>
                </a:solidFill>
              </a:rPr>
              <a:t>Critical family engagement </a:t>
            </a:r>
            <a:r>
              <a:rPr lang="en-US" dirty="0" smtClean="0"/>
              <a:t>literature (</a:t>
            </a:r>
            <a:r>
              <a:rPr lang="en-US" dirty="0" err="1" smtClean="0"/>
              <a:t>Lareau</a:t>
            </a:r>
            <a:r>
              <a:rPr lang="en-US" dirty="0" smtClean="0"/>
              <a:t>, Lawrence-Lightfoot, 1978, 2003).</a:t>
            </a:r>
            <a:endParaRPr lang="en-US" dirty="0"/>
          </a:p>
          <a:p>
            <a:pPr marL="0" indent="0">
              <a:buNone/>
            </a:pPr>
            <a:endParaRPr lang="en-US" dirty="0"/>
          </a:p>
        </p:txBody>
      </p:sp>
      <p:sp>
        <p:nvSpPr>
          <p:cNvPr id="7" name="Text Placeholder 6"/>
          <p:cNvSpPr>
            <a:spLocks noGrp="1"/>
          </p:cNvSpPr>
          <p:nvPr>
            <p:ph type="body" sz="quarter" idx="3"/>
          </p:nvPr>
        </p:nvSpPr>
        <p:spPr/>
        <p:txBody>
          <a:bodyPr/>
          <a:lstStyle/>
          <a:p>
            <a:pPr algn="ctr"/>
            <a:r>
              <a:rPr lang="en-US" dirty="0" smtClean="0"/>
              <a:t>Collective Trust</a:t>
            </a:r>
            <a:endParaRPr lang="en-US" dirty="0"/>
          </a:p>
        </p:txBody>
      </p:sp>
      <p:sp>
        <p:nvSpPr>
          <p:cNvPr id="8" name="Content Placeholder 7"/>
          <p:cNvSpPr>
            <a:spLocks noGrp="1"/>
          </p:cNvSpPr>
          <p:nvPr>
            <p:ph sz="quarter" idx="4"/>
          </p:nvPr>
        </p:nvSpPr>
        <p:spPr>
          <a:xfrm>
            <a:off x="4645025" y="2251370"/>
            <a:ext cx="4041775" cy="3951288"/>
          </a:xfrm>
        </p:spPr>
        <p:txBody>
          <a:bodyPr>
            <a:normAutofit/>
          </a:bodyPr>
          <a:lstStyle/>
          <a:p>
            <a:pPr marL="0" indent="0">
              <a:buNone/>
            </a:pPr>
            <a:r>
              <a:rPr lang="en-US" dirty="0" smtClean="0">
                <a:solidFill>
                  <a:srgbClr val="FF0000"/>
                </a:solidFill>
              </a:rPr>
              <a:t>School-level</a:t>
            </a:r>
            <a:r>
              <a:rPr lang="en-US" dirty="0" smtClean="0">
                <a:solidFill>
                  <a:srgbClr val="000000"/>
                </a:solidFill>
              </a:rPr>
              <a:t>:</a:t>
            </a:r>
            <a:r>
              <a:rPr lang="en-US" dirty="0" smtClean="0">
                <a:solidFill>
                  <a:srgbClr val="FF0000"/>
                </a:solidFill>
              </a:rPr>
              <a:t> </a:t>
            </a:r>
            <a:r>
              <a:rPr lang="en-US" dirty="0" smtClean="0"/>
              <a:t>when trusting parents is a school-level norm (Forsyth, Adams, &amp; Hoy, 2011).</a:t>
            </a:r>
          </a:p>
          <a:p>
            <a:pPr marL="0" indent="0">
              <a:buNone/>
            </a:pPr>
            <a:endParaRPr lang="en-US" dirty="0"/>
          </a:p>
          <a:p>
            <a:pPr marL="0" indent="0">
              <a:buNone/>
            </a:pPr>
            <a:r>
              <a:rPr lang="en-US" dirty="0" smtClean="0">
                <a:solidFill>
                  <a:srgbClr val="FF0000"/>
                </a:solidFill>
              </a:rPr>
              <a:t>Organizational literature </a:t>
            </a:r>
            <a:r>
              <a:rPr lang="en-US" dirty="0" smtClean="0"/>
              <a:t>(</a:t>
            </a:r>
            <a:r>
              <a:rPr lang="en-US" dirty="0" err="1" smtClean="0"/>
              <a:t>Bryk</a:t>
            </a:r>
            <a:r>
              <a:rPr lang="en-US" dirty="0" smtClean="0"/>
              <a:t> </a:t>
            </a:r>
            <a:r>
              <a:rPr lang="en-US" dirty="0"/>
              <a:t>&amp; Schneider, </a:t>
            </a:r>
            <a:r>
              <a:rPr lang="en-US" dirty="0" smtClean="0"/>
              <a:t>2002; </a:t>
            </a:r>
            <a:r>
              <a:rPr lang="en-US" dirty="0" err="1" smtClean="0"/>
              <a:t>Bryk</a:t>
            </a:r>
            <a:r>
              <a:rPr lang="en-US" dirty="0"/>
              <a:t>, Sebring, </a:t>
            </a:r>
            <a:r>
              <a:rPr lang="en-US" dirty="0" err="1"/>
              <a:t>Allensworth</a:t>
            </a:r>
            <a:r>
              <a:rPr lang="en-US" dirty="0"/>
              <a:t>, </a:t>
            </a:r>
            <a:r>
              <a:rPr lang="en-US" dirty="0" err="1"/>
              <a:t>Luppescu</a:t>
            </a:r>
            <a:r>
              <a:rPr lang="en-US" dirty="0"/>
              <a:t>, &amp; Easton, </a:t>
            </a:r>
            <a:r>
              <a:rPr lang="en-US" dirty="0" smtClean="0"/>
              <a:t>2010; </a:t>
            </a:r>
            <a:r>
              <a:rPr lang="en-US" dirty="0" err="1" smtClean="0"/>
              <a:t>Tschannen</a:t>
            </a:r>
            <a:r>
              <a:rPr lang="en-US" dirty="0"/>
              <a:t>-Moran &amp; Hoy, </a:t>
            </a:r>
            <a:r>
              <a:rPr lang="en-US" dirty="0" smtClean="0"/>
              <a:t>2000)</a:t>
            </a:r>
            <a:endParaRPr lang="en-US" dirty="0"/>
          </a:p>
          <a:p>
            <a:pPr marL="0" indent="0">
              <a:buNone/>
            </a:pPr>
            <a:endParaRPr lang="en-US" dirty="0"/>
          </a:p>
        </p:txBody>
      </p:sp>
    </p:spTree>
    <p:extLst>
      <p:ext uri="{BB962C8B-B14F-4D97-AF65-F5344CB8AC3E}">
        <p14:creationId xmlns:p14="http://schemas.microsoft.com/office/powerpoint/2010/main" val="438961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Role as program facilitator might have influenced participants’ honesty about TIP</a:t>
            </a:r>
          </a:p>
          <a:p>
            <a:endParaRPr lang="en-US" dirty="0"/>
          </a:p>
          <a:p>
            <a:r>
              <a:rPr lang="en-US" dirty="0"/>
              <a:t>Inability </a:t>
            </a:r>
            <a:r>
              <a:rPr lang="en-US" dirty="0" smtClean="0"/>
              <a:t>to interview </a:t>
            </a:r>
            <a:r>
              <a:rPr lang="en-US" dirty="0"/>
              <a:t>families for a more holistic </a:t>
            </a:r>
            <a:r>
              <a:rPr lang="en-US" dirty="0" smtClean="0"/>
              <a:t>perspective</a:t>
            </a:r>
          </a:p>
          <a:p>
            <a:pPr marL="0" indent="0">
              <a:buNone/>
            </a:pPr>
            <a:endParaRPr lang="en-US" dirty="0" smtClean="0"/>
          </a:p>
          <a:p>
            <a:r>
              <a:rPr lang="en-US" dirty="0" smtClean="0"/>
              <a:t>Omission of 7 classroom teachers from Webster sample</a:t>
            </a:r>
          </a:p>
          <a:p>
            <a:pPr marL="0" indent="0">
              <a:buNone/>
            </a:pPr>
            <a:endParaRPr lang="en-US" dirty="0"/>
          </a:p>
          <a:p>
            <a:r>
              <a:rPr lang="en-US" dirty="0" smtClean="0"/>
              <a:t>Few observations of faculty social exchange outside of TIP program</a:t>
            </a:r>
          </a:p>
          <a:p>
            <a:endParaRPr lang="en-US" dirty="0"/>
          </a:p>
          <a:p>
            <a:r>
              <a:rPr lang="en-US" dirty="0" smtClean="0"/>
              <a:t>Failure of collective faculty trust scale to assess setting</a:t>
            </a:r>
            <a:endParaRPr lang="en-US" dirty="0"/>
          </a:p>
        </p:txBody>
      </p:sp>
    </p:spTree>
    <p:extLst>
      <p:ext uri="{BB962C8B-B14F-4D97-AF65-F5344CB8AC3E}">
        <p14:creationId xmlns:p14="http://schemas.microsoft.com/office/powerpoint/2010/main" val="24692900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teacher professional development</a:t>
            </a:r>
            <a:endParaRPr lang="en-US" dirty="0"/>
          </a:p>
        </p:txBody>
      </p:sp>
      <p:sp>
        <p:nvSpPr>
          <p:cNvPr id="3" name="Content Placeholder 2"/>
          <p:cNvSpPr>
            <a:spLocks noGrp="1"/>
          </p:cNvSpPr>
          <p:nvPr>
            <p:ph idx="1"/>
          </p:nvPr>
        </p:nvSpPr>
        <p:spPr>
          <a:xfrm>
            <a:off x="457200" y="2074484"/>
            <a:ext cx="8229600" cy="4525963"/>
          </a:xfrm>
        </p:spPr>
        <p:txBody>
          <a:bodyPr>
            <a:normAutofit fontScale="85000" lnSpcReduction="20000"/>
          </a:bodyPr>
          <a:lstStyle/>
          <a:p>
            <a:r>
              <a:rPr lang="en-US" dirty="0" smtClean="0"/>
              <a:t>Adapt curriculum based on school climate, particularly the extent to which teachers trust one another</a:t>
            </a:r>
          </a:p>
          <a:p>
            <a:pPr lvl="1"/>
            <a:r>
              <a:rPr lang="en-US" dirty="0" smtClean="0"/>
              <a:t>Use the following items to assess trust: To </a:t>
            </a:r>
            <a:r>
              <a:rPr lang="en-US" dirty="0"/>
              <a:t>what extent teachers respect other teachers who take the lead on school improvement efforts and to what extent teachers respect colleagues who are expert at their </a:t>
            </a:r>
            <a:r>
              <a:rPr lang="en-US" dirty="0" smtClean="0"/>
              <a:t>craft (</a:t>
            </a:r>
            <a:r>
              <a:rPr lang="en-US" dirty="0" err="1" smtClean="0"/>
              <a:t>Bryk</a:t>
            </a:r>
            <a:r>
              <a:rPr lang="en-US" dirty="0" smtClean="0"/>
              <a:t> et al., 2010) </a:t>
            </a:r>
          </a:p>
          <a:p>
            <a:r>
              <a:rPr lang="en-US" dirty="0"/>
              <a:t>Use a “cultural community wealth” </a:t>
            </a:r>
            <a:r>
              <a:rPr lang="en-US" dirty="0" smtClean="0"/>
              <a:t>framework to re-define family engagement </a:t>
            </a:r>
            <a:r>
              <a:rPr lang="en-US" dirty="0"/>
              <a:t>(e.g. </a:t>
            </a:r>
            <a:r>
              <a:rPr lang="en-US" dirty="0" err="1"/>
              <a:t>Yosso</a:t>
            </a:r>
            <a:r>
              <a:rPr lang="en-US" dirty="0"/>
              <a:t>, 2005)</a:t>
            </a:r>
          </a:p>
          <a:p>
            <a:r>
              <a:rPr lang="en-US" dirty="0"/>
              <a:t>Provide training to community school coordinators (or similar roles) to help teachers cope with the emotions of family engagement</a:t>
            </a:r>
          </a:p>
          <a:p>
            <a:pPr marL="0" indent="0">
              <a:buNone/>
            </a:pPr>
            <a:endParaRPr lang="en-US" dirty="0"/>
          </a:p>
        </p:txBody>
      </p:sp>
    </p:spTree>
    <p:extLst>
      <p:ext uri="{BB962C8B-B14F-4D97-AF65-F5344CB8AC3E}">
        <p14:creationId xmlns:p14="http://schemas.microsoft.com/office/powerpoint/2010/main" val="3710369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policy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Family engagement policies:</a:t>
            </a:r>
          </a:p>
          <a:p>
            <a:pPr lvl="1"/>
            <a:r>
              <a:rPr lang="en-US" dirty="0" smtClean="0"/>
              <a:t>Incorporate family engagement skills and cultural competency into state teaching standards</a:t>
            </a:r>
          </a:p>
          <a:p>
            <a:pPr lvl="1"/>
            <a:r>
              <a:rPr lang="en-US" dirty="0"/>
              <a:t>Use family engagement in teacher evaluations as long as teachers are provided with support</a:t>
            </a:r>
          </a:p>
          <a:p>
            <a:pPr lvl="1"/>
            <a:r>
              <a:rPr lang="en-US" dirty="0" smtClean="0"/>
              <a:t>Unless districts and schools are willing to support teachers to engage families, narratives that family engagement are important might do more harm than good</a:t>
            </a:r>
          </a:p>
          <a:p>
            <a:pPr marL="457200" lvl="1" indent="0">
              <a:buNone/>
            </a:pPr>
            <a:endParaRPr lang="en-US" dirty="0" smtClean="0"/>
          </a:p>
          <a:p>
            <a:r>
              <a:rPr lang="en-US" dirty="0" smtClean="0"/>
              <a:t>Broader educational policy:</a:t>
            </a:r>
          </a:p>
          <a:p>
            <a:pPr lvl="1"/>
            <a:r>
              <a:rPr lang="en-US" dirty="0" smtClean="0"/>
              <a:t>Teacher longevity in a school builds “experience credibility.”</a:t>
            </a:r>
          </a:p>
          <a:p>
            <a:pPr lvl="1"/>
            <a:r>
              <a:rPr lang="en-US" dirty="0" smtClean="0"/>
              <a:t>Hard controls make it difficult for teachers to trust one another and parents.</a:t>
            </a:r>
            <a:endParaRPr lang="en-US" dirty="0"/>
          </a:p>
        </p:txBody>
      </p:sp>
    </p:spTree>
    <p:extLst>
      <p:ext uri="{BB962C8B-B14F-4D97-AF65-F5344CB8AC3E}">
        <p14:creationId xmlns:p14="http://schemas.microsoft.com/office/powerpoint/2010/main" val="32327178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Directions for Future Research</a:t>
            </a:r>
            <a:endParaRPr lang="en-US" dirty="0"/>
          </a:p>
        </p:txBody>
      </p:sp>
      <p:sp>
        <p:nvSpPr>
          <p:cNvPr id="3" name="Content Placeholder 2"/>
          <p:cNvSpPr>
            <a:spLocks noGrp="1"/>
          </p:cNvSpPr>
          <p:nvPr>
            <p:ph idx="1"/>
          </p:nvPr>
        </p:nvSpPr>
        <p:spPr/>
        <p:txBody>
          <a:bodyPr/>
          <a:lstStyle/>
          <a:p>
            <a:r>
              <a:rPr lang="en-US" dirty="0"/>
              <a:t>W</a:t>
            </a:r>
            <a:r>
              <a:rPr lang="en-US" dirty="0" smtClean="0"/>
              <a:t>hat </a:t>
            </a:r>
            <a:r>
              <a:rPr lang="en-US" dirty="0"/>
              <a:t>contextual factors impede and facilitate faculty members’ willingness </a:t>
            </a:r>
            <a:r>
              <a:rPr lang="en-US" dirty="0">
                <a:solidFill>
                  <a:srgbClr val="FF0000"/>
                </a:solidFill>
              </a:rPr>
              <a:t>to be vulnerable </a:t>
            </a:r>
            <a:r>
              <a:rPr lang="en-US" dirty="0"/>
              <a:t>to one another and to </a:t>
            </a:r>
            <a:r>
              <a:rPr lang="en-US" dirty="0" smtClean="0"/>
              <a:t>parents?</a:t>
            </a:r>
          </a:p>
          <a:p>
            <a:endParaRPr lang="en-US" dirty="0"/>
          </a:p>
          <a:p>
            <a:r>
              <a:rPr lang="en-US" dirty="0" smtClean="0"/>
              <a:t>More sophisticated ways to measure faculty social exchange regarding family engagement</a:t>
            </a:r>
          </a:p>
          <a:p>
            <a:endParaRPr lang="en-US" dirty="0"/>
          </a:p>
          <a:p>
            <a:endParaRPr lang="en-US" dirty="0"/>
          </a:p>
        </p:txBody>
      </p:sp>
    </p:spTree>
    <p:extLst>
      <p:ext uri="{BB962C8B-B14F-4D97-AF65-F5344CB8AC3E}">
        <p14:creationId xmlns:p14="http://schemas.microsoft.com/office/powerpoint/2010/main" val="2930799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44875"/>
            <a:ext cx="8229600" cy="4525963"/>
          </a:xfrm>
        </p:spPr>
        <p:txBody>
          <a:bodyPr/>
          <a:lstStyle/>
          <a:p>
            <a:pPr marL="0" indent="0" algn="ctr">
              <a:buNone/>
            </a:pPr>
            <a:r>
              <a:rPr lang="en-US" dirty="0" smtClean="0"/>
              <a:t>Thank you!</a:t>
            </a:r>
          </a:p>
          <a:p>
            <a:pPr marL="0" indent="0" algn="ctr">
              <a:buNone/>
            </a:pPr>
            <a:endParaRPr lang="en-US" dirty="0"/>
          </a:p>
          <a:p>
            <a:pPr marL="0" indent="0" algn="ctr">
              <a:buNone/>
            </a:pPr>
            <a:r>
              <a:rPr lang="en-US" dirty="0" smtClean="0"/>
              <a:t>Questions? Comments?</a:t>
            </a:r>
            <a:endParaRPr lang="en-US" dirty="0"/>
          </a:p>
        </p:txBody>
      </p:sp>
    </p:spTree>
    <p:extLst>
      <p:ext uri="{BB962C8B-B14F-4D97-AF65-F5344CB8AC3E}">
        <p14:creationId xmlns:p14="http://schemas.microsoft.com/office/powerpoint/2010/main" val="291811911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Trust?</a:t>
            </a:r>
            <a:endParaRPr lang="en-US" dirty="0"/>
          </a:p>
        </p:txBody>
      </p:sp>
      <p:sp>
        <p:nvSpPr>
          <p:cNvPr id="3" name="Text Placeholder 2"/>
          <p:cNvSpPr>
            <a:spLocks noGrp="1"/>
          </p:cNvSpPr>
          <p:nvPr>
            <p:ph type="body" idx="1"/>
          </p:nvPr>
        </p:nvSpPr>
        <p:spPr>
          <a:xfrm>
            <a:off x="457200" y="1272799"/>
            <a:ext cx="4040188" cy="639762"/>
          </a:xfrm>
        </p:spPr>
        <p:txBody>
          <a:bodyPr/>
          <a:lstStyle/>
          <a:p>
            <a:r>
              <a:rPr lang="en-US" dirty="0" smtClean="0"/>
              <a:t>1. Interdependence</a:t>
            </a:r>
            <a:endParaRPr lang="en-US" dirty="0"/>
          </a:p>
        </p:txBody>
      </p:sp>
      <p:sp>
        <p:nvSpPr>
          <p:cNvPr id="4" name="Content Placeholder 3"/>
          <p:cNvSpPr>
            <a:spLocks noGrp="1"/>
          </p:cNvSpPr>
          <p:nvPr>
            <p:ph sz="half" idx="2"/>
          </p:nvPr>
        </p:nvSpPr>
        <p:spPr>
          <a:xfrm>
            <a:off x="457200" y="1933741"/>
            <a:ext cx="4040188" cy="3951288"/>
          </a:xfrm>
        </p:spPr>
        <p:txBody>
          <a:bodyPr/>
          <a:lstStyle/>
          <a:p>
            <a:r>
              <a:rPr lang="en-US" dirty="0" smtClean="0"/>
              <a:t>Children do better when parents and teachers are aligned (real)</a:t>
            </a:r>
          </a:p>
          <a:p>
            <a:r>
              <a:rPr lang="en-US" dirty="0" smtClean="0"/>
              <a:t>Narrative that children cannot succeed without engaged parents (perceived)</a:t>
            </a:r>
          </a:p>
        </p:txBody>
      </p:sp>
      <p:sp>
        <p:nvSpPr>
          <p:cNvPr id="5" name="Text Placeholder 4"/>
          <p:cNvSpPr>
            <a:spLocks noGrp="1"/>
          </p:cNvSpPr>
          <p:nvPr>
            <p:ph type="body" sz="quarter" idx="3"/>
          </p:nvPr>
        </p:nvSpPr>
        <p:spPr>
          <a:xfrm>
            <a:off x="4645025" y="1258993"/>
            <a:ext cx="4041775" cy="639762"/>
          </a:xfrm>
        </p:spPr>
        <p:txBody>
          <a:bodyPr/>
          <a:lstStyle/>
          <a:p>
            <a:r>
              <a:rPr lang="en-US" dirty="0" smtClean="0"/>
              <a:t>2. Risk</a:t>
            </a:r>
            <a:endParaRPr lang="en-US" dirty="0"/>
          </a:p>
        </p:txBody>
      </p:sp>
      <p:sp>
        <p:nvSpPr>
          <p:cNvPr id="6" name="Content Placeholder 5"/>
          <p:cNvSpPr>
            <a:spLocks noGrp="1"/>
          </p:cNvSpPr>
          <p:nvPr>
            <p:ph sz="quarter" idx="4"/>
          </p:nvPr>
        </p:nvSpPr>
        <p:spPr>
          <a:xfrm>
            <a:off x="4645025" y="1871143"/>
            <a:ext cx="4041775" cy="3951288"/>
          </a:xfrm>
        </p:spPr>
        <p:txBody>
          <a:bodyPr/>
          <a:lstStyle/>
          <a:p>
            <a:r>
              <a:rPr lang="en-US" dirty="0" smtClean="0"/>
              <a:t>Emotional geographies (Hargreaves)</a:t>
            </a:r>
          </a:p>
          <a:p>
            <a:r>
              <a:rPr lang="en-US" dirty="0" smtClean="0"/>
              <a:t>Professional stature (</a:t>
            </a:r>
            <a:r>
              <a:rPr lang="en-US" dirty="0" err="1" smtClean="0"/>
              <a:t>Lareau</a:t>
            </a:r>
            <a:r>
              <a:rPr lang="en-US" dirty="0" smtClean="0"/>
              <a:t>; Hoover-Dempsey)</a:t>
            </a:r>
          </a:p>
          <a:p>
            <a:r>
              <a:rPr lang="en-US" dirty="0" smtClean="0"/>
              <a:t>Time</a:t>
            </a:r>
          </a:p>
          <a:p>
            <a:pPr marL="0" indent="0">
              <a:buNone/>
            </a:pPr>
            <a:endParaRPr lang="en-US" dirty="0"/>
          </a:p>
        </p:txBody>
      </p:sp>
      <p:pic>
        <p:nvPicPr>
          <p:cNvPr id="11" name="Picture 10"/>
          <p:cNvPicPr>
            <a:picLocks noChangeAspect="1"/>
          </p:cNvPicPr>
          <p:nvPr/>
        </p:nvPicPr>
        <p:blipFill>
          <a:blip r:embed="rId3"/>
          <a:stretch>
            <a:fillRect/>
          </a:stretch>
        </p:blipFill>
        <p:spPr>
          <a:xfrm>
            <a:off x="2495967" y="4828341"/>
            <a:ext cx="1562174" cy="1916667"/>
          </a:xfrm>
          <a:prstGeom prst="rect">
            <a:avLst/>
          </a:prstGeom>
        </p:spPr>
      </p:pic>
      <p:pic>
        <p:nvPicPr>
          <p:cNvPr id="12" name="Picture 11"/>
          <p:cNvPicPr>
            <a:picLocks noChangeAspect="1"/>
          </p:cNvPicPr>
          <p:nvPr/>
        </p:nvPicPr>
        <p:blipFill rotWithShape="1">
          <a:blip r:embed="rId4"/>
          <a:srcRect l="19281" t="14476" r="23838" b="-160"/>
          <a:stretch/>
        </p:blipFill>
        <p:spPr>
          <a:xfrm>
            <a:off x="4497388" y="4417438"/>
            <a:ext cx="1559518" cy="2349148"/>
          </a:xfrm>
          <a:prstGeom prst="rect">
            <a:avLst/>
          </a:prstGeom>
        </p:spPr>
      </p:pic>
      <p:pic>
        <p:nvPicPr>
          <p:cNvPr id="13" name="Picture 12"/>
          <p:cNvPicPr>
            <a:picLocks noChangeAspect="1"/>
          </p:cNvPicPr>
          <p:nvPr/>
        </p:nvPicPr>
        <p:blipFill>
          <a:blip r:embed="rId5"/>
          <a:stretch>
            <a:fillRect/>
          </a:stretch>
        </p:blipFill>
        <p:spPr>
          <a:xfrm>
            <a:off x="6601652" y="4773568"/>
            <a:ext cx="1520992" cy="1971440"/>
          </a:xfrm>
          <a:prstGeom prst="rect">
            <a:avLst/>
          </a:prstGeom>
        </p:spPr>
      </p:pic>
      <p:pic>
        <p:nvPicPr>
          <p:cNvPr id="14" name="Picture 13"/>
          <p:cNvPicPr>
            <a:picLocks noChangeAspect="1"/>
          </p:cNvPicPr>
          <p:nvPr/>
        </p:nvPicPr>
        <p:blipFill>
          <a:blip r:embed="rId6"/>
          <a:stretch>
            <a:fillRect/>
          </a:stretch>
        </p:blipFill>
        <p:spPr>
          <a:xfrm>
            <a:off x="661854" y="5003472"/>
            <a:ext cx="1121055" cy="1763114"/>
          </a:xfrm>
          <a:prstGeom prst="rect">
            <a:avLst/>
          </a:prstGeom>
        </p:spPr>
      </p:pic>
    </p:spTree>
    <p:extLst>
      <p:ext uri="{BB962C8B-B14F-4D97-AF65-F5344CB8AC3E}">
        <p14:creationId xmlns:p14="http://schemas.microsoft.com/office/powerpoint/2010/main" val="185150647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Trustworthiness &amp; Authenticity </a:t>
            </a:r>
            <a:br>
              <a:rPr lang="en-US" dirty="0" smtClean="0"/>
            </a:br>
            <a:r>
              <a:rPr lang="en-US" dirty="0" smtClean="0"/>
              <a:t>(</a:t>
            </a:r>
            <a:r>
              <a:rPr lang="en-US" dirty="0" err="1" smtClean="0"/>
              <a:t>Guba</a:t>
            </a:r>
            <a:r>
              <a:rPr lang="en-US" dirty="0" smtClean="0"/>
              <a:t> &amp; Lincoln, 1989)</a:t>
            </a:r>
            <a:endParaRPr lang="en-US" dirty="0"/>
          </a:p>
        </p:txBody>
      </p:sp>
      <p:sp>
        <p:nvSpPr>
          <p:cNvPr id="5" name="Text Placeholder 4"/>
          <p:cNvSpPr>
            <a:spLocks noGrp="1"/>
          </p:cNvSpPr>
          <p:nvPr>
            <p:ph type="body" idx="1"/>
          </p:nvPr>
        </p:nvSpPr>
        <p:spPr/>
        <p:txBody>
          <a:bodyPr/>
          <a:lstStyle/>
          <a:p>
            <a:r>
              <a:rPr lang="en-US" dirty="0" smtClean="0"/>
              <a:t>Trustworthiness</a:t>
            </a:r>
            <a:endParaRPr lang="en-US" dirty="0"/>
          </a:p>
        </p:txBody>
      </p:sp>
      <p:sp>
        <p:nvSpPr>
          <p:cNvPr id="6" name="Content Placeholder 5"/>
          <p:cNvSpPr>
            <a:spLocks noGrp="1"/>
          </p:cNvSpPr>
          <p:nvPr>
            <p:ph sz="half" idx="2"/>
          </p:nvPr>
        </p:nvSpPr>
        <p:spPr/>
        <p:txBody>
          <a:bodyPr/>
          <a:lstStyle/>
          <a:p>
            <a:r>
              <a:rPr lang="en-US" dirty="0"/>
              <a:t>Prolonged engagement</a:t>
            </a:r>
          </a:p>
          <a:p>
            <a:r>
              <a:rPr lang="en-US" dirty="0"/>
              <a:t>Persistent observation</a:t>
            </a:r>
          </a:p>
          <a:p>
            <a:r>
              <a:rPr lang="en-US" dirty="0"/>
              <a:t>Peer debriefing/Member </a:t>
            </a:r>
            <a:r>
              <a:rPr lang="en-US" dirty="0" smtClean="0"/>
              <a:t>checks</a:t>
            </a:r>
          </a:p>
          <a:p>
            <a:r>
              <a:rPr lang="en-US" dirty="0" smtClean="0"/>
              <a:t>Negative case analysis</a:t>
            </a:r>
            <a:endParaRPr lang="en-US" dirty="0"/>
          </a:p>
          <a:p>
            <a:r>
              <a:rPr lang="en-US" dirty="0"/>
              <a:t>Progressive subjectivity</a:t>
            </a:r>
          </a:p>
          <a:p>
            <a:r>
              <a:rPr lang="en-US" dirty="0"/>
              <a:t>Dependability</a:t>
            </a:r>
          </a:p>
          <a:p>
            <a:r>
              <a:rPr lang="en-US" dirty="0" err="1"/>
              <a:t>Confirmability</a:t>
            </a:r>
            <a:endParaRPr lang="en-US" dirty="0"/>
          </a:p>
          <a:p>
            <a:pPr marL="0" indent="0">
              <a:buNone/>
            </a:pPr>
            <a:endParaRPr lang="en-US" dirty="0"/>
          </a:p>
        </p:txBody>
      </p:sp>
      <p:sp>
        <p:nvSpPr>
          <p:cNvPr id="7" name="Text Placeholder 6"/>
          <p:cNvSpPr>
            <a:spLocks noGrp="1"/>
          </p:cNvSpPr>
          <p:nvPr>
            <p:ph type="body" sz="quarter" idx="3"/>
          </p:nvPr>
        </p:nvSpPr>
        <p:spPr/>
        <p:txBody>
          <a:bodyPr/>
          <a:lstStyle/>
          <a:p>
            <a:r>
              <a:rPr lang="en-US" dirty="0" smtClean="0"/>
              <a:t>Authenticity</a:t>
            </a:r>
            <a:endParaRPr lang="en-US" dirty="0"/>
          </a:p>
        </p:txBody>
      </p:sp>
      <p:sp>
        <p:nvSpPr>
          <p:cNvPr id="8" name="Content Placeholder 7"/>
          <p:cNvSpPr>
            <a:spLocks noGrp="1"/>
          </p:cNvSpPr>
          <p:nvPr>
            <p:ph sz="quarter" idx="4"/>
          </p:nvPr>
        </p:nvSpPr>
        <p:spPr/>
        <p:txBody>
          <a:bodyPr/>
          <a:lstStyle/>
          <a:p>
            <a:r>
              <a:rPr lang="en-US" dirty="0" smtClean="0"/>
              <a:t>Fairness</a:t>
            </a:r>
          </a:p>
          <a:p>
            <a:r>
              <a:rPr lang="en-US" dirty="0" smtClean="0"/>
              <a:t>Ontological authenticity</a:t>
            </a:r>
          </a:p>
          <a:p>
            <a:r>
              <a:rPr lang="en-US" dirty="0" smtClean="0"/>
              <a:t>Educational authenticity</a:t>
            </a:r>
          </a:p>
          <a:p>
            <a:r>
              <a:rPr lang="en-US" dirty="0" smtClean="0"/>
              <a:t>Tactical authenticity</a:t>
            </a:r>
            <a:endParaRPr lang="en-US" dirty="0"/>
          </a:p>
        </p:txBody>
      </p:sp>
    </p:spTree>
    <p:extLst>
      <p:ext uri="{BB962C8B-B14F-4D97-AF65-F5344CB8AC3E}">
        <p14:creationId xmlns:p14="http://schemas.microsoft.com/office/powerpoint/2010/main" val="12927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974785" y="3058257"/>
            <a:ext cx="3784600" cy="3390900"/>
          </a:xfrm>
          <a:prstGeom prst="rect">
            <a:avLst/>
          </a:prstGeom>
        </p:spPr>
      </p:pic>
      <p:pic>
        <p:nvPicPr>
          <p:cNvPr id="6" name="Picture 5"/>
          <p:cNvPicPr>
            <a:picLocks noChangeAspect="1"/>
          </p:cNvPicPr>
          <p:nvPr/>
        </p:nvPicPr>
        <p:blipFill>
          <a:blip r:embed="rId4"/>
          <a:stretch>
            <a:fillRect/>
          </a:stretch>
        </p:blipFill>
        <p:spPr>
          <a:xfrm>
            <a:off x="517369" y="2787905"/>
            <a:ext cx="3430177" cy="3661252"/>
          </a:xfrm>
          <a:prstGeom prst="rect">
            <a:avLst/>
          </a:prstGeom>
        </p:spPr>
      </p:pic>
      <p:sp>
        <p:nvSpPr>
          <p:cNvPr id="7" name="TextBox 6"/>
          <p:cNvSpPr txBox="1"/>
          <p:nvPr/>
        </p:nvSpPr>
        <p:spPr>
          <a:xfrm>
            <a:off x="719127" y="2005306"/>
            <a:ext cx="3228419" cy="369332"/>
          </a:xfrm>
          <a:prstGeom prst="rect">
            <a:avLst/>
          </a:prstGeom>
          <a:noFill/>
        </p:spPr>
        <p:txBody>
          <a:bodyPr wrap="square" rtlCol="0">
            <a:spAutoFit/>
          </a:bodyPr>
          <a:lstStyle/>
          <a:p>
            <a:pPr algn="ctr"/>
            <a:r>
              <a:rPr lang="en-US" b="1" dirty="0" smtClean="0"/>
              <a:t>a) interdependence</a:t>
            </a:r>
            <a:endParaRPr lang="en-US" b="1" dirty="0"/>
          </a:p>
        </p:txBody>
      </p:sp>
      <p:sp>
        <p:nvSpPr>
          <p:cNvPr id="8" name="TextBox 7"/>
          <p:cNvSpPr txBox="1"/>
          <p:nvPr/>
        </p:nvSpPr>
        <p:spPr>
          <a:xfrm>
            <a:off x="5234895" y="2053825"/>
            <a:ext cx="3228419" cy="369332"/>
          </a:xfrm>
          <a:prstGeom prst="rect">
            <a:avLst/>
          </a:prstGeom>
          <a:noFill/>
        </p:spPr>
        <p:txBody>
          <a:bodyPr wrap="square" rtlCol="0">
            <a:spAutoFit/>
          </a:bodyPr>
          <a:lstStyle/>
          <a:p>
            <a:pPr algn="ctr"/>
            <a:r>
              <a:rPr lang="en-US" b="1" dirty="0" smtClean="0"/>
              <a:t>b) risk</a:t>
            </a:r>
            <a:endParaRPr lang="en-US" b="1" dirty="0"/>
          </a:p>
        </p:txBody>
      </p:sp>
      <p:sp>
        <p:nvSpPr>
          <p:cNvPr id="9" name="Title 8"/>
          <p:cNvSpPr>
            <a:spLocks noGrp="1"/>
          </p:cNvSpPr>
          <p:nvPr>
            <p:ph type="title"/>
          </p:nvPr>
        </p:nvSpPr>
        <p:spPr/>
        <p:txBody>
          <a:bodyPr/>
          <a:lstStyle/>
          <a:p>
            <a:r>
              <a:rPr lang="en-US" dirty="0" smtClean="0"/>
              <a:t>Trust Involves…</a:t>
            </a:r>
            <a:endParaRPr lang="en-US" dirty="0"/>
          </a:p>
        </p:txBody>
      </p:sp>
    </p:spTree>
    <p:extLst>
      <p:ext uri="{BB962C8B-B14F-4D97-AF65-F5344CB8AC3E}">
        <p14:creationId xmlns:p14="http://schemas.microsoft.com/office/powerpoint/2010/main" val="160937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Why Does Teacher Trust in Families Matter?</a:t>
            </a:r>
          </a:p>
        </p:txBody>
      </p:sp>
      <p:sp>
        <p:nvSpPr>
          <p:cNvPr id="5" name="Content Placeholder 4"/>
          <p:cNvSpPr>
            <a:spLocks noGrp="1"/>
          </p:cNvSpPr>
          <p:nvPr>
            <p:ph sz="half" idx="1"/>
          </p:nvPr>
        </p:nvSpPr>
        <p:spPr/>
        <p:txBody>
          <a:bodyPr>
            <a:normAutofit fontScale="62500" lnSpcReduction="20000"/>
          </a:bodyPr>
          <a:lstStyle/>
          <a:p>
            <a:pPr marL="0" indent="0">
              <a:buNone/>
            </a:pPr>
            <a:r>
              <a:rPr lang="en-US" sz="3300" dirty="0"/>
              <a:t>Children achieve at higher rates when parents and teachers trust one </a:t>
            </a:r>
            <a:r>
              <a:rPr lang="en-US" sz="3300" dirty="0" smtClean="0"/>
              <a:t>another.</a:t>
            </a:r>
          </a:p>
          <a:p>
            <a:pPr marL="0" indent="0">
              <a:buNone/>
            </a:pPr>
            <a:endParaRPr lang="en-US" sz="3300" dirty="0"/>
          </a:p>
          <a:p>
            <a:r>
              <a:rPr lang="en-US" sz="3700" dirty="0" err="1" smtClean="0"/>
              <a:t>Bryk</a:t>
            </a:r>
            <a:r>
              <a:rPr lang="en-US" sz="3700" dirty="0" smtClean="0"/>
              <a:t> </a:t>
            </a:r>
            <a:r>
              <a:rPr lang="en-US" sz="3700" dirty="0"/>
              <a:t>et al., 2010</a:t>
            </a:r>
          </a:p>
          <a:p>
            <a:r>
              <a:rPr lang="en-US" sz="3700" dirty="0"/>
              <a:t>Goddard, </a:t>
            </a:r>
            <a:r>
              <a:rPr lang="en-US" sz="3700" dirty="0" err="1"/>
              <a:t>Tschannen</a:t>
            </a:r>
            <a:r>
              <a:rPr lang="en-US" sz="3700" dirty="0"/>
              <a:t>-Moran, &amp; Hoy, </a:t>
            </a:r>
            <a:r>
              <a:rPr lang="en-US" sz="3700" dirty="0" smtClean="0"/>
              <a:t>2001</a:t>
            </a:r>
            <a:endParaRPr lang="en-US" dirty="0" smtClean="0"/>
          </a:p>
          <a:p>
            <a:endParaRPr lang="en-US" sz="3700" dirty="0"/>
          </a:p>
          <a:p>
            <a:pPr marL="0" indent="0" algn="ctr">
              <a:buNone/>
            </a:pPr>
            <a:r>
              <a:rPr lang="en-US" sz="6000" dirty="0" smtClean="0">
                <a:solidFill>
                  <a:srgbClr val="FF0000"/>
                </a:solidFill>
              </a:rPr>
              <a:t>WHY?</a:t>
            </a:r>
            <a:endParaRPr lang="en-US" sz="6000" dirty="0">
              <a:solidFill>
                <a:srgbClr val="FF0000"/>
              </a:solidFill>
            </a:endParaRPr>
          </a:p>
        </p:txBody>
      </p:sp>
      <p:sp>
        <p:nvSpPr>
          <p:cNvPr id="6" name="Content Placeholder 5"/>
          <p:cNvSpPr>
            <a:spLocks noGrp="1"/>
          </p:cNvSpPr>
          <p:nvPr>
            <p:ph sz="half" idx="2"/>
          </p:nvPr>
        </p:nvSpPr>
        <p:spPr/>
        <p:txBody>
          <a:bodyPr>
            <a:normAutofit fontScale="62500" lnSpcReduction="20000"/>
          </a:bodyPr>
          <a:lstStyle/>
          <a:p>
            <a:r>
              <a:rPr lang="en-US" dirty="0" smtClean="0"/>
              <a:t>Parents and teachers instill in child common norms and values (Coleman, 1988)</a:t>
            </a:r>
          </a:p>
          <a:p>
            <a:endParaRPr lang="en-US" dirty="0"/>
          </a:p>
          <a:p>
            <a:r>
              <a:rPr lang="en-US" dirty="0" smtClean="0"/>
              <a:t>Trust </a:t>
            </a:r>
            <a:r>
              <a:rPr lang="en-US" dirty="0"/>
              <a:t>is a “lubricant” </a:t>
            </a:r>
            <a:r>
              <a:rPr lang="en-US" dirty="0" smtClean="0"/>
              <a:t>for effective collaboration </a:t>
            </a:r>
            <a:r>
              <a:rPr lang="en-US" dirty="0"/>
              <a:t>(</a:t>
            </a:r>
            <a:r>
              <a:rPr lang="en-US" dirty="0" err="1"/>
              <a:t>Bryk</a:t>
            </a:r>
            <a:r>
              <a:rPr lang="en-US" dirty="0"/>
              <a:t> &amp; Schneider, 2002)</a:t>
            </a:r>
            <a:r>
              <a:rPr lang="en-US" dirty="0" smtClean="0"/>
              <a:t>.</a:t>
            </a:r>
          </a:p>
          <a:p>
            <a:endParaRPr lang="en-US" dirty="0"/>
          </a:p>
          <a:p>
            <a:r>
              <a:rPr lang="en-US" dirty="0" smtClean="0"/>
              <a:t>Collective </a:t>
            </a:r>
            <a:r>
              <a:rPr lang="en-US" dirty="0"/>
              <a:t>trust </a:t>
            </a:r>
            <a:r>
              <a:rPr lang="en-US" dirty="0" smtClean="0"/>
              <a:t>is </a:t>
            </a:r>
            <a:r>
              <a:rPr lang="en-US" dirty="0"/>
              <a:t>associated with teachers </a:t>
            </a:r>
            <a:r>
              <a:rPr lang="en-US" dirty="0" smtClean="0"/>
              <a:t>having </a:t>
            </a:r>
            <a:r>
              <a:rPr lang="en-US" dirty="0"/>
              <a:t>high expectations for students </a:t>
            </a:r>
            <a:r>
              <a:rPr lang="en-US" dirty="0" smtClean="0"/>
              <a:t>and collective teacher efficacy (</a:t>
            </a:r>
            <a:r>
              <a:rPr lang="en-US" dirty="0"/>
              <a:t>Hoy, 2012</a:t>
            </a:r>
            <a:r>
              <a:rPr lang="en-US" dirty="0" smtClean="0"/>
              <a:t>).</a:t>
            </a:r>
            <a:endParaRPr lang="en-US" dirty="0"/>
          </a:p>
          <a:p>
            <a:pPr marL="0" indent="0">
              <a:buNone/>
            </a:pPr>
            <a:endParaRPr lang="en-US" dirty="0"/>
          </a:p>
          <a:p>
            <a:r>
              <a:rPr lang="en-US" dirty="0"/>
              <a:t>Gap between what teachers expect from families and what </a:t>
            </a:r>
            <a:r>
              <a:rPr lang="en-US" dirty="0" smtClean="0"/>
              <a:t>families </a:t>
            </a:r>
            <a:r>
              <a:rPr lang="en-US" dirty="0"/>
              <a:t>do frustrates teachers and lowers morale (</a:t>
            </a:r>
            <a:r>
              <a:rPr lang="en-US" dirty="0" smtClean="0"/>
              <a:t>Hargreaves, 2005; Nakagawa, 2000).</a:t>
            </a:r>
            <a:endParaRPr lang="en-US" dirty="0"/>
          </a:p>
          <a:p>
            <a:endParaRPr lang="en-US" dirty="0"/>
          </a:p>
          <a:p>
            <a:pPr marL="0" indent="0">
              <a:buNone/>
            </a:pPr>
            <a:endParaRPr lang="en-US" dirty="0"/>
          </a:p>
        </p:txBody>
      </p:sp>
    </p:spTree>
    <p:extLst>
      <p:ext uri="{BB962C8B-B14F-4D97-AF65-F5344CB8AC3E}">
        <p14:creationId xmlns:p14="http://schemas.microsoft.com/office/powerpoint/2010/main" val="55403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7700" y="774700"/>
            <a:ext cx="7848600" cy="5308600"/>
          </a:xfrm>
          <a:prstGeom prst="rect">
            <a:avLst/>
          </a:prstGeom>
        </p:spPr>
      </p:pic>
    </p:spTree>
    <p:extLst>
      <p:ext uri="{BB962C8B-B14F-4D97-AF65-F5344CB8AC3E}">
        <p14:creationId xmlns:p14="http://schemas.microsoft.com/office/powerpoint/2010/main" val="50061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8261</TotalTime>
  <Words>7015</Words>
  <Application>Microsoft Macintosh PowerPoint</Application>
  <PresentationFormat>On-screen Show (4:3)</PresentationFormat>
  <Paragraphs>520</Paragraphs>
  <Slides>66</Slides>
  <Notes>33</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An Exploration of the Factors Influencing Teachers’ Trust in Parents</vt:lpstr>
      <vt:lpstr>PowerPoint Presentation</vt:lpstr>
      <vt:lpstr>PowerPoint Presentation</vt:lpstr>
      <vt:lpstr>PowerPoint Presentation</vt:lpstr>
      <vt:lpstr>Why Can’t Schools Buffer Against Mistrust?</vt:lpstr>
      <vt:lpstr>Defining Teacher-Parent Trust</vt:lpstr>
      <vt:lpstr>Trust Involves…</vt:lpstr>
      <vt:lpstr>Why Does Teacher Trust in Families Matter?</vt:lpstr>
      <vt:lpstr>PowerPoint Presentation</vt:lpstr>
      <vt:lpstr>PowerPoint Presentation</vt:lpstr>
      <vt:lpstr>How Do Schools Develop Collective Faculty Trust in Families?</vt:lpstr>
      <vt:lpstr>Theoretical Model:  What contextual factors enable and hinder the development of collective faculty trust in families? </vt:lpstr>
      <vt:lpstr>PowerPoint Presentation</vt:lpstr>
      <vt:lpstr>School Sites</vt:lpstr>
      <vt:lpstr>Methods Overview</vt:lpstr>
      <vt:lpstr>Observations</vt:lpstr>
      <vt:lpstr>Interviews</vt:lpstr>
      <vt:lpstr>Survey data</vt:lpstr>
      <vt:lpstr>Measuring School Climate</vt:lpstr>
      <vt:lpstr>Measuring Family Engagement</vt:lpstr>
      <vt:lpstr>Document Analyses: TIP program documents</vt:lpstr>
      <vt:lpstr>Data Analyses</vt:lpstr>
      <vt:lpstr>Constant Comparative Method</vt:lpstr>
      <vt:lpstr>MIRRORS OF SOCIETY: HOW EXTERNAL FACTORS INFLUENCE INDIVIDUAL FACULTY TRUST IN FAMILIES  </vt:lpstr>
      <vt:lpstr>The nature of teacher interactions with families varied by school</vt:lpstr>
      <vt:lpstr>PowerPoint Presentation</vt:lpstr>
      <vt:lpstr>Negative/Ineffective</vt:lpstr>
      <vt:lpstr>Medium</vt:lpstr>
      <vt:lpstr>Positive/Effective</vt:lpstr>
      <vt:lpstr>1. Hegemonic norms about family engagement and low-income families influenced teachers’ trust</vt:lpstr>
      <vt:lpstr>PowerPoint Presentation</vt:lpstr>
      <vt:lpstr>PowerPoint Presentation</vt:lpstr>
      <vt:lpstr>PowerPoint Presentation</vt:lpstr>
      <vt:lpstr>PowerPoint Presentation</vt:lpstr>
      <vt:lpstr>2. Teachers’ emotions from interacting with families influenced trust</vt:lpstr>
      <vt:lpstr>Differences in Emotions</vt:lpstr>
      <vt:lpstr>3.  The educational policy environment influenced teachers’ trust</vt:lpstr>
      <vt:lpstr>How so?</vt:lpstr>
      <vt:lpstr>PowerPoint Presentation</vt:lpstr>
      <vt:lpstr>SETTING THE STAGE: COLLECTIVE FACULTY TRUST AND SCHOOL BEHAVIORAL, AFFECTIVE, AND COGNITIVE MECHANISMS </vt:lpstr>
      <vt:lpstr>Perceptions of Collective Faculty Trust Varied Dramatically</vt:lpstr>
      <vt:lpstr>What Were The Consequences of Faculty Social Exchange?</vt:lpstr>
      <vt:lpstr>What Were The Consequences of Faculty Social Exchange?</vt:lpstr>
      <vt:lpstr>What Were The Consequences of Faculty Social Exchange?</vt:lpstr>
      <vt:lpstr>Differences Between Smith and Jones School Climates</vt:lpstr>
      <vt:lpstr>Influence of educational policy environment on Jones’ climate</vt:lpstr>
      <vt:lpstr>INTERVENTIONS PLAYING OUT DIFFERENTLY:  the varying contributions of TIP AND CIS COORDINATORS TO COLLECTIVE FACULTY TRUST  </vt:lpstr>
      <vt:lpstr>Differences in TIP Outcomes</vt:lpstr>
      <vt:lpstr>More productive faculty social exchange at Smith:</vt:lpstr>
      <vt:lpstr>Why did outcomes differ so much?</vt:lpstr>
      <vt:lpstr>1. Credible Challengers</vt:lpstr>
      <vt:lpstr>PowerPoint Presentation</vt:lpstr>
      <vt:lpstr>2. Principal Buy-In </vt:lpstr>
      <vt:lpstr>3. Interactions with broader school climate</vt:lpstr>
      <vt:lpstr>PowerPoint Presentation</vt:lpstr>
      <vt:lpstr>4. CIS coordinators approached their work differently</vt:lpstr>
      <vt:lpstr>PowerPoint Presentation</vt:lpstr>
      <vt:lpstr>PowerPoint Presentation</vt:lpstr>
      <vt:lpstr>Discussion</vt:lpstr>
      <vt:lpstr>Limitations</vt:lpstr>
      <vt:lpstr>Implications for teacher professional development</vt:lpstr>
      <vt:lpstr>Implications for policy</vt:lpstr>
      <vt:lpstr>Directions for Future Research</vt:lpstr>
      <vt:lpstr>PowerPoint Presentation</vt:lpstr>
      <vt:lpstr>Why Trust?</vt:lpstr>
      <vt:lpstr>Trustworthiness &amp; Authenticity  (Guba &amp; Lincoln, 1989)</vt:lpstr>
    </vt:vector>
  </TitlesOfParts>
  <Company>AISR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Geller</dc:creator>
  <cp:lastModifiedBy>Joanna Geller</cp:lastModifiedBy>
  <cp:revision>102</cp:revision>
  <dcterms:created xsi:type="dcterms:W3CDTF">2014-10-03T22:09:07Z</dcterms:created>
  <dcterms:modified xsi:type="dcterms:W3CDTF">2014-10-13T22:22:42Z</dcterms:modified>
</cp:coreProperties>
</file>