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60" r:id="rId3"/>
    <p:sldId id="257"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53"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6T15:19:28.154"/>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5892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9699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9084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453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76952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3683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7925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670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9137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34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5/18/2020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30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5/18/2020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85982940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3.jp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jpg"/><Relationship Id="rId11" Type="http://schemas.openxmlformats.org/officeDocument/2006/relationships/image" Target="../media/image16.png"/><Relationship Id="rId5" Type="http://schemas.openxmlformats.org/officeDocument/2006/relationships/image" Target="../media/image3.jpg"/><Relationship Id="rId10"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red, small, table, sitting&#10;&#10;Description automatically generated">
            <a:extLst>
              <a:ext uri="{FF2B5EF4-FFF2-40B4-BE49-F238E27FC236}">
                <a16:creationId xmlns:a16="http://schemas.microsoft.com/office/drawing/2014/main" id="{681D34A6-E295-495A-9A2A-73BCA7BB5A4F}"/>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1" b="24980"/>
          <a:stretch/>
        </p:blipFill>
        <p:spPr>
          <a:xfrm>
            <a:off x="20" y="10"/>
            <a:ext cx="12188930" cy="6857990"/>
          </a:xfrm>
          <a:prstGeom prst="rect">
            <a:avLst/>
          </a:prstGeom>
        </p:spPr>
      </p:pic>
      <p:sp>
        <p:nvSpPr>
          <p:cNvPr id="38"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242731 w 10515600"/>
              <a:gd name="connsiteY3" fmla="*/ 0 h 5416094"/>
              <a:gd name="connsiteX4" fmla="*/ 2912746 w 10515600"/>
              <a:gd name="connsiteY4" fmla="*/ 0 h 5416094"/>
              <a:gd name="connsiteX5" fmla="*/ 3321456 w 10515600"/>
              <a:gd name="connsiteY5" fmla="*/ 0 h 5416094"/>
              <a:gd name="connsiteX6" fmla="*/ 4165675 w 10515600"/>
              <a:gd name="connsiteY6" fmla="*/ 0 h 5416094"/>
              <a:gd name="connsiteX7" fmla="*/ 4835690 w 10515600"/>
              <a:gd name="connsiteY7" fmla="*/ 0 h 5416094"/>
              <a:gd name="connsiteX8" fmla="*/ 5679910 w 10515600"/>
              <a:gd name="connsiteY8" fmla="*/ 0 h 5416094"/>
              <a:gd name="connsiteX9" fmla="*/ 6262823 w 10515600"/>
              <a:gd name="connsiteY9" fmla="*/ 0 h 5416094"/>
              <a:gd name="connsiteX10" fmla="*/ 6758634 w 10515600"/>
              <a:gd name="connsiteY10" fmla="*/ 0 h 5416094"/>
              <a:gd name="connsiteX11" fmla="*/ 7428650 w 10515600"/>
              <a:gd name="connsiteY11" fmla="*/ 0 h 5416094"/>
              <a:gd name="connsiteX12" fmla="*/ 8185767 w 10515600"/>
              <a:gd name="connsiteY12" fmla="*/ 0 h 5416094"/>
              <a:gd name="connsiteX13" fmla="*/ 9029987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396162 h 5416094"/>
              <a:gd name="connsiteX17" fmla="*/ 10515600 w 10515600"/>
              <a:gd name="connsiteY17" fmla="*/ 2034051 h 5416094"/>
              <a:gd name="connsiteX18" fmla="*/ 10515600 w 10515600"/>
              <a:gd name="connsiteY18" fmla="*/ 2599726 h 5416094"/>
              <a:gd name="connsiteX19" fmla="*/ 10515600 w 10515600"/>
              <a:gd name="connsiteY19" fmla="*/ 3129295 h 5416094"/>
              <a:gd name="connsiteX20" fmla="*/ 10515600 w 10515600"/>
              <a:gd name="connsiteY20" fmla="*/ 3622756 h 5416094"/>
              <a:gd name="connsiteX21" fmla="*/ 10515600 w 10515600"/>
              <a:gd name="connsiteY21" fmla="*/ 4513394 h 5416094"/>
              <a:gd name="connsiteX22" fmla="*/ 9612900 w 10515600"/>
              <a:gd name="connsiteY22" fmla="*/ 5416094 h 5416094"/>
              <a:gd name="connsiteX23" fmla="*/ 8855783 w 10515600"/>
              <a:gd name="connsiteY23" fmla="*/ 5416094 h 5416094"/>
              <a:gd name="connsiteX24" fmla="*/ 8272869 w 10515600"/>
              <a:gd name="connsiteY24" fmla="*/ 5416094 h 5416094"/>
              <a:gd name="connsiteX25" fmla="*/ 7428650 w 10515600"/>
              <a:gd name="connsiteY25" fmla="*/ 5416094 h 5416094"/>
              <a:gd name="connsiteX26" fmla="*/ 6932838 w 10515600"/>
              <a:gd name="connsiteY26" fmla="*/ 5416094 h 5416094"/>
              <a:gd name="connsiteX27" fmla="*/ 6088619 w 10515600"/>
              <a:gd name="connsiteY27" fmla="*/ 5416094 h 5416094"/>
              <a:gd name="connsiteX28" fmla="*/ 5592808 w 10515600"/>
              <a:gd name="connsiteY28" fmla="*/ 5416094 h 5416094"/>
              <a:gd name="connsiteX29" fmla="*/ 4835690 w 10515600"/>
              <a:gd name="connsiteY29" fmla="*/ 5416094 h 5416094"/>
              <a:gd name="connsiteX30" fmla="*/ 3991471 w 10515600"/>
              <a:gd name="connsiteY30" fmla="*/ 5416094 h 5416094"/>
              <a:gd name="connsiteX31" fmla="*/ 3582762 w 10515600"/>
              <a:gd name="connsiteY31" fmla="*/ 5416094 h 5416094"/>
              <a:gd name="connsiteX32" fmla="*/ 2738542 w 10515600"/>
              <a:gd name="connsiteY32" fmla="*/ 5416094 h 5416094"/>
              <a:gd name="connsiteX33" fmla="*/ 1894323 w 10515600"/>
              <a:gd name="connsiteY33" fmla="*/ 5416094 h 5416094"/>
              <a:gd name="connsiteX34" fmla="*/ 1485613 w 10515600"/>
              <a:gd name="connsiteY34" fmla="*/ 5416094 h 5416094"/>
              <a:gd name="connsiteX35" fmla="*/ 902700 w 10515600"/>
              <a:gd name="connsiteY35" fmla="*/ 5416094 h 5416094"/>
              <a:gd name="connsiteX36" fmla="*/ 0 w 10515600"/>
              <a:gd name="connsiteY36" fmla="*/ 4513394 h 5416094"/>
              <a:gd name="connsiteX37" fmla="*/ 0 w 10515600"/>
              <a:gd name="connsiteY37" fmla="*/ 3983826 h 5416094"/>
              <a:gd name="connsiteX38" fmla="*/ 0 w 10515600"/>
              <a:gd name="connsiteY38" fmla="*/ 3490364 h 5416094"/>
              <a:gd name="connsiteX39" fmla="*/ 0 w 10515600"/>
              <a:gd name="connsiteY39" fmla="*/ 2816368 h 5416094"/>
              <a:gd name="connsiteX40" fmla="*/ 0 w 10515600"/>
              <a:gd name="connsiteY40" fmla="*/ 2142372 h 5416094"/>
              <a:gd name="connsiteX41" fmla="*/ 0 w 10515600"/>
              <a:gd name="connsiteY41" fmla="*/ 1648910 h 5416094"/>
              <a:gd name="connsiteX42" fmla="*/ 0 w 10515600"/>
              <a:gd name="connsiteY42"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515600" h="5416094" fill="none" extrusionOk="0">
                <a:moveTo>
                  <a:pt x="0" y="902700"/>
                </a:moveTo>
                <a:cubicBezTo>
                  <a:pt x="-19339" y="382027"/>
                  <a:pt x="461614" y="-62174"/>
                  <a:pt x="902700" y="0"/>
                </a:cubicBezTo>
                <a:cubicBezTo>
                  <a:pt x="1262668" y="8044"/>
                  <a:pt x="1440695" y="-31846"/>
                  <a:pt x="1746919" y="0"/>
                </a:cubicBezTo>
                <a:cubicBezTo>
                  <a:pt x="2053143" y="31846"/>
                  <a:pt x="2032928" y="-12671"/>
                  <a:pt x="2242731" y="0"/>
                </a:cubicBezTo>
                <a:cubicBezTo>
                  <a:pt x="2452534" y="12671"/>
                  <a:pt x="2641794" y="-21752"/>
                  <a:pt x="2912746" y="0"/>
                </a:cubicBezTo>
                <a:cubicBezTo>
                  <a:pt x="3183699" y="21752"/>
                  <a:pt x="3189987" y="20419"/>
                  <a:pt x="3321456" y="0"/>
                </a:cubicBezTo>
                <a:cubicBezTo>
                  <a:pt x="3452925" y="-20419"/>
                  <a:pt x="3775727" y="742"/>
                  <a:pt x="4165675" y="0"/>
                </a:cubicBezTo>
                <a:cubicBezTo>
                  <a:pt x="4555623" y="-742"/>
                  <a:pt x="4540466" y="25386"/>
                  <a:pt x="4835690" y="0"/>
                </a:cubicBezTo>
                <a:cubicBezTo>
                  <a:pt x="5130914" y="-25386"/>
                  <a:pt x="5430015" y="14537"/>
                  <a:pt x="5679910" y="0"/>
                </a:cubicBezTo>
                <a:cubicBezTo>
                  <a:pt x="5929805" y="-14537"/>
                  <a:pt x="5992815" y="15277"/>
                  <a:pt x="6262823" y="0"/>
                </a:cubicBezTo>
                <a:cubicBezTo>
                  <a:pt x="6532831" y="-15277"/>
                  <a:pt x="6584465" y="-1217"/>
                  <a:pt x="6758634" y="0"/>
                </a:cubicBezTo>
                <a:cubicBezTo>
                  <a:pt x="6932803" y="1217"/>
                  <a:pt x="7223295" y="29394"/>
                  <a:pt x="7428650" y="0"/>
                </a:cubicBezTo>
                <a:cubicBezTo>
                  <a:pt x="7634005" y="-29394"/>
                  <a:pt x="7995773" y="8897"/>
                  <a:pt x="8185767" y="0"/>
                </a:cubicBezTo>
                <a:cubicBezTo>
                  <a:pt x="8375761" y="-8897"/>
                  <a:pt x="8805707" y="34597"/>
                  <a:pt x="9029987" y="0"/>
                </a:cubicBezTo>
                <a:cubicBezTo>
                  <a:pt x="9254267" y="-34597"/>
                  <a:pt x="9324614" y="-16829"/>
                  <a:pt x="9612900" y="0"/>
                </a:cubicBezTo>
                <a:cubicBezTo>
                  <a:pt x="10155739" y="86128"/>
                  <a:pt x="10564208" y="390468"/>
                  <a:pt x="10515600" y="902700"/>
                </a:cubicBezTo>
                <a:cubicBezTo>
                  <a:pt x="10506536" y="1129738"/>
                  <a:pt x="10511576" y="1179574"/>
                  <a:pt x="10515600" y="1396162"/>
                </a:cubicBezTo>
                <a:cubicBezTo>
                  <a:pt x="10519624" y="1612750"/>
                  <a:pt x="10523491" y="1748819"/>
                  <a:pt x="10515600" y="2034051"/>
                </a:cubicBezTo>
                <a:cubicBezTo>
                  <a:pt x="10507709" y="2319283"/>
                  <a:pt x="10516247" y="2386435"/>
                  <a:pt x="10515600" y="2599726"/>
                </a:cubicBezTo>
                <a:cubicBezTo>
                  <a:pt x="10514953" y="2813018"/>
                  <a:pt x="10537663" y="2917734"/>
                  <a:pt x="10515600" y="3129295"/>
                </a:cubicBezTo>
                <a:cubicBezTo>
                  <a:pt x="10493537" y="3340856"/>
                  <a:pt x="10505648" y="3444110"/>
                  <a:pt x="10515600" y="3622756"/>
                </a:cubicBezTo>
                <a:cubicBezTo>
                  <a:pt x="10525552" y="3801402"/>
                  <a:pt x="10536187" y="4161567"/>
                  <a:pt x="10515600" y="4513394"/>
                </a:cubicBezTo>
                <a:cubicBezTo>
                  <a:pt x="10500032" y="5008650"/>
                  <a:pt x="10187846" y="5431372"/>
                  <a:pt x="9612900" y="5416094"/>
                </a:cubicBezTo>
                <a:cubicBezTo>
                  <a:pt x="9285478" y="5425165"/>
                  <a:pt x="9106842" y="5381882"/>
                  <a:pt x="8855783" y="5416094"/>
                </a:cubicBezTo>
                <a:cubicBezTo>
                  <a:pt x="8604724" y="5450306"/>
                  <a:pt x="8395568" y="5391734"/>
                  <a:pt x="8272869" y="5416094"/>
                </a:cubicBezTo>
                <a:cubicBezTo>
                  <a:pt x="8150170" y="5440454"/>
                  <a:pt x="7650175" y="5418370"/>
                  <a:pt x="7428650" y="5416094"/>
                </a:cubicBezTo>
                <a:cubicBezTo>
                  <a:pt x="7207125" y="5413818"/>
                  <a:pt x="7054368" y="5412852"/>
                  <a:pt x="6932838" y="5416094"/>
                </a:cubicBezTo>
                <a:cubicBezTo>
                  <a:pt x="6811308" y="5419336"/>
                  <a:pt x="6283286" y="5378872"/>
                  <a:pt x="6088619" y="5416094"/>
                </a:cubicBezTo>
                <a:cubicBezTo>
                  <a:pt x="5893952" y="5453316"/>
                  <a:pt x="5785181" y="5416866"/>
                  <a:pt x="5592808" y="5416094"/>
                </a:cubicBezTo>
                <a:cubicBezTo>
                  <a:pt x="5400435" y="5415322"/>
                  <a:pt x="5118546" y="5450296"/>
                  <a:pt x="4835690" y="5416094"/>
                </a:cubicBezTo>
                <a:cubicBezTo>
                  <a:pt x="4552834" y="5381892"/>
                  <a:pt x="4334158" y="5455657"/>
                  <a:pt x="3991471" y="5416094"/>
                </a:cubicBezTo>
                <a:cubicBezTo>
                  <a:pt x="3648784" y="5376531"/>
                  <a:pt x="3714393" y="5419602"/>
                  <a:pt x="3582762" y="5416094"/>
                </a:cubicBezTo>
                <a:cubicBezTo>
                  <a:pt x="3451131" y="5412586"/>
                  <a:pt x="3139831" y="5440765"/>
                  <a:pt x="2738542" y="5416094"/>
                </a:cubicBezTo>
                <a:cubicBezTo>
                  <a:pt x="2337253" y="5391423"/>
                  <a:pt x="2190895" y="5414277"/>
                  <a:pt x="1894323" y="5416094"/>
                </a:cubicBezTo>
                <a:cubicBezTo>
                  <a:pt x="1597751" y="5417911"/>
                  <a:pt x="1581359" y="5415686"/>
                  <a:pt x="1485613" y="5416094"/>
                </a:cubicBezTo>
                <a:cubicBezTo>
                  <a:pt x="1389867" y="5416503"/>
                  <a:pt x="1024032" y="5431199"/>
                  <a:pt x="902700" y="5416094"/>
                </a:cubicBezTo>
                <a:cubicBezTo>
                  <a:pt x="528543" y="5413384"/>
                  <a:pt x="72262" y="4937846"/>
                  <a:pt x="0" y="4513394"/>
                </a:cubicBezTo>
                <a:cubicBezTo>
                  <a:pt x="19061" y="4384908"/>
                  <a:pt x="-14688" y="4099856"/>
                  <a:pt x="0" y="3983826"/>
                </a:cubicBezTo>
                <a:cubicBezTo>
                  <a:pt x="14688" y="3867796"/>
                  <a:pt x="23320" y="3727066"/>
                  <a:pt x="0" y="3490364"/>
                </a:cubicBezTo>
                <a:cubicBezTo>
                  <a:pt x="-23320" y="3253662"/>
                  <a:pt x="28367" y="3042836"/>
                  <a:pt x="0" y="2816368"/>
                </a:cubicBezTo>
                <a:cubicBezTo>
                  <a:pt x="-28367" y="2589900"/>
                  <a:pt x="26490" y="2414375"/>
                  <a:pt x="0" y="2142372"/>
                </a:cubicBezTo>
                <a:cubicBezTo>
                  <a:pt x="-26490" y="1870369"/>
                  <a:pt x="-12149" y="1868714"/>
                  <a:pt x="0" y="1648910"/>
                </a:cubicBezTo>
                <a:cubicBezTo>
                  <a:pt x="12149" y="1429106"/>
                  <a:pt x="-30083" y="1234771"/>
                  <a:pt x="0" y="902700"/>
                </a:cubicBezTo>
                <a:close/>
              </a:path>
              <a:path w="10515600" h="5416094" stroke="0"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gradFill>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gradFill>
          <a:ln w="60325" cap="rnd">
            <a:solidFill>
              <a:schemeClr val="bg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65264-59F6-4B03-AE60-7ECEBA821A20}"/>
              </a:ext>
            </a:extLst>
          </p:cNvPr>
          <p:cNvSpPr>
            <a:spLocks noGrp="1"/>
          </p:cNvSpPr>
          <p:nvPr>
            <p:ph type="ctrTitle"/>
          </p:nvPr>
        </p:nvSpPr>
        <p:spPr>
          <a:xfrm>
            <a:off x="1524000" y="1122363"/>
            <a:ext cx="9144000" cy="3063240"/>
          </a:xfrm>
        </p:spPr>
        <p:txBody>
          <a:bodyPr>
            <a:normAutofit/>
          </a:bodyPr>
          <a:lstStyle/>
          <a:p>
            <a:pPr algn="ctr"/>
            <a:r>
              <a:rPr lang="en-AU">
                <a:solidFill>
                  <a:schemeClr val="bg1"/>
                </a:solidFill>
              </a:rPr>
              <a:t>Ball Tracking Robot</a:t>
            </a:r>
          </a:p>
        </p:txBody>
      </p:sp>
      <p:sp>
        <p:nvSpPr>
          <p:cNvPr id="3" name="Subtitle 2">
            <a:extLst>
              <a:ext uri="{FF2B5EF4-FFF2-40B4-BE49-F238E27FC236}">
                <a16:creationId xmlns:a16="http://schemas.microsoft.com/office/drawing/2014/main" id="{D7EC4808-830D-47FD-ADEF-869A5E24AD11}"/>
              </a:ext>
            </a:extLst>
          </p:cNvPr>
          <p:cNvSpPr>
            <a:spLocks noGrp="1"/>
          </p:cNvSpPr>
          <p:nvPr>
            <p:ph type="subTitle" idx="1"/>
          </p:nvPr>
        </p:nvSpPr>
        <p:spPr>
          <a:xfrm>
            <a:off x="1524000" y="4599432"/>
            <a:ext cx="9144000" cy="1225296"/>
          </a:xfrm>
        </p:spPr>
        <p:txBody>
          <a:bodyPr>
            <a:normAutofit/>
          </a:bodyPr>
          <a:lstStyle/>
          <a:p>
            <a:pPr algn="ctr"/>
            <a:r>
              <a:rPr lang="en-AU" sz="3200">
                <a:solidFill>
                  <a:schemeClr val="bg1"/>
                </a:solidFill>
              </a:rPr>
              <a:t>An idea for some automated surveillance techniques where a robot will be able to detect stuff and perform high end surveillance.</a:t>
            </a:r>
          </a:p>
        </p:txBody>
      </p:sp>
      <p:sp>
        <p:nvSpPr>
          <p:cNvPr id="40"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16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DD8A3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7852E95-A366-460C-BDE9-CC6AB2377C2D}"/>
              </a:ext>
            </a:extLst>
          </p:cNvPr>
          <p:cNvSpPr>
            <a:spLocks noGrp="1"/>
          </p:cNvSpPr>
          <p:nvPr>
            <p:ph type="title"/>
          </p:nvPr>
        </p:nvSpPr>
        <p:spPr>
          <a:xfrm>
            <a:off x="841246" y="673770"/>
            <a:ext cx="3644489" cy="2414488"/>
          </a:xfrm>
        </p:spPr>
        <p:txBody>
          <a:bodyPr anchor="t">
            <a:normAutofit/>
          </a:bodyPr>
          <a:lstStyle/>
          <a:p>
            <a:pPr>
              <a:lnSpc>
                <a:spcPct val="90000"/>
              </a:lnSpc>
            </a:pPr>
            <a:r>
              <a:rPr lang="en-AU" sz="4600">
                <a:solidFill>
                  <a:schemeClr val="bg1"/>
                </a:solidFill>
              </a:rPr>
              <a:t>Problem  Description</a:t>
            </a:r>
          </a:p>
        </p:txBody>
      </p:sp>
      <p:sp>
        <p:nvSpPr>
          <p:cNvPr id="3" name="Content Placeholder 2">
            <a:extLst>
              <a:ext uri="{FF2B5EF4-FFF2-40B4-BE49-F238E27FC236}">
                <a16:creationId xmlns:a16="http://schemas.microsoft.com/office/drawing/2014/main" id="{B354D2B8-D5FB-4EFF-8FD1-0F0601F83A1D}"/>
              </a:ext>
            </a:extLst>
          </p:cNvPr>
          <p:cNvSpPr>
            <a:spLocks noGrp="1"/>
          </p:cNvSpPr>
          <p:nvPr>
            <p:ph idx="1"/>
          </p:nvPr>
        </p:nvSpPr>
        <p:spPr>
          <a:xfrm>
            <a:off x="6095999" y="882315"/>
            <a:ext cx="5254754" cy="5294647"/>
          </a:xfrm>
        </p:spPr>
        <p:txBody>
          <a:bodyPr>
            <a:normAutofit/>
          </a:bodyPr>
          <a:lstStyle/>
          <a:p>
            <a:pPr marL="0" indent="0">
              <a:buNone/>
            </a:pPr>
            <a:r>
              <a:rPr lang="en-AU"/>
              <a:t>Today's surveillance provides a major drawback which is that it rests on the involvement of humans which as we all know can be easily distracted, so it was to our utmost important to discover a system which can monitor regions autonomously and continuously. And also we want to identify obnoxious or unwanted things and dangers while simultaneously making decisions and respond accordingly. So object tracking with the use of intelligent systems and computers is essential and crucial to achieve automated surveillance</a:t>
            </a:r>
            <a:endParaRPr lang="en-AU" dirty="0"/>
          </a:p>
        </p:txBody>
      </p:sp>
      <p:pic>
        <p:nvPicPr>
          <p:cNvPr id="5" name="Picture 4" descr="A picture containing outdoor, road, building, car&#10;&#10;Description automatically generated">
            <a:extLst>
              <a:ext uri="{FF2B5EF4-FFF2-40B4-BE49-F238E27FC236}">
                <a16:creationId xmlns:a16="http://schemas.microsoft.com/office/drawing/2014/main" id="{07635FD1-3B05-43F2-B6D8-89BD855F0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021" y="4139595"/>
            <a:ext cx="2737204" cy="18214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692409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DD8A3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4E7C8EA-15AA-4B86-97FA-ACB2380C137A}"/>
              </a:ext>
            </a:extLst>
          </p:cNvPr>
          <p:cNvSpPr>
            <a:spLocks noGrp="1"/>
          </p:cNvSpPr>
          <p:nvPr>
            <p:ph type="title"/>
          </p:nvPr>
        </p:nvSpPr>
        <p:spPr>
          <a:xfrm>
            <a:off x="841248" y="644652"/>
            <a:ext cx="3182112" cy="5568696"/>
          </a:xfrm>
        </p:spPr>
        <p:txBody>
          <a:bodyPr vert="horz" lIns="91440" tIns="45720" rIns="91440" bIns="45720" rtlCol="0" anchor="ctr">
            <a:normAutofit/>
          </a:bodyPr>
          <a:lstStyle/>
          <a:p>
            <a:pPr>
              <a:lnSpc>
                <a:spcPct val="90000"/>
              </a:lnSpc>
            </a:pPr>
            <a:r>
              <a:rPr lang="en-US" sz="3600">
                <a:solidFill>
                  <a:srgbClr val="FFFFFF"/>
                </a:solidFill>
              </a:rPr>
              <a:t>Components Required (Hardware)</a:t>
            </a:r>
            <a:endParaRPr lang="en-US" sz="3600" dirty="0">
              <a:solidFill>
                <a:srgbClr val="FFFFFF"/>
              </a:solidFill>
            </a:endParaRPr>
          </a:p>
        </p:txBody>
      </p:sp>
      <p:sp>
        <p:nvSpPr>
          <p:cNvPr id="4" name="TextBox 3">
            <a:extLst>
              <a:ext uri="{FF2B5EF4-FFF2-40B4-BE49-F238E27FC236}">
                <a16:creationId xmlns:a16="http://schemas.microsoft.com/office/drawing/2014/main" id="{E59F713F-1DD4-49DC-82FB-AFE324BE358B}"/>
              </a:ext>
            </a:extLst>
          </p:cNvPr>
          <p:cNvSpPr txBox="1"/>
          <p:nvPr/>
        </p:nvSpPr>
        <p:spPr>
          <a:xfrm>
            <a:off x="5494350" y="644652"/>
            <a:ext cx="5856401" cy="5568696"/>
          </a:xfrm>
          <a:prstGeom prst="rect">
            <a:avLst/>
          </a:prstGeom>
        </p:spPr>
        <p:txBody>
          <a:bodyPr vert="horz" lIns="91440" tIns="45720" rIns="91440" bIns="45720" rtlCol="0" anchor="ctr">
            <a:normAutofit/>
          </a:bodyPr>
          <a:lstStyle/>
          <a:p>
            <a:pPr indent="-228600">
              <a:lnSpc>
                <a:spcPct val="110000"/>
              </a:lnSpc>
              <a:spcAft>
                <a:spcPts val="600"/>
              </a:spcAft>
              <a:buFont typeface="Arial" panose="020B0604020202020204" pitchFamily="34" charset="0"/>
              <a:buChar char="•"/>
            </a:pPr>
            <a:r>
              <a:rPr lang="en-US" sz="2400"/>
              <a:t>Raspberry Pi</a:t>
            </a:r>
          </a:p>
          <a:p>
            <a:pPr indent="-228600">
              <a:lnSpc>
                <a:spcPct val="110000"/>
              </a:lnSpc>
              <a:spcAft>
                <a:spcPts val="600"/>
              </a:spcAft>
              <a:buFont typeface="Arial" panose="020B0604020202020204" pitchFamily="34" charset="0"/>
              <a:buChar char="•"/>
            </a:pPr>
            <a:r>
              <a:rPr lang="en-US" sz="2400"/>
              <a:t>Raspberry Pi Camera Module</a:t>
            </a:r>
          </a:p>
          <a:p>
            <a:pPr indent="-228600">
              <a:lnSpc>
                <a:spcPct val="110000"/>
              </a:lnSpc>
              <a:spcAft>
                <a:spcPts val="600"/>
              </a:spcAft>
              <a:buFont typeface="Arial" panose="020B0604020202020204" pitchFamily="34" charset="0"/>
              <a:buChar char="•"/>
            </a:pPr>
            <a:r>
              <a:rPr lang="en-US" sz="2400"/>
              <a:t>Ultrasonic Sensor</a:t>
            </a:r>
          </a:p>
          <a:p>
            <a:pPr indent="-228600">
              <a:lnSpc>
                <a:spcPct val="110000"/>
              </a:lnSpc>
              <a:spcAft>
                <a:spcPts val="600"/>
              </a:spcAft>
              <a:buFont typeface="Arial" panose="020B0604020202020204" pitchFamily="34" charset="0"/>
              <a:buChar char="•"/>
            </a:pPr>
            <a:r>
              <a:rPr lang="en-US" sz="2400"/>
              <a:t>SparkFun Dual H-Bridge motor drivers L298</a:t>
            </a:r>
          </a:p>
          <a:p>
            <a:pPr indent="-228600">
              <a:lnSpc>
                <a:spcPct val="110000"/>
              </a:lnSpc>
              <a:spcAft>
                <a:spcPts val="600"/>
              </a:spcAft>
              <a:buFont typeface="Arial" panose="020B0604020202020204" pitchFamily="34" charset="0"/>
              <a:buChar char="•"/>
            </a:pPr>
            <a:r>
              <a:rPr lang="en-US" sz="2400"/>
              <a:t>DC Motor</a:t>
            </a:r>
          </a:p>
          <a:p>
            <a:pPr indent="-228600">
              <a:lnSpc>
                <a:spcPct val="110000"/>
              </a:lnSpc>
              <a:spcAft>
                <a:spcPts val="600"/>
              </a:spcAft>
              <a:buFont typeface="Arial" panose="020B0604020202020204" pitchFamily="34" charset="0"/>
              <a:buChar char="•"/>
            </a:pPr>
            <a:r>
              <a:rPr lang="en-US" sz="2400"/>
              <a:t>Breadboard</a:t>
            </a:r>
          </a:p>
          <a:p>
            <a:pPr indent="-228600">
              <a:lnSpc>
                <a:spcPct val="110000"/>
              </a:lnSpc>
              <a:spcAft>
                <a:spcPts val="600"/>
              </a:spcAft>
              <a:buFont typeface="Arial" panose="020B0604020202020204" pitchFamily="34" charset="0"/>
              <a:buChar char="•"/>
            </a:pPr>
            <a:r>
              <a:rPr lang="en-US" sz="2400"/>
              <a:t>Connecting Wires</a:t>
            </a:r>
            <a:endParaRPr lang="en-US" sz="2400" dirty="0"/>
          </a:p>
        </p:txBody>
      </p:sp>
      <p:pic>
        <p:nvPicPr>
          <p:cNvPr id="5" name="Picture 4" descr="A picture containing electronics, circuit&#10;&#10;Description automatically generated">
            <a:extLst>
              <a:ext uri="{FF2B5EF4-FFF2-40B4-BE49-F238E27FC236}">
                <a16:creationId xmlns:a16="http://schemas.microsoft.com/office/drawing/2014/main" id="{743D315C-5128-43F5-BABB-DB9348C45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7626" y="781557"/>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circuit board&#10;&#10;Description automatically generated">
            <a:extLst>
              <a:ext uri="{FF2B5EF4-FFF2-40B4-BE49-F238E27FC236}">
                <a16:creationId xmlns:a16="http://schemas.microsoft.com/office/drawing/2014/main" id="{DB406232-4771-4234-BE6B-0E96CE961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7626" y="1365574"/>
            <a:ext cx="2333625" cy="1962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close up of electronics&#10;&#10;Description automatically generated">
            <a:extLst>
              <a:ext uri="{FF2B5EF4-FFF2-40B4-BE49-F238E27FC236}">
                <a16:creationId xmlns:a16="http://schemas.microsoft.com/office/drawing/2014/main" id="{46FDAC10-3B0C-4EB8-9E54-357B20A678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2199" y="2050499"/>
            <a:ext cx="2000250" cy="2000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circuit board&#10;&#10;Description automatically generated">
            <a:extLst>
              <a:ext uri="{FF2B5EF4-FFF2-40B4-BE49-F238E27FC236}">
                <a16:creationId xmlns:a16="http://schemas.microsoft.com/office/drawing/2014/main" id="{C2C24336-7EB3-41D4-846D-EE9EBEBDFE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0761" y="2556929"/>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descr="A close up of a device&#10;&#10;Description automatically generated">
            <a:extLst>
              <a:ext uri="{FF2B5EF4-FFF2-40B4-BE49-F238E27FC236}">
                <a16:creationId xmlns:a16="http://schemas.microsoft.com/office/drawing/2014/main" id="{30744C2E-4B67-4F8D-9E3E-3484C7EA2B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6058" y="2895850"/>
            <a:ext cx="2143125" cy="2143125"/>
          </a:xfrm>
          <a:prstGeom prst="rect">
            <a:avLst/>
          </a:prstGeom>
        </p:spPr>
      </p:pic>
      <p:pic>
        <p:nvPicPr>
          <p:cNvPr id="15" name="Picture 14" descr="A picture containing computer&#10;&#10;Description automatically generated">
            <a:extLst>
              <a:ext uri="{FF2B5EF4-FFF2-40B4-BE49-F238E27FC236}">
                <a16:creationId xmlns:a16="http://schemas.microsoft.com/office/drawing/2014/main" id="{07BEC9CA-A1B5-4600-9D74-F37B6DB0CF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3896" y="3303930"/>
            <a:ext cx="2133600"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descr="A close up of a device&#10;&#10;Description automatically generated">
            <a:extLst>
              <a:ext uri="{FF2B5EF4-FFF2-40B4-BE49-F238E27FC236}">
                <a16:creationId xmlns:a16="http://schemas.microsoft.com/office/drawing/2014/main" id="{5F0F4CF0-612A-44F8-905E-0EBF45A609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2199" y="3854286"/>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381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par>
                          <p:cTn id="10" fill="hold">
                            <p:stCondLst>
                              <p:cond delay="250"/>
                            </p:stCondLst>
                            <p:childTnLst>
                              <p:par>
                                <p:cTn id="11" presetID="1" presetClass="exit" presetSubtype="0" fill="hold" nodeType="afterEffect">
                                  <p:stCondLst>
                                    <p:cond delay="100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50" fill="hold"/>
                                        <p:tgtEl>
                                          <p:spTgt spid="7"/>
                                        </p:tgtEl>
                                        <p:attrNameLst>
                                          <p:attrName>ppt_w</p:attrName>
                                        </p:attrNameLst>
                                      </p:cBhvr>
                                      <p:tavLst>
                                        <p:tav tm="0">
                                          <p:val>
                                            <p:fltVal val="0"/>
                                          </p:val>
                                        </p:tav>
                                        <p:tav tm="100000">
                                          <p:val>
                                            <p:strVal val="#ppt_w"/>
                                          </p:val>
                                        </p:tav>
                                      </p:tavLst>
                                    </p:anim>
                                    <p:anim calcmode="lin" valueType="num">
                                      <p:cBhvr>
                                        <p:cTn id="18" dur="250" fill="hold"/>
                                        <p:tgtEl>
                                          <p:spTgt spid="7"/>
                                        </p:tgtEl>
                                        <p:attrNameLst>
                                          <p:attrName>ppt_h</p:attrName>
                                        </p:attrNameLst>
                                      </p:cBhvr>
                                      <p:tavLst>
                                        <p:tav tm="0">
                                          <p:val>
                                            <p:fltVal val="0"/>
                                          </p:val>
                                        </p:tav>
                                        <p:tav tm="100000">
                                          <p:val>
                                            <p:strVal val="#ppt_h"/>
                                          </p:val>
                                        </p:tav>
                                      </p:tavLst>
                                    </p:anim>
                                    <p:animEffect transition="in" filter="fade">
                                      <p:cBhvr>
                                        <p:cTn id="19" dur="250"/>
                                        <p:tgtEl>
                                          <p:spTgt spid="7"/>
                                        </p:tgtEl>
                                      </p:cBhvr>
                                    </p:animEffect>
                                  </p:childTnLst>
                                </p:cTn>
                              </p:par>
                            </p:childTnLst>
                          </p:cTn>
                        </p:par>
                        <p:par>
                          <p:cTn id="20" fill="hold">
                            <p:stCondLst>
                              <p:cond delay="250"/>
                            </p:stCondLst>
                            <p:childTnLst>
                              <p:par>
                                <p:cTn id="21" presetID="1" presetClass="exit" presetSubtype="0" fill="hold" nodeType="afterEffect">
                                  <p:stCondLst>
                                    <p:cond delay="150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50" fill="hold"/>
                                        <p:tgtEl>
                                          <p:spTgt spid="9"/>
                                        </p:tgtEl>
                                        <p:attrNameLst>
                                          <p:attrName>ppt_w</p:attrName>
                                        </p:attrNameLst>
                                      </p:cBhvr>
                                      <p:tavLst>
                                        <p:tav tm="0">
                                          <p:val>
                                            <p:fltVal val="0"/>
                                          </p:val>
                                        </p:tav>
                                        <p:tav tm="100000">
                                          <p:val>
                                            <p:strVal val="#ppt_w"/>
                                          </p:val>
                                        </p:tav>
                                      </p:tavLst>
                                    </p:anim>
                                    <p:anim calcmode="lin" valueType="num">
                                      <p:cBhvr>
                                        <p:cTn id="28" dur="250" fill="hold"/>
                                        <p:tgtEl>
                                          <p:spTgt spid="9"/>
                                        </p:tgtEl>
                                        <p:attrNameLst>
                                          <p:attrName>ppt_h</p:attrName>
                                        </p:attrNameLst>
                                      </p:cBhvr>
                                      <p:tavLst>
                                        <p:tav tm="0">
                                          <p:val>
                                            <p:fltVal val="0"/>
                                          </p:val>
                                        </p:tav>
                                        <p:tav tm="100000">
                                          <p:val>
                                            <p:strVal val="#ppt_h"/>
                                          </p:val>
                                        </p:tav>
                                      </p:tavLst>
                                    </p:anim>
                                    <p:animEffect transition="in" filter="fade">
                                      <p:cBhvr>
                                        <p:cTn id="29" dur="250"/>
                                        <p:tgtEl>
                                          <p:spTgt spid="9"/>
                                        </p:tgtEl>
                                      </p:cBhvr>
                                    </p:animEffect>
                                  </p:childTnLst>
                                </p:cTn>
                              </p:par>
                            </p:childTnLst>
                          </p:cTn>
                        </p:par>
                        <p:par>
                          <p:cTn id="30" fill="hold">
                            <p:stCondLst>
                              <p:cond delay="250"/>
                            </p:stCondLst>
                            <p:childTnLst>
                              <p:par>
                                <p:cTn id="31" presetID="1" presetClass="exit" presetSubtype="0" fill="hold" nodeType="afterEffect">
                                  <p:stCondLst>
                                    <p:cond delay="100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250" fill="hold"/>
                                        <p:tgtEl>
                                          <p:spTgt spid="11"/>
                                        </p:tgtEl>
                                        <p:attrNameLst>
                                          <p:attrName>ppt_w</p:attrName>
                                        </p:attrNameLst>
                                      </p:cBhvr>
                                      <p:tavLst>
                                        <p:tav tm="0">
                                          <p:val>
                                            <p:fltVal val="0"/>
                                          </p:val>
                                        </p:tav>
                                        <p:tav tm="100000">
                                          <p:val>
                                            <p:strVal val="#ppt_w"/>
                                          </p:val>
                                        </p:tav>
                                      </p:tavLst>
                                    </p:anim>
                                    <p:anim calcmode="lin" valueType="num">
                                      <p:cBhvr>
                                        <p:cTn id="38" dur="250" fill="hold"/>
                                        <p:tgtEl>
                                          <p:spTgt spid="11"/>
                                        </p:tgtEl>
                                        <p:attrNameLst>
                                          <p:attrName>ppt_h</p:attrName>
                                        </p:attrNameLst>
                                      </p:cBhvr>
                                      <p:tavLst>
                                        <p:tav tm="0">
                                          <p:val>
                                            <p:fltVal val="0"/>
                                          </p:val>
                                        </p:tav>
                                        <p:tav tm="100000">
                                          <p:val>
                                            <p:strVal val="#ppt_h"/>
                                          </p:val>
                                        </p:tav>
                                      </p:tavLst>
                                    </p:anim>
                                    <p:animEffect transition="in" filter="fade">
                                      <p:cBhvr>
                                        <p:cTn id="39" dur="250"/>
                                        <p:tgtEl>
                                          <p:spTgt spid="11"/>
                                        </p:tgtEl>
                                      </p:cBhvr>
                                    </p:animEffect>
                                  </p:childTnLst>
                                </p:cTn>
                              </p:par>
                            </p:childTnLst>
                          </p:cTn>
                        </p:par>
                        <p:par>
                          <p:cTn id="40" fill="hold">
                            <p:stCondLst>
                              <p:cond delay="250"/>
                            </p:stCondLst>
                            <p:childTnLst>
                              <p:par>
                                <p:cTn id="41" presetID="1" presetClass="exit" presetSubtype="0" fill="hold" nodeType="afterEffect">
                                  <p:stCondLst>
                                    <p:cond delay="150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250" fill="hold"/>
                                        <p:tgtEl>
                                          <p:spTgt spid="13"/>
                                        </p:tgtEl>
                                        <p:attrNameLst>
                                          <p:attrName>ppt_w</p:attrName>
                                        </p:attrNameLst>
                                      </p:cBhvr>
                                      <p:tavLst>
                                        <p:tav tm="0">
                                          <p:val>
                                            <p:fltVal val="0"/>
                                          </p:val>
                                        </p:tav>
                                        <p:tav tm="100000">
                                          <p:val>
                                            <p:strVal val="#ppt_w"/>
                                          </p:val>
                                        </p:tav>
                                      </p:tavLst>
                                    </p:anim>
                                    <p:anim calcmode="lin" valueType="num">
                                      <p:cBhvr>
                                        <p:cTn id="48" dur="250" fill="hold"/>
                                        <p:tgtEl>
                                          <p:spTgt spid="13"/>
                                        </p:tgtEl>
                                        <p:attrNameLst>
                                          <p:attrName>ppt_h</p:attrName>
                                        </p:attrNameLst>
                                      </p:cBhvr>
                                      <p:tavLst>
                                        <p:tav tm="0">
                                          <p:val>
                                            <p:fltVal val="0"/>
                                          </p:val>
                                        </p:tav>
                                        <p:tav tm="100000">
                                          <p:val>
                                            <p:strVal val="#ppt_h"/>
                                          </p:val>
                                        </p:tav>
                                      </p:tavLst>
                                    </p:anim>
                                    <p:animEffect transition="in" filter="fade">
                                      <p:cBhvr>
                                        <p:cTn id="49" dur="250"/>
                                        <p:tgtEl>
                                          <p:spTgt spid="13"/>
                                        </p:tgtEl>
                                      </p:cBhvr>
                                    </p:animEffect>
                                  </p:childTnLst>
                                </p:cTn>
                              </p:par>
                            </p:childTnLst>
                          </p:cTn>
                        </p:par>
                        <p:par>
                          <p:cTn id="50" fill="hold">
                            <p:stCondLst>
                              <p:cond delay="250"/>
                            </p:stCondLst>
                            <p:childTnLst>
                              <p:par>
                                <p:cTn id="51" presetID="1" presetClass="exit" presetSubtype="0" fill="hold" nodeType="afterEffect">
                                  <p:stCondLst>
                                    <p:cond delay="1000"/>
                                  </p:stCondLst>
                                  <p:childTnLst>
                                    <p:set>
                                      <p:cBhvr>
                                        <p:cTn id="52" dur="1" fill="hold">
                                          <p:stCondLst>
                                            <p:cond delay="0"/>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250" fill="hold"/>
                                        <p:tgtEl>
                                          <p:spTgt spid="15"/>
                                        </p:tgtEl>
                                        <p:attrNameLst>
                                          <p:attrName>ppt_w</p:attrName>
                                        </p:attrNameLst>
                                      </p:cBhvr>
                                      <p:tavLst>
                                        <p:tav tm="0">
                                          <p:val>
                                            <p:fltVal val="0"/>
                                          </p:val>
                                        </p:tav>
                                        <p:tav tm="100000">
                                          <p:val>
                                            <p:strVal val="#ppt_w"/>
                                          </p:val>
                                        </p:tav>
                                      </p:tavLst>
                                    </p:anim>
                                    <p:anim calcmode="lin" valueType="num">
                                      <p:cBhvr>
                                        <p:cTn id="58" dur="250" fill="hold"/>
                                        <p:tgtEl>
                                          <p:spTgt spid="15"/>
                                        </p:tgtEl>
                                        <p:attrNameLst>
                                          <p:attrName>ppt_h</p:attrName>
                                        </p:attrNameLst>
                                      </p:cBhvr>
                                      <p:tavLst>
                                        <p:tav tm="0">
                                          <p:val>
                                            <p:fltVal val="0"/>
                                          </p:val>
                                        </p:tav>
                                        <p:tav tm="100000">
                                          <p:val>
                                            <p:strVal val="#ppt_h"/>
                                          </p:val>
                                        </p:tav>
                                      </p:tavLst>
                                    </p:anim>
                                    <p:animEffect transition="in" filter="fade">
                                      <p:cBhvr>
                                        <p:cTn id="59" dur="250"/>
                                        <p:tgtEl>
                                          <p:spTgt spid="15"/>
                                        </p:tgtEl>
                                      </p:cBhvr>
                                    </p:animEffect>
                                  </p:childTnLst>
                                </p:cTn>
                              </p:par>
                            </p:childTnLst>
                          </p:cTn>
                        </p:par>
                        <p:par>
                          <p:cTn id="60" fill="hold">
                            <p:stCondLst>
                              <p:cond delay="250"/>
                            </p:stCondLst>
                            <p:childTnLst>
                              <p:par>
                                <p:cTn id="61" presetID="1" presetClass="exit" presetSubtype="0" fill="hold" nodeType="afterEffect">
                                  <p:stCondLst>
                                    <p:cond delay="1000"/>
                                  </p:stCondLst>
                                  <p:childTnLst>
                                    <p:set>
                                      <p:cBhvr>
                                        <p:cTn id="62" dur="1" fill="hold">
                                          <p:stCondLst>
                                            <p:cond delay="0"/>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250" fill="hold"/>
                                        <p:tgtEl>
                                          <p:spTgt spid="17"/>
                                        </p:tgtEl>
                                        <p:attrNameLst>
                                          <p:attrName>ppt_w</p:attrName>
                                        </p:attrNameLst>
                                      </p:cBhvr>
                                      <p:tavLst>
                                        <p:tav tm="0">
                                          <p:val>
                                            <p:fltVal val="0"/>
                                          </p:val>
                                        </p:tav>
                                        <p:tav tm="100000">
                                          <p:val>
                                            <p:strVal val="#ppt_w"/>
                                          </p:val>
                                        </p:tav>
                                      </p:tavLst>
                                    </p:anim>
                                    <p:anim calcmode="lin" valueType="num">
                                      <p:cBhvr>
                                        <p:cTn id="68" dur="250" fill="hold"/>
                                        <p:tgtEl>
                                          <p:spTgt spid="17"/>
                                        </p:tgtEl>
                                        <p:attrNameLst>
                                          <p:attrName>ppt_h</p:attrName>
                                        </p:attrNameLst>
                                      </p:cBhvr>
                                      <p:tavLst>
                                        <p:tav tm="0">
                                          <p:val>
                                            <p:fltVal val="0"/>
                                          </p:val>
                                        </p:tav>
                                        <p:tav tm="100000">
                                          <p:val>
                                            <p:strVal val="#ppt_h"/>
                                          </p:val>
                                        </p:tav>
                                      </p:tavLst>
                                    </p:anim>
                                    <p:animEffect transition="in" filter="fade">
                                      <p:cBhvr>
                                        <p:cTn id="69" dur="250"/>
                                        <p:tgtEl>
                                          <p:spTgt spid="17"/>
                                        </p:tgtEl>
                                      </p:cBhvr>
                                    </p:animEffect>
                                  </p:childTnLst>
                                </p:cTn>
                              </p:par>
                            </p:childTnLst>
                          </p:cTn>
                        </p:par>
                        <p:par>
                          <p:cTn id="70" fill="hold">
                            <p:stCondLst>
                              <p:cond delay="250"/>
                            </p:stCondLst>
                            <p:childTnLst>
                              <p:par>
                                <p:cTn id="71" presetID="1" presetClass="exit" presetSubtype="0" fill="hold" nodeType="afterEffect">
                                  <p:stCondLst>
                                    <p:cond delay="1000"/>
                                  </p:stCondLst>
                                  <p:childTnLst>
                                    <p:set>
                                      <p:cBhvr>
                                        <p:cTn id="7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F4650-42B0-4647-B817-730B9BE72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F80D4DD-EE29-450D-A187-E8892B853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6066063" cy="6858000"/>
          </a:xfrm>
          <a:custGeom>
            <a:avLst/>
            <a:gdLst>
              <a:gd name="connsiteX0" fmla="*/ 6066063 w 6066063"/>
              <a:gd name="connsiteY0" fmla="*/ 0 h 6858000"/>
              <a:gd name="connsiteX1" fmla="*/ 1229608 w 6066063"/>
              <a:gd name="connsiteY1" fmla="*/ 0 h 6858000"/>
              <a:gd name="connsiteX2" fmla="*/ 1128285 w 6066063"/>
              <a:gd name="connsiteY2" fmla="*/ 156518 h 6858000"/>
              <a:gd name="connsiteX3" fmla="*/ 768782 w 6066063"/>
              <a:gd name="connsiteY3" fmla="*/ 825746 h 6858000"/>
              <a:gd name="connsiteX4" fmla="*/ 743290 w 6066063"/>
              <a:gd name="connsiteY4" fmla="*/ 860183 h 6858000"/>
              <a:gd name="connsiteX5" fmla="*/ 787138 w 6066063"/>
              <a:gd name="connsiteY5" fmla="*/ 756243 h 6858000"/>
              <a:gd name="connsiteX6" fmla="*/ 980544 w 6066063"/>
              <a:gd name="connsiteY6" fmla="*/ 339016 h 6858000"/>
              <a:gd name="connsiteX7" fmla="*/ 1161966 w 6066063"/>
              <a:gd name="connsiteY7" fmla="*/ 0 h 6858000"/>
              <a:gd name="connsiteX8" fmla="*/ 1104491 w 6066063"/>
              <a:gd name="connsiteY8" fmla="*/ 0 h 6858000"/>
              <a:gd name="connsiteX9" fmla="*/ 993044 w 6066063"/>
              <a:gd name="connsiteY9" fmla="*/ 204247 h 6858000"/>
              <a:gd name="connsiteX10" fmla="*/ 494731 w 6066063"/>
              <a:gd name="connsiteY10" fmla="*/ 1375322 h 6858000"/>
              <a:gd name="connsiteX11" fmla="*/ 46559 w 6066063"/>
              <a:gd name="connsiteY11" fmla="*/ 3329787 h 6858000"/>
              <a:gd name="connsiteX12" fmla="*/ 12272 w 6066063"/>
              <a:gd name="connsiteY12" fmla="*/ 4352595 h 6858000"/>
              <a:gd name="connsiteX13" fmla="*/ 171094 w 6066063"/>
              <a:gd name="connsiteY13" fmla="*/ 5544543 h 6858000"/>
              <a:gd name="connsiteX14" fmla="*/ 538125 w 6066063"/>
              <a:gd name="connsiteY14" fmla="*/ 6816123 h 6858000"/>
              <a:gd name="connsiteX15" fmla="*/ 555724 w 6066063"/>
              <a:gd name="connsiteY15" fmla="*/ 6858000 h 6858000"/>
              <a:gd name="connsiteX16" fmla="*/ 608303 w 6066063"/>
              <a:gd name="connsiteY16" fmla="*/ 6858000 h 6858000"/>
              <a:gd name="connsiteX17" fmla="*/ 596366 w 6066063"/>
              <a:gd name="connsiteY17" fmla="*/ 6829337 h 6858000"/>
              <a:gd name="connsiteX18" fmla="*/ 364843 w 6066063"/>
              <a:gd name="connsiteY18" fmla="*/ 6132604 h 6858000"/>
              <a:gd name="connsiteX19" fmla="*/ 213412 w 6066063"/>
              <a:gd name="connsiteY19" fmla="*/ 5505676 h 6858000"/>
              <a:gd name="connsiteX20" fmla="*/ 211628 w 6066063"/>
              <a:gd name="connsiteY20" fmla="*/ 5472254 h 6858000"/>
              <a:gd name="connsiteX21" fmla="*/ 311945 w 6066063"/>
              <a:gd name="connsiteY21" fmla="*/ 5821167 h 6858000"/>
              <a:gd name="connsiteX22" fmla="*/ 623960 w 6066063"/>
              <a:gd name="connsiteY22" fmla="*/ 6658826 h 6858000"/>
              <a:gd name="connsiteX23" fmla="*/ 717350 w 6066063"/>
              <a:gd name="connsiteY23" fmla="*/ 6858000 h 6858000"/>
              <a:gd name="connsiteX24" fmla="*/ 6066063 w 606606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66063" h="6858000">
                <a:moveTo>
                  <a:pt x="6066063"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6066063" y="6858000"/>
                </a:lnTo>
                <a:close/>
              </a:path>
            </a:pathLst>
          </a:custGeom>
          <a:solidFill>
            <a:srgbClr val="DD8A3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C66E45E-8CBB-4F8A-8CA3-5F99BC333748}"/>
              </a:ext>
            </a:extLst>
          </p:cNvPr>
          <p:cNvSpPr>
            <a:spLocks noGrp="1"/>
          </p:cNvSpPr>
          <p:nvPr>
            <p:ph type="title"/>
          </p:nvPr>
        </p:nvSpPr>
        <p:spPr>
          <a:xfrm>
            <a:off x="841248" y="644652"/>
            <a:ext cx="4178808" cy="5568696"/>
          </a:xfrm>
        </p:spPr>
        <p:txBody>
          <a:bodyPr>
            <a:normAutofit/>
          </a:bodyPr>
          <a:lstStyle/>
          <a:p>
            <a:r>
              <a:rPr lang="en-AU" sz="3600">
                <a:solidFill>
                  <a:schemeClr val="bg1"/>
                </a:solidFill>
              </a:rPr>
              <a:t>Software and Hand tools Used</a:t>
            </a:r>
            <a:endParaRPr lang="en-AU" sz="3600" dirty="0">
              <a:solidFill>
                <a:schemeClr val="bg1"/>
              </a:solidFill>
            </a:endParaRPr>
          </a:p>
        </p:txBody>
      </p:sp>
      <p:sp>
        <p:nvSpPr>
          <p:cNvPr id="3" name="Content Placeholder 2">
            <a:extLst>
              <a:ext uri="{FF2B5EF4-FFF2-40B4-BE49-F238E27FC236}">
                <a16:creationId xmlns:a16="http://schemas.microsoft.com/office/drawing/2014/main" id="{E5FF1521-B7DF-4914-A424-13003B0D7D5C}"/>
              </a:ext>
            </a:extLst>
          </p:cNvPr>
          <p:cNvSpPr>
            <a:spLocks noGrp="1"/>
          </p:cNvSpPr>
          <p:nvPr>
            <p:ph idx="1"/>
          </p:nvPr>
        </p:nvSpPr>
        <p:spPr>
          <a:xfrm>
            <a:off x="6556248" y="644652"/>
            <a:ext cx="4794504" cy="5568696"/>
          </a:xfrm>
        </p:spPr>
        <p:txBody>
          <a:bodyPr anchor="ctr">
            <a:normAutofit/>
          </a:bodyPr>
          <a:lstStyle/>
          <a:p>
            <a:r>
              <a:rPr lang="en-AU" dirty="0"/>
              <a:t>Software Apps Used: OpenCV</a:t>
            </a:r>
          </a:p>
          <a:p>
            <a:endParaRPr lang="en-AU" dirty="0"/>
          </a:p>
          <a:p>
            <a:endParaRPr lang="en-AU" dirty="0"/>
          </a:p>
          <a:p>
            <a:endParaRPr lang="en-AU" dirty="0"/>
          </a:p>
          <a:p>
            <a:r>
              <a:rPr lang="en-AU" dirty="0"/>
              <a:t>Hand Tools: Python</a:t>
            </a:r>
          </a:p>
        </p:txBody>
      </p:sp>
      <p:pic>
        <p:nvPicPr>
          <p:cNvPr id="5" name="Picture 4" descr="A picture containing drawing&#10;&#10;Description automatically generated">
            <a:extLst>
              <a:ext uri="{FF2B5EF4-FFF2-40B4-BE49-F238E27FC236}">
                <a16:creationId xmlns:a16="http://schemas.microsoft.com/office/drawing/2014/main" id="{C6E4EB33-5FFA-49C4-923C-43DC3280D5ED}"/>
              </a:ext>
            </a:extLst>
          </p:cNvPr>
          <p:cNvPicPr>
            <a:picLocks noChangeAspect="1"/>
          </p:cNvPicPr>
          <p:nvPr/>
        </p:nvPicPr>
        <p:blipFill>
          <a:blip r:embed="rId2">
            <a:extLst>
              <a:ext uri="{BEBA8EAE-BF5A-486C-A8C5-ECC9F3942E4B}">
                <a14:imgProps xmlns:a14="http://schemas.microsoft.com/office/drawing/2010/main">
                  <a14:imgLayer r:embed="rId3">
                    <a14:imgEffect>
                      <a14:artisticPastelsSmooth/>
                    </a14:imgEffect>
                  </a14:imgLayer>
                </a14:imgProps>
              </a:ext>
              <a:ext uri="{28A0092B-C50C-407E-A947-70E740481C1C}">
                <a14:useLocalDpi xmlns:a14="http://schemas.microsoft.com/office/drawing/2010/main" val="0"/>
              </a:ext>
            </a:extLst>
          </a:blip>
          <a:stretch>
            <a:fillRect/>
          </a:stretch>
        </p:blipFill>
        <p:spPr>
          <a:xfrm>
            <a:off x="8830485" y="2692585"/>
            <a:ext cx="1194825" cy="1472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screenshot of a cell phone&#10;&#10;Description automatically generated">
            <a:extLst>
              <a:ext uri="{FF2B5EF4-FFF2-40B4-BE49-F238E27FC236}">
                <a16:creationId xmlns:a16="http://schemas.microsoft.com/office/drawing/2014/main" id="{14C8DB0A-2040-4ECD-AFDF-7F9EB04698C1}"/>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8509846" y="4887849"/>
            <a:ext cx="2229595" cy="13254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7832076"/>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112B4-8884-4CAE-9706-DD00AE2E7411}"/>
              </a:ext>
            </a:extLst>
          </p:cNvPr>
          <p:cNvSpPr>
            <a:spLocks noGrp="1"/>
          </p:cNvSpPr>
          <p:nvPr>
            <p:ph type="title"/>
          </p:nvPr>
        </p:nvSpPr>
        <p:spPr>
          <a:xfrm>
            <a:off x="630936" y="640080"/>
            <a:ext cx="4818888" cy="1481328"/>
          </a:xfrm>
        </p:spPr>
        <p:txBody>
          <a:bodyPr anchor="b">
            <a:normAutofit/>
          </a:bodyPr>
          <a:lstStyle/>
          <a:p>
            <a:pPr>
              <a:lnSpc>
                <a:spcPct val="90000"/>
              </a:lnSpc>
            </a:pPr>
            <a:r>
              <a:rPr lang="en-AU" sz="3900"/>
              <a:t>Schematics (Circuit Diagram)</a:t>
            </a:r>
          </a:p>
        </p:txBody>
      </p:sp>
      <p:sp>
        <p:nvSpPr>
          <p:cNvPr id="3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D8A32"/>
          </a:solidFill>
          <a:ln w="38100" cap="rnd">
            <a:solidFill>
              <a:srgbClr val="DD8A3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820FBE-5BF4-4D0D-B932-9B6B4E89CC11}"/>
              </a:ext>
            </a:extLst>
          </p:cNvPr>
          <p:cNvSpPr>
            <a:spLocks noGrp="1"/>
          </p:cNvSpPr>
          <p:nvPr>
            <p:ph idx="1"/>
          </p:nvPr>
        </p:nvSpPr>
        <p:spPr>
          <a:xfrm>
            <a:off x="630936" y="2660904"/>
            <a:ext cx="4818888" cy="3547872"/>
          </a:xfrm>
        </p:spPr>
        <p:txBody>
          <a:bodyPr anchor="t">
            <a:normAutofit/>
          </a:bodyPr>
          <a:lstStyle/>
          <a:p>
            <a:pPr>
              <a:lnSpc>
                <a:spcPct val="100000"/>
              </a:lnSpc>
            </a:pPr>
            <a:r>
              <a:rPr lang="en-AU" sz="2400" dirty="0"/>
              <a:t>First of all the raspberry Pi Camera module is directly connected to the raspberry Pi.</a:t>
            </a:r>
          </a:p>
          <a:p>
            <a:pPr>
              <a:lnSpc>
                <a:spcPct val="100000"/>
              </a:lnSpc>
            </a:pPr>
            <a:r>
              <a:rPr lang="en-AU" sz="2400" dirty="0"/>
              <a:t>The Ultra sonic sensors VCC are connected to the common terminal same is with the GND (ground) and the remaining two ports of ultrasonic sensor is connected to the GPIO pins on the raspberry Pi.</a:t>
            </a:r>
          </a:p>
          <a:p>
            <a:pPr>
              <a:lnSpc>
                <a:spcPct val="100000"/>
              </a:lnSpc>
            </a:pPr>
            <a:r>
              <a:rPr lang="en-AU" sz="2400" dirty="0"/>
              <a:t>The Motors are connected using the H-Bridge.</a:t>
            </a:r>
          </a:p>
          <a:p>
            <a:pPr>
              <a:lnSpc>
                <a:spcPct val="100000"/>
              </a:lnSpc>
            </a:pPr>
            <a:r>
              <a:rPr lang="en-AU" sz="2400" dirty="0"/>
              <a:t>The Power is supplied using the Battery.</a:t>
            </a:r>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Picture 6" descr="A circuit board&#10;&#10;Description automatically generated">
            <a:extLst>
              <a:ext uri="{FF2B5EF4-FFF2-40B4-BE49-F238E27FC236}">
                <a16:creationId xmlns:a16="http://schemas.microsoft.com/office/drawing/2014/main" id="{16FB8026-28C0-4F2F-8EC4-CE598786B9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585" y="1613893"/>
            <a:ext cx="5458968" cy="3630214"/>
          </a:xfrm>
          <a:prstGeom prst="rect">
            <a:avLst/>
          </a:prstGeom>
        </p:spPr>
      </p:pic>
      <p:sp>
        <p:nvSpPr>
          <p:cNvPr id="4" name="Oval 3">
            <a:extLst>
              <a:ext uri="{FF2B5EF4-FFF2-40B4-BE49-F238E27FC236}">
                <a16:creationId xmlns:a16="http://schemas.microsoft.com/office/drawing/2014/main" id="{BC779B20-8A1D-45F6-ABF4-2EEB3DF2631A}"/>
              </a:ext>
            </a:extLst>
          </p:cNvPr>
          <p:cNvSpPr/>
          <p:nvPr/>
        </p:nvSpPr>
        <p:spPr>
          <a:xfrm>
            <a:off x="7809722" y="1485247"/>
            <a:ext cx="1250302" cy="2351314"/>
          </a:xfrm>
          <a:prstGeom prst="ellipse">
            <a:avLst/>
          </a:prstGeom>
          <a:no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Oval 4">
            <a:extLst>
              <a:ext uri="{FF2B5EF4-FFF2-40B4-BE49-F238E27FC236}">
                <a16:creationId xmlns:a16="http://schemas.microsoft.com/office/drawing/2014/main" id="{21707225-02E0-4096-8433-F045CD974689}"/>
              </a:ext>
            </a:extLst>
          </p:cNvPr>
          <p:cNvSpPr/>
          <p:nvPr/>
        </p:nvSpPr>
        <p:spPr>
          <a:xfrm>
            <a:off x="9311951" y="2043404"/>
            <a:ext cx="923731" cy="617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56E91B33-A9BE-4FD4-ACDC-EDEEDE230EA2}"/>
              </a:ext>
            </a:extLst>
          </p:cNvPr>
          <p:cNvSpPr/>
          <p:nvPr/>
        </p:nvSpPr>
        <p:spPr>
          <a:xfrm>
            <a:off x="10489496" y="2995127"/>
            <a:ext cx="930426" cy="998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A2FA0834-B27A-456D-B3C6-82BE289F4468}"/>
              </a:ext>
            </a:extLst>
          </p:cNvPr>
          <p:cNvSpPr/>
          <p:nvPr/>
        </p:nvSpPr>
        <p:spPr>
          <a:xfrm>
            <a:off x="9311951" y="4441371"/>
            <a:ext cx="1035698" cy="617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descr="A close up of electronics&#10;&#10;Description automatically generated">
            <a:extLst>
              <a:ext uri="{FF2B5EF4-FFF2-40B4-BE49-F238E27FC236}">
                <a16:creationId xmlns:a16="http://schemas.microsoft.com/office/drawing/2014/main" id="{24BF33A9-4837-4885-A310-C981CB5E0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0342" y="1081771"/>
            <a:ext cx="5509580" cy="5509580"/>
          </a:xfrm>
          <a:prstGeom prst="rect">
            <a:avLst/>
          </a:prstGeom>
        </p:spPr>
      </p:pic>
      <p:sp>
        <p:nvSpPr>
          <p:cNvPr id="11" name="Oval 10">
            <a:extLst>
              <a:ext uri="{FF2B5EF4-FFF2-40B4-BE49-F238E27FC236}">
                <a16:creationId xmlns:a16="http://schemas.microsoft.com/office/drawing/2014/main" id="{73DFE28B-BC2E-49EF-8A33-E7F00321042C}"/>
              </a:ext>
            </a:extLst>
          </p:cNvPr>
          <p:cNvSpPr/>
          <p:nvPr/>
        </p:nvSpPr>
        <p:spPr>
          <a:xfrm>
            <a:off x="7801138" y="3689534"/>
            <a:ext cx="1660400" cy="16298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14AD2ED9-CAA2-4F6E-BD13-A8D826EFA173}"/>
              </a:ext>
            </a:extLst>
          </p:cNvPr>
          <p:cNvSpPr/>
          <p:nvPr/>
        </p:nvSpPr>
        <p:spPr>
          <a:xfrm>
            <a:off x="6130585" y="4702629"/>
            <a:ext cx="830052" cy="5414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853B5A8A-B3A3-4A68-B4F4-7287FD707D5A}"/>
              </a:ext>
            </a:extLst>
          </p:cNvPr>
          <p:cNvSpPr/>
          <p:nvPr/>
        </p:nvSpPr>
        <p:spPr>
          <a:xfrm>
            <a:off x="7809722" y="4702629"/>
            <a:ext cx="801984" cy="617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Arrow: Down 14">
            <a:extLst>
              <a:ext uri="{FF2B5EF4-FFF2-40B4-BE49-F238E27FC236}">
                <a16:creationId xmlns:a16="http://schemas.microsoft.com/office/drawing/2014/main" id="{40A3675B-1230-4601-B15D-7C5AAD6208C5}"/>
              </a:ext>
            </a:extLst>
          </p:cNvPr>
          <p:cNvSpPr/>
          <p:nvPr/>
        </p:nvSpPr>
        <p:spPr>
          <a:xfrm rot="19923935">
            <a:off x="6832538" y="3578434"/>
            <a:ext cx="355143" cy="75982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Arrow: Right 15">
            <a:extLst>
              <a:ext uri="{FF2B5EF4-FFF2-40B4-BE49-F238E27FC236}">
                <a16:creationId xmlns:a16="http://schemas.microsoft.com/office/drawing/2014/main" id="{FB90009D-7346-4770-BEF0-24D014960B5A}"/>
              </a:ext>
            </a:extLst>
          </p:cNvPr>
          <p:cNvSpPr/>
          <p:nvPr/>
        </p:nvSpPr>
        <p:spPr>
          <a:xfrm>
            <a:off x="5019869" y="3958347"/>
            <a:ext cx="1185588" cy="47870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066882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xit" presetSubtype="0" fill="hold" grpId="1" nodeType="afterEffect">
                                  <p:stCondLst>
                                    <p:cond delay="200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50"/>
                                        <p:tgtEl>
                                          <p:spTgt spid="10"/>
                                        </p:tgtEl>
                                      </p:cBhvr>
                                    </p:animEffect>
                                    <p:anim calcmode="lin" valueType="num">
                                      <p:cBhvr>
                                        <p:cTn id="27" dur="250" fill="hold"/>
                                        <p:tgtEl>
                                          <p:spTgt spid="10"/>
                                        </p:tgtEl>
                                        <p:attrNameLst>
                                          <p:attrName>ppt_x</p:attrName>
                                        </p:attrNameLst>
                                      </p:cBhvr>
                                      <p:tavLst>
                                        <p:tav tm="0">
                                          <p:val>
                                            <p:strVal val="#ppt_x"/>
                                          </p:val>
                                        </p:tav>
                                        <p:tav tm="100000">
                                          <p:val>
                                            <p:strVal val="#ppt_x"/>
                                          </p:val>
                                        </p:tav>
                                      </p:tavLst>
                                    </p:anim>
                                    <p:anim calcmode="lin" valueType="num">
                                      <p:cBhvr>
                                        <p:cTn id="28"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nodeType="clickEffect">
                                  <p:stCondLst>
                                    <p:cond delay="0"/>
                                  </p:stCondLst>
                                  <p:childTnLst>
                                    <p:anim calcmode="lin" valueType="num">
                                      <p:cBhvr additive="base">
                                        <p:cTn id="37" dur="500"/>
                                        <p:tgtEl>
                                          <p:spTgt spid="10"/>
                                        </p:tgtEl>
                                        <p:attrNameLst>
                                          <p:attrName>ppt_x</p:attrName>
                                        </p:attrNameLst>
                                      </p:cBhvr>
                                      <p:tavLst>
                                        <p:tav tm="0">
                                          <p:val>
                                            <p:strVal val="ppt_x"/>
                                          </p:val>
                                        </p:tav>
                                        <p:tav tm="100000">
                                          <p:val>
                                            <p:strVal val="ppt_x"/>
                                          </p:val>
                                        </p:tav>
                                      </p:tavLst>
                                    </p:anim>
                                    <p:anim calcmode="lin" valueType="num">
                                      <p:cBhvr additive="base">
                                        <p:cTn id="38" dur="500"/>
                                        <p:tgtEl>
                                          <p:spTgt spid="10"/>
                                        </p:tgtEl>
                                        <p:attrNameLst>
                                          <p:attrName>ppt_y</p:attrName>
                                        </p:attrNameLst>
                                      </p:cBhvr>
                                      <p:tavLst>
                                        <p:tav tm="0">
                                          <p:val>
                                            <p:strVal val="ppt_y"/>
                                          </p:val>
                                        </p:tav>
                                        <p:tav tm="100000">
                                          <p:val>
                                            <p:strVal val="1+ppt_h/2"/>
                                          </p:val>
                                        </p:tav>
                                      </p:tavLst>
                                    </p:anim>
                                    <p:set>
                                      <p:cBhvr>
                                        <p:cTn id="39" dur="1" fill="hold">
                                          <p:stCondLst>
                                            <p:cond delay="499"/>
                                          </p:stCondLst>
                                        </p:cTn>
                                        <p:tgtEl>
                                          <p:spTgt spid="10"/>
                                        </p:tgtEl>
                                        <p:attrNameLst>
                                          <p:attrName>style.visibility</p:attrName>
                                        </p:attrNameLst>
                                      </p:cBhvr>
                                      <p:to>
                                        <p:strVal val="hidden"/>
                                      </p:to>
                                    </p:set>
                                  </p:childTnLst>
                                </p:cTn>
                              </p:par>
                              <p:par>
                                <p:cTn id="40" presetID="2" presetClass="exit" presetSubtype="4" fill="hold" grpId="1" nodeType="withEffect">
                                  <p:stCondLst>
                                    <p:cond delay="0"/>
                                  </p:stCondLst>
                                  <p:childTnLst>
                                    <p:anim calcmode="lin" valueType="num">
                                      <p:cBhvr additive="base">
                                        <p:cTn id="41" dur="500"/>
                                        <p:tgtEl>
                                          <p:spTgt spid="11"/>
                                        </p:tgtEl>
                                        <p:attrNameLst>
                                          <p:attrName>ppt_x</p:attrName>
                                        </p:attrNameLst>
                                      </p:cBhvr>
                                      <p:tavLst>
                                        <p:tav tm="0">
                                          <p:val>
                                            <p:strVal val="ppt_x"/>
                                          </p:val>
                                        </p:tav>
                                        <p:tav tm="100000">
                                          <p:val>
                                            <p:strVal val="ppt_x"/>
                                          </p:val>
                                        </p:tav>
                                      </p:tavLst>
                                    </p:anim>
                                    <p:anim calcmode="lin" valueType="num">
                                      <p:cBhvr additive="base">
                                        <p:cTn id="42" dur="500"/>
                                        <p:tgtEl>
                                          <p:spTgt spid="11"/>
                                        </p:tgtEl>
                                        <p:attrNameLst>
                                          <p:attrName>ppt_y</p:attrName>
                                        </p:attrNameLst>
                                      </p:cBhvr>
                                      <p:tavLst>
                                        <p:tav tm="0">
                                          <p:val>
                                            <p:strVal val="ppt_y"/>
                                          </p:val>
                                        </p:tav>
                                        <p:tav tm="100000">
                                          <p:val>
                                            <p:strVal val="1+ppt_h/2"/>
                                          </p:val>
                                        </p:tav>
                                      </p:tavLst>
                                    </p:anim>
                                    <p:set>
                                      <p:cBhvr>
                                        <p:cTn id="43" dur="1" fill="hold">
                                          <p:stCondLst>
                                            <p:cond delay="499"/>
                                          </p:stCondLst>
                                        </p:cTn>
                                        <p:tgtEl>
                                          <p:spTgt spid="11"/>
                                        </p:tgtEl>
                                        <p:attrNameLst>
                                          <p:attrName>style.visibility</p:attrName>
                                        </p:attrNameLst>
                                      </p:cBhvr>
                                      <p:to>
                                        <p:strVal val="hidden"/>
                                      </p:to>
                                    </p:set>
                                  </p:childTnLst>
                                </p:cTn>
                              </p:par>
                              <p:par>
                                <p:cTn id="44" presetID="2" presetClass="exit" presetSubtype="4" fill="hold" grpId="1" nodeType="withEffect">
                                  <p:stCondLst>
                                    <p:cond delay="0"/>
                                  </p:stCondLst>
                                  <p:childTnLst>
                                    <p:anim calcmode="lin" valueType="num">
                                      <p:cBhvr additive="base">
                                        <p:cTn id="45" dur="500"/>
                                        <p:tgtEl>
                                          <p:spTgt spid="8"/>
                                        </p:tgtEl>
                                        <p:attrNameLst>
                                          <p:attrName>ppt_x</p:attrName>
                                        </p:attrNameLst>
                                      </p:cBhvr>
                                      <p:tavLst>
                                        <p:tav tm="0">
                                          <p:val>
                                            <p:strVal val="ppt_x"/>
                                          </p:val>
                                        </p:tav>
                                        <p:tav tm="100000">
                                          <p:val>
                                            <p:strVal val="ppt_x"/>
                                          </p:val>
                                        </p:tav>
                                      </p:tavLst>
                                    </p:anim>
                                    <p:anim calcmode="lin" valueType="num">
                                      <p:cBhvr additive="base">
                                        <p:cTn id="46" dur="500"/>
                                        <p:tgtEl>
                                          <p:spTgt spid="8"/>
                                        </p:tgtEl>
                                        <p:attrNameLst>
                                          <p:attrName>ppt_y</p:attrName>
                                        </p:attrNameLst>
                                      </p:cBhvr>
                                      <p:tavLst>
                                        <p:tav tm="0">
                                          <p:val>
                                            <p:strVal val="ppt_y"/>
                                          </p:val>
                                        </p:tav>
                                        <p:tav tm="100000">
                                          <p:val>
                                            <p:strVal val="1+ppt_h/2"/>
                                          </p:val>
                                        </p:tav>
                                      </p:tavLst>
                                    </p:anim>
                                    <p:set>
                                      <p:cBhvr>
                                        <p:cTn id="47" dur="1" fill="hold">
                                          <p:stCondLst>
                                            <p:cond delay="499"/>
                                          </p:stCondLst>
                                        </p:cTn>
                                        <p:tgtEl>
                                          <p:spTgt spid="8"/>
                                        </p:tgtEl>
                                        <p:attrNameLst>
                                          <p:attrName>style.visibility</p:attrName>
                                        </p:attrNameLst>
                                      </p:cBhvr>
                                      <p:to>
                                        <p:strVal val="hidden"/>
                                      </p:to>
                                    </p:set>
                                  </p:childTnLst>
                                </p:cTn>
                              </p:par>
                              <p:par>
                                <p:cTn id="48" presetID="2" presetClass="exit" presetSubtype="4" fill="hold" grpId="1" nodeType="withEffect">
                                  <p:stCondLst>
                                    <p:cond delay="0"/>
                                  </p:stCondLst>
                                  <p:childTnLst>
                                    <p:anim calcmode="lin" valueType="num">
                                      <p:cBhvr additive="base">
                                        <p:cTn id="49" dur="500"/>
                                        <p:tgtEl>
                                          <p:spTgt spid="5"/>
                                        </p:tgtEl>
                                        <p:attrNameLst>
                                          <p:attrName>ppt_x</p:attrName>
                                        </p:attrNameLst>
                                      </p:cBhvr>
                                      <p:tavLst>
                                        <p:tav tm="0">
                                          <p:val>
                                            <p:strVal val="ppt_x"/>
                                          </p:val>
                                        </p:tav>
                                        <p:tav tm="100000">
                                          <p:val>
                                            <p:strVal val="ppt_x"/>
                                          </p:val>
                                        </p:tav>
                                      </p:tavLst>
                                    </p:anim>
                                    <p:anim calcmode="lin" valueType="num">
                                      <p:cBhvr additive="base">
                                        <p:cTn id="50" dur="500"/>
                                        <p:tgtEl>
                                          <p:spTgt spid="5"/>
                                        </p:tgtEl>
                                        <p:attrNameLst>
                                          <p:attrName>ppt_y</p:attrName>
                                        </p:attrNameLst>
                                      </p:cBhvr>
                                      <p:tavLst>
                                        <p:tav tm="0">
                                          <p:val>
                                            <p:strVal val="ppt_y"/>
                                          </p:val>
                                        </p:tav>
                                        <p:tav tm="100000">
                                          <p:val>
                                            <p:strVal val="1+ppt_h/2"/>
                                          </p:val>
                                        </p:tav>
                                      </p:tavLst>
                                    </p:anim>
                                    <p:set>
                                      <p:cBhvr>
                                        <p:cTn id="51" dur="1" fill="hold">
                                          <p:stCondLst>
                                            <p:cond delay="499"/>
                                          </p:stCondLst>
                                        </p:cTn>
                                        <p:tgtEl>
                                          <p:spTgt spid="5"/>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6"/>
                                        </p:tgtEl>
                                        <p:attrNameLst>
                                          <p:attrName>ppt_x</p:attrName>
                                        </p:attrNameLst>
                                      </p:cBhvr>
                                      <p:tavLst>
                                        <p:tav tm="0">
                                          <p:val>
                                            <p:strVal val="ppt_x"/>
                                          </p:val>
                                        </p:tav>
                                        <p:tav tm="100000">
                                          <p:val>
                                            <p:strVal val="ppt_x"/>
                                          </p:val>
                                        </p:tav>
                                      </p:tavLst>
                                    </p:anim>
                                    <p:anim calcmode="lin" valueType="num">
                                      <p:cBhvr additive="base">
                                        <p:cTn id="54" dur="500"/>
                                        <p:tgtEl>
                                          <p:spTgt spid="6"/>
                                        </p:tgtEl>
                                        <p:attrNameLst>
                                          <p:attrName>ppt_y</p:attrName>
                                        </p:attrNameLst>
                                      </p:cBhvr>
                                      <p:tavLst>
                                        <p:tav tm="0">
                                          <p:val>
                                            <p:strVal val="ppt_y"/>
                                          </p:val>
                                        </p:tav>
                                        <p:tav tm="100000">
                                          <p:val>
                                            <p:strVal val="1+ppt_h/2"/>
                                          </p:val>
                                        </p:tav>
                                      </p:tavLst>
                                    </p:anim>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heel(1)">
                                      <p:cBhvr>
                                        <p:cTn id="60" dur="500"/>
                                        <p:tgtEl>
                                          <p:spTgt spid="13"/>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heel(1)">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25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250"/>
                                        <p:tgtEl>
                                          <p:spTgt spid="13"/>
                                        </p:tgtEl>
                                      </p:cBhvr>
                                    </p:animEffect>
                                    <p:set>
                                      <p:cBhvr>
                                        <p:cTn id="73" dur="1" fill="hold">
                                          <p:stCondLst>
                                            <p:cond delay="249"/>
                                          </p:stCondLst>
                                        </p:cTn>
                                        <p:tgtEl>
                                          <p:spTgt spid="13"/>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250"/>
                                        <p:tgtEl>
                                          <p:spTgt spid="14"/>
                                        </p:tgtEl>
                                      </p:cBhvr>
                                    </p:animEffect>
                                    <p:set>
                                      <p:cBhvr>
                                        <p:cTn id="76" dur="1" fill="hold">
                                          <p:stCondLst>
                                            <p:cond delay="249"/>
                                          </p:stCondLst>
                                        </p:cTn>
                                        <p:tgtEl>
                                          <p:spTgt spid="1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250"/>
                                        <p:tgtEl>
                                          <p:spTgt spid="15"/>
                                        </p:tgtEl>
                                      </p:cBhvr>
                                    </p:animEffect>
                                    <p:set>
                                      <p:cBhvr>
                                        <p:cTn id="79" dur="1" fill="hold">
                                          <p:stCondLst>
                                            <p:cond delay="249"/>
                                          </p:stCondLst>
                                        </p:cTn>
                                        <p:tgtEl>
                                          <p:spTgt spid="1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down)">
                                      <p:cBhvr>
                                        <p:cTn id="8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8" grpId="0" animBg="1"/>
      <p:bldP spid="8" grpId="1" animBg="1"/>
      <p:bldP spid="11" grpId="0" animBg="1"/>
      <p:bldP spid="11" grpId="1" animBg="1"/>
      <p:bldP spid="13" grpId="0" animBg="1"/>
      <p:bldP spid="13" grpId="1" animBg="1"/>
      <p:bldP spid="14" grpId="0" animBg="1"/>
      <p:bldP spid="14" grpId="1" animBg="1"/>
      <p:bldP spid="15" grpId="0" animBg="1"/>
      <p:bldP spid="15" grpId="1"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DD8A3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8C128E8-8A6C-46C5-9460-BA067162D15F}"/>
              </a:ext>
            </a:extLst>
          </p:cNvPr>
          <p:cNvSpPr>
            <a:spLocks noGrp="1"/>
          </p:cNvSpPr>
          <p:nvPr>
            <p:ph type="title"/>
          </p:nvPr>
        </p:nvSpPr>
        <p:spPr>
          <a:xfrm>
            <a:off x="841246" y="673770"/>
            <a:ext cx="3644489" cy="2414488"/>
          </a:xfrm>
        </p:spPr>
        <p:txBody>
          <a:bodyPr anchor="t">
            <a:normAutofit/>
          </a:bodyPr>
          <a:lstStyle/>
          <a:p>
            <a:r>
              <a:rPr lang="en-AU" sz="6100">
                <a:solidFill>
                  <a:schemeClr val="bg1"/>
                </a:solidFill>
              </a:rPr>
              <a:t>About the Project</a:t>
            </a:r>
          </a:p>
        </p:txBody>
      </p:sp>
      <p:sp>
        <p:nvSpPr>
          <p:cNvPr id="26" name="Content Placeholder 2">
            <a:extLst>
              <a:ext uri="{FF2B5EF4-FFF2-40B4-BE49-F238E27FC236}">
                <a16:creationId xmlns:a16="http://schemas.microsoft.com/office/drawing/2014/main" id="{C665D219-F157-4ED1-A601-4F8BB0D8A360}"/>
              </a:ext>
            </a:extLst>
          </p:cNvPr>
          <p:cNvSpPr>
            <a:spLocks noGrp="1"/>
          </p:cNvSpPr>
          <p:nvPr>
            <p:ph idx="1"/>
          </p:nvPr>
        </p:nvSpPr>
        <p:spPr>
          <a:xfrm>
            <a:off x="6095999" y="882315"/>
            <a:ext cx="5254754" cy="5294647"/>
          </a:xfrm>
        </p:spPr>
        <p:txBody>
          <a:bodyPr>
            <a:normAutofit/>
          </a:bodyPr>
          <a:lstStyle/>
          <a:p>
            <a:pPr marL="0" indent="0">
              <a:lnSpc>
                <a:spcPct val="100000"/>
              </a:lnSpc>
              <a:buNone/>
            </a:pPr>
            <a:r>
              <a:rPr lang="en-AU" sz="2400"/>
              <a:t>I made this project depicting a basic robot which can track a ball. Robot uses camera to do image processing by taking frames and track the ball. To track the ball various features like its colour, size, shape are used.</a:t>
            </a:r>
          </a:p>
          <a:p>
            <a:pPr marL="0" indent="0">
              <a:lnSpc>
                <a:spcPct val="100000"/>
              </a:lnSpc>
              <a:buNone/>
            </a:pPr>
            <a:r>
              <a:rPr lang="en-AU" sz="2400"/>
              <a:t>The Robot finds a hard coded colour and then search for the ball of that colour and follows it.</a:t>
            </a:r>
          </a:p>
          <a:p>
            <a:pPr marL="0" indent="0">
              <a:lnSpc>
                <a:spcPct val="100000"/>
              </a:lnSpc>
              <a:buNone/>
            </a:pPr>
            <a:r>
              <a:rPr lang="en-AU" sz="2400"/>
              <a:t>I have chosen Raspberry Pi as micro-controller in this project because it allows us to use its camera module and gives great flexibility in code as it uses python language which is very user friendly and also it lets us use OpenCV library for analysing the images.</a:t>
            </a:r>
          </a:p>
          <a:p>
            <a:pPr marL="0" indent="0">
              <a:lnSpc>
                <a:spcPct val="100000"/>
              </a:lnSpc>
              <a:buNone/>
            </a:pPr>
            <a:r>
              <a:rPr lang="en-AU" sz="2400"/>
              <a:t>An H-Bridge has been used to switch the direction of rotation of motors or to stop them</a:t>
            </a:r>
          </a:p>
        </p:txBody>
      </p:sp>
      <p:pic>
        <p:nvPicPr>
          <p:cNvPr id="4" name="Picture 3" descr="A picture containing red, small, table, sitting&#10;&#10;Description automatically generated">
            <a:extLst>
              <a:ext uri="{FF2B5EF4-FFF2-40B4-BE49-F238E27FC236}">
                <a16:creationId xmlns:a16="http://schemas.microsoft.com/office/drawing/2014/main" id="{32FA9FBF-31F3-4D91-97BC-AC4562BBB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792" y="4291638"/>
            <a:ext cx="2890008" cy="2168741"/>
          </a:xfrm>
          <a:prstGeom prst="rect">
            <a:avLst/>
          </a:prstGeom>
        </p:spPr>
      </p:pic>
      <p:pic>
        <p:nvPicPr>
          <p:cNvPr id="9" name="Picture 8" descr="A picture containing ball, game, drawing&#10;&#10;Description automatically generated">
            <a:extLst>
              <a:ext uri="{FF2B5EF4-FFF2-40B4-BE49-F238E27FC236}">
                <a16:creationId xmlns:a16="http://schemas.microsoft.com/office/drawing/2014/main" id="{66187049-6BE3-49EF-A65D-43C8B4E60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442" y="4225555"/>
            <a:ext cx="2038350" cy="2066925"/>
          </a:xfrm>
          <a:prstGeom prst="rect">
            <a:avLst/>
          </a:prstGeom>
        </p:spPr>
      </p:pic>
      <p:pic>
        <p:nvPicPr>
          <p:cNvPr id="11" name="Picture 10" descr="A picture containing red, small, table, sitting&#10;&#10;Description automatically generated">
            <a:extLst>
              <a:ext uri="{FF2B5EF4-FFF2-40B4-BE49-F238E27FC236}">
                <a16:creationId xmlns:a16="http://schemas.microsoft.com/office/drawing/2014/main" id="{22827FEE-259F-4817-8921-D4A6CF8B7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792" y="4291637"/>
            <a:ext cx="2890008" cy="2168741"/>
          </a:xfrm>
          <a:prstGeom prst="rect">
            <a:avLst/>
          </a:prstGeom>
        </p:spPr>
      </p:pic>
      <p:pic>
        <p:nvPicPr>
          <p:cNvPr id="13" name="Picture 12" descr="A circuit board&#10;&#10;Description automatically generated">
            <a:extLst>
              <a:ext uri="{FF2B5EF4-FFF2-40B4-BE49-F238E27FC236}">
                <a16:creationId xmlns:a16="http://schemas.microsoft.com/office/drawing/2014/main" id="{D1B7051E-81F9-42E2-92A8-8C4BBEFF0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5983" y="4280500"/>
            <a:ext cx="2333625" cy="1962150"/>
          </a:xfrm>
          <a:prstGeom prst="rect">
            <a:avLst/>
          </a:prstGeom>
        </p:spPr>
      </p:pic>
      <p:pic>
        <p:nvPicPr>
          <p:cNvPr id="16" name="Picture 15" descr="A picture containing electronics, circuit&#10;&#10;Description automatically generated">
            <a:extLst>
              <a:ext uri="{FF2B5EF4-FFF2-40B4-BE49-F238E27FC236}">
                <a16:creationId xmlns:a16="http://schemas.microsoft.com/office/drawing/2014/main" id="{EB80469E-E06D-4619-A49C-8F7A1A86B2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0171" y="4280500"/>
            <a:ext cx="2143125" cy="2143125"/>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B9FFD0A4-0973-4451-B420-52E6CAD64E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5845" y="4307770"/>
            <a:ext cx="2771775" cy="1647825"/>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E8B79D65-42A1-481D-97B9-444146D049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2942" y="4190144"/>
            <a:ext cx="1924050" cy="2371725"/>
          </a:xfrm>
          <a:prstGeom prst="rect">
            <a:avLst/>
          </a:prstGeom>
        </p:spPr>
      </p:pic>
      <p:pic>
        <p:nvPicPr>
          <p:cNvPr id="23" name="Picture 22" descr="A circuit board&#10;&#10;Description automatically generated">
            <a:extLst>
              <a:ext uri="{FF2B5EF4-FFF2-40B4-BE49-F238E27FC236}">
                <a16:creationId xmlns:a16="http://schemas.microsoft.com/office/drawing/2014/main" id="{CE112D1F-09F0-47C4-AE31-2BC0754DEC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05817" y="4233304"/>
            <a:ext cx="2143125" cy="2143125"/>
          </a:xfrm>
          <a:prstGeom prst="rect">
            <a:avLst/>
          </a:prstGeom>
        </p:spPr>
      </p:pic>
      <p:pic>
        <p:nvPicPr>
          <p:cNvPr id="25" name="Picture 24" descr="A close up of a device&#10;&#10;Description automatically generated">
            <a:extLst>
              <a:ext uri="{FF2B5EF4-FFF2-40B4-BE49-F238E27FC236}">
                <a16:creationId xmlns:a16="http://schemas.microsoft.com/office/drawing/2014/main" id="{6EA98968-382A-4C35-B7D7-EB7A11FE12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87296" y="4118306"/>
            <a:ext cx="2143125" cy="2143125"/>
          </a:xfrm>
          <a:prstGeom prst="rect">
            <a:avLst/>
          </a:prstGeom>
        </p:spPr>
      </p:pic>
      <p:pic>
        <p:nvPicPr>
          <p:cNvPr id="28" name="Picture 27" descr="A close up of electronics&#10;&#10;Description automatically generated">
            <a:extLst>
              <a:ext uri="{FF2B5EF4-FFF2-40B4-BE49-F238E27FC236}">
                <a16:creationId xmlns:a16="http://schemas.microsoft.com/office/drawing/2014/main" id="{C51E6519-160A-44AE-989D-0945F7B60B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97879" y="4094410"/>
            <a:ext cx="2000250" cy="2000250"/>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D913D4E6-3CF2-4C57-BD74-F78B96C37D2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1190459">
            <a:off x="2953452" y="4220639"/>
            <a:ext cx="2467784" cy="2112342"/>
          </a:xfrm>
          <a:prstGeom prst="rect">
            <a:avLst/>
          </a:prstGeom>
        </p:spPr>
      </p:pic>
    </p:spTree>
    <p:extLst>
      <p:ext uri="{BB962C8B-B14F-4D97-AF65-F5344CB8AC3E}">
        <p14:creationId xmlns:p14="http://schemas.microsoft.com/office/powerpoint/2010/main" val="10245611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2" presetClass="entr" presetSubtype="4"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250" fill="hold"/>
                                        <p:tgtEl>
                                          <p:spTgt spid="9"/>
                                        </p:tgtEl>
                                        <p:attrNameLst>
                                          <p:attrName>ppt_x</p:attrName>
                                        </p:attrNameLst>
                                      </p:cBhvr>
                                      <p:tavLst>
                                        <p:tav tm="0">
                                          <p:val>
                                            <p:strVal val="#ppt_x"/>
                                          </p:val>
                                        </p:tav>
                                        <p:tav tm="100000">
                                          <p:val>
                                            <p:strVal val="#ppt_x"/>
                                          </p:val>
                                        </p:tav>
                                      </p:tavLst>
                                    </p:anim>
                                    <p:anim calcmode="lin" valueType="num">
                                      <p:cBhvr additive="base">
                                        <p:cTn id="15" dur="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par>
                          <p:cTn id="27" fill="hold">
                            <p:stCondLst>
                              <p:cond delay="0"/>
                            </p:stCondLst>
                            <p:childTnLst>
                              <p:par>
                                <p:cTn id="28" presetID="2" presetClass="entr" presetSubtype="4"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250" fill="hold"/>
                                        <p:tgtEl>
                                          <p:spTgt spid="13"/>
                                        </p:tgtEl>
                                        <p:attrNameLst>
                                          <p:attrName>ppt_x</p:attrName>
                                        </p:attrNameLst>
                                      </p:cBhvr>
                                      <p:tavLst>
                                        <p:tav tm="0">
                                          <p:val>
                                            <p:strVal val="#ppt_x"/>
                                          </p:val>
                                        </p:tav>
                                        <p:tav tm="100000">
                                          <p:val>
                                            <p:strVal val="#ppt_x"/>
                                          </p:val>
                                        </p:tav>
                                      </p:tavLst>
                                    </p:anim>
                                    <p:anim calcmode="lin" valueType="num">
                                      <p:cBhvr additive="base">
                                        <p:cTn id="31" dur="25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250"/>
                                        <p:tgtEl>
                                          <p:spTgt spid="16"/>
                                        </p:tgtEl>
                                      </p:cBhvr>
                                    </p:animEffect>
                                  </p:childTnLst>
                                </p:cTn>
                              </p:par>
                            </p:childTnLst>
                          </p:cTn>
                        </p:par>
                        <p:par>
                          <p:cTn id="41" fill="hold">
                            <p:stCondLst>
                              <p:cond delay="250"/>
                            </p:stCondLst>
                            <p:childTnLst>
                              <p:par>
                                <p:cTn id="42" presetID="2" presetClass="exit" presetSubtype="4" fill="hold" nodeType="afterEffect">
                                  <p:stCondLst>
                                    <p:cond delay="1000"/>
                                  </p:stCondLst>
                                  <p:childTnLst>
                                    <p:anim calcmode="lin" valueType="num">
                                      <p:cBhvr additive="base">
                                        <p:cTn id="43" dur="250"/>
                                        <p:tgtEl>
                                          <p:spTgt spid="16"/>
                                        </p:tgtEl>
                                        <p:attrNameLst>
                                          <p:attrName>ppt_x</p:attrName>
                                        </p:attrNameLst>
                                      </p:cBhvr>
                                      <p:tavLst>
                                        <p:tav tm="0">
                                          <p:val>
                                            <p:strVal val="ppt_x"/>
                                          </p:val>
                                        </p:tav>
                                        <p:tav tm="100000">
                                          <p:val>
                                            <p:strVal val="ppt_x"/>
                                          </p:val>
                                        </p:tav>
                                      </p:tavLst>
                                    </p:anim>
                                    <p:anim calcmode="lin" valueType="num">
                                      <p:cBhvr additive="base">
                                        <p:cTn id="44" dur="250"/>
                                        <p:tgtEl>
                                          <p:spTgt spid="16"/>
                                        </p:tgtEl>
                                        <p:attrNameLst>
                                          <p:attrName>ppt_y</p:attrName>
                                        </p:attrNameLst>
                                      </p:cBhvr>
                                      <p:tavLst>
                                        <p:tav tm="0">
                                          <p:val>
                                            <p:strVal val="ppt_y"/>
                                          </p:val>
                                        </p:tav>
                                        <p:tav tm="100000">
                                          <p:val>
                                            <p:strVal val="1+ppt_h/2"/>
                                          </p:val>
                                        </p:tav>
                                      </p:tavLst>
                                    </p:anim>
                                    <p:set>
                                      <p:cBhvr>
                                        <p:cTn id="45" dur="1" fill="hold">
                                          <p:stCondLst>
                                            <p:cond delay="249"/>
                                          </p:stCondLst>
                                        </p:cTn>
                                        <p:tgtEl>
                                          <p:spTgt spid="1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inVertical)">
                                      <p:cBhvr>
                                        <p:cTn id="50" dur="250"/>
                                        <p:tgtEl>
                                          <p:spTgt spid="19"/>
                                        </p:tgtEl>
                                      </p:cBhvr>
                                    </p:animEffect>
                                  </p:childTnLst>
                                </p:cTn>
                              </p:par>
                            </p:childTnLst>
                          </p:cTn>
                        </p:par>
                        <p:par>
                          <p:cTn id="51" fill="hold">
                            <p:stCondLst>
                              <p:cond delay="250"/>
                            </p:stCondLst>
                            <p:childTnLst>
                              <p:par>
                                <p:cTn id="52" presetID="10" presetClass="exit" presetSubtype="0" fill="hold" nodeType="afterEffect">
                                  <p:stCondLst>
                                    <p:cond delay="1000"/>
                                  </p:stCondLst>
                                  <p:childTnLst>
                                    <p:animEffect transition="out" filter="fade">
                                      <p:cBhvr>
                                        <p:cTn id="53" dur="250"/>
                                        <p:tgtEl>
                                          <p:spTgt spid="19"/>
                                        </p:tgtEl>
                                      </p:cBhvr>
                                    </p:animEffect>
                                    <p:set>
                                      <p:cBhvr>
                                        <p:cTn id="54" dur="1" fill="hold">
                                          <p:stCondLst>
                                            <p:cond delay="249"/>
                                          </p:stCondLst>
                                        </p:cTn>
                                        <p:tgtEl>
                                          <p:spTgt spid="1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randombar(horizontal)">
                                      <p:cBhvr>
                                        <p:cTn id="59" dur="250"/>
                                        <p:tgtEl>
                                          <p:spTgt spid="21"/>
                                        </p:tgtEl>
                                      </p:cBhvr>
                                    </p:animEffect>
                                  </p:childTnLst>
                                </p:cTn>
                              </p:par>
                            </p:childTnLst>
                          </p:cTn>
                        </p:par>
                        <p:par>
                          <p:cTn id="60" fill="hold">
                            <p:stCondLst>
                              <p:cond delay="250"/>
                            </p:stCondLst>
                            <p:childTnLst>
                              <p:par>
                                <p:cTn id="61" presetID="16" presetClass="exit" presetSubtype="21" fill="hold" nodeType="afterEffect">
                                  <p:stCondLst>
                                    <p:cond delay="1000"/>
                                  </p:stCondLst>
                                  <p:childTnLst>
                                    <p:animEffect transition="out" filter="barn(inVertical)">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par>
                          <p:cTn id="68" fill="hold">
                            <p:stCondLst>
                              <p:cond delay="0"/>
                            </p:stCondLst>
                            <p:childTnLst>
                              <p:par>
                                <p:cTn id="69" presetID="1" presetClass="exit" presetSubtype="0" fill="hold" nodeType="afterEffect">
                                  <p:stCondLst>
                                    <p:cond delay="150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nodeType="afterEffect">
                                  <p:stCondLst>
                                    <p:cond delay="1000"/>
                                  </p:stCondLst>
                                  <p:childTnLst>
                                    <p:set>
                                      <p:cBhvr>
                                        <p:cTn id="77" dur="1" fill="hold">
                                          <p:stCondLst>
                                            <p:cond delay="0"/>
                                          </p:stCondLst>
                                        </p:cTn>
                                        <p:tgtEl>
                                          <p:spTgt spid="2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randombar(horizontal)">
                                      <p:cBhvr>
                                        <p:cTn id="82" dur="25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nodeType="clickEffect">
                                  <p:stCondLst>
                                    <p:cond delay="0"/>
                                  </p:stCondLst>
                                  <p:childTnLst>
                                    <p:animEffect transition="out" filter="wipe(down)">
                                      <p:cBhvr>
                                        <p:cTn id="86" dur="250"/>
                                        <p:tgtEl>
                                          <p:spTgt spid="28"/>
                                        </p:tgtEl>
                                      </p:cBhvr>
                                    </p:animEffect>
                                    <p:set>
                                      <p:cBhvr>
                                        <p:cTn id="87" dur="1" fill="hold">
                                          <p:stCondLst>
                                            <p:cond delay="249"/>
                                          </p:stCondLst>
                                        </p:cTn>
                                        <p:tgtEl>
                                          <p:spTgt spid="28"/>
                                        </p:tgtEl>
                                        <p:attrNameLst>
                                          <p:attrName>style.visibility</p:attrName>
                                        </p:attrNameLst>
                                      </p:cBhvr>
                                      <p:to>
                                        <p:strVal val="hidden"/>
                                      </p:to>
                                    </p:set>
                                  </p:childTnLst>
                                </p:cTn>
                              </p:par>
                            </p:childTnLst>
                          </p:cTn>
                        </p:par>
                        <p:par>
                          <p:cTn id="88" fill="hold">
                            <p:stCondLst>
                              <p:cond delay="250"/>
                            </p:stCondLst>
                            <p:childTnLst>
                              <p:par>
                                <p:cTn id="89" presetID="42" presetClass="entr" presetSubtype="0" fill="hold"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250"/>
                                        <p:tgtEl>
                                          <p:spTgt spid="30"/>
                                        </p:tgtEl>
                                      </p:cBhvr>
                                    </p:animEffect>
                                    <p:anim calcmode="lin" valueType="num">
                                      <p:cBhvr>
                                        <p:cTn id="92" dur="250" fill="hold"/>
                                        <p:tgtEl>
                                          <p:spTgt spid="30"/>
                                        </p:tgtEl>
                                        <p:attrNameLst>
                                          <p:attrName>ppt_x</p:attrName>
                                        </p:attrNameLst>
                                      </p:cBhvr>
                                      <p:tavLst>
                                        <p:tav tm="0">
                                          <p:val>
                                            <p:strVal val="#ppt_x"/>
                                          </p:val>
                                        </p:tav>
                                        <p:tav tm="100000">
                                          <p:val>
                                            <p:strVal val="#ppt_x"/>
                                          </p:val>
                                        </p:tav>
                                      </p:tavLst>
                                    </p:anim>
                                    <p:anim calcmode="lin" valueType="num">
                                      <p:cBhvr>
                                        <p:cTn id="93" dur="2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8" name="Rectangle 37">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B811B-F211-43AD-BEF4-89BE81BF0A52}"/>
              </a:ext>
            </a:extLst>
          </p:cNvPr>
          <p:cNvSpPr>
            <a:spLocks noGrp="1"/>
          </p:cNvSpPr>
          <p:nvPr>
            <p:ph type="title"/>
          </p:nvPr>
        </p:nvSpPr>
        <p:spPr>
          <a:xfrm>
            <a:off x="750651" y="3402054"/>
            <a:ext cx="11282464" cy="2106998"/>
          </a:xfrm>
        </p:spPr>
        <p:txBody>
          <a:bodyPr vert="horz" lIns="91440" tIns="45720" rIns="91440" bIns="45720" rtlCol="0" anchor="b">
            <a:normAutofit/>
          </a:bodyPr>
          <a:lstStyle/>
          <a:p>
            <a:pPr algn="ctr"/>
            <a:r>
              <a:rPr lang="en-US" sz="10000" dirty="0"/>
              <a:t>Thank You…</a:t>
            </a:r>
          </a:p>
        </p:txBody>
      </p:sp>
      <p:sp>
        <p:nvSpPr>
          <p:cNvPr id="49"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DD8A32"/>
          </a:solidFill>
          <a:ln w="38100" cap="rnd">
            <a:solidFill>
              <a:srgbClr val="DD8A3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51"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6"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9965611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racture"/>
      </p:transition>
    </mc:Choice>
    <mc:Fallback>
      <p:transition spd="slow">
        <p:fade/>
      </p:transition>
    </mc:Fallback>
  </mc:AlternateContent>
</p:sld>
</file>

<file path=ppt/theme/theme1.xml><?xml version="1.0" encoding="utf-8"?>
<a:theme xmlns:a="http://schemas.openxmlformats.org/drawingml/2006/main" name="SketchyVTI">
  <a:themeElements>
    <a:clrScheme name="AnalogousFromRegularSeedLeftStep">
      <a:dk1>
        <a:srgbClr val="000000"/>
      </a:dk1>
      <a:lt1>
        <a:srgbClr val="FFFFFF"/>
      </a:lt1>
      <a:dk2>
        <a:srgbClr val="412425"/>
      </a:dk2>
      <a:lt2>
        <a:srgbClr val="E2E5E8"/>
      </a:lt2>
      <a:accent1>
        <a:srgbClr val="DD8A32"/>
      </a:accent1>
      <a:accent2>
        <a:srgbClr val="CC3121"/>
      </a:accent2>
      <a:accent3>
        <a:srgbClr val="DD3269"/>
      </a:accent3>
      <a:accent4>
        <a:srgbClr val="CC219E"/>
      </a:accent4>
      <a:accent5>
        <a:srgbClr val="C432DD"/>
      </a:accent5>
      <a:accent6>
        <a:srgbClr val="742FCF"/>
      </a:accent6>
      <a:hlink>
        <a:srgbClr val="3F7DBF"/>
      </a:hlink>
      <a:folHlink>
        <a:srgbClr val="7F7F7F"/>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82</TotalTime>
  <Words>360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Modern Love</vt:lpstr>
      <vt:lpstr>The Hand</vt:lpstr>
      <vt:lpstr>SketchyVTI</vt:lpstr>
      <vt:lpstr>Ball Tracking Robot</vt:lpstr>
      <vt:lpstr>Problem  Description</vt:lpstr>
      <vt:lpstr>Components Required (Hardware)</vt:lpstr>
      <vt:lpstr>Software and Hand tools Used</vt:lpstr>
      <vt:lpstr>Schematics (Circuit Diagram)</vt:lpstr>
      <vt:lpstr>About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 Tracking Robot</dc:title>
  <dc:creator>Jasraj Gill</dc:creator>
  <cp:lastModifiedBy>Jasraj Gill</cp:lastModifiedBy>
  <cp:revision>11</cp:revision>
  <dcterms:created xsi:type="dcterms:W3CDTF">2020-05-16T15:23:57Z</dcterms:created>
  <dcterms:modified xsi:type="dcterms:W3CDTF">2020-05-18T03:44:04Z</dcterms:modified>
</cp:coreProperties>
</file>