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6" r:id="rId11"/>
    <p:sldId id="265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957"/>
    <a:srgbClr val="0051F2"/>
    <a:srgbClr val="002060"/>
    <a:srgbClr val="000000"/>
    <a:srgbClr val="85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escargas\Anexo%20A_An&#225;lisis_GAP_SGSI-ISO_27001_v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escargas\Anexo%20A_An&#225;lisis_GAP_SGSI-ISO_27001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8040-4BF0-A067-AB1511D2C7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8040-4BF0-A067-AB1511D2C767}"/>
              </c:ext>
            </c:extLst>
          </c:dPt>
          <c:dPt>
            <c:idx val="2"/>
            <c:bubble3D val="0"/>
            <c:spPr>
              <a:solidFill>
                <a:srgbClr val="8E0000"/>
              </a:solidFill>
            </c:spPr>
            <c:extLst>
              <c:ext xmlns:c16="http://schemas.microsoft.com/office/drawing/2014/chart" uri="{C3380CC4-5D6E-409C-BE32-E72D297353CC}">
                <c16:uniqueId val="{00000005-8040-4BF0-A067-AB1511D2C767}"/>
              </c:ext>
            </c:extLst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8040-4BF0-A067-AB1511D2C76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9-8040-4BF0-A067-AB1511D2C767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B-8040-4BF0-A067-AB1511D2C767}"/>
              </c:ext>
            </c:extLst>
          </c:dPt>
          <c:dPt>
            <c:idx val="6"/>
            <c:bubble3D val="0"/>
            <c:spPr>
              <a:solidFill>
                <a:srgbClr val="336600"/>
              </a:solidFill>
            </c:spPr>
            <c:extLst>
              <c:ext xmlns:c16="http://schemas.microsoft.com/office/drawing/2014/chart" uri="{C3380CC4-5D6E-409C-BE32-E72D297353CC}">
                <c16:uniqueId val="{0000000D-8040-4BF0-A067-AB1511D2C767}"/>
              </c:ext>
            </c:extLst>
          </c:dPt>
          <c:dPt>
            <c:idx val="7"/>
            <c:bubble3D val="0"/>
            <c:spPr>
              <a:solidFill>
                <a:schemeClr val="bg1">
                  <a:lumMod val="6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8040-4BF0-A067-AB1511D2C767}"/>
              </c:ext>
            </c:extLst>
          </c:dPt>
          <c:cat>
            <c:strRef>
              <c:f>Metricas!$B$3:$B$10</c:f>
              <c:strCache>
                <c:ptCount val="8"/>
                <c:pt idx="0">
                  <c:v>? Desconocido</c:v>
                </c:pt>
                <c:pt idx="1">
                  <c:v>Inexistente</c:v>
                </c:pt>
                <c:pt idx="2">
                  <c:v>Inicial</c:v>
                </c:pt>
                <c:pt idx="3">
                  <c:v>Repetible</c:v>
                </c:pt>
                <c:pt idx="4">
                  <c:v>Definido</c:v>
                </c:pt>
                <c:pt idx="5">
                  <c:v>Administrado</c:v>
                </c:pt>
                <c:pt idx="6">
                  <c:v>Optimizado</c:v>
                </c:pt>
                <c:pt idx="7">
                  <c:v>No aplicable</c:v>
                </c:pt>
              </c:strCache>
            </c:strRef>
          </c:cat>
          <c:val>
            <c:numRef>
              <c:f>Metricas!$D$3:$D$10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3.7037037037037035E-2</c:v>
                </c:pt>
                <c:pt idx="4">
                  <c:v>3.7037037037037035E-2</c:v>
                </c:pt>
                <c:pt idx="5">
                  <c:v>0.77777777777777779</c:v>
                </c:pt>
                <c:pt idx="6">
                  <c:v>0.14814814814814814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040-4BF0-A067-AB1511D2C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 sz="1400">
              <a:solidFill>
                <a:schemeClr val="bg1"/>
              </a:solidFill>
            </a:defRPr>
          </a:pPr>
          <a:endParaRPr lang="es-CO"/>
        </a:p>
      </c:txPr>
    </c:legend>
    <c:plotVisOnly val="1"/>
    <c:dispBlanksAs val="gap"/>
    <c:showDLblsOverMax val="0"/>
  </c:chart>
  <c:spPr>
    <a:effectLst>
      <a:glow rad="101600">
        <a:schemeClr val="accent1">
          <a:satMod val="175000"/>
          <a:alpha val="40000"/>
        </a:schemeClr>
      </a:glow>
    </a:effectLst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Metricas!$E$2</c:f>
              <c:strCache>
                <c:ptCount val="1"/>
                <c:pt idx="0">
                  <c:v>Proporción de Controles de Seguridad de la Información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CE8C-4C5A-A29E-0927D6E75A7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CE8C-4C5A-A29E-0927D6E75A77}"/>
              </c:ext>
            </c:extLst>
          </c:dPt>
          <c:dPt>
            <c:idx val="2"/>
            <c:bubble3D val="0"/>
            <c:spPr>
              <a:solidFill>
                <a:srgbClr val="8E0000"/>
              </a:solidFill>
            </c:spPr>
            <c:extLst>
              <c:ext xmlns:c16="http://schemas.microsoft.com/office/drawing/2014/chart" uri="{C3380CC4-5D6E-409C-BE32-E72D297353CC}">
                <c16:uniqueId val="{00000005-CE8C-4C5A-A29E-0927D6E75A77}"/>
              </c:ext>
            </c:extLst>
          </c:dPt>
          <c:dPt>
            <c:idx val="3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CE8C-4C5A-A29E-0927D6E75A7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9-CE8C-4C5A-A29E-0927D6E75A77}"/>
              </c:ext>
            </c:extLst>
          </c:dPt>
          <c:dPt>
            <c:idx val="5"/>
            <c:bubble3D val="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B-CE8C-4C5A-A29E-0927D6E75A77}"/>
              </c:ext>
            </c:extLst>
          </c:dPt>
          <c:dPt>
            <c:idx val="6"/>
            <c:bubble3D val="0"/>
            <c:spPr>
              <a:solidFill>
                <a:srgbClr val="336600"/>
              </a:solidFill>
            </c:spPr>
            <c:extLst>
              <c:ext xmlns:c16="http://schemas.microsoft.com/office/drawing/2014/chart" uri="{C3380CC4-5D6E-409C-BE32-E72D297353CC}">
                <c16:uniqueId val="{0000000D-CE8C-4C5A-A29E-0927D6E75A77}"/>
              </c:ext>
            </c:extLst>
          </c:dPt>
          <c:dPt>
            <c:idx val="7"/>
            <c:bubble3D val="0"/>
            <c:spPr>
              <a:solidFill>
                <a:schemeClr val="bg1">
                  <a:lumMod val="6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CE8C-4C5A-A29E-0927D6E75A77}"/>
              </c:ext>
            </c:extLst>
          </c:dPt>
          <c:cat>
            <c:strRef>
              <c:f>Metricas!$B$3:$B$10</c:f>
              <c:strCache>
                <c:ptCount val="8"/>
                <c:pt idx="0">
                  <c:v>? Desconocido</c:v>
                </c:pt>
                <c:pt idx="1">
                  <c:v>Inexistente</c:v>
                </c:pt>
                <c:pt idx="2">
                  <c:v>Inicial</c:v>
                </c:pt>
                <c:pt idx="3">
                  <c:v>Repetible</c:v>
                </c:pt>
                <c:pt idx="4">
                  <c:v>Definido</c:v>
                </c:pt>
                <c:pt idx="5">
                  <c:v>Administrado</c:v>
                </c:pt>
                <c:pt idx="6">
                  <c:v>Optimizado</c:v>
                </c:pt>
                <c:pt idx="7">
                  <c:v>No aplicable</c:v>
                </c:pt>
              </c:strCache>
            </c:strRef>
          </c:cat>
          <c:val>
            <c:numRef>
              <c:f>Metricas!$E$3:$E$10</c:f>
              <c:numCache>
                <c:formatCode>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4.3859649122807015E-2</c:v>
                </c:pt>
                <c:pt idx="4">
                  <c:v>0.13157894736842105</c:v>
                </c:pt>
                <c:pt idx="5">
                  <c:v>0.75438596491228072</c:v>
                </c:pt>
                <c:pt idx="6">
                  <c:v>6.1403508771929821E-2</c:v>
                </c:pt>
                <c:pt idx="7">
                  <c:v>8.771929824561403E-3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E8C-4C5A-A29E-0927D6E75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rtl="0">
            <a:defRPr sz="1400">
              <a:solidFill>
                <a:schemeClr val="bg1"/>
              </a:solidFill>
            </a:defRPr>
          </a:pPr>
          <a:endParaRPr lang="es-CO"/>
        </a:p>
      </c:txPr>
    </c:legend>
    <c:plotVisOnly val="1"/>
    <c:dispBlanksAs val="gap"/>
    <c:showDLblsOverMax val="0"/>
  </c:chart>
  <c:spPr>
    <a:effectLst>
      <a:glow rad="101600">
        <a:schemeClr val="accent1">
          <a:satMod val="175000"/>
          <a:alpha val="40000"/>
        </a:schemeClr>
      </a:glow>
    </a:effectLst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0.02821</cdr:x>
      <cdr:y>0.017</cdr:y>
    </cdr:from>
    <cdr:to>
      <cdr:x>0.97043</cdr:x>
      <cdr:y>0.10046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8115" y="85140"/>
          <a:ext cx="5280659" cy="4179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2800" b="1" dirty="0">
              <a:solidFill>
                <a:schemeClr val="bg1"/>
              </a:solidFill>
            </a:rPr>
            <a:t>Estado de </a:t>
          </a:r>
          <a:r>
            <a:rPr lang="en-US" sz="2800" b="1" dirty="0" err="1">
              <a:solidFill>
                <a:schemeClr val="bg1"/>
              </a:solidFill>
            </a:rPr>
            <a:t>Implementación</a:t>
          </a:r>
          <a:r>
            <a:rPr lang="en-US" sz="2800" b="1" dirty="0">
              <a:solidFill>
                <a:schemeClr val="bg1"/>
              </a:solidFill>
            </a:rPr>
            <a:t> SGSI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0.02923</cdr:x>
      <cdr:y>0.017</cdr:y>
    </cdr:from>
    <cdr:to>
      <cdr:x>0.94562</cdr:x>
      <cdr:y>0.10046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" y="102434"/>
          <a:ext cx="5135880" cy="5028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2800" b="1" dirty="0">
              <a:solidFill>
                <a:schemeClr val="bg1"/>
              </a:solidFill>
            </a:rPr>
            <a:t>Estado de </a:t>
          </a:r>
          <a:r>
            <a:rPr lang="en-US" sz="2800" b="1" dirty="0" err="1">
              <a:solidFill>
                <a:schemeClr val="bg1"/>
              </a:solidFill>
            </a:rPr>
            <a:t>Controles</a:t>
          </a:r>
          <a:r>
            <a:rPr lang="en-US" sz="2800" b="1" dirty="0">
              <a:solidFill>
                <a:schemeClr val="bg1"/>
              </a:solidFill>
            </a:rPr>
            <a:t> - Anexo A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86D9B-C931-4112-99B8-5F25B69CC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307DD7-2B73-4607-9D86-AA224D12E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7A4E1B-6A91-4772-850B-B21CD23C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360CD-2C1D-414F-A4BB-74D8FA9C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0CF91-7DB4-4270-94CC-FA0C5F30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2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A56E5-2023-4D48-A80C-B141BDEC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F8B60-E46E-4582-90A9-283944ACC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2E275-2138-4594-B7FF-CA8A5AE6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B81B9E-70B9-4791-8D22-A46D13BC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60626D-0CB8-497C-9180-BA88DAD7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CA8A9F-3424-4779-AE4E-215915560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FE3DD8-1B33-491A-BE00-27A57FFE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0D387-BB87-44EF-AD6D-7E952357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A40F5-FF13-41EA-BAF4-F589FC2C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C0F16-2183-446A-9D99-9083B45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829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F2803-9218-415C-88E3-3598E2E9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4F00F-C276-46FE-9673-0B74434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CCF05D-1957-48A6-8215-A9858CFC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54BD8-B209-4EB0-B880-2F79FB62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39E02-3B81-404F-80CF-6FC4AC36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60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1B1B7-B883-4BEE-9221-AEB5EC18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DF55B4-8155-4A89-B34B-DF9DACAF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BCD7D-E0E9-4A31-94F2-82E07EEE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3645E-418F-4881-9016-24C3C845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734CE-B8CF-42B3-B590-3F8F6037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61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4352-7940-426F-93EE-BC32A590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88042-6989-4148-AEA2-99F502944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8E4256-175C-499F-8A78-88319D72B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055CF-F897-4325-A89E-A7E1E366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DDEC0B-F5D8-44F0-B69D-34F7A83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F5779E-3B09-486B-932C-68FE04AA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92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B5E28-4395-43F9-A58D-DA54A148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71DD04-DF5D-4380-B167-25C5FE292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63D066-3A4F-4A88-A5A8-4190D8B68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60A29C-9122-4FD6-89C5-6A37BB86E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BE1B16-AA3F-4224-B56E-1625CA9EA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BB0EE2-973B-4C66-98A0-7FF5FB27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7D289A-9A2A-4102-862D-FC59FA88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3976DA-A080-4F2C-8538-7D03B1B9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46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64FA9-389E-4EF1-8DBD-F41E0552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01666F-1F12-4644-B0D0-6CD6DFC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6205D-4BE2-4551-A9F8-5D950A42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F99C11-C08E-45AF-A2D5-711D26FF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30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7349A8-B2E7-42E8-AC15-8AE50D9D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352FAE-BE8D-4F8F-9054-77B39A17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C48CA9-5028-4C5A-BA5C-CCE2F7F9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3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20C7F-443D-4B81-987F-CC2D0463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84F4D-FFD4-4AC1-82B9-041CA73D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3477DD-BBAC-44FB-B01C-A3923614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9D032-5E44-44F9-861B-8D76069D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876785-A006-456B-A093-D8D51BA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753EF8-8C33-482B-80AE-9B9121DB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54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304FB-9FD8-4878-B104-7185084D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87917A-4A99-4966-ABEC-09EB94EB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95379-F6F8-4FD2-8A62-962608835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AA2AAC-8601-4692-ACA5-120942E6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B783FA-C3CF-4C85-9F5F-9DD91CD9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561786-F5CF-484C-BAFA-295C9460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9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DCFFCE-1BBD-4D13-A741-72F6C883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5270F-53CC-46D4-8684-FEC370F9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7FAA8-0CDF-44EC-B60B-0359B1EB4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F93D-1EB6-4D03-AE7E-116CAED44B75}" type="datetimeFigureOut">
              <a:rPr lang="es-CO" smtClean="0"/>
              <a:t>27/05/2021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BDA0E1-B4B4-4A75-BA03-9F67E586D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ADD6F-9969-4713-80A8-25D7210CC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4BE0-1C0D-4312-8731-A2A75977D5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1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Docs/7mo%20semestre/SGS/Trabajos/En%20proceso/Proyecto%20de%20aula/Anexo%20E%20Matriz%20de%20riesgos.xls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Docs/7mo%20semestre/SGS/Trabajos/En%20proceso/Proyecto%20de%20aula/Politicas%20complementarias%202.0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Docs/7mo%20semestre/SGS/Trabajos/En%20proceso/Proyecto%20de%20aula/Procedimiento.doc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ocs/7mo%20semestre/SGS/Trabajos/En%20proceso/Proyecto%20de%20aula/Anexo%20A-%20Matriz%20de%20Riesgos%20corporativos.xlsx" TargetMode="External"/><Relationship Id="rId2" Type="http://schemas.openxmlformats.org/officeDocument/2006/relationships/hyperlink" Target="../Docs/7mo%20semestre/SGS/Trabajos/En%20proceso/Proyecto%20de%20aula/Plan%20de%20gesti&#243;n%20de%20riesgos%20corporativos.doc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hyperlink" Target="Anexo%20A_An&#225;lisis_GAP_SGSI-ISO_27001_v2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Docs/7mo%20semestre/SGS/Trabajos/En%20proceso/Proyecto%20de%20aula/Anexo%20C%20Matriz%20de%20Calificaci&#243;n,%20evaluaci&#243;n%20y%20respuesta%20a%20los%20riesgos.xlsx" TargetMode="External"/><Relationship Id="rId2" Type="http://schemas.openxmlformats.org/officeDocument/2006/relationships/hyperlink" Target="../Docs/7mo%20semestre/SGS/Trabajos/En%20proceso/Proyecto%20de%20aula/Anexo%20B%20Matriz%20de%20impacto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Docs/7mo%20semestre/SGS/Trabajos/En%20proceso/Proyecto%20de%20aula/Anexo%20D%20Tabla%20de%20valoraci&#243;n%20de%20controles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CCA66AA0-09BD-456E-982A-722C36CFEAFA}"/>
              </a:ext>
            </a:extLst>
          </p:cNvPr>
          <p:cNvGrpSpPr/>
          <p:nvPr/>
        </p:nvGrpSpPr>
        <p:grpSpPr>
          <a:xfrm>
            <a:off x="5960225" y="0"/>
            <a:ext cx="6231775" cy="6858000"/>
            <a:chOff x="5960225" y="0"/>
            <a:chExt cx="6231775" cy="68580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33A3209-CCDA-4013-80A2-4D84BF134FAD}"/>
                </a:ext>
              </a:extLst>
            </p:cNvPr>
            <p:cNvSpPr/>
            <p:nvPr/>
          </p:nvSpPr>
          <p:spPr>
            <a:xfrm>
              <a:off x="5960225" y="0"/>
              <a:ext cx="5666511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73AF40F-56F6-400E-9170-5315B418BEE7}"/>
                </a:ext>
              </a:extLst>
            </p:cNvPr>
            <p:cNvSpPr/>
            <p:nvPr/>
          </p:nvSpPr>
          <p:spPr>
            <a:xfrm>
              <a:off x="6317673" y="0"/>
              <a:ext cx="5591695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47BB7FE-DE61-4872-AE9A-DCD208DCF145}"/>
                </a:ext>
              </a:extLst>
            </p:cNvPr>
            <p:cNvSpPr/>
            <p:nvPr/>
          </p:nvSpPr>
          <p:spPr>
            <a:xfrm>
              <a:off x="6741622" y="0"/>
              <a:ext cx="5450378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A7B4257-7F40-45A1-9257-1CCF94FB3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9" y="1031903"/>
            <a:ext cx="4794193" cy="479419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01BAC73-51CC-4210-860D-C1B4967562C7}"/>
              </a:ext>
            </a:extLst>
          </p:cNvPr>
          <p:cNvSpPr txBox="1"/>
          <p:nvPr/>
        </p:nvSpPr>
        <p:spPr>
          <a:xfrm>
            <a:off x="5960225" y="1130531"/>
            <a:ext cx="5813368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Gestión de Seguridad de la Información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EA93D5-11B6-45F0-92FA-B68940732164}"/>
              </a:ext>
            </a:extLst>
          </p:cNvPr>
          <p:cNvSpPr txBox="1"/>
          <p:nvPr/>
        </p:nvSpPr>
        <p:spPr>
          <a:xfrm>
            <a:off x="6096000" y="4705004"/>
            <a:ext cx="595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Felipe Velasco Tao</a:t>
            </a:r>
          </a:p>
          <a:p>
            <a:r>
              <a:rPr lang="es-CO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Juan David González Dimaté</a:t>
            </a:r>
          </a:p>
        </p:txBody>
      </p:sp>
    </p:spTree>
    <p:extLst>
      <p:ext uri="{BB962C8B-B14F-4D97-AF65-F5344CB8AC3E}">
        <p14:creationId xmlns:p14="http://schemas.microsoft.com/office/powerpoint/2010/main" val="220802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CCA66AA0-09BD-456E-982A-722C36CFEAFA}"/>
              </a:ext>
            </a:extLst>
          </p:cNvPr>
          <p:cNvGrpSpPr/>
          <p:nvPr/>
        </p:nvGrpSpPr>
        <p:grpSpPr>
          <a:xfrm>
            <a:off x="5960225" y="0"/>
            <a:ext cx="6231775" cy="6858000"/>
            <a:chOff x="5960225" y="0"/>
            <a:chExt cx="6231775" cy="68580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33A3209-CCDA-4013-80A2-4D84BF134FAD}"/>
                </a:ext>
              </a:extLst>
            </p:cNvPr>
            <p:cNvSpPr/>
            <p:nvPr/>
          </p:nvSpPr>
          <p:spPr>
            <a:xfrm>
              <a:off x="5960225" y="0"/>
              <a:ext cx="5666511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73AF40F-56F6-400E-9170-5315B418BEE7}"/>
                </a:ext>
              </a:extLst>
            </p:cNvPr>
            <p:cNvSpPr/>
            <p:nvPr/>
          </p:nvSpPr>
          <p:spPr>
            <a:xfrm>
              <a:off x="6317673" y="0"/>
              <a:ext cx="5591695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47BB7FE-DE61-4872-AE9A-DCD208DCF145}"/>
                </a:ext>
              </a:extLst>
            </p:cNvPr>
            <p:cNvSpPr/>
            <p:nvPr/>
          </p:nvSpPr>
          <p:spPr>
            <a:xfrm>
              <a:off x="6741622" y="0"/>
              <a:ext cx="5450378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1BAC73-51CC-4210-860D-C1B4967562C7}"/>
              </a:ext>
            </a:extLst>
          </p:cNvPr>
          <p:cNvSpPr txBox="1"/>
          <p:nvPr/>
        </p:nvSpPr>
        <p:spPr>
          <a:xfrm>
            <a:off x="397485" y="2245329"/>
            <a:ext cx="58133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Tratamiento de riesgos (Activos)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EA93D5-11B6-45F0-92FA-B68940732164}"/>
              </a:ext>
            </a:extLst>
          </p:cNvPr>
          <p:cNvSpPr txBox="1"/>
          <p:nvPr/>
        </p:nvSpPr>
        <p:spPr>
          <a:xfrm>
            <a:off x="6802581" y="4433680"/>
            <a:ext cx="473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 action="ppaction://hlinkfile"/>
              </a:rPr>
              <a:t>..\</a:t>
            </a:r>
            <a:r>
              <a:rPr lang="es-ES" dirty="0" err="1">
                <a:hlinkClick r:id="rId2" action="ppaction://hlinkfile"/>
              </a:rPr>
              <a:t>Docs</a:t>
            </a:r>
            <a:r>
              <a:rPr lang="es-ES" dirty="0">
                <a:hlinkClick r:id="rId2" action="ppaction://hlinkfile"/>
              </a:rPr>
              <a:t>\7mo semestre\SGS\Trabajos\En proceso\Proyecto de aula\Anexo E Matriz de riesgos.xlsx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2E9666-53FD-41E6-A380-FC4E3AF639EF}"/>
              </a:ext>
            </a:extLst>
          </p:cNvPr>
          <p:cNvSpPr txBox="1"/>
          <p:nvPr/>
        </p:nvSpPr>
        <p:spPr>
          <a:xfrm>
            <a:off x="6802581" y="2152996"/>
            <a:ext cx="3567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Matriz de riesgos</a:t>
            </a:r>
            <a:endParaRPr lang="es-CO" sz="6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8565BD-6511-4311-969C-A5B4A84E656B}"/>
              </a:ext>
            </a:extLst>
          </p:cNvPr>
          <p:cNvSpPr txBox="1"/>
          <p:nvPr/>
        </p:nvSpPr>
        <p:spPr>
          <a:xfrm>
            <a:off x="1780503" y="753825"/>
            <a:ext cx="10411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Políticas de seguridad corporativas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9220AA-1F69-4BD5-ABC4-22F61BAA674C}"/>
              </a:ext>
            </a:extLst>
          </p:cNvPr>
          <p:cNvSpPr txBox="1"/>
          <p:nvPr/>
        </p:nvSpPr>
        <p:spPr>
          <a:xfrm>
            <a:off x="1773383" y="14478"/>
            <a:ext cx="899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Políticas y procedimientos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79377E6-49CF-48FA-BB91-4F4B0C67D055}"/>
              </a:ext>
            </a:extLst>
          </p:cNvPr>
          <p:cNvSpPr/>
          <p:nvPr/>
        </p:nvSpPr>
        <p:spPr>
          <a:xfrm>
            <a:off x="588186" y="2042171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A8B7B8-3B4D-405B-BBBA-2743678E5B0D}"/>
              </a:ext>
            </a:extLst>
          </p:cNvPr>
          <p:cNvSpPr/>
          <p:nvPr/>
        </p:nvSpPr>
        <p:spPr>
          <a:xfrm>
            <a:off x="682398" y="2082978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Identificar componentes imprescindibles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46A2931-0594-43F3-A17F-09C56B027A4A}"/>
              </a:ext>
            </a:extLst>
          </p:cNvPr>
          <p:cNvSpPr/>
          <p:nvPr/>
        </p:nvSpPr>
        <p:spPr>
          <a:xfrm>
            <a:off x="6141719" y="2042171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8432B4A-FDFD-412A-85B7-6C2966391289}"/>
              </a:ext>
            </a:extLst>
          </p:cNvPr>
          <p:cNvSpPr/>
          <p:nvPr/>
        </p:nvSpPr>
        <p:spPr>
          <a:xfrm>
            <a:off x="6235931" y="2082978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lineamientos de seguridad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F6409EC-84FB-4936-95D1-AE468E5B8A08}"/>
              </a:ext>
            </a:extLst>
          </p:cNvPr>
          <p:cNvSpPr/>
          <p:nvPr/>
        </p:nvSpPr>
        <p:spPr>
          <a:xfrm>
            <a:off x="600288" y="3663340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E6CB6C3-5775-4FD5-8952-3AD7D512B3A6}"/>
              </a:ext>
            </a:extLst>
          </p:cNvPr>
          <p:cNvSpPr/>
          <p:nvPr/>
        </p:nvSpPr>
        <p:spPr>
          <a:xfrm>
            <a:off x="694500" y="3704147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objetivos y alcance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09833EE-37AA-4015-8705-8CDD70480EB5}"/>
              </a:ext>
            </a:extLst>
          </p:cNvPr>
          <p:cNvSpPr/>
          <p:nvPr/>
        </p:nvSpPr>
        <p:spPr>
          <a:xfrm>
            <a:off x="6141719" y="3663340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D8A445A-5139-4AB4-8632-8DADB36B43E5}"/>
              </a:ext>
            </a:extLst>
          </p:cNvPr>
          <p:cNvSpPr/>
          <p:nvPr/>
        </p:nvSpPr>
        <p:spPr>
          <a:xfrm>
            <a:off x="6235931" y="3704147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responsabilidades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A778D40-1EA6-4378-8BC3-B27073BD4301}"/>
              </a:ext>
            </a:extLst>
          </p:cNvPr>
          <p:cNvSpPr/>
          <p:nvPr/>
        </p:nvSpPr>
        <p:spPr>
          <a:xfrm>
            <a:off x="609601" y="5289282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5379F01-0AAA-4570-8A70-0A227B7BCA0B}"/>
              </a:ext>
            </a:extLst>
          </p:cNvPr>
          <p:cNvSpPr/>
          <p:nvPr/>
        </p:nvSpPr>
        <p:spPr>
          <a:xfrm>
            <a:off x="703813" y="5330089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política de seguridad.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C7569D5-E3E2-4AAD-974A-E5832C465239}"/>
              </a:ext>
            </a:extLst>
          </p:cNvPr>
          <p:cNvSpPr/>
          <p:nvPr/>
        </p:nvSpPr>
        <p:spPr>
          <a:xfrm>
            <a:off x="6141719" y="5308962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37272D5-3E73-4BEE-B933-3A858F43015F}"/>
              </a:ext>
            </a:extLst>
          </p:cNvPr>
          <p:cNvSpPr/>
          <p:nvPr/>
        </p:nvSpPr>
        <p:spPr>
          <a:xfrm>
            <a:off x="6235931" y="5349769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Políticas complementarias.</a:t>
            </a:r>
          </a:p>
          <a:p>
            <a:pPr algn="ctr"/>
            <a:r>
              <a:rPr lang="es-ES" dirty="0">
                <a:hlinkClick r:id="rId2" action="ppaction://hlinkfile"/>
              </a:rPr>
              <a:t>..\</a:t>
            </a:r>
            <a:r>
              <a:rPr lang="es-ES" dirty="0" err="1">
                <a:hlinkClick r:id="rId2" action="ppaction://hlinkfile"/>
              </a:rPr>
              <a:t>Docs</a:t>
            </a:r>
            <a:r>
              <a:rPr lang="es-ES" dirty="0">
                <a:hlinkClick r:id="rId2" action="ppaction://hlinkfile"/>
              </a:rPr>
              <a:t>\7mo semestre\SGS\Trabajos\En proceso\Proyecto de aula\</a:t>
            </a:r>
            <a:r>
              <a:rPr lang="es-ES" dirty="0" err="1">
                <a:hlinkClick r:id="rId2" action="ppaction://hlinkfile"/>
              </a:rPr>
              <a:t>Politicas</a:t>
            </a:r>
            <a:r>
              <a:rPr lang="es-ES" dirty="0">
                <a:hlinkClick r:id="rId2" action="ppaction://hlinkfile"/>
              </a:rPr>
              <a:t> complementarias 2.0.docx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299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8565BD-6511-4311-969C-A5B4A84E656B}"/>
              </a:ext>
            </a:extLst>
          </p:cNvPr>
          <p:cNvSpPr txBox="1"/>
          <p:nvPr/>
        </p:nvSpPr>
        <p:spPr>
          <a:xfrm>
            <a:off x="1780503" y="753825"/>
            <a:ext cx="10411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Procedimientos de seguridad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9220AA-1F69-4BD5-ABC4-22F61BAA674C}"/>
              </a:ext>
            </a:extLst>
          </p:cNvPr>
          <p:cNvSpPr txBox="1"/>
          <p:nvPr/>
        </p:nvSpPr>
        <p:spPr>
          <a:xfrm>
            <a:off x="1773383" y="14478"/>
            <a:ext cx="899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Políticas y procedimientos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79377E6-49CF-48FA-BB91-4F4B0C67D055}"/>
              </a:ext>
            </a:extLst>
          </p:cNvPr>
          <p:cNvSpPr/>
          <p:nvPr/>
        </p:nvSpPr>
        <p:spPr>
          <a:xfrm>
            <a:off x="588186" y="2042171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A8B7B8-3B4D-405B-BBBA-2743678E5B0D}"/>
              </a:ext>
            </a:extLst>
          </p:cNvPr>
          <p:cNvSpPr/>
          <p:nvPr/>
        </p:nvSpPr>
        <p:spPr>
          <a:xfrm>
            <a:off x="682398" y="2082978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Identificar la necesidad del procedimiento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46A2931-0594-43F3-A17F-09C56B027A4A}"/>
              </a:ext>
            </a:extLst>
          </p:cNvPr>
          <p:cNvSpPr/>
          <p:nvPr/>
        </p:nvSpPr>
        <p:spPr>
          <a:xfrm>
            <a:off x="6141719" y="2042171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8432B4A-FDFD-412A-85B7-6C2966391289}"/>
              </a:ext>
            </a:extLst>
          </p:cNvPr>
          <p:cNvSpPr/>
          <p:nvPr/>
        </p:nvSpPr>
        <p:spPr>
          <a:xfrm>
            <a:off x="6235931" y="2082978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responsables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F6409EC-84FB-4936-95D1-AE468E5B8A08}"/>
              </a:ext>
            </a:extLst>
          </p:cNvPr>
          <p:cNvSpPr/>
          <p:nvPr/>
        </p:nvSpPr>
        <p:spPr>
          <a:xfrm>
            <a:off x="600288" y="3663340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E6CB6C3-5775-4FD5-8952-3AD7D512B3A6}"/>
              </a:ext>
            </a:extLst>
          </p:cNvPr>
          <p:cNvSpPr/>
          <p:nvPr/>
        </p:nvSpPr>
        <p:spPr>
          <a:xfrm>
            <a:off x="694500" y="3704147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objetivos y alcance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09833EE-37AA-4015-8705-8CDD70480EB5}"/>
              </a:ext>
            </a:extLst>
          </p:cNvPr>
          <p:cNvSpPr/>
          <p:nvPr/>
        </p:nvSpPr>
        <p:spPr>
          <a:xfrm>
            <a:off x="6141719" y="3663340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D8A445A-5139-4AB4-8632-8DADB36B43E5}"/>
              </a:ext>
            </a:extLst>
          </p:cNvPr>
          <p:cNvSpPr/>
          <p:nvPr/>
        </p:nvSpPr>
        <p:spPr>
          <a:xfrm>
            <a:off x="6235931" y="3704147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Definir el riesgo a tratar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A778D40-1EA6-4378-8BC3-B27073BD4301}"/>
              </a:ext>
            </a:extLst>
          </p:cNvPr>
          <p:cNvSpPr/>
          <p:nvPr/>
        </p:nvSpPr>
        <p:spPr>
          <a:xfrm>
            <a:off x="609601" y="5289282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5379F01-0AAA-4570-8A70-0A227B7BCA0B}"/>
              </a:ext>
            </a:extLst>
          </p:cNvPr>
          <p:cNvSpPr/>
          <p:nvPr/>
        </p:nvSpPr>
        <p:spPr>
          <a:xfrm>
            <a:off x="703813" y="5330089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acciones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C7569D5-E3E2-4AAD-974A-E5832C465239}"/>
              </a:ext>
            </a:extLst>
          </p:cNvPr>
          <p:cNvSpPr/>
          <p:nvPr/>
        </p:nvSpPr>
        <p:spPr>
          <a:xfrm>
            <a:off x="6141719" y="5308962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37272D5-3E73-4BEE-B933-3A858F43015F}"/>
              </a:ext>
            </a:extLst>
          </p:cNvPr>
          <p:cNvSpPr/>
          <p:nvPr/>
        </p:nvSpPr>
        <p:spPr>
          <a:xfrm>
            <a:off x="6235931" y="5349769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Procedimiento para el licenciamiento de software.</a:t>
            </a:r>
          </a:p>
          <a:p>
            <a:pPr algn="ctr"/>
            <a:r>
              <a:rPr lang="es-ES" dirty="0">
                <a:hlinkClick r:id="rId2" action="ppaction://hlinkfile"/>
              </a:rPr>
              <a:t>..\</a:t>
            </a:r>
            <a:r>
              <a:rPr lang="es-ES" dirty="0" err="1">
                <a:hlinkClick r:id="rId2" action="ppaction://hlinkfile"/>
              </a:rPr>
              <a:t>Docs</a:t>
            </a:r>
            <a:r>
              <a:rPr lang="es-ES" dirty="0">
                <a:hlinkClick r:id="rId2" action="ppaction://hlinkfile"/>
              </a:rPr>
              <a:t>\7mo semestre\SGS\Trabajos\En proceso\Proyecto de aula\Procedimiento.docx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04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9220AA-1F69-4BD5-ABC4-22F61BAA674C}"/>
              </a:ext>
            </a:extLst>
          </p:cNvPr>
          <p:cNvSpPr txBox="1"/>
          <p:nvPr/>
        </p:nvSpPr>
        <p:spPr>
          <a:xfrm>
            <a:off x="1773383" y="14478"/>
            <a:ext cx="899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Políticas y procedimientos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934E7C9-6290-4055-AC54-8574A9C81A0B}"/>
              </a:ext>
            </a:extLst>
          </p:cNvPr>
          <p:cNvSpPr txBox="1"/>
          <p:nvPr/>
        </p:nvSpPr>
        <p:spPr>
          <a:xfrm>
            <a:off x="1780503" y="753825"/>
            <a:ext cx="10785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 de gestión de riesgos corporativos</a:t>
            </a:r>
            <a:endParaRPr lang="es-CO" sz="4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F108FF-EE65-4699-82EA-5067058A2C0C}"/>
              </a:ext>
            </a:extLst>
          </p:cNvPr>
          <p:cNvSpPr/>
          <p:nvPr/>
        </p:nvSpPr>
        <p:spPr>
          <a:xfrm>
            <a:off x="588186" y="2042171"/>
            <a:ext cx="4941143" cy="8177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E7580AE-2022-44C8-ACF1-8EEEEB1D8CD6}"/>
              </a:ext>
            </a:extLst>
          </p:cNvPr>
          <p:cNvSpPr/>
          <p:nvPr/>
        </p:nvSpPr>
        <p:spPr>
          <a:xfrm>
            <a:off x="682398" y="2082978"/>
            <a:ext cx="4941143" cy="81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Identificar los componentes prioritarios para su protección.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2145D00-166B-4C84-AED5-8FE3F265CE31}"/>
              </a:ext>
            </a:extLst>
          </p:cNvPr>
          <p:cNvSpPr/>
          <p:nvPr/>
        </p:nvSpPr>
        <p:spPr>
          <a:xfrm>
            <a:off x="600288" y="3663340"/>
            <a:ext cx="4941143" cy="8177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F6B9D2C-9DE5-4042-B326-BCB28B4F92EE}"/>
              </a:ext>
            </a:extLst>
          </p:cNvPr>
          <p:cNvSpPr/>
          <p:nvPr/>
        </p:nvSpPr>
        <p:spPr>
          <a:xfrm>
            <a:off x="694500" y="3704147"/>
            <a:ext cx="4941143" cy="81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Establecer criterios de análisis de riesgo.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235305C-EB7C-4FB2-8808-1916A95E0517}"/>
              </a:ext>
            </a:extLst>
          </p:cNvPr>
          <p:cNvSpPr/>
          <p:nvPr/>
        </p:nvSpPr>
        <p:spPr>
          <a:xfrm>
            <a:off x="588186" y="5245652"/>
            <a:ext cx="4941143" cy="8177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CA2A803-B093-4FDB-BD54-8583B214057E}"/>
              </a:ext>
            </a:extLst>
          </p:cNvPr>
          <p:cNvSpPr/>
          <p:nvPr/>
        </p:nvSpPr>
        <p:spPr>
          <a:xfrm>
            <a:off x="682398" y="5286459"/>
            <a:ext cx="4941143" cy="81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Identificar riesgos corporativos.</a:t>
            </a:r>
            <a:endParaRPr lang="es-CO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8C5A7F3-C3B6-48D3-9312-EED97E0B7E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144" y="1787242"/>
            <a:ext cx="5612130" cy="45142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36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8565BD-6511-4311-969C-A5B4A84E656B}"/>
              </a:ext>
            </a:extLst>
          </p:cNvPr>
          <p:cNvSpPr txBox="1"/>
          <p:nvPr/>
        </p:nvSpPr>
        <p:spPr>
          <a:xfrm>
            <a:off x="1780503" y="753825"/>
            <a:ext cx="1041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 de </a:t>
            </a:r>
            <a:r>
              <a:rPr lang="es-ES" sz="4400" dirty="0" err="1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gesti</a:t>
            </a:r>
            <a:r>
              <a:rPr lang="es-CO" sz="4400" dirty="0" err="1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CO" sz="4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riesgos corporativos.</a:t>
            </a:r>
            <a:endParaRPr lang="es-ES" sz="44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9220AA-1F69-4BD5-ABC4-22F61BAA674C}"/>
              </a:ext>
            </a:extLst>
          </p:cNvPr>
          <p:cNvSpPr txBox="1"/>
          <p:nvPr/>
        </p:nvSpPr>
        <p:spPr>
          <a:xfrm>
            <a:off x="1773383" y="14478"/>
            <a:ext cx="899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Políticas y procedimientos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79377E6-49CF-48FA-BB91-4F4B0C67D055}"/>
              </a:ext>
            </a:extLst>
          </p:cNvPr>
          <p:cNvSpPr/>
          <p:nvPr/>
        </p:nvSpPr>
        <p:spPr>
          <a:xfrm>
            <a:off x="193810" y="3069562"/>
            <a:ext cx="5325460" cy="17990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DA8B7B8-3B4D-405B-BBBA-2743678E5B0D}"/>
              </a:ext>
            </a:extLst>
          </p:cNvPr>
          <p:cNvSpPr/>
          <p:nvPr/>
        </p:nvSpPr>
        <p:spPr>
          <a:xfrm>
            <a:off x="288022" y="3110369"/>
            <a:ext cx="5325460" cy="17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Realizar valoración de controles.</a:t>
            </a:r>
          </a:p>
          <a:p>
            <a:pPr algn="ctr"/>
            <a:r>
              <a:rPr lang="es-ES" dirty="0">
                <a:hlinkClick r:id="rId2" action="ppaction://hlinkfile"/>
              </a:rPr>
              <a:t>..\</a:t>
            </a:r>
            <a:r>
              <a:rPr lang="es-ES" dirty="0" err="1">
                <a:hlinkClick r:id="rId2" action="ppaction://hlinkfile"/>
              </a:rPr>
              <a:t>Docs</a:t>
            </a:r>
            <a:r>
              <a:rPr lang="es-ES" dirty="0">
                <a:hlinkClick r:id="rId2" action="ppaction://hlinkfile"/>
              </a:rPr>
              <a:t>\7mo semestre\SGS\Trabajos\En proceso\Proyecto de aula\Plan de gestión de riesgos corporativos.docx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F6409EC-84FB-4936-95D1-AE468E5B8A08}"/>
              </a:ext>
            </a:extLst>
          </p:cNvPr>
          <p:cNvSpPr/>
          <p:nvPr/>
        </p:nvSpPr>
        <p:spPr>
          <a:xfrm>
            <a:off x="6484305" y="3084243"/>
            <a:ext cx="5419673" cy="17990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E6CB6C3-5775-4FD5-8952-3AD7D512B3A6}"/>
              </a:ext>
            </a:extLst>
          </p:cNvPr>
          <p:cNvSpPr/>
          <p:nvPr/>
        </p:nvSpPr>
        <p:spPr>
          <a:xfrm>
            <a:off x="6578517" y="3125050"/>
            <a:ext cx="5419673" cy="17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Realizar tratamiento de riesgos.</a:t>
            </a:r>
          </a:p>
          <a:p>
            <a:pPr algn="ctr"/>
            <a:r>
              <a:rPr lang="es-CO" dirty="0">
                <a:hlinkClick r:id="rId3" action="ppaction://hlinkfile"/>
              </a:rPr>
              <a:t>..\</a:t>
            </a:r>
            <a:r>
              <a:rPr lang="es-CO" dirty="0" err="1">
                <a:hlinkClick r:id="rId3" action="ppaction://hlinkfile"/>
              </a:rPr>
              <a:t>Docs</a:t>
            </a:r>
            <a:r>
              <a:rPr lang="es-CO" dirty="0">
                <a:hlinkClick r:id="rId3" action="ppaction://hlinkfile"/>
              </a:rPr>
              <a:t>\7mo semestre\SGS\Trabajos\En proceso\Proyecto de aula\Anexo A- Matriz de Riesgos corporativos.xlsx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759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8565BD-6511-4311-969C-A5B4A84E656B}"/>
              </a:ext>
            </a:extLst>
          </p:cNvPr>
          <p:cNvSpPr txBox="1"/>
          <p:nvPr/>
        </p:nvSpPr>
        <p:spPr>
          <a:xfrm>
            <a:off x="1780503" y="753825"/>
            <a:ext cx="10411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GAP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9220AA-1F69-4BD5-ABC4-22F61BAA674C}"/>
              </a:ext>
            </a:extLst>
          </p:cNvPr>
          <p:cNvSpPr txBox="1"/>
          <p:nvPr/>
        </p:nvSpPr>
        <p:spPr>
          <a:xfrm>
            <a:off x="1773383" y="14478"/>
            <a:ext cx="8998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Políticas y procedimientos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08294"/>
              </p:ext>
            </p:extLst>
          </p:nvPr>
        </p:nvGraphicFramePr>
        <p:xfrm>
          <a:off x="628650" y="1819336"/>
          <a:ext cx="5467350" cy="515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72050"/>
              </p:ext>
            </p:extLst>
          </p:nvPr>
        </p:nvGraphicFramePr>
        <p:xfrm>
          <a:off x="6569148" y="1675993"/>
          <a:ext cx="5467350" cy="5753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CBAC89B-5071-4165-B8D6-26C0BCD795FE}"/>
              </a:ext>
            </a:extLst>
          </p:cNvPr>
          <p:cNvSpPr txBox="1"/>
          <p:nvPr/>
        </p:nvSpPr>
        <p:spPr>
          <a:xfrm>
            <a:off x="234892" y="6335033"/>
            <a:ext cx="66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 action="ppaction://hlinkfile"/>
              </a:rPr>
              <a:t>Anexo A_Análisis_GAP_SGSI-ISO_27001_v2.xlsx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75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193C19A2-1098-45C3-8B83-CC6F3D105154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E3F4EE7-2C44-4EA3-84DE-CB9C7C39E57C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423B62A-7EC7-445F-80FB-E7294C6AB1D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419892C-1DCA-4CC2-A439-DD353965434D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E506BED5-3185-4F0B-B86D-12221A2B165F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8091A9A-509D-472F-8023-2BAB47EA820C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60B204-B2DD-4ABB-8C29-C00B26929F5D}"/>
              </a:ext>
            </a:extLst>
          </p:cNvPr>
          <p:cNvSpPr txBox="1"/>
          <p:nvPr/>
        </p:nvSpPr>
        <p:spPr>
          <a:xfrm>
            <a:off x="1191492" y="711371"/>
            <a:ext cx="904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Generalidades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8939E3A-0894-44AD-8178-E5DFB37A00A5}"/>
              </a:ext>
            </a:extLst>
          </p:cNvPr>
          <p:cNvSpPr/>
          <p:nvPr/>
        </p:nvSpPr>
        <p:spPr>
          <a:xfrm>
            <a:off x="465515" y="2287914"/>
            <a:ext cx="4688377" cy="17376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A07D95F-5211-4D9F-9497-D85B639248E2}"/>
              </a:ext>
            </a:extLst>
          </p:cNvPr>
          <p:cNvSpPr/>
          <p:nvPr/>
        </p:nvSpPr>
        <p:spPr>
          <a:xfrm>
            <a:off x="609601" y="2328720"/>
            <a:ext cx="4544291" cy="166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¿Qué es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Soft-easy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Soft-easy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S.A es una empresa colombiana enfocada en el desarrollo de Software para las pequeñas y medianas empresas.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n 3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83B99AC-A01C-4B01-9F88-7D7E2BC9C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06" y="1767841"/>
            <a:ext cx="4794193" cy="4794193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34B004F4-D149-4376-B782-B6D33B2DE564}"/>
              </a:ext>
            </a:extLst>
          </p:cNvPr>
          <p:cNvSpPr/>
          <p:nvPr/>
        </p:nvSpPr>
        <p:spPr>
          <a:xfrm>
            <a:off x="465515" y="4627287"/>
            <a:ext cx="4688377" cy="17376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9244EB-F848-4A1B-9072-FC0863E593E1}"/>
              </a:ext>
            </a:extLst>
          </p:cNvPr>
          <p:cNvSpPr/>
          <p:nvPr/>
        </p:nvSpPr>
        <p:spPr>
          <a:xfrm>
            <a:off x="609601" y="4668093"/>
            <a:ext cx="4544291" cy="166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Tipo de empresa</a:t>
            </a:r>
          </a:p>
          <a:p>
            <a:r>
              <a:rPr lang="es-ES" dirty="0"/>
              <a:t>Está dirigida por Luis Felipe Velasco y Juan David González y está constituida como una sociedad anónima, clasificada como una empresa pequeña.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732EC1-A500-43B4-BD1F-6F98606231BE}"/>
              </a:ext>
            </a:extLst>
          </p:cNvPr>
          <p:cNvSpPr txBox="1"/>
          <p:nvPr/>
        </p:nvSpPr>
        <p:spPr>
          <a:xfrm>
            <a:off x="1191492" y="711371"/>
            <a:ext cx="904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Generalidades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3FB336D-FACA-4DC2-B99E-B3040B70F50F}"/>
              </a:ext>
            </a:extLst>
          </p:cNvPr>
          <p:cNvSpPr/>
          <p:nvPr/>
        </p:nvSpPr>
        <p:spPr>
          <a:xfrm>
            <a:off x="465514" y="2326345"/>
            <a:ext cx="4688377" cy="17376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0A63BF9-56AA-411F-8631-7208D68D8FEE}"/>
              </a:ext>
            </a:extLst>
          </p:cNvPr>
          <p:cNvSpPr/>
          <p:nvPr/>
        </p:nvSpPr>
        <p:spPr>
          <a:xfrm>
            <a:off x="609600" y="2367151"/>
            <a:ext cx="4544291" cy="1665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Misión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“Brindarle a la mediana y pequeña empresa la oportunidad de acceder a software que le facilite la administración y gestión de sus procesos”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BF0AFF2-31AA-4522-8733-4465EEB7C5D7}"/>
              </a:ext>
            </a:extLst>
          </p:cNvPr>
          <p:cNvSpPr/>
          <p:nvPr/>
        </p:nvSpPr>
        <p:spPr>
          <a:xfrm>
            <a:off x="465514" y="4856775"/>
            <a:ext cx="4602480" cy="13549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896BEEC-6EAF-4030-A3D7-DFC68956ACD6}"/>
              </a:ext>
            </a:extLst>
          </p:cNvPr>
          <p:cNvSpPr/>
          <p:nvPr/>
        </p:nvSpPr>
        <p:spPr>
          <a:xfrm>
            <a:off x="609601" y="4897582"/>
            <a:ext cx="4602480" cy="135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Core del negocio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Desarrollo de software (aplicaciones web, móvil, hibridas, programas de escritorio)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BE9281C-33DC-4193-81D1-92F7E82C5E8B}"/>
              </a:ext>
            </a:extLst>
          </p:cNvPr>
          <p:cNvSpPr/>
          <p:nvPr/>
        </p:nvSpPr>
        <p:spPr>
          <a:xfrm>
            <a:off x="6555972" y="1727034"/>
            <a:ext cx="5237019" cy="13549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FEB2292-0C0A-4372-B81C-2FEA19DB30FE}"/>
              </a:ext>
            </a:extLst>
          </p:cNvPr>
          <p:cNvSpPr/>
          <p:nvPr/>
        </p:nvSpPr>
        <p:spPr>
          <a:xfrm>
            <a:off x="6700059" y="1767840"/>
            <a:ext cx="5237019" cy="1483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Visión</a:t>
            </a:r>
          </a:p>
          <a:p>
            <a:pPr algn="r"/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“Para el 2030 se proyecta a Soft-easy como una empresa con presencia a nivel nacional, con un cuerpo de trabajo presente en las principales ciudades de Colombia”</a:t>
            </a:r>
            <a:endParaRPr lang="es-CO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CAD5270-913C-442F-8BD8-9F86E6EE0EA5}"/>
              </a:ext>
            </a:extLst>
          </p:cNvPr>
          <p:cNvSpPr/>
          <p:nvPr/>
        </p:nvSpPr>
        <p:spPr>
          <a:xfrm>
            <a:off x="6555972" y="4050177"/>
            <a:ext cx="5237019" cy="13549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9066F3C-7EBE-4D64-9971-FD761CCD71B3}"/>
              </a:ext>
            </a:extLst>
          </p:cNvPr>
          <p:cNvSpPr/>
          <p:nvPr/>
        </p:nvSpPr>
        <p:spPr>
          <a:xfrm>
            <a:off x="6700059" y="4090984"/>
            <a:ext cx="5237019" cy="135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  <a:p>
            <a:pPr algn="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Pequeñas empresas (tiendas de ropa, restaurantes, oficinas de profesionales)</a:t>
            </a:r>
          </a:p>
          <a:p>
            <a:pPr algn="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Misión, visión, valores | Prodigia">
            <a:extLst>
              <a:ext uri="{FF2B5EF4-FFF2-40B4-BE49-F238E27FC236}">
                <a16:creationId xmlns:a16="http://schemas.microsoft.com/office/drawing/2014/main" id="{57ADC5BC-F4C8-4451-8CB1-4CB4D9BEA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t="17268" r="26439" b="21858"/>
          <a:stretch/>
        </p:blipFill>
        <p:spPr bwMode="auto">
          <a:xfrm>
            <a:off x="5153891" y="1609316"/>
            <a:ext cx="1467123" cy="9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gar Professional - SugarCRM ES">
            <a:extLst>
              <a:ext uri="{FF2B5EF4-FFF2-40B4-BE49-F238E27FC236}">
                <a16:creationId xmlns:a16="http://schemas.microsoft.com/office/drawing/2014/main" id="{D33ECF7D-2D58-4040-AABE-89A4BB89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393" y="2500135"/>
            <a:ext cx="1998518" cy="15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➤ Nueva Aplicación Móvil de tu Sistema de Facturación Alegra">
            <a:extLst>
              <a:ext uri="{FF2B5EF4-FFF2-40B4-BE49-F238E27FC236}">
                <a16:creationId xmlns:a16="http://schemas.microsoft.com/office/drawing/2014/main" id="{17D71843-ED1F-4659-A6DE-317EA06D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52" y="4121782"/>
            <a:ext cx="1732479" cy="21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nero - Iconos gratis de negocio">
            <a:extLst>
              <a:ext uri="{FF2B5EF4-FFF2-40B4-BE49-F238E27FC236}">
                <a16:creationId xmlns:a16="http://schemas.microsoft.com/office/drawing/2014/main" id="{1FB88F6B-230C-4619-82A5-6A422431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73" y="2917996"/>
            <a:ext cx="843176" cy="84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7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732EC1-A500-43B4-BD1F-6F98606231BE}"/>
              </a:ext>
            </a:extLst>
          </p:cNvPr>
          <p:cNvSpPr txBox="1"/>
          <p:nvPr/>
        </p:nvSpPr>
        <p:spPr>
          <a:xfrm>
            <a:off x="1191492" y="711371"/>
            <a:ext cx="1046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Activos de Infraestructura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4C8160B-1954-4AEC-A233-A6F92ED5A25F}"/>
              </a:ext>
            </a:extLst>
          </p:cNvPr>
          <p:cNvSpPr/>
          <p:nvPr/>
        </p:nvSpPr>
        <p:spPr>
          <a:xfrm>
            <a:off x="7035340" y="1826790"/>
            <a:ext cx="4239491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85843B9-89DD-40B2-B1D5-AC00F94D4704}"/>
              </a:ext>
            </a:extLst>
          </p:cNvPr>
          <p:cNvSpPr/>
          <p:nvPr/>
        </p:nvSpPr>
        <p:spPr>
          <a:xfrm>
            <a:off x="7129552" y="1867597"/>
            <a:ext cx="4239491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Equipos de la oficina principal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8C02807-08E7-4710-9B3F-EC5895792730}"/>
              </a:ext>
            </a:extLst>
          </p:cNvPr>
          <p:cNvSpPr/>
          <p:nvPr/>
        </p:nvSpPr>
        <p:spPr>
          <a:xfrm>
            <a:off x="7035340" y="3187178"/>
            <a:ext cx="4239491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5D0CC48-6054-4A75-92C0-FA179EC03A34}"/>
              </a:ext>
            </a:extLst>
          </p:cNvPr>
          <p:cNvSpPr/>
          <p:nvPr/>
        </p:nvSpPr>
        <p:spPr>
          <a:xfrm>
            <a:off x="7129552" y="3227985"/>
            <a:ext cx="4239491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Red local oficina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D3EC5C5-3570-4EEF-A449-B3B2A508C7DB}"/>
              </a:ext>
            </a:extLst>
          </p:cNvPr>
          <p:cNvSpPr/>
          <p:nvPr/>
        </p:nvSpPr>
        <p:spPr>
          <a:xfrm>
            <a:off x="7035340" y="4591525"/>
            <a:ext cx="4239491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8DEB59-BFEE-454B-97B3-F011CC5C5EB4}"/>
              </a:ext>
            </a:extLst>
          </p:cNvPr>
          <p:cNvSpPr/>
          <p:nvPr/>
        </p:nvSpPr>
        <p:spPr>
          <a:xfrm>
            <a:off x="7129552" y="4632332"/>
            <a:ext cx="4239491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Servidores</a:t>
            </a:r>
          </a:p>
        </p:txBody>
      </p:sp>
      <p:pic>
        <p:nvPicPr>
          <p:cNvPr id="2052" name="Picture 4" descr="Tu server Online – Servidores potentes al mejor precio con la mejor  asistencia personalizada">
            <a:extLst>
              <a:ext uri="{FF2B5EF4-FFF2-40B4-BE49-F238E27FC236}">
                <a16:creationId xmlns:a16="http://schemas.microsoft.com/office/drawing/2014/main" id="{21233C5D-2ECB-42E0-8F0C-92D27B94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82" y="2009666"/>
            <a:ext cx="3809714" cy="38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quiler de Computadores Para oficina o PC's en Bogotá Colombia">
            <a:extLst>
              <a:ext uri="{FF2B5EF4-FFF2-40B4-BE49-F238E27FC236}">
                <a16:creationId xmlns:a16="http://schemas.microsoft.com/office/drawing/2014/main" id="{57ECABF9-7039-479D-BDCC-DF1466FC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34" y="357655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ñal Inalámbrica Icono Imagen - Gráficos vectoriales gratis en Pixabay">
            <a:extLst>
              <a:ext uri="{FF2B5EF4-FFF2-40B4-BE49-F238E27FC236}">
                <a16:creationId xmlns:a16="http://schemas.microsoft.com/office/drawing/2014/main" id="{9F0D6628-78B5-4242-BD41-7BEEEB5A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1" y="3812426"/>
            <a:ext cx="1572374" cy="11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X20 | Routers Inalámbricos | Redes | Productos | Hogares | NETGEAR">
            <a:extLst>
              <a:ext uri="{FF2B5EF4-FFF2-40B4-BE49-F238E27FC236}">
                <a16:creationId xmlns:a16="http://schemas.microsoft.com/office/drawing/2014/main" id="{99929E44-4F4B-4D60-AC69-2154D23C0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89" y="4499327"/>
            <a:ext cx="1770447" cy="14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7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732EC1-A500-43B4-BD1F-6F98606231BE}"/>
              </a:ext>
            </a:extLst>
          </p:cNvPr>
          <p:cNvSpPr txBox="1"/>
          <p:nvPr/>
        </p:nvSpPr>
        <p:spPr>
          <a:xfrm>
            <a:off x="1191492" y="711371"/>
            <a:ext cx="1046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Activos de información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4C8160B-1954-4AEC-A233-A6F92ED5A25F}"/>
              </a:ext>
            </a:extLst>
          </p:cNvPr>
          <p:cNvSpPr/>
          <p:nvPr/>
        </p:nvSpPr>
        <p:spPr>
          <a:xfrm>
            <a:off x="7035340" y="1826790"/>
            <a:ext cx="4239491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85843B9-89DD-40B2-B1D5-AC00F94D4704}"/>
              </a:ext>
            </a:extLst>
          </p:cNvPr>
          <p:cNvSpPr/>
          <p:nvPr/>
        </p:nvSpPr>
        <p:spPr>
          <a:xfrm>
            <a:off x="7129552" y="1867597"/>
            <a:ext cx="4239491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 de empleados y clientes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8C02807-08E7-4710-9B3F-EC5895792730}"/>
              </a:ext>
            </a:extLst>
          </p:cNvPr>
          <p:cNvSpPr/>
          <p:nvPr/>
        </p:nvSpPr>
        <p:spPr>
          <a:xfrm>
            <a:off x="7035340" y="3187178"/>
            <a:ext cx="4239491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5D0CC48-6054-4A75-92C0-FA179EC03A34}"/>
              </a:ext>
            </a:extLst>
          </p:cNvPr>
          <p:cNvSpPr/>
          <p:nvPr/>
        </p:nvSpPr>
        <p:spPr>
          <a:xfrm>
            <a:off x="7129552" y="3227985"/>
            <a:ext cx="4239491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Bases de Datos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D3EC5C5-3570-4EEF-A449-B3B2A508C7DB}"/>
              </a:ext>
            </a:extLst>
          </p:cNvPr>
          <p:cNvSpPr/>
          <p:nvPr/>
        </p:nvSpPr>
        <p:spPr>
          <a:xfrm>
            <a:off x="7035340" y="4591525"/>
            <a:ext cx="4239491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8DEB59-BFEE-454B-97B3-F011CC5C5EB4}"/>
              </a:ext>
            </a:extLst>
          </p:cNvPr>
          <p:cNvSpPr/>
          <p:nvPr/>
        </p:nvSpPr>
        <p:spPr>
          <a:xfrm>
            <a:off x="7129552" y="4632332"/>
            <a:ext cx="4239491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Repositorio Git</a:t>
            </a:r>
          </a:p>
        </p:txBody>
      </p:sp>
      <p:pic>
        <p:nvPicPr>
          <p:cNvPr id="3076" name="Picture 4" descr="Diseño de base de datos, parte I: Introducción – Sólo es Ciencia">
            <a:extLst>
              <a:ext uri="{FF2B5EF4-FFF2-40B4-BE49-F238E27FC236}">
                <a16:creationId xmlns:a16="http://schemas.microsoft.com/office/drawing/2014/main" id="{9FBBB51A-538D-448E-9ACF-7F3E53B9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224" y="3338030"/>
            <a:ext cx="1878679" cy="235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pleados - Iconos gratis de computadora">
            <a:extLst>
              <a:ext uri="{FF2B5EF4-FFF2-40B4-BE49-F238E27FC236}">
                <a16:creationId xmlns:a16="http://schemas.microsoft.com/office/drawing/2014/main" id="{6EF55671-0123-4B38-B33C-8DBBE9924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9" b="29595"/>
          <a:stretch/>
        </p:blipFill>
        <p:spPr bwMode="auto">
          <a:xfrm>
            <a:off x="1590498" y="1911387"/>
            <a:ext cx="3471951" cy="14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positorios Públicos en Github | Aprendiendo Arduino">
            <a:extLst>
              <a:ext uri="{FF2B5EF4-FFF2-40B4-BE49-F238E27FC236}">
                <a16:creationId xmlns:a16="http://schemas.microsoft.com/office/drawing/2014/main" id="{6E454470-438D-425B-AE59-4C6FD18B0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5" y="3227335"/>
            <a:ext cx="4835236" cy="26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732EC1-A500-43B4-BD1F-6F98606231BE}"/>
              </a:ext>
            </a:extLst>
          </p:cNvPr>
          <p:cNvSpPr txBox="1"/>
          <p:nvPr/>
        </p:nvSpPr>
        <p:spPr>
          <a:xfrm>
            <a:off x="3204850" y="16240"/>
            <a:ext cx="5326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riesgos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0083B60-DBD7-4E5C-99E1-EBE304E8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12913"/>
              </p:ext>
            </p:extLst>
          </p:nvPr>
        </p:nvGraphicFramePr>
        <p:xfrm>
          <a:off x="1537855" y="1959787"/>
          <a:ext cx="8898049" cy="4147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2713">
                  <a:extLst>
                    <a:ext uri="{9D8B030D-6E8A-4147-A177-3AD203B41FA5}">
                      <a16:colId xmlns:a16="http://schemas.microsoft.com/office/drawing/2014/main" val="3454713967"/>
                    </a:ext>
                  </a:extLst>
                </a:gridCol>
                <a:gridCol w="1571371">
                  <a:extLst>
                    <a:ext uri="{9D8B030D-6E8A-4147-A177-3AD203B41FA5}">
                      <a16:colId xmlns:a16="http://schemas.microsoft.com/office/drawing/2014/main" val="1820868794"/>
                    </a:ext>
                  </a:extLst>
                </a:gridCol>
                <a:gridCol w="4858245">
                  <a:extLst>
                    <a:ext uri="{9D8B030D-6E8A-4147-A177-3AD203B41FA5}">
                      <a16:colId xmlns:a16="http://schemas.microsoft.com/office/drawing/2014/main" val="213353630"/>
                    </a:ext>
                  </a:extLst>
                </a:gridCol>
                <a:gridCol w="1615720">
                  <a:extLst>
                    <a:ext uri="{9D8B030D-6E8A-4147-A177-3AD203B41FA5}">
                      <a16:colId xmlns:a16="http://schemas.microsoft.com/office/drawing/2014/main" val="4030233334"/>
                    </a:ext>
                  </a:extLst>
                </a:gridCol>
              </a:tblGrid>
              <a:tr h="2682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Nivel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Descriptor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Descripción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Frecuencia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694821"/>
                  </a:ext>
                </a:extLst>
              </a:tr>
              <a:tr h="4493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Casi seguro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evento ocurrirá en la mayoría de las circunstancias.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Más de una vez al año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413041"/>
                  </a:ext>
                </a:extLst>
              </a:tr>
              <a:tr h="6825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4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Probable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evento puede ocurrir en la mayoría de las circunstancias.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menos una vez en el último año.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446611"/>
                  </a:ext>
                </a:extLst>
              </a:tr>
              <a:tr h="91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Posible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evento podrá ocurrir en algún momento.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menos una vez en los últimos dos años.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756729"/>
                  </a:ext>
                </a:extLst>
              </a:tr>
              <a:tr h="91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Rara vez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evento puede ocurrir en algún momento.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Al menos una vez en los últimos tres años.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732609"/>
                  </a:ext>
                </a:extLst>
              </a:tr>
              <a:tr h="91573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Imposible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El evento puede ocurrir sólo en circunstancias especiales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No se ha presentado en los últimos cinco años</a:t>
                      </a:r>
                      <a:endParaRPr lang="es-CO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973994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0B149C4A-B9C3-411D-968B-E15464B45BDA}"/>
              </a:ext>
            </a:extLst>
          </p:cNvPr>
          <p:cNvSpPr txBox="1"/>
          <p:nvPr/>
        </p:nvSpPr>
        <p:spPr>
          <a:xfrm>
            <a:off x="1773384" y="661492"/>
            <a:ext cx="847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Criterios de probabilidad</a:t>
            </a:r>
            <a:endParaRPr lang="es-CO" sz="6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0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E10B161-64A5-4B38-994B-14A47E1D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82644"/>
              </p:ext>
            </p:extLst>
          </p:nvPr>
        </p:nvGraphicFramePr>
        <p:xfrm>
          <a:off x="185651" y="1996815"/>
          <a:ext cx="11936441" cy="4650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066">
                  <a:extLst>
                    <a:ext uri="{9D8B030D-6E8A-4147-A177-3AD203B41FA5}">
                      <a16:colId xmlns:a16="http://schemas.microsoft.com/office/drawing/2014/main" val="998732662"/>
                    </a:ext>
                  </a:extLst>
                </a:gridCol>
                <a:gridCol w="1871324">
                  <a:extLst>
                    <a:ext uri="{9D8B030D-6E8A-4147-A177-3AD203B41FA5}">
                      <a16:colId xmlns:a16="http://schemas.microsoft.com/office/drawing/2014/main" val="43490318"/>
                    </a:ext>
                  </a:extLst>
                </a:gridCol>
                <a:gridCol w="4272672">
                  <a:extLst>
                    <a:ext uri="{9D8B030D-6E8A-4147-A177-3AD203B41FA5}">
                      <a16:colId xmlns:a16="http://schemas.microsoft.com/office/drawing/2014/main" val="4009060004"/>
                    </a:ext>
                  </a:extLst>
                </a:gridCol>
                <a:gridCol w="4659379">
                  <a:extLst>
                    <a:ext uri="{9D8B030D-6E8A-4147-A177-3AD203B41FA5}">
                      <a16:colId xmlns:a16="http://schemas.microsoft.com/office/drawing/2014/main" val="4152703562"/>
                    </a:ext>
                  </a:extLst>
                </a:gridCol>
              </a:tblGrid>
              <a:tr h="413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Nivel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Descriptor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Impacto Cuantitativo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Impacto cualitativo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extLst>
                  <a:ext uri="{0D108BD9-81ED-4DB2-BD59-A6C34878D82A}">
                    <a16:rowId xmlns:a16="http://schemas.microsoft.com/office/drawing/2014/main" val="940899298"/>
                  </a:ext>
                </a:extLst>
              </a:tr>
              <a:tr h="8441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5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Catastrófico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-Impacto que afecte la ejecución presupuestal en un valor ≥50%</a:t>
                      </a:r>
                      <a:endParaRPr lang="es-CO" sz="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-Pérdida de cobertura en la prestación de los servicios de la entidad ≥50%.</a:t>
                      </a:r>
                      <a:endParaRPr lang="es-CO" sz="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indemnizaciones a terceros por acciones legales que pueden afectar el presupuesto total de la entidad en un valor ≥50%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sanciones económicas por incumplimiento en la normatividad aplicable ante un ente regulador, las cuales afectan en un valor ≥50% del presupuesto general de la entidad.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-Interrupción de las operaciones de la Entidad por más de cinco (5) días.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-Intervención por parte de un ente de control u otro ente regulador.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-Pérdida de Información crítica para la entidad que no se puede recuperar.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-Incumplimiento en las metas y objetivos institucionales afectando de forma grave la ejecución presupuestal.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-Imagen institucional afectada en el orden nacional o regional por actos o hechos de corrupción comprobados.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extLst>
                  <a:ext uri="{0D108BD9-81ED-4DB2-BD59-A6C34878D82A}">
                    <a16:rowId xmlns:a16="http://schemas.microsoft.com/office/drawing/2014/main" val="1128645090"/>
                  </a:ext>
                </a:extLst>
              </a:tr>
              <a:tr h="8441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Mayor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-Impacto que afecte la ejecución presupuestal en un valor ≥20%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-Pérdida de cobertura en la prestación de los servicios de la entidad ≥20%.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indemnizaciones a terceros por acciones legales que pueden afectar el presupuesto total de la entidad en un valor ≥20%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sanciones económicas por incumplimiento en la normatividad aplicable ante un ente regulador, las cuales afectan en un valor ≥20% del presupuesto general de la entidad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-Interrupción de las operaciones de la Entidad por más de dos (2) días.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-Pérdida de información crítica que puede ser recuperada de forma parcial o incompleta.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-Sanción por parte del ente de control u otro ente regulador.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-Incumplimiento en las metas y objetivos institucionales afectando el cumplimiento en las metas de gobierno.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-Imagen institucional afectada en el orden nacional o regional por incumplimientos en la prestación del servicio a los usuarios o ciudadanos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extLst>
                  <a:ext uri="{0D108BD9-81ED-4DB2-BD59-A6C34878D82A}">
                    <a16:rowId xmlns:a16="http://schemas.microsoft.com/office/drawing/2014/main" val="607041629"/>
                  </a:ext>
                </a:extLst>
              </a:tr>
              <a:tr h="9333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Moderado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-Impacto que afecte la ejecución presupuestal en un valor ≥5%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-Pérdida de cobertura en la prestación de los servicios de la entidad ≥10%.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indemnizaciones a terceros por acciones legales que pueden afectar el presupuesto total de la entidad en un valor ≥5%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sanciones económicas por incumplimiento en la normatividad aplicable ante un ente regulador, las cuales afectan en un valor ≥5% del presupuesto general de la entidad.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-Interrupción de las operaciones de la Entidad por un (1) día.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-Reclamaciones o quejas de los usuarios que podrían implicar una denuncia ante los entes reguladores o una demanda de largo alcance para la entidad.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-Inoportunidad en la información ocasionando retrasos en la atención a los usuarios.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-Reproceso de actividades y aumento de carga operativa.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-Imagen institucional afectada en el orden nacional o regional por retrasos en la prestación del servicio a los usuarios o ciudadanos.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-Investigaciones penales, fiscales o disciplinarias.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extLst>
                  <a:ext uri="{0D108BD9-81ED-4DB2-BD59-A6C34878D82A}">
                    <a16:rowId xmlns:a16="http://schemas.microsoft.com/office/drawing/2014/main" val="1799729152"/>
                  </a:ext>
                </a:extLst>
              </a:tr>
              <a:tr h="8441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Menor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-Impacto que afecte la ejecución presupuestal en un valor ≤1%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-Pérdida de cobertura en la prestación de los servicios de la entidad ≤5%.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indemnizaciones a terceros por acciones legales que pueden afectar el presupuesto total de la entidad en un valor ≤1%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sanciones económicas por incumplimiento en la normatividad aplicable ante un ente regulador, las cuales afectan en un valor ≤1%del presupuesto general de la entidad.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-Interrupción de las operaciones de la Entidad por algunas horas.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-Reclamaciones o quejas de los usuarios que implican investigaciones internas disciplinarias.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-Imagen institucional afectada localmente por retrasos en la prestación del servicio a los usuarios o ciudadanos.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extLst>
                  <a:ext uri="{0D108BD9-81ED-4DB2-BD59-A6C34878D82A}">
                    <a16:rowId xmlns:a16="http://schemas.microsoft.com/office/drawing/2014/main" val="4144352051"/>
                  </a:ext>
                </a:extLst>
              </a:tr>
              <a:tr h="84415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Insignificante</a:t>
                      </a:r>
                      <a:endParaRPr lang="es-CO" sz="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-Impacto que afecte la ejecución presupuestal en un valor ≤0,5%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-Pérdida de cobertura en la prestación de los servicios de la entidad ≤1%.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indemnizaciones a terceros por acciones legales que pueden afectar el presupuesto total de la entidad en un valor ≤0,5%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-Pago de sanciones económicas por incumplimiento en la normatividad aplicable ante un ente regulador, las cuales afectan en un valor ≤0,5%del presupuesto general de la entidad.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-No hay interrupción de las operaciones de la entidad.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-No se generan sanciones económicas o administrativas. </a:t>
                      </a:r>
                      <a:endParaRPr lang="es-CO" sz="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-No se afecta la imagen institucional de forma significativa</a:t>
                      </a: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57" marR="18757" marT="0" marB="0"/>
                </a:tc>
                <a:extLst>
                  <a:ext uri="{0D108BD9-81ED-4DB2-BD59-A6C34878D82A}">
                    <a16:rowId xmlns:a16="http://schemas.microsoft.com/office/drawing/2014/main" val="531234839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6B0A7E73-9EFC-4DE7-B756-6E498008A7B0}"/>
              </a:ext>
            </a:extLst>
          </p:cNvPr>
          <p:cNvSpPr txBox="1"/>
          <p:nvPr/>
        </p:nvSpPr>
        <p:spPr>
          <a:xfrm>
            <a:off x="3204850" y="16240"/>
            <a:ext cx="5326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riesgos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8565BD-6511-4311-969C-A5B4A84E656B}"/>
              </a:ext>
            </a:extLst>
          </p:cNvPr>
          <p:cNvSpPr txBox="1"/>
          <p:nvPr/>
        </p:nvSpPr>
        <p:spPr>
          <a:xfrm>
            <a:off x="1773384" y="661492"/>
            <a:ext cx="6967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Criterios de impacto</a:t>
            </a:r>
            <a:endParaRPr lang="es-CO" sz="6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3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0A7E73-9EFC-4DE7-B756-6E498008A7B0}"/>
              </a:ext>
            </a:extLst>
          </p:cNvPr>
          <p:cNvSpPr txBox="1"/>
          <p:nvPr/>
        </p:nvSpPr>
        <p:spPr>
          <a:xfrm>
            <a:off x="2098773" y="16032"/>
            <a:ext cx="7994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riesgos (Activos)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8565BD-6511-4311-969C-A5B4A84E656B}"/>
              </a:ext>
            </a:extLst>
          </p:cNvPr>
          <p:cNvSpPr txBox="1"/>
          <p:nvPr/>
        </p:nvSpPr>
        <p:spPr>
          <a:xfrm>
            <a:off x="1773384" y="661492"/>
            <a:ext cx="9467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Esquemas para el análisis</a:t>
            </a:r>
            <a:endParaRPr lang="es-CO" sz="6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8812E5-0DB6-47BA-B55F-A5ABCC01FEBC}"/>
              </a:ext>
            </a:extLst>
          </p:cNvPr>
          <p:cNvSpPr/>
          <p:nvPr/>
        </p:nvSpPr>
        <p:spPr>
          <a:xfrm>
            <a:off x="3100092" y="1733204"/>
            <a:ext cx="4430249" cy="19242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DB61E11-146B-4B05-88C8-8D66DB387F1A}"/>
              </a:ext>
            </a:extLst>
          </p:cNvPr>
          <p:cNvSpPr/>
          <p:nvPr/>
        </p:nvSpPr>
        <p:spPr>
          <a:xfrm>
            <a:off x="3194304" y="1774011"/>
            <a:ext cx="4430249" cy="192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Matriz de riesgos y vulnerabilidades de infraestructura tecnológica.</a:t>
            </a:r>
          </a:p>
          <a:p>
            <a:pPr algn="ctr"/>
            <a:r>
              <a:rPr lang="es-ES" dirty="0">
                <a:hlinkClick r:id="rId2" action="ppaction://hlinkfile"/>
              </a:rPr>
              <a:t>..\</a:t>
            </a:r>
            <a:r>
              <a:rPr lang="es-ES" dirty="0" err="1">
                <a:hlinkClick r:id="rId2" action="ppaction://hlinkfile"/>
              </a:rPr>
              <a:t>Docs</a:t>
            </a:r>
            <a:r>
              <a:rPr lang="es-ES" dirty="0">
                <a:hlinkClick r:id="rId2" action="ppaction://hlinkfile"/>
              </a:rPr>
              <a:t>\7mo semestre\SGS\Trabajos\En proceso\Proyecto de aula\Anexo B Matriz de impacto.xlsx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CA2D9D3-C636-4204-A499-41786198C4CB}"/>
              </a:ext>
            </a:extLst>
          </p:cNvPr>
          <p:cNvSpPr/>
          <p:nvPr/>
        </p:nvSpPr>
        <p:spPr>
          <a:xfrm>
            <a:off x="6946513" y="4296264"/>
            <a:ext cx="4682989" cy="19242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F0920C-E34D-4DD5-8C95-FC034A20FF81}"/>
              </a:ext>
            </a:extLst>
          </p:cNvPr>
          <p:cNvSpPr/>
          <p:nvPr/>
        </p:nvSpPr>
        <p:spPr>
          <a:xfrm>
            <a:off x="7040725" y="4337071"/>
            <a:ext cx="4682989" cy="192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Matriz de calificación, evaluación y respuesta a los riesgos.</a:t>
            </a:r>
          </a:p>
          <a:p>
            <a:pPr algn="ctr"/>
            <a:r>
              <a:rPr lang="es-ES" dirty="0">
                <a:hlinkClick r:id="rId3" action="ppaction://hlinkfile"/>
              </a:rPr>
              <a:t>..\</a:t>
            </a:r>
            <a:r>
              <a:rPr lang="es-ES" dirty="0" err="1">
                <a:hlinkClick r:id="rId3" action="ppaction://hlinkfile"/>
              </a:rPr>
              <a:t>Docs</a:t>
            </a:r>
            <a:r>
              <a:rPr lang="es-ES" dirty="0">
                <a:hlinkClick r:id="rId3" action="ppaction://hlinkfile"/>
              </a:rPr>
              <a:t>\7mo semestre\SGS\Trabajos\En proceso\Proyecto de aula\Anexo C Matriz de Calificación, evaluación y respuesta a los riesgos.xlsx</a:t>
            </a:r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AC2DB8-A30F-466B-8603-21B75EA55EF0}"/>
              </a:ext>
            </a:extLst>
          </p:cNvPr>
          <p:cNvSpPr/>
          <p:nvPr/>
        </p:nvSpPr>
        <p:spPr>
          <a:xfrm>
            <a:off x="374074" y="4848033"/>
            <a:ext cx="4941143" cy="13724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C4549CC-7656-48DE-B3E6-7A4AFD8EF1E7}"/>
              </a:ext>
            </a:extLst>
          </p:cNvPr>
          <p:cNvSpPr/>
          <p:nvPr/>
        </p:nvSpPr>
        <p:spPr>
          <a:xfrm>
            <a:off x="468286" y="4888840"/>
            <a:ext cx="4941143" cy="137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Valoración de controles.</a:t>
            </a:r>
          </a:p>
          <a:p>
            <a:pPr algn="ctr"/>
            <a:r>
              <a:rPr lang="es-ES" dirty="0">
                <a:hlinkClick r:id="rId4" action="ppaction://hlinkfile"/>
              </a:rPr>
              <a:t>..\</a:t>
            </a:r>
            <a:r>
              <a:rPr lang="es-ES" dirty="0" err="1">
                <a:hlinkClick r:id="rId4" action="ppaction://hlinkfile"/>
              </a:rPr>
              <a:t>Docs</a:t>
            </a:r>
            <a:r>
              <a:rPr lang="es-ES" dirty="0">
                <a:hlinkClick r:id="rId4" action="ppaction://hlinkfile"/>
              </a:rPr>
              <a:t>\7mo semestre\SGS\Trabajos\En proceso\Proyecto de aula\Anexo D Tabla de valoración de controles.xlsx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39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BCBCCA6-702C-463B-B260-F383D5BC59FF}"/>
              </a:ext>
            </a:extLst>
          </p:cNvPr>
          <p:cNvGrpSpPr/>
          <p:nvPr/>
        </p:nvGrpSpPr>
        <p:grpSpPr>
          <a:xfrm rot="5400000">
            <a:off x="3167150" y="-2166851"/>
            <a:ext cx="5857700" cy="12192001"/>
            <a:chOff x="6334300" y="0"/>
            <a:chExt cx="5857700" cy="6858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55335-8F26-4690-95AD-86D98F7BA497}"/>
                </a:ext>
              </a:extLst>
            </p:cNvPr>
            <p:cNvSpPr/>
            <p:nvPr/>
          </p:nvSpPr>
          <p:spPr>
            <a:xfrm>
              <a:off x="6334300" y="0"/>
              <a:ext cx="5292436" cy="6858000"/>
            </a:xfrm>
            <a:prstGeom prst="rect">
              <a:avLst/>
            </a:prstGeom>
            <a:solidFill>
              <a:srgbClr val="85A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7E2DDA2-5506-4B2C-B5B0-F664422AAE17}"/>
                </a:ext>
              </a:extLst>
            </p:cNvPr>
            <p:cNvSpPr/>
            <p:nvPr/>
          </p:nvSpPr>
          <p:spPr>
            <a:xfrm>
              <a:off x="6616932" y="0"/>
              <a:ext cx="5292436" cy="6858000"/>
            </a:xfrm>
            <a:prstGeom prst="rect">
              <a:avLst/>
            </a:prstGeom>
            <a:solidFill>
              <a:srgbClr val="005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D446025-5E74-4D7A-8095-5DD484DB3418}"/>
                </a:ext>
              </a:extLst>
            </p:cNvPr>
            <p:cNvSpPr/>
            <p:nvPr/>
          </p:nvSpPr>
          <p:spPr>
            <a:xfrm>
              <a:off x="6899564" y="0"/>
              <a:ext cx="5292436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B77B95E2-06A0-4A45-A92A-A74A2CA0FC84}"/>
              </a:ext>
            </a:extLst>
          </p:cNvPr>
          <p:cNvSpPr/>
          <p:nvPr/>
        </p:nvSpPr>
        <p:spPr>
          <a:xfrm>
            <a:off x="374074" y="570808"/>
            <a:ext cx="1163782" cy="1197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C71943-D9A8-429D-9139-BE7CAE011D64}"/>
              </a:ext>
            </a:extLst>
          </p:cNvPr>
          <p:cNvSpPr/>
          <p:nvPr/>
        </p:nvSpPr>
        <p:spPr>
          <a:xfrm>
            <a:off x="609601" y="570808"/>
            <a:ext cx="1163782" cy="1197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0A7E73-9EFC-4DE7-B756-6E498008A7B0}"/>
              </a:ext>
            </a:extLst>
          </p:cNvPr>
          <p:cNvSpPr txBox="1"/>
          <p:nvPr/>
        </p:nvSpPr>
        <p:spPr>
          <a:xfrm>
            <a:off x="3204850" y="16240"/>
            <a:ext cx="5326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Análisis de riesgos</a:t>
            </a:r>
            <a:endParaRPr lang="es-CO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28565BD-6511-4311-969C-A5B4A84E656B}"/>
              </a:ext>
            </a:extLst>
          </p:cNvPr>
          <p:cNvSpPr txBox="1"/>
          <p:nvPr/>
        </p:nvSpPr>
        <p:spPr>
          <a:xfrm>
            <a:off x="1773384" y="661492"/>
            <a:ext cx="9467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Esquemas para el análisis</a:t>
            </a:r>
            <a:endParaRPr lang="es-CO" sz="6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36">
            <a:extLst>
              <a:ext uri="{FF2B5EF4-FFF2-40B4-BE49-F238E27FC236}">
                <a16:creationId xmlns:a16="http://schemas.microsoft.com/office/drawing/2014/main" id="{657C5DBA-215D-48B1-9587-ABB0AA1919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341" y="2106646"/>
            <a:ext cx="5612130" cy="170434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DD07601-A65A-454A-89F3-4CC88ABB48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8227" y="2028594"/>
            <a:ext cx="6238432" cy="41679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54EB55C-EFCA-44B0-899D-C629ABA184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341" y="4481859"/>
            <a:ext cx="5612130" cy="16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5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1458</Words>
  <Application>Microsoft Office PowerPoint</Application>
  <PresentationFormat>Panorámica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Velasco Tao</dc:creator>
  <cp:lastModifiedBy>Juan David Gonzalez Dimaté</cp:lastModifiedBy>
  <cp:revision>25</cp:revision>
  <dcterms:created xsi:type="dcterms:W3CDTF">2021-03-11T03:46:13Z</dcterms:created>
  <dcterms:modified xsi:type="dcterms:W3CDTF">2021-05-27T15:40:14Z</dcterms:modified>
</cp:coreProperties>
</file>