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</p:sldMasterIdLst>
  <p:notesMasterIdLst>
    <p:notesMasterId r:id="rId25"/>
  </p:notesMasterIdLst>
  <p:sldIdLst>
    <p:sldId id="332" r:id="rId5"/>
    <p:sldId id="1371" r:id="rId6"/>
    <p:sldId id="1373" r:id="rId7"/>
    <p:sldId id="1375" r:id="rId8"/>
    <p:sldId id="1376" r:id="rId9"/>
    <p:sldId id="1379" r:id="rId10"/>
    <p:sldId id="1382" r:id="rId11"/>
    <p:sldId id="1381" r:id="rId12"/>
    <p:sldId id="1383" r:id="rId13"/>
    <p:sldId id="1385" r:id="rId14"/>
    <p:sldId id="1393" r:id="rId15"/>
    <p:sldId id="1391" r:id="rId16"/>
    <p:sldId id="1394" r:id="rId17"/>
    <p:sldId id="1389" r:id="rId18"/>
    <p:sldId id="1395" r:id="rId19"/>
    <p:sldId id="1384" r:id="rId20"/>
    <p:sldId id="1388" r:id="rId21"/>
    <p:sldId id="1390" r:id="rId22"/>
    <p:sldId id="1392" r:id="rId23"/>
    <p:sldId id="35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.Christian2" initials="Ja" lastIdx="13" clrIdx="0">
    <p:extLst>
      <p:ext uri="{19B8F6BF-5375-455C-9EA6-DF929625EA0E}">
        <p15:presenceInfo xmlns:p15="http://schemas.microsoft.com/office/powerpoint/2012/main" userId="S::james.christian@consensuscorp.com::3cbc96d3-5bc8-4f2e-8a6a-78af94e23469" providerId="AD"/>
      </p:ext>
    </p:extLst>
  </p:cmAuthor>
  <p:cmAuthor id="2" name="Harrison.Lynch" initials="Ha" lastIdx="6" clrIdx="1">
    <p:extLst>
      <p:ext uri="{19B8F6BF-5375-455C-9EA6-DF929625EA0E}">
        <p15:presenceInfo xmlns:p15="http://schemas.microsoft.com/office/powerpoint/2012/main" userId="S::harrison.lynch@consensuscorp.com::6bddccea-d751-4dd9-a62c-194a034369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9" autoAdjust="0"/>
    <p:restoredTop sz="94673"/>
  </p:normalViewPr>
  <p:slideViewPr>
    <p:cSldViewPr snapToGrid="0">
      <p:cViewPr varScale="1">
        <p:scale>
          <a:sx n="145" d="100"/>
          <a:sy n="145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C9C58-9BBD-AF4B-96CC-90B1416A192F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EF952-3A38-734C-8DBD-25C955B9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6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9DC4C-DF30-44F1-8D0C-326B466846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EF952-3A38-734C-8DBD-25C955B936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5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EF952-3A38-734C-8DBD-25C955B936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2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EF952-3A38-734C-8DBD-25C955B936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23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EF952-3A38-734C-8DBD-25C955B936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45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EF952-3A38-734C-8DBD-25C955B936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74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EF952-3A38-734C-8DBD-25C955B936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5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EF952-3A38-734C-8DBD-25C955B936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81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EF952-3A38-734C-8DBD-25C955B936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3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EF952-3A38-734C-8DBD-25C955B936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2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EF952-3A38-734C-8DBD-25C955B936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3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EF952-3A38-734C-8DBD-25C955B936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03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EF952-3A38-734C-8DBD-25C955B936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7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EF952-3A38-734C-8DBD-25C955B936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12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EF952-3A38-734C-8DBD-25C955B936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3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EF952-3A38-734C-8DBD-25C955B936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01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EF952-3A38-734C-8DBD-25C955B936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28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EF952-3A38-734C-8DBD-25C955B936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3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69EA04-925F-2E45-9E29-6F9F58199B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2356" y="0"/>
            <a:ext cx="4711545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517650" y="2929631"/>
            <a:ext cx="6410325" cy="15713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  <a:latin typeface="Helvetica Neue for Target Heavy" panose="020B0804020202020204" pitchFamily="34" charset="0"/>
              </a:defRPr>
            </a:lvl1pPr>
            <a:lvl2pPr>
              <a:defRPr sz="3600">
                <a:solidFill>
                  <a:schemeClr val="tx1"/>
                </a:solidFill>
                <a:latin typeface="HelveticaNeue for Target Medium" panose="020B0704020202020204" pitchFamily="34" charset="0"/>
              </a:defRPr>
            </a:lvl2pPr>
            <a:lvl3pPr>
              <a:defRPr>
                <a:latin typeface="HelveticaNeue for Target Medium" panose="020B0704020202020204" pitchFamily="34" charset="0"/>
              </a:defRPr>
            </a:lvl3pPr>
            <a:lvl4pPr>
              <a:defRPr>
                <a:latin typeface="HelveticaNeue for Target Medium" panose="020B0704020202020204" pitchFamily="34" charset="0"/>
              </a:defRPr>
            </a:lvl4pPr>
            <a:lvl5pPr>
              <a:defRPr>
                <a:latin typeface="HelveticaNeue for Target Medium" panose="020B0704020202020204" pitchFamily="34" charset="0"/>
              </a:defRPr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1517650" y="4500978"/>
            <a:ext cx="6410325" cy="15713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C52335"/>
                </a:solidFill>
                <a:latin typeface="HelveticaNeue for Target Medium" panose="020B0704020202020204" pitchFamily="34" charset="0"/>
              </a:defRPr>
            </a:lvl1pPr>
            <a:lvl2pPr>
              <a:defRPr sz="3600">
                <a:solidFill>
                  <a:schemeClr val="tx1"/>
                </a:solidFill>
                <a:latin typeface="HelveticaNeue for Target Medium" panose="020B0704020202020204" pitchFamily="34" charset="0"/>
              </a:defRPr>
            </a:lvl2pPr>
            <a:lvl3pPr>
              <a:defRPr>
                <a:latin typeface="HelveticaNeue for Target Medium" panose="020B0704020202020204" pitchFamily="34" charset="0"/>
              </a:defRPr>
            </a:lvl3pPr>
            <a:lvl4pPr>
              <a:defRPr>
                <a:latin typeface="HelveticaNeue for Target Medium" panose="020B0704020202020204" pitchFamily="34" charset="0"/>
              </a:defRPr>
            </a:lvl4pPr>
            <a:lvl5pPr>
              <a:defRPr>
                <a:latin typeface="HelveticaNeue for Target Medium" panose="020B0704020202020204" pitchFamily="34" charset="0"/>
              </a:defRPr>
            </a:lvl5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87344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rgbClr val="C52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829229-8D7F-A942-B4DB-7A0C3E1703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2357" y="0"/>
            <a:ext cx="4711545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17650" y="1598613"/>
            <a:ext cx="6410325" cy="4198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HelveticaNeue for Target Medium" panose="020B07040202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HelveticaNeue for Target Medium" panose="020B0704020202020204" pitchFamily="34" charset="0"/>
              </a:defRPr>
            </a:lvl2pPr>
            <a:lvl3pPr>
              <a:defRPr>
                <a:latin typeface="HelveticaNeue for Target Medium" panose="020B0704020202020204" pitchFamily="34" charset="0"/>
              </a:defRPr>
            </a:lvl3pPr>
            <a:lvl4pPr>
              <a:defRPr>
                <a:latin typeface="HelveticaNeue for Target Medium" panose="020B0704020202020204" pitchFamily="34" charset="0"/>
              </a:defRPr>
            </a:lvl4pPr>
            <a:lvl5pPr>
              <a:defRPr>
                <a:latin typeface="HelveticaNeue for Target Medium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1722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r page - conten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E6C9DA-6BC2-2645-9811-C9DC6EC3E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049678" y="-681361"/>
            <a:ext cx="3175000" cy="2260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8211478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Neue for Target Medium" panose="020B07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838200" y="2868120"/>
            <a:ext cx="10515600" cy="330186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elveticaNeue for Target" panose="020B0604020202020204" pitchFamily="34" charset="0"/>
              </a:defRPr>
            </a:lvl1pPr>
            <a:lvl2pPr>
              <a:defRPr sz="2000">
                <a:latin typeface="HelveticaNeue for Target" panose="020B0604020202020204" pitchFamily="34" charset="0"/>
              </a:defRPr>
            </a:lvl2pPr>
            <a:lvl3pPr>
              <a:defRPr sz="1800">
                <a:latin typeface="HelveticaNeue for Target" panose="020B0604020202020204" pitchFamily="34" charset="0"/>
              </a:defRPr>
            </a:lvl3pPr>
            <a:lvl4pPr>
              <a:defRPr sz="1600">
                <a:latin typeface="HelveticaNeue for Target" panose="020B0604020202020204" pitchFamily="34" charset="0"/>
              </a:defRPr>
            </a:lvl4pPr>
            <a:lvl5pPr>
              <a:defRPr sz="1600">
                <a:latin typeface="HelveticaNeue for Target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838200" y="2273300"/>
            <a:ext cx="10515600" cy="5953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HelveticaNeue for Target Medium" panose="020B07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388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E6C9DA-6BC2-2645-9811-C9DC6EC3E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049678" y="-681361"/>
            <a:ext cx="3175000" cy="22606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838200" y="2147427"/>
            <a:ext cx="10515600" cy="330186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elveticaNeue for Target" panose="020B0604020202020204" pitchFamily="34" charset="0"/>
              </a:defRPr>
            </a:lvl1pPr>
            <a:lvl2pPr>
              <a:defRPr sz="2000">
                <a:latin typeface="HelveticaNeue for Target" panose="020B0604020202020204" pitchFamily="34" charset="0"/>
              </a:defRPr>
            </a:lvl2pPr>
            <a:lvl3pPr>
              <a:defRPr sz="1800">
                <a:latin typeface="HelveticaNeue for Target" panose="020B0604020202020204" pitchFamily="34" charset="0"/>
              </a:defRPr>
            </a:lvl3pPr>
            <a:lvl4pPr>
              <a:defRPr sz="1600">
                <a:latin typeface="HelveticaNeue for Target" panose="020B0604020202020204" pitchFamily="34" charset="0"/>
              </a:defRPr>
            </a:lvl4pPr>
            <a:lvl5pPr>
              <a:defRPr sz="1600">
                <a:latin typeface="HelveticaNeue for Target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838200" y="1552607"/>
            <a:ext cx="10515600" cy="5953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rgbClr val="C52335"/>
                </a:solidFill>
                <a:latin typeface="HelveticaNeue for Target Medium" panose="020B07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134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1_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32357" y="0"/>
            <a:ext cx="47115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17650" y="1598613"/>
            <a:ext cx="6410325" cy="4198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tx1"/>
                </a:solidFill>
                <a:latin typeface="HelveticaNeue for Target Medium" panose="020B0704020202020204" pitchFamily="34" charset="0"/>
              </a:defRPr>
            </a:lvl1pPr>
            <a:lvl2pPr>
              <a:defRPr sz="3600">
                <a:solidFill>
                  <a:schemeClr val="tx1"/>
                </a:solidFill>
                <a:latin typeface="HelveticaNeue for Target Medium" panose="020B0704020202020204" pitchFamily="34" charset="0"/>
              </a:defRPr>
            </a:lvl2pPr>
            <a:lvl3pPr>
              <a:defRPr>
                <a:latin typeface="HelveticaNeue for Target Medium" panose="020B0704020202020204" pitchFamily="34" charset="0"/>
              </a:defRPr>
            </a:lvl3pPr>
            <a:lvl4pPr>
              <a:defRPr>
                <a:latin typeface="HelveticaNeue for Target Medium" panose="020B0704020202020204" pitchFamily="34" charset="0"/>
              </a:defRPr>
            </a:lvl4pPr>
            <a:lvl5pPr>
              <a:defRPr>
                <a:latin typeface="HelveticaNeue for Target Medium" panose="020B07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5737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143000"/>
            <a:ext cx="10972800" cy="54864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17600" y="152400"/>
            <a:ext cx="10668000" cy="792162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46838"/>
            <a:ext cx="2743200" cy="365125"/>
          </a:xfrm>
          <a:prstGeom prst="rect">
            <a:avLst/>
          </a:prstGeom>
        </p:spPr>
        <p:txBody>
          <a:bodyPr/>
          <a:lstStyle>
            <a:lvl4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3"/>
            <a:fld id="{0BD645D1-2CD5-4516-BF7E-EC21C5614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lvl="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00" y="198700"/>
            <a:ext cx="68648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1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99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49" r:id="rId2"/>
    <p:sldLayoutId id="2147483662" r:id="rId3"/>
    <p:sldLayoutId id="2147483665" r:id="rId4"/>
    <p:sldLayoutId id="2147483664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ja-Squad/springmock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target.com/JoshGranberry/spring-mockk-demo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ckk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520091" y="1591631"/>
            <a:ext cx="7161571" cy="1744035"/>
          </a:xfrm>
        </p:spPr>
        <p:txBody>
          <a:bodyPr anchor="t"/>
          <a:lstStyle/>
          <a:p>
            <a:r>
              <a:rPr lang="en-US" sz="4400" b="1" dirty="0">
                <a:solidFill>
                  <a:srgbClr val="C00000"/>
                </a:solidFill>
                <a:latin typeface="Helvetica Neue for Target Heavy"/>
              </a:rPr>
              <a:t>Interaction Based Testing </a:t>
            </a:r>
            <a:r>
              <a:rPr lang="en-US" sz="4400" b="1" dirty="0">
                <a:latin typeface="Helvetica Neue for Target Heavy"/>
              </a:rPr>
              <a:t>with Kotlin and </a:t>
            </a:r>
            <a:r>
              <a:rPr lang="en-US" sz="4400" b="1" dirty="0" err="1">
                <a:latin typeface="Helvetica Neue for Target Heavy"/>
              </a:rPr>
              <a:t>MockK</a:t>
            </a:r>
            <a:endParaRPr lang="en-US" sz="4400" b="1" dirty="0">
              <a:latin typeface="Helvetica Neue for Target Heavy"/>
            </a:endParaRPr>
          </a:p>
          <a:p>
            <a:endParaRPr lang="en-US" sz="4400" b="1" dirty="0">
              <a:solidFill>
                <a:srgbClr val="C00000"/>
              </a:solidFill>
              <a:latin typeface="Helvetica Neue for Target Heavy"/>
            </a:endParaRPr>
          </a:p>
          <a:p>
            <a:endParaRPr lang="en-US" sz="4400" b="1" dirty="0">
              <a:solidFill>
                <a:srgbClr val="C00000"/>
              </a:solidFill>
              <a:latin typeface="Helvetica Neue for Target Heavy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ED767-110F-4ECA-B1CB-F29F06799ED8}"/>
              </a:ext>
            </a:extLst>
          </p:cNvPr>
          <p:cNvSpPr txBox="1"/>
          <p:nvPr/>
        </p:nvSpPr>
        <p:spPr>
          <a:xfrm>
            <a:off x="1520092" y="3335666"/>
            <a:ext cx="50878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Helvetica Neue for Target Heavy"/>
                <a:cs typeface="Calibri"/>
              </a:rPr>
              <a:t>Josh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Helvetica Neue for Target Heavy"/>
                <a:cs typeface="Calibri"/>
              </a:rPr>
              <a:t>Granberry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Helvetica Neue for Target Heavy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71E17-9C24-3747-9D3D-921158F59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877" y="4901141"/>
            <a:ext cx="3190871" cy="1545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F4A8F4-5808-A942-A2FF-9FD617D12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092" y="5029200"/>
            <a:ext cx="3315755" cy="128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6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C5BC-AA76-B44E-A528-B354EB3A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Clearing Mocks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DEC7B-93ED-2242-9B58-6BCBB14CFC1C}"/>
              </a:ext>
            </a:extLst>
          </p:cNvPr>
          <p:cNvSpPr txBox="1"/>
          <p:nvPr/>
        </p:nvSpPr>
        <p:spPr>
          <a:xfrm>
            <a:off x="1117600" y="944562"/>
            <a:ext cx="102331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Reset the state of a mock</a:t>
            </a:r>
            <a:endParaRPr lang="en-US" sz="1600" b="1" dirty="0">
              <a:latin typeface="Courier" pitchFamily="2" charset="0"/>
            </a:endParaRPr>
          </a:p>
          <a:p>
            <a:endParaRPr lang="en-US" sz="1600" dirty="0"/>
          </a:p>
          <a:p>
            <a:r>
              <a:rPr lang="en-US" sz="1600" dirty="0"/>
              <a:t>Usage:</a:t>
            </a:r>
          </a:p>
          <a:p>
            <a:r>
              <a:rPr lang="en-US" sz="1600" b="1" dirty="0" err="1">
                <a:latin typeface="Courier" pitchFamily="2" charset="0"/>
              </a:rPr>
              <a:t>clearAllMocks</a:t>
            </a:r>
            <a:r>
              <a:rPr lang="en-US" sz="1600" b="1" dirty="0">
                <a:latin typeface="Courier" pitchFamily="2" charset="0"/>
              </a:rPr>
              <a:t>()</a:t>
            </a:r>
          </a:p>
          <a:p>
            <a:r>
              <a:rPr lang="en-US" sz="1600" b="1" dirty="0" err="1">
                <a:latin typeface="Courier" pitchFamily="2" charset="0"/>
              </a:rPr>
              <a:t>clearMock</a:t>
            </a:r>
            <a:r>
              <a:rPr lang="en-US" sz="1600" b="1" dirty="0">
                <a:latin typeface="Courier" pitchFamily="2" charset="0"/>
              </a:rPr>
              <a:t>(</a:t>
            </a:r>
            <a:r>
              <a:rPr lang="en-US" sz="1600" b="1" dirty="0" err="1">
                <a:latin typeface="Courier" pitchFamily="2" charset="0"/>
              </a:rPr>
              <a:t>mockOrderService</a:t>
            </a:r>
            <a:r>
              <a:rPr lang="en-US" sz="1600" b="1" dirty="0">
                <a:latin typeface="Courier" pitchFamily="2" charset="0"/>
              </a:rPr>
              <a:t>)</a:t>
            </a: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Call counts between tests </a:t>
            </a:r>
            <a:r>
              <a:rPr lang="en-US" sz="1600" dirty="0"/>
              <a:t>persist until the mock is cleared, so previous use of the mock will affect future usage of </a:t>
            </a:r>
            <a:r>
              <a:rPr lang="en-US" sz="1600" b="1" dirty="0">
                <a:latin typeface="Courier" pitchFamily="2" charset="0"/>
              </a:rPr>
              <a:t>every {}</a:t>
            </a:r>
            <a:r>
              <a:rPr lang="en-US" sz="1600" dirty="0"/>
              <a:t> and </a:t>
            </a:r>
            <a:r>
              <a:rPr lang="en-US" sz="1600" b="1" dirty="0">
                <a:latin typeface="Courier" pitchFamily="2" charset="0"/>
              </a:rPr>
              <a:t>verify()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Courier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Clearing the mock is cheaper than recreating the mock for each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urier" pitchFamily="2" charset="0"/>
              </a:rPr>
              <a:t>@</a:t>
            </a:r>
            <a:r>
              <a:rPr lang="en-US" sz="1600" b="1" dirty="0" err="1">
                <a:latin typeface="Courier" pitchFamily="2" charset="0"/>
              </a:rPr>
              <a:t>AfterEach</a:t>
            </a:r>
            <a:r>
              <a:rPr lang="en-US" sz="1600" b="1" dirty="0">
                <a:latin typeface="Courier" pitchFamily="2" charset="0"/>
              </a:rPr>
              <a:t> </a:t>
            </a:r>
            <a:r>
              <a:rPr lang="en-US" sz="1600" dirty="0"/>
              <a:t>from JUnit makes it easy to clear mocks between tests.</a:t>
            </a:r>
          </a:p>
        </p:txBody>
      </p:sp>
    </p:spTree>
    <p:extLst>
      <p:ext uri="{BB962C8B-B14F-4D97-AF65-F5344CB8AC3E}">
        <p14:creationId xmlns:p14="http://schemas.microsoft.com/office/powerpoint/2010/main" val="66942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C5BC-AA76-B44E-A528-B354EB3A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0" y="1298448"/>
            <a:ext cx="3474720" cy="792162"/>
          </a:xfrm>
        </p:spPr>
        <p:txBody>
          <a:bodyPr/>
          <a:lstStyle/>
          <a:p>
            <a:pPr algn="ctr"/>
            <a:r>
              <a:rPr lang="en-US" sz="3600" dirty="0"/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9606A-DF22-8841-9133-B0168A497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770" y="2285682"/>
            <a:ext cx="2359660" cy="235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4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C5BC-AA76-B44E-A528-B354EB3A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Mocking Companion 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DEC7B-93ED-2242-9B58-6BCBB14CFC1C}"/>
              </a:ext>
            </a:extLst>
          </p:cNvPr>
          <p:cNvSpPr txBox="1"/>
          <p:nvPr/>
        </p:nvSpPr>
        <p:spPr>
          <a:xfrm>
            <a:off x="1117600" y="944562"/>
            <a:ext cx="1023315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Companion objects, which can be used similar to static methods, can be mocked easily and then </a:t>
            </a:r>
            <a:r>
              <a:rPr lang="en-US" sz="1600" dirty="0" err="1"/>
              <a:t>unmocked</a:t>
            </a:r>
            <a:r>
              <a:rPr lang="en-US" sz="1600" dirty="0"/>
              <a:t> for use by other tests.</a:t>
            </a:r>
            <a:endParaRPr lang="en-US" sz="1600" b="1" dirty="0">
              <a:latin typeface="Courier" pitchFamily="2" charset="0"/>
            </a:endParaRPr>
          </a:p>
          <a:p>
            <a:endParaRPr lang="en-US" sz="1600" dirty="0"/>
          </a:p>
          <a:p>
            <a:r>
              <a:rPr lang="en-US" sz="1600" dirty="0"/>
              <a:t>Example:</a:t>
            </a:r>
          </a:p>
          <a:p>
            <a:r>
              <a:rPr lang="en-US" sz="1400" b="1" dirty="0" err="1">
                <a:latin typeface="Courier" pitchFamily="2" charset="0"/>
              </a:rPr>
              <a:t>val</a:t>
            </a:r>
            <a:r>
              <a:rPr lang="en-US" sz="1400" b="1" dirty="0">
                <a:latin typeface="Courier" pitchFamily="2" charset="0"/>
              </a:rPr>
              <a:t> </a:t>
            </a:r>
            <a:r>
              <a:rPr lang="en-US" sz="1400" b="1" dirty="0" err="1">
                <a:latin typeface="Courier" pitchFamily="2" charset="0"/>
              </a:rPr>
              <a:t>mockMealDao</a:t>
            </a:r>
            <a:r>
              <a:rPr lang="en-US" sz="1400" b="1" dirty="0">
                <a:latin typeface="Courier" pitchFamily="2" charset="0"/>
              </a:rPr>
              <a:t> = </a:t>
            </a:r>
            <a:r>
              <a:rPr lang="en-US" sz="1400" b="1" dirty="0" err="1">
                <a:latin typeface="Courier" pitchFamily="2" charset="0"/>
              </a:rPr>
              <a:t>mockkObject</a:t>
            </a:r>
            <a:r>
              <a:rPr lang="en-US" sz="1400" b="1" dirty="0">
                <a:latin typeface="Courier" pitchFamily="2" charset="0"/>
              </a:rPr>
              <a:t>&lt;</a:t>
            </a:r>
            <a:r>
              <a:rPr lang="en-US" sz="1400" b="1" dirty="0" err="1">
                <a:latin typeface="Courier" pitchFamily="2" charset="0"/>
              </a:rPr>
              <a:t>MealDao</a:t>
            </a:r>
            <a:r>
              <a:rPr lang="en-US" sz="1400" b="1" dirty="0">
                <a:latin typeface="Courier" pitchFamily="2" charset="0"/>
              </a:rPr>
              <a:t>&gt;()</a:t>
            </a:r>
          </a:p>
          <a:p>
            <a:r>
              <a:rPr lang="en-US" sz="1400" b="1" dirty="0" err="1">
                <a:latin typeface="Courier" pitchFamily="2" charset="0"/>
              </a:rPr>
              <a:t>val</a:t>
            </a:r>
            <a:r>
              <a:rPr lang="en-US" sz="1400" b="1" dirty="0">
                <a:latin typeface="Courier" pitchFamily="2" charset="0"/>
              </a:rPr>
              <a:t> </a:t>
            </a:r>
            <a:r>
              <a:rPr lang="en-US" sz="1400" b="1" dirty="0" err="1">
                <a:latin typeface="Courier" pitchFamily="2" charset="0"/>
              </a:rPr>
              <a:t>inputMeal</a:t>
            </a:r>
            <a:r>
              <a:rPr lang="en-US" sz="1400" b="1" dirty="0">
                <a:latin typeface="Courier" pitchFamily="2" charset="0"/>
              </a:rPr>
              <a:t> = Meal(LOTZZA_MOTZZA_PIZZA, null)</a:t>
            </a:r>
          </a:p>
          <a:p>
            <a:r>
              <a:rPr lang="en-US" sz="1400" b="1" dirty="0" err="1">
                <a:latin typeface="Courier" pitchFamily="2" charset="0"/>
              </a:rPr>
              <a:t>val</a:t>
            </a:r>
            <a:r>
              <a:rPr lang="en-US" sz="1400" b="1" dirty="0">
                <a:latin typeface="Courier" pitchFamily="2" charset="0"/>
              </a:rPr>
              <a:t> </a:t>
            </a:r>
            <a:r>
              <a:rPr lang="en-US" sz="1400" b="1" dirty="0" err="1">
                <a:latin typeface="Courier" pitchFamily="2" charset="0"/>
              </a:rPr>
              <a:t>tableNumber</a:t>
            </a:r>
            <a:r>
              <a:rPr lang="en-US" sz="1400" b="1" dirty="0">
                <a:latin typeface="Courier" pitchFamily="2" charset="0"/>
              </a:rPr>
              <a:t> = 42</a:t>
            </a:r>
          </a:p>
          <a:p>
            <a:r>
              <a:rPr lang="en-US" sz="1400" b="1" dirty="0" err="1">
                <a:latin typeface="Courier" pitchFamily="2" charset="0"/>
              </a:rPr>
              <a:t>val</a:t>
            </a:r>
            <a:r>
              <a:rPr lang="en-US" sz="1400" b="1" dirty="0">
                <a:latin typeface="Courier" pitchFamily="2" charset="0"/>
              </a:rPr>
              <a:t> </a:t>
            </a:r>
            <a:r>
              <a:rPr lang="en-US" sz="1400" b="1" dirty="0" err="1">
                <a:latin typeface="Courier" pitchFamily="2" charset="0"/>
              </a:rPr>
              <a:t>expectedMeal</a:t>
            </a:r>
            <a:r>
              <a:rPr lang="en-US" sz="1400" b="1" dirty="0">
                <a:latin typeface="Courier" pitchFamily="2" charset="0"/>
              </a:rPr>
              <a:t> = Meal(LOTZZA_MOTZZA_PIZZA, 42)</a:t>
            </a:r>
          </a:p>
          <a:p>
            <a:endParaRPr lang="en-US" sz="1400" b="1" dirty="0">
              <a:latin typeface="Courier" pitchFamily="2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every { </a:t>
            </a:r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MealDao.runFood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(</a:t>
            </a:r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inputMeal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, </a:t>
            </a:r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tableNumber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) } returns </a:t>
            </a:r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expectedMeal</a:t>
            </a:r>
            <a:endParaRPr lang="en-US" sz="1400" b="1" dirty="0">
              <a:latin typeface="Courier" pitchFamily="2" charset="0"/>
              <a:cs typeface="Calibri" panose="020F0502020204030204" pitchFamily="34" charset="0"/>
            </a:endParaRPr>
          </a:p>
          <a:p>
            <a:endParaRPr lang="en-US" sz="1400" b="1" dirty="0">
              <a:latin typeface="Courier" pitchFamily="2" charset="0"/>
              <a:cs typeface="Calibri" panose="020F0502020204030204" pitchFamily="34" charset="0"/>
            </a:endParaRPr>
          </a:p>
          <a:p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val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 result = </a:t>
            </a:r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MealDao.runFood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(</a:t>
            </a:r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inputMeal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, </a:t>
            </a:r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tableNumber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)</a:t>
            </a:r>
          </a:p>
          <a:p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assertEquals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(</a:t>
            </a:r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expectedMeal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, result)</a:t>
            </a:r>
          </a:p>
          <a:p>
            <a:endParaRPr lang="en-US" sz="1400" b="1" dirty="0">
              <a:latin typeface="Courier" pitchFamily="2" charset="0"/>
              <a:cs typeface="Calibri" panose="020F0502020204030204" pitchFamily="34" charset="0"/>
            </a:endParaRPr>
          </a:p>
          <a:p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unmockObject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(</a:t>
            </a:r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mockMealDao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)	</a:t>
            </a:r>
          </a:p>
        </p:txBody>
      </p:sp>
    </p:spTree>
    <p:extLst>
      <p:ext uri="{BB962C8B-B14F-4D97-AF65-F5344CB8AC3E}">
        <p14:creationId xmlns:p14="http://schemas.microsoft.com/office/powerpoint/2010/main" val="303858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C5BC-AA76-B44E-A528-B354EB3A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Capture Slots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DEC7B-93ED-2242-9B58-6BCBB14CFC1C}"/>
              </a:ext>
            </a:extLst>
          </p:cNvPr>
          <p:cNvSpPr txBox="1"/>
          <p:nvPr/>
        </p:nvSpPr>
        <p:spPr>
          <a:xfrm>
            <a:off x="1117600" y="944562"/>
            <a:ext cx="102331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Capture Slots can capture inputs to mocks for further interrogation or test orchestration.</a:t>
            </a:r>
            <a:endParaRPr lang="en-US" sz="1600" b="1" dirty="0">
              <a:latin typeface="Courier" pitchFamily="2" charset="0"/>
            </a:endParaRPr>
          </a:p>
          <a:p>
            <a:endParaRPr lang="en-US" sz="1600" dirty="0"/>
          </a:p>
          <a:p>
            <a:r>
              <a:rPr lang="en-US" sz="1600" dirty="0"/>
              <a:t>Example:</a:t>
            </a:r>
          </a:p>
          <a:p>
            <a:r>
              <a:rPr lang="en-US" sz="1400" b="1" dirty="0" err="1">
                <a:latin typeface="Courier" pitchFamily="2" charset="0"/>
              </a:rPr>
              <a:t>val</a:t>
            </a:r>
            <a:r>
              <a:rPr lang="en-US" sz="1400" b="1" dirty="0">
                <a:latin typeface="Courier" pitchFamily="2" charset="0"/>
              </a:rPr>
              <a:t> </a:t>
            </a:r>
            <a:r>
              <a:rPr lang="en-US" sz="1400" b="1" dirty="0" err="1">
                <a:latin typeface="Courier" pitchFamily="2" charset="0"/>
              </a:rPr>
              <a:t>mealSlot</a:t>
            </a:r>
            <a:r>
              <a:rPr lang="en-US" sz="1400" b="1" dirty="0">
                <a:latin typeface="Courier" pitchFamily="2" charset="0"/>
              </a:rPr>
              <a:t> = slot&lt;Meal&gt;()</a:t>
            </a:r>
          </a:p>
          <a:p>
            <a:endParaRPr lang="en-US" sz="1400" b="1" dirty="0">
              <a:latin typeface="Courier" pitchFamily="2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every { </a:t>
            </a:r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mockFoodRunner.runFood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(capture(</a:t>
            </a:r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mealSlot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)) } returns Unit</a:t>
            </a:r>
          </a:p>
          <a:p>
            <a:endParaRPr lang="en-US" sz="1400" b="1" dirty="0">
              <a:latin typeface="Courier" pitchFamily="2" charset="0"/>
              <a:cs typeface="Calibri" panose="020F0502020204030204" pitchFamily="34" charset="0"/>
            </a:endParaRPr>
          </a:p>
          <a:p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val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 result = </a:t>
            </a:r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cookService.order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(SMASH_BURGER, 20) </a:t>
            </a:r>
          </a:p>
          <a:p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assertEquals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(SUCCESS, result)</a:t>
            </a:r>
          </a:p>
          <a:p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assertEquals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(</a:t>
            </a:r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mealName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, </a:t>
            </a:r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mealSlot.name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)</a:t>
            </a:r>
          </a:p>
          <a:p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assertEquals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(table, </a:t>
            </a:r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mealSlot.tableNumber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)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36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C5BC-AA76-B44E-A528-B354EB3A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Spring Integration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DEC7B-93ED-2242-9B58-6BCBB14CFC1C}"/>
              </a:ext>
            </a:extLst>
          </p:cNvPr>
          <p:cNvSpPr txBox="1"/>
          <p:nvPr/>
        </p:nvSpPr>
        <p:spPr>
          <a:xfrm>
            <a:off x="1117600" y="944562"/>
            <a:ext cx="1023315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SpringMockK</a:t>
            </a: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https://github.com/Ninja-Squad/springmockk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@</a:t>
            </a:r>
            <a:r>
              <a:rPr lang="en-US" sz="1600" b="1" dirty="0" err="1">
                <a:latin typeface="Courier" pitchFamily="2" charset="0"/>
              </a:rPr>
              <a:t>MockkBean</a:t>
            </a:r>
            <a:r>
              <a:rPr lang="en-US" dirty="0"/>
              <a:t> and </a:t>
            </a:r>
            <a:r>
              <a:rPr lang="en-US" sz="1600" b="1" dirty="0">
                <a:latin typeface="Courier" pitchFamily="2" charset="0"/>
              </a:rPr>
              <a:t>@</a:t>
            </a:r>
            <a:r>
              <a:rPr lang="en-US" sz="1600" b="1" dirty="0" err="1">
                <a:latin typeface="Courier" pitchFamily="2" charset="0"/>
              </a:rPr>
              <a:t>SpykBean</a:t>
            </a:r>
            <a:r>
              <a:rPr lang="en-US" sz="1600" dirty="0"/>
              <a:t> annotations allow you to mock/spy Spring Beans injected into your runtime objects. Use Spring to wire in functional components to a test, like DB interfaces, while mocking other components.</a:t>
            </a:r>
          </a:p>
          <a:p>
            <a:endParaRPr lang="en-US" sz="1600" dirty="0"/>
          </a:p>
          <a:p>
            <a:r>
              <a:rPr lang="en-US" sz="1600" dirty="0"/>
              <a:t>Example:</a:t>
            </a:r>
          </a:p>
          <a:p>
            <a:r>
              <a:rPr lang="en-US" sz="1200" b="1" dirty="0">
                <a:latin typeface="Courier" pitchFamily="2" charset="0"/>
              </a:rPr>
              <a:t>@</a:t>
            </a:r>
            <a:r>
              <a:rPr lang="en-US" sz="1200" b="1" dirty="0" err="1">
                <a:latin typeface="Courier" pitchFamily="2" charset="0"/>
              </a:rPr>
              <a:t>SpringBootTest</a:t>
            </a:r>
            <a:br>
              <a:rPr lang="en-US" sz="1200" b="1" dirty="0">
                <a:latin typeface="Courier" pitchFamily="2" charset="0"/>
              </a:rPr>
            </a:br>
            <a:r>
              <a:rPr lang="en-US" sz="1200" b="1" dirty="0">
                <a:latin typeface="Courier" pitchFamily="2" charset="0"/>
              </a:rPr>
              <a:t>class </a:t>
            </a:r>
            <a:r>
              <a:rPr lang="en-US" sz="1200" b="1" dirty="0" err="1">
                <a:latin typeface="Courier" pitchFamily="2" charset="0"/>
              </a:rPr>
              <a:t>CookServiceFunctionalTest</a:t>
            </a:r>
            <a:r>
              <a:rPr lang="en-US" sz="1200" b="1" dirty="0">
                <a:latin typeface="Courier" pitchFamily="2" charset="0"/>
              </a:rPr>
              <a:t> {</a:t>
            </a:r>
          </a:p>
          <a:p>
            <a:r>
              <a:rPr lang="en-US" sz="1200" b="1" dirty="0">
                <a:latin typeface="Courier" pitchFamily="2" charset="0"/>
              </a:rPr>
              <a:t>    @</a:t>
            </a:r>
            <a:r>
              <a:rPr lang="en-US" sz="1200" b="1" dirty="0" err="1">
                <a:latin typeface="Courier" pitchFamily="2" charset="0"/>
              </a:rPr>
              <a:t>MockkBean</a:t>
            </a:r>
            <a:r>
              <a:rPr lang="en-US" sz="1200" b="1" dirty="0">
                <a:latin typeface="Courier" pitchFamily="2" charset="0"/>
              </a:rPr>
              <a:t>(</a:t>
            </a:r>
            <a:r>
              <a:rPr lang="en-US" sz="1200" b="1" dirty="0" err="1">
                <a:latin typeface="Courier" pitchFamily="2" charset="0"/>
              </a:rPr>
              <a:t>relaxUnitFun</a:t>
            </a:r>
            <a:r>
              <a:rPr lang="en-US" sz="1200" b="1" dirty="0">
                <a:latin typeface="Courier" pitchFamily="2" charset="0"/>
              </a:rPr>
              <a:t> = true)</a:t>
            </a:r>
          </a:p>
          <a:p>
            <a:r>
              <a:rPr lang="en-US" sz="1200" b="1" dirty="0">
                <a:latin typeface="Courier" pitchFamily="2" charset="0"/>
              </a:rPr>
              <a:t>    </a:t>
            </a:r>
            <a:r>
              <a:rPr lang="en-US" sz="1200" b="1" dirty="0" err="1">
                <a:latin typeface="Courier" pitchFamily="2" charset="0"/>
              </a:rPr>
              <a:t>lateinit</a:t>
            </a:r>
            <a:r>
              <a:rPr lang="en-US" sz="1200" b="1" dirty="0">
                <a:latin typeface="Courier" pitchFamily="2" charset="0"/>
              </a:rPr>
              <a:t> </a:t>
            </a:r>
            <a:r>
              <a:rPr lang="en-US" sz="1200" b="1" dirty="0" err="1">
                <a:latin typeface="Courier" pitchFamily="2" charset="0"/>
              </a:rPr>
              <a:t>var</a:t>
            </a:r>
            <a:r>
              <a:rPr lang="en-US" sz="1200" b="1" dirty="0">
                <a:latin typeface="Courier" pitchFamily="2" charset="0"/>
              </a:rPr>
              <a:t> </a:t>
            </a:r>
            <a:r>
              <a:rPr lang="en-US" sz="1200" b="1" dirty="0" err="1">
                <a:latin typeface="Courier" pitchFamily="2" charset="0"/>
              </a:rPr>
              <a:t>mockFoodRunner</a:t>
            </a:r>
            <a:r>
              <a:rPr lang="en-US" sz="1200" b="1" dirty="0">
                <a:latin typeface="Courier" pitchFamily="2" charset="0"/>
              </a:rPr>
              <a:t>: </a:t>
            </a:r>
            <a:r>
              <a:rPr lang="en-US" sz="1200" b="1" dirty="0" err="1">
                <a:latin typeface="Courier" pitchFamily="2" charset="0"/>
              </a:rPr>
              <a:t>FoodRunner</a:t>
            </a:r>
            <a:endParaRPr lang="en-US" sz="1200" b="1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    @</a:t>
            </a:r>
            <a:r>
              <a:rPr lang="en-US" sz="1200" b="1" dirty="0" err="1">
                <a:latin typeface="Courier" pitchFamily="2" charset="0"/>
              </a:rPr>
              <a:t>Autowired</a:t>
            </a:r>
            <a:endParaRPr lang="en-US" sz="1200" b="1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    </a:t>
            </a:r>
            <a:r>
              <a:rPr lang="en-US" sz="1200" b="1" dirty="0" err="1">
                <a:latin typeface="Courier" pitchFamily="2" charset="0"/>
              </a:rPr>
              <a:t>lateinit</a:t>
            </a:r>
            <a:r>
              <a:rPr lang="en-US" sz="1200" b="1" dirty="0">
                <a:latin typeface="Courier" pitchFamily="2" charset="0"/>
              </a:rPr>
              <a:t> </a:t>
            </a:r>
            <a:r>
              <a:rPr lang="en-US" sz="1200" b="1" dirty="0" err="1">
                <a:latin typeface="Courier" pitchFamily="2" charset="0"/>
              </a:rPr>
              <a:t>var</a:t>
            </a:r>
            <a:r>
              <a:rPr lang="en-US" sz="1200" b="1" dirty="0">
                <a:latin typeface="Courier" pitchFamily="2" charset="0"/>
              </a:rPr>
              <a:t> server: Server</a:t>
            </a:r>
          </a:p>
          <a:p>
            <a:endParaRPr lang="en-US" sz="1200" b="1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    fun `test that tater tot hot dish can be ordered`() {</a:t>
            </a:r>
          </a:p>
          <a:p>
            <a:pPr lvl="1"/>
            <a:r>
              <a:rPr lang="en-US" sz="1200" b="1" dirty="0">
                <a:latin typeface="Courier" pitchFamily="2" charset="0"/>
              </a:rPr>
              <a:t>    </a:t>
            </a:r>
            <a:r>
              <a:rPr lang="en-US" sz="1200" b="1" dirty="0" err="1">
                <a:latin typeface="Courier" pitchFamily="2" charset="0"/>
              </a:rPr>
              <a:t>createMenuTableEntry</a:t>
            </a:r>
            <a:r>
              <a:rPr lang="en-US" sz="1200" b="1" dirty="0">
                <a:latin typeface="Courier" pitchFamily="2" charset="0"/>
              </a:rPr>
              <a:t>(TATER_TOT_HOT_DISH)</a:t>
            </a:r>
          </a:p>
          <a:p>
            <a:pPr lvl="1"/>
            <a:endParaRPr lang="en-US" sz="1200" b="1" dirty="0">
              <a:latin typeface="Courier" pitchFamily="2" charset="0"/>
            </a:endParaRPr>
          </a:p>
          <a:p>
            <a:pPr lvl="1"/>
            <a:r>
              <a:rPr lang="en-US" sz="1200" b="1" dirty="0">
                <a:latin typeface="Courier" pitchFamily="2" charset="0"/>
              </a:rPr>
              <a:t>    every { </a:t>
            </a:r>
            <a:r>
              <a:rPr lang="en-US" sz="1200" b="1" dirty="0" err="1">
                <a:latin typeface="Courier" pitchFamily="2" charset="0"/>
              </a:rPr>
              <a:t>cookService.cook</a:t>
            </a:r>
            <a:r>
              <a:rPr lang="en-US" sz="1200" b="1" dirty="0">
                <a:latin typeface="Courier" pitchFamily="2" charset="0"/>
              </a:rPr>
              <a:t>(TATER_TOT_HOT_DISH) } returns SUCCESS</a:t>
            </a:r>
          </a:p>
          <a:p>
            <a:pPr lvl="1"/>
            <a:endParaRPr lang="en-US" sz="1200" b="1" dirty="0">
              <a:latin typeface="Courier" pitchFamily="2" charset="0"/>
            </a:endParaRPr>
          </a:p>
          <a:p>
            <a:pPr lvl="1"/>
            <a:r>
              <a:rPr lang="en-US" sz="1200" b="1" dirty="0">
                <a:latin typeface="Courier" pitchFamily="2" charset="0"/>
              </a:rPr>
              <a:t>    </a:t>
            </a:r>
            <a:r>
              <a:rPr lang="en-US" sz="1200" b="1" dirty="0" err="1">
                <a:latin typeface="Courier" pitchFamily="2" charset="0"/>
              </a:rPr>
              <a:t>val</a:t>
            </a:r>
            <a:r>
              <a:rPr lang="en-US" sz="1200" b="1" dirty="0">
                <a:latin typeface="Courier" pitchFamily="2" charset="0"/>
              </a:rPr>
              <a:t> result = </a:t>
            </a:r>
            <a:r>
              <a:rPr lang="en-US" sz="1200" b="1" dirty="0" err="1">
                <a:latin typeface="Courier" pitchFamily="2" charset="0"/>
              </a:rPr>
              <a:t>server.order</a:t>
            </a:r>
            <a:r>
              <a:rPr lang="en-US" sz="1200" b="1" dirty="0">
                <a:latin typeface="Courier" pitchFamily="2" charset="0"/>
              </a:rPr>
              <a:t>(TATER_TOT_HOT_DISH)</a:t>
            </a:r>
          </a:p>
          <a:p>
            <a:pPr lvl="1"/>
            <a:endParaRPr lang="en-US" sz="1200" b="1" dirty="0">
              <a:latin typeface="Courier" pitchFamily="2" charset="0"/>
            </a:endParaRPr>
          </a:p>
          <a:p>
            <a:pPr lvl="1"/>
            <a:r>
              <a:rPr lang="en-US" sz="1200" b="1" dirty="0">
                <a:latin typeface="Courier" pitchFamily="2" charset="0"/>
              </a:rPr>
              <a:t>    </a:t>
            </a:r>
            <a:r>
              <a:rPr lang="en-US" sz="1200" b="1" dirty="0" err="1">
                <a:latin typeface="Courier" pitchFamily="2" charset="0"/>
              </a:rPr>
              <a:t>assertEquals</a:t>
            </a:r>
            <a:r>
              <a:rPr lang="en-US" sz="1200" b="1" dirty="0">
                <a:latin typeface="Courier" pitchFamily="2" charset="0"/>
              </a:rPr>
              <a:t>(SUCCESS, result)</a:t>
            </a:r>
          </a:p>
          <a:p>
            <a:pPr lvl="1"/>
            <a:r>
              <a:rPr lang="en-US" sz="1200" b="1" dirty="0">
                <a:latin typeface="Courier" pitchFamily="2" charset="0"/>
              </a:rPr>
              <a:t>    verify(exactly = 1) { </a:t>
            </a:r>
            <a:r>
              <a:rPr lang="en-US" sz="1200" b="1" dirty="0" err="1">
                <a:latin typeface="Courier" pitchFamily="2" charset="0"/>
              </a:rPr>
              <a:t>cookService.cook</a:t>
            </a:r>
            <a:r>
              <a:rPr lang="en-US" sz="1200" b="1" dirty="0">
                <a:latin typeface="Courier" pitchFamily="2" charset="0"/>
              </a:rPr>
              <a:t>(any()) }</a:t>
            </a:r>
          </a:p>
          <a:p>
            <a:r>
              <a:rPr lang="en-US" sz="1200" b="1" dirty="0">
                <a:latin typeface="Courier" pitchFamily="2" charset="0"/>
              </a:rPr>
              <a:t>   }</a:t>
            </a:r>
            <a:br>
              <a:rPr lang="en-US" sz="1200" b="1" dirty="0">
                <a:latin typeface="Courier" pitchFamily="2" charset="0"/>
              </a:rPr>
            </a:br>
            <a:r>
              <a:rPr lang="en-US" sz="1200" b="1" dirty="0">
                <a:latin typeface="Courier" pitchFamily="2" charset="0"/>
              </a:rPr>
              <a:t>}</a:t>
            </a:r>
            <a:endParaRPr lang="en-US" sz="1200" b="1" dirty="0">
              <a:latin typeface="Courier" pitchFamily="2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8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C5BC-AA76-B44E-A528-B354EB3A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0" y="1298448"/>
            <a:ext cx="3474720" cy="792162"/>
          </a:xfrm>
        </p:spPr>
        <p:txBody>
          <a:bodyPr/>
          <a:lstStyle/>
          <a:p>
            <a:pPr algn="ctr"/>
            <a:r>
              <a:rPr lang="en-US" sz="3600" dirty="0"/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9606A-DF22-8841-9133-B0168A497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770" y="2285682"/>
            <a:ext cx="2359660" cy="235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9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C5BC-AA76-B44E-A528-B354EB3A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Spies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DEC7B-93ED-2242-9B58-6BCBB14CFC1C}"/>
              </a:ext>
            </a:extLst>
          </p:cNvPr>
          <p:cNvSpPr txBox="1"/>
          <p:nvPr/>
        </p:nvSpPr>
        <p:spPr>
          <a:xfrm>
            <a:off x="1117600" y="944562"/>
            <a:ext cx="5063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Wrap a non-mock Object in a Spy to test its interactions.</a:t>
            </a:r>
            <a:endParaRPr lang="en-US" sz="1600" b="1" dirty="0">
              <a:latin typeface="Courier" pitchFamily="2" charset="0"/>
            </a:endParaRPr>
          </a:p>
          <a:p>
            <a:endParaRPr lang="en-US" sz="1600" dirty="0"/>
          </a:p>
          <a:p>
            <a:r>
              <a:rPr lang="en-US" sz="1600" dirty="0"/>
              <a:t>Format:</a:t>
            </a:r>
          </a:p>
          <a:p>
            <a:r>
              <a:rPr lang="en-US" sz="1600" dirty="0"/>
              <a:t>Confirm all and only verified calls took place for the mock object.</a:t>
            </a:r>
            <a:endParaRPr lang="en-US" sz="1600" i="1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Courier" pitchFamily="2" charset="0"/>
              </a:rPr>
              <a:t>spyk</a:t>
            </a:r>
            <a:r>
              <a:rPr lang="en-US" sz="1600" b="1" dirty="0">
                <a:latin typeface="Courier" pitchFamily="2" charset="0"/>
              </a:rPr>
              <a:t>&lt;&gt;()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or annotation </a:t>
            </a:r>
            <a:r>
              <a:rPr lang="en-US" sz="1600" b="1" dirty="0">
                <a:latin typeface="Courier" pitchFamily="2" charset="0"/>
              </a:rPr>
              <a:t>@</a:t>
            </a:r>
            <a:r>
              <a:rPr lang="en-US" sz="1600" b="1" dirty="0" err="1">
                <a:latin typeface="Courier" pitchFamily="2" charset="0"/>
              </a:rPr>
              <a:t>SpyK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you to use </a:t>
            </a:r>
            <a:r>
              <a:rPr lang="en-US" sz="1600" b="1" dirty="0">
                <a:latin typeface="Courier" pitchFamily="2" charset="0"/>
              </a:rPr>
              <a:t>verify()</a:t>
            </a:r>
            <a:r>
              <a:rPr lang="en-US" sz="1600" dirty="0"/>
              <a:t> and </a:t>
            </a:r>
            <a:r>
              <a:rPr lang="en-US" sz="1600" b="1" dirty="0" err="1">
                <a:latin typeface="Courier" pitchFamily="2" charset="0"/>
              </a:rPr>
              <a:t>confirmVerified</a:t>
            </a:r>
            <a:r>
              <a:rPr lang="en-US" sz="1600" b="1" dirty="0">
                <a:latin typeface="Courier" pitchFamily="2" charset="0"/>
              </a:rPr>
              <a:t>() </a:t>
            </a:r>
            <a:r>
              <a:rPr lang="en-US" sz="1600" dirty="0"/>
              <a:t>to validate calls to the spied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DCDF0-7E8A-F242-BC27-34EEBED2C21E}"/>
              </a:ext>
            </a:extLst>
          </p:cNvPr>
          <p:cNvSpPr txBox="1"/>
          <p:nvPr/>
        </p:nvSpPr>
        <p:spPr>
          <a:xfrm>
            <a:off x="6181344" y="944562"/>
            <a:ext cx="56042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Spock</a:t>
            </a:r>
          </a:p>
          <a:p>
            <a:endParaRPr lang="en-US" sz="1600" dirty="0"/>
          </a:p>
          <a:p>
            <a:r>
              <a:rPr lang="en-US" sz="1400" b="1" dirty="0">
                <a:latin typeface="Courier" pitchFamily="2" charset="0"/>
              </a:rPr>
              <a:t>def </a:t>
            </a:r>
            <a:r>
              <a:rPr lang="en-US" sz="1400" b="1" dirty="0" err="1">
                <a:latin typeface="Courier" pitchFamily="2" charset="0"/>
              </a:rPr>
              <a:t>cookServiceSpy</a:t>
            </a:r>
            <a:r>
              <a:rPr lang="en-US" sz="1400" b="1" dirty="0">
                <a:latin typeface="Courier" pitchFamily="2" charset="0"/>
              </a:rPr>
              <a:t> = Spy(</a:t>
            </a:r>
            <a:r>
              <a:rPr lang="en-US" sz="1400" b="1" dirty="0" err="1">
                <a:latin typeface="Courier" pitchFamily="2" charset="0"/>
              </a:rPr>
              <a:t>CookService</a:t>
            </a:r>
            <a:r>
              <a:rPr lang="en-US" sz="1400" b="1" dirty="0">
                <a:latin typeface="Courier" pitchFamily="2" charset="0"/>
              </a:rPr>
              <a:t>)</a:t>
            </a:r>
          </a:p>
          <a:p>
            <a:endParaRPr lang="en-US" sz="1400" dirty="0">
              <a:latin typeface="Courier" pitchFamily="2" charset="0"/>
            </a:endParaRP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600" u="sng" dirty="0" err="1"/>
              <a:t>MockK</a:t>
            </a:r>
            <a:endParaRPr lang="en-US" sz="1600" u="sng" dirty="0"/>
          </a:p>
          <a:p>
            <a:endParaRPr lang="en-US" sz="1400" u="sng" dirty="0"/>
          </a:p>
          <a:p>
            <a:r>
              <a:rPr lang="en-US" sz="1400" b="1" dirty="0" err="1">
                <a:latin typeface="Courier" pitchFamily="2" charset="0"/>
              </a:rPr>
              <a:t>val</a:t>
            </a:r>
            <a:r>
              <a:rPr lang="en-US" sz="1400" b="1" dirty="0">
                <a:latin typeface="Courier" pitchFamily="2" charset="0"/>
              </a:rPr>
              <a:t> </a:t>
            </a:r>
            <a:r>
              <a:rPr lang="en-US" sz="1400" b="1" dirty="0" err="1">
                <a:latin typeface="Courier" pitchFamily="2" charset="0"/>
              </a:rPr>
              <a:t>cookServiceSpy</a:t>
            </a:r>
            <a:r>
              <a:rPr lang="en-US" sz="1400" b="1" dirty="0">
                <a:latin typeface="Courier" pitchFamily="2" charset="0"/>
              </a:rPr>
              <a:t> = </a:t>
            </a:r>
            <a:r>
              <a:rPr lang="en-US" sz="1400" b="1" dirty="0" err="1">
                <a:latin typeface="Courier" pitchFamily="2" charset="0"/>
              </a:rPr>
              <a:t>spyk</a:t>
            </a:r>
            <a:r>
              <a:rPr lang="en-US" sz="1400" b="1" dirty="0">
                <a:latin typeface="Courier" pitchFamily="2" charset="0"/>
              </a:rPr>
              <a:t>&lt;</a:t>
            </a:r>
            <a:r>
              <a:rPr lang="en-US" sz="1400" b="1" dirty="0" err="1">
                <a:latin typeface="Courier" pitchFamily="2" charset="0"/>
              </a:rPr>
              <a:t>CookService</a:t>
            </a:r>
            <a:r>
              <a:rPr lang="en-US" sz="1400" b="1" dirty="0">
                <a:latin typeface="Courier" pitchFamily="2" charset="0"/>
              </a:rPr>
              <a:t>&gt;()</a:t>
            </a:r>
          </a:p>
          <a:p>
            <a:endParaRPr lang="en-US" sz="1400" b="1" dirty="0">
              <a:latin typeface="Courier" pitchFamily="2" charset="0"/>
            </a:endParaRPr>
          </a:p>
          <a:p>
            <a:r>
              <a:rPr lang="en-US" sz="1400" b="1" dirty="0">
                <a:latin typeface="Courier" pitchFamily="2" charset="0"/>
              </a:rPr>
              <a:t>@</a:t>
            </a:r>
            <a:r>
              <a:rPr lang="en-US" sz="1400" b="1" dirty="0" err="1">
                <a:latin typeface="Courier" pitchFamily="2" charset="0"/>
              </a:rPr>
              <a:t>SpyK</a:t>
            </a:r>
            <a:endParaRPr lang="en-US" sz="1400" b="1" dirty="0">
              <a:latin typeface="Courier" pitchFamily="2" charset="0"/>
            </a:endParaRPr>
          </a:p>
          <a:p>
            <a:r>
              <a:rPr lang="en-US" sz="1400" b="1" dirty="0" err="1">
                <a:latin typeface="Courier" pitchFamily="2" charset="0"/>
              </a:rPr>
              <a:t>val</a:t>
            </a:r>
            <a:r>
              <a:rPr lang="en-US" sz="1400" b="1" dirty="0">
                <a:latin typeface="Courier" pitchFamily="2" charset="0"/>
              </a:rPr>
              <a:t> </a:t>
            </a:r>
            <a:r>
              <a:rPr lang="en-US" sz="1400" b="1" dirty="0" err="1">
                <a:latin typeface="Courier" pitchFamily="2" charset="0"/>
              </a:rPr>
              <a:t>cookServiceSpy</a:t>
            </a:r>
            <a:r>
              <a:rPr lang="en-US" sz="1400" b="1" dirty="0">
                <a:latin typeface="Courier" pitchFamily="2" charset="0"/>
              </a:rPr>
              <a:t> = </a:t>
            </a:r>
            <a:r>
              <a:rPr lang="en-US" sz="1400" b="1" dirty="0" err="1">
                <a:latin typeface="Courier" pitchFamily="2" charset="0"/>
              </a:rPr>
              <a:t>CookService</a:t>
            </a:r>
            <a:r>
              <a:rPr lang="en-US" sz="1400" b="1" dirty="0">
                <a:latin typeface="Courier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9762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C5BC-AA76-B44E-A528-B354EB3A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Hierarchical Mocks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DEC7B-93ED-2242-9B58-6BCBB14CFC1C}"/>
              </a:ext>
            </a:extLst>
          </p:cNvPr>
          <p:cNvSpPr txBox="1"/>
          <p:nvPr/>
        </p:nvSpPr>
        <p:spPr>
          <a:xfrm>
            <a:off x="1117600" y="944562"/>
            <a:ext cx="102331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Mock objects can return mocks, can return mocks, can return mocks…</a:t>
            </a:r>
            <a:endParaRPr lang="en-US" sz="1600" b="1" dirty="0">
              <a:latin typeface="Courier" pitchFamily="2" charset="0"/>
            </a:endParaRPr>
          </a:p>
          <a:p>
            <a:endParaRPr lang="en-US" sz="1600" dirty="0"/>
          </a:p>
          <a:p>
            <a:r>
              <a:rPr lang="en-US" sz="1600" dirty="0"/>
              <a:t>Example:</a:t>
            </a:r>
          </a:p>
          <a:p>
            <a:r>
              <a:rPr lang="en-US" sz="1600" b="1" dirty="0">
                <a:latin typeface="Courier" pitchFamily="2" charset="0"/>
                <a:cs typeface="Calibri" panose="020F0502020204030204" pitchFamily="34" charset="0"/>
              </a:rPr>
              <a:t>every { </a:t>
            </a:r>
            <a:r>
              <a:rPr lang="en-US" sz="1600" b="1" dirty="0" err="1">
                <a:latin typeface="Courier" pitchFamily="2" charset="0"/>
                <a:cs typeface="Calibri" panose="020F0502020204030204" pitchFamily="34" charset="0"/>
              </a:rPr>
              <a:t>mockCookService.getPrice</a:t>
            </a:r>
            <a:r>
              <a:rPr lang="en-US" sz="1600" b="1" dirty="0">
                <a:latin typeface="Courier" pitchFamily="2" charset="0"/>
                <a:cs typeface="Calibri" panose="020F0502020204030204" pitchFamily="34" charset="0"/>
              </a:rPr>
              <a:t>(DUCK_AU_POIVRE) } returns </a:t>
            </a:r>
            <a:r>
              <a:rPr lang="en-US" sz="1600" b="1" dirty="0" err="1">
                <a:latin typeface="Courier" pitchFamily="2" charset="0"/>
                <a:cs typeface="Calibri" panose="020F0502020204030204" pitchFamily="34" charset="0"/>
              </a:rPr>
              <a:t>mockk</a:t>
            </a:r>
            <a:r>
              <a:rPr lang="en-US" sz="1600" b="1" dirty="0">
                <a:latin typeface="Courier" pitchFamily="2" charset="0"/>
                <a:cs typeface="Calibri" panose="020F0502020204030204" pitchFamily="34" charset="0"/>
              </a:rPr>
              <a:t>&lt;</a:t>
            </a:r>
            <a:r>
              <a:rPr lang="en-US" sz="1600" b="1" dirty="0" err="1">
                <a:latin typeface="Courier" pitchFamily="2" charset="0"/>
                <a:cs typeface="Calibri" panose="020F0502020204030204" pitchFamily="34" charset="0"/>
              </a:rPr>
              <a:t>MealContents</a:t>
            </a:r>
            <a:r>
              <a:rPr lang="en-US" sz="1600" b="1" dirty="0">
                <a:latin typeface="Courier" pitchFamily="2" charset="0"/>
                <a:cs typeface="Calibri" panose="020F0502020204030204" pitchFamily="34" charset="0"/>
              </a:rPr>
              <a:t>&gt; {</a:t>
            </a:r>
          </a:p>
          <a:p>
            <a:r>
              <a:rPr lang="en-US" sz="1600" b="1" dirty="0">
                <a:latin typeface="Courier" pitchFamily="2" charset="0"/>
                <a:cs typeface="Calibri" panose="020F0502020204030204" pitchFamily="34" charset="0"/>
              </a:rPr>
              <a:t>    every { addons } returns </a:t>
            </a:r>
            <a:r>
              <a:rPr lang="en-US" sz="1600" b="1" dirty="0" err="1">
                <a:latin typeface="Courier" pitchFamily="2" charset="0"/>
                <a:cs typeface="Calibri" panose="020F0502020204030204" pitchFamily="34" charset="0"/>
              </a:rPr>
              <a:t>emptyList</a:t>
            </a:r>
            <a:r>
              <a:rPr lang="en-US" sz="1600" b="1" dirty="0">
                <a:latin typeface="Courier" pitchFamily="2" charset="0"/>
                <a:cs typeface="Calibri" panose="020F0502020204030204" pitchFamily="34" charset="0"/>
              </a:rPr>
              <a:t>()</a:t>
            </a:r>
          </a:p>
          <a:p>
            <a:r>
              <a:rPr lang="en-US" sz="1600" b="1" dirty="0">
                <a:latin typeface="Courier" pitchFamily="2" charset="0"/>
                <a:cs typeface="Calibri" panose="020F0502020204030204" pitchFamily="34" charset="0"/>
              </a:rPr>
              <a:t>    every { substitute(BEEF)} returns </a:t>
            </a:r>
            <a:r>
              <a:rPr lang="en-US" sz="1600" b="1" dirty="0" err="1">
                <a:latin typeface="Courier" pitchFamily="2" charset="0"/>
                <a:cs typeface="Calibri" panose="020F0502020204030204" pitchFamily="34" charset="0"/>
              </a:rPr>
              <a:t>mockk</a:t>
            </a:r>
            <a:r>
              <a:rPr lang="en-US" sz="1600" b="1" dirty="0">
                <a:latin typeface="Courier" pitchFamily="2" charset="0"/>
                <a:cs typeface="Calibri" panose="020F0502020204030204" pitchFamily="34" charset="0"/>
              </a:rPr>
              <a:t>&lt;Substitution&gt; {</a:t>
            </a:r>
          </a:p>
          <a:p>
            <a:r>
              <a:rPr lang="en-US" sz="1600" b="1" dirty="0">
                <a:latin typeface="Courier" pitchFamily="2" charset="0"/>
                <a:cs typeface="Calibri" panose="020F0502020204030204" pitchFamily="34" charset="0"/>
              </a:rPr>
              <a:t>	every { </a:t>
            </a:r>
            <a:r>
              <a:rPr lang="en-US" sz="1600" b="1" dirty="0" err="1">
                <a:latin typeface="Courier" pitchFamily="2" charset="0"/>
                <a:cs typeface="Calibri" panose="020F0502020204030204" pitchFamily="34" charset="0"/>
              </a:rPr>
              <a:t>substitutionCost</a:t>
            </a:r>
            <a:r>
              <a:rPr lang="en-US" sz="1600" b="1" dirty="0">
                <a:latin typeface="Courier" pitchFamily="2" charset="0"/>
                <a:cs typeface="Calibri" panose="020F0502020204030204" pitchFamily="34" charset="0"/>
              </a:rPr>
              <a:t> } returns 1000</a:t>
            </a:r>
          </a:p>
          <a:p>
            <a:r>
              <a:rPr lang="en-US" sz="1600" b="1" dirty="0">
                <a:latin typeface="Courier" pitchFamily="2" charset="0"/>
                <a:cs typeface="Calibri" panose="020F0502020204030204" pitchFamily="34" charset="0"/>
              </a:rPr>
              <a:t>    } </a:t>
            </a:r>
          </a:p>
          <a:p>
            <a:r>
              <a:rPr lang="en-US" sz="1600" b="1" dirty="0">
                <a:latin typeface="Courier" pitchFamily="2" charset="0"/>
                <a:cs typeface="Calibri" panose="020F0502020204030204" pitchFamily="34" charset="0"/>
              </a:rPr>
              <a:t>}</a:t>
            </a: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Useful for avoiding boilerplate creating objects to use in tests when only specific properties or functions are used by the code under test.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8851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C5BC-AA76-B44E-A528-B354EB3A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Coroutine Support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DEC7B-93ED-2242-9B58-6BCBB14CFC1C}"/>
              </a:ext>
            </a:extLst>
          </p:cNvPr>
          <p:cNvSpPr txBox="1"/>
          <p:nvPr/>
        </p:nvSpPr>
        <p:spPr>
          <a:xfrm>
            <a:off x="1117600" y="944562"/>
            <a:ext cx="102331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" pitchFamily="2" charset="0"/>
              </a:rPr>
              <a:t>coEvery</a:t>
            </a:r>
            <a:r>
              <a:rPr lang="en-US" dirty="0"/>
              <a:t>, </a:t>
            </a:r>
            <a:r>
              <a:rPr lang="en-US" sz="1600" b="1" dirty="0" err="1">
                <a:latin typeface="Courier" pitchFamily="2" charset="0"/>
              </a:rPr>
              <a:t>coVerify</a:t>
            </a:r>
            <a:r>
              <a:rPr lang="en-US" dirty="0"/>
              <a:t>, </a:t>
            </a:r>
            <a:r>
              <a:rPr lang="en-US" sz="1600" b="1" dirty="0" err="1">
                <a:latin typeface="Courier" pitchFamily="2" charset="0"/>
              </a:rPr>
              <a:t>coMatch</a:t>
            </a:r>
            <a:r>
              <a:rPr lang="en-US" dirty="0"/>
              <a:t>, </a:t>
            </a:r>
            <a:r>
              <a:rPr lang="en-US" sz="1600" b="1" dirty="0" err="1">
                <a:latin typeface="Courier" pitchFamily="2" charset="0"/>
              </a:rPr>
              <a:t>coAssert</a:t>
            </a:r>
            <a:r>
              <a:rPr lang="en-US" dirty="0"/>
              <a:t>, </a:t>
            </a:r>
            <a:r>
              <a:rPr lang="en-US" sz="1600" b="1" dirty="0" err="1">
                <a:latin typeface="Courier" pitchFamily="2" charset="0"/>
              </a:rPr>
              <a:t>coRun</a:t>
            </a:r>
            <a:r>
              <a:rPr lang="en-US" dirty="0"/>
              <a:t>, </a:t>
            </a:r>
            <a:r>
              <a:rPr lang="en-US" sz="1600" b="1" dirty="0" err="1">
                <a:latin typeface="Courier" pitchFamily="2" charset="0"/>
              </a:rPr>
              <a:t>coAnswers</a:t>
            </a:r>
            <a:r>
              <a:rPr lang="en-US" dirty="0"/>
              <a:t> or </a:t>
            </a:r>
            <a:r>
              <a:rPr lang="en-US" sz="1600" b="1" dirty="0" err="1">
                <a:latin typeface="Courier" pitchFamily="2" charset="0"/>
              </a:rPr>
              <a:t>coInvoke</a:t>
            </a:r>
            <a:r>
              <a:rPr lang="en-US" dirty="0"/>
              <a:t> to mock </a:t>
            </a:r>
            <a:r>
              <a:rPr lang="en-US" b="1" dirty="0">
                <a:latin typeface="Courier" pitchFamily="2" charset="0"/>
              </a:rPr>
              <a:t>suspend</a:t>
            </a:r>
            <a:r>
              <a:rPr lang="en-US" dirty="0"/>
              <a:t> functions.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Example:</a:t>
            </a:r>
          </a:p>
          <a:p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val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mockCookService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 = </a:t>
            </a:r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mockk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&lt;</a:t>
            </a:r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CookService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&gt;</a:t>
            </a:r>
          </a:p>
          <a:p>
            <a:endParaRPr lang="en-US" sz="1400" b="1" dirty="0">
              <a:latin typeface="Courier" pitchFamily="2" charset="0"/>
              <a:cs typeface="Calibri" panose="020F0502020204030204" pitchFamily="34" charset="0"/>
            </a:endParaRPr>
          </a:p>
          <a:p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coEvery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 { </a:t>
            </a:r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cookService.notifyFoodRunnerOrderUp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(HAM_CHEESE_KOLACHE) } returns SUCCESS</a:t>
            </a:r>
          </a:p>
          <a:p>
            <a:endParaRPr lang="en-US" sz="1400" b="1" dirty="0">
              <a:latin typeface="Courier" pitchFamily="2" charset="0"/>
              <a:cs typeface="Calibri" panose="020F0502020204030204" pitchFamily="34" charset="0"/>
            </a:endParaRPr>
          </a:p>
          <a:p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val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 result = </a:t>
            </a:r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cookService.notifyFoodRunnerOrderUp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(SAUSAGE_CHEESE_KOLACHE)</a:t>
            </a:r>
          </a:p>
          <a:p>
            <a:endParaRPr lang="en-US" sz="1400" b="1" dirty="0">
              <a:latin typeface="Courier" pitchFamily="2" charset="0"/>
              <a:cs typeface="Calibri" panose="020F0502020204030204" pitchFamily="34" charset="0"/>
            </a:endParaRPr>
          </a:p>
          <a:p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coVerify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(exactly = 1) { </a:t>
            </a:r>
            <a:r>
              <a:rPr lang="en-US" sz="1400" b="1" dirty="0" err="1">
                <a:latin typeface="Courier" pitchFamily="2" charset="0"/>
                <a:cs typeface="Calibri" panose="020F0502020204030204" pitchFamily="34" charset="0"/>
              </a:rPr>
              <a:t>cookService.notifyFoodRunnerOrderUp</a:t>
            </a:r>
            <a:r>
              <a:rPr lang="en-US" sz="1400" b="1" dirty="0">
                <a:latin typeface="Courier" pitchFamily="2" charset="0"/>
                <a:cs typeface="Calibri" panose="020F0502020204030204" pitchFamily="34" charset="0"/>
              </a:rPr>
              <a:t>(any()) }</a:t>
            </a: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9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C5BC-AA76-B44E-A528-B354EB3A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Final Thoughts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5B033-AE2B-F14D-84C2-03E3A2006DFA}"/>
              </a:ext>
            </a:extLst>
          </p:cNvPr>
          <p:cNvSpPr txBox="1"/>
          <p:nvPr/>
        </p:nvSpPr>
        <p:spPr>
          <a:xfrm>
            <a:off x="1280160" y="944562"/>
            <a:ext cx="10119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 based testing has helped me think about how to isolate the code I’m trying to test more thoroughly, as well as eliminate expensive I/O operations of functional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 based testing and mocking is just another tool in your toolbox, there are several great articles weighing the pros and cons of it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Over-specification can make tests cumbersome to update, or lead to test code that takes longer to write than the actual code under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 repo: </a:t>
            </a:r>
            <a:r>
              <a:rPr lang="en-US" dirty="0">
                <a:hlinkClick r:id="rId3"/>
              </a:rPr>
              <a:t>https://git.target.com/JoshGranberry/spring-mockk-demo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9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19BE37-007D-42DC-81EE-238381F112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3816" y="1669107"/>
            <a:ext cx="10515600" cy="330186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spcBef>
                <a:spcPts val="1000"/>
              </a:spcBef>
            </a:pPr>
            <a:r>
              <a:rPr lang="en-US" dirty="0">
                <a:latin typeface="Arial"/>
                <a:cs typeface="Arial"/>
              </a:rPr>
              <a:t>Engineer on WMS Inbound Receiving team</a:t>
            </a:r>
          </a:p>
          <a:p>
            <a:pPr>
              <a:spcBef>
                <a:spcPts val="1000"/>
              </a:spcBef>
            </a:pPr>
            <a:endParaRPr lang="en-US" dirty="0">
              <a:latin typeface="Arial"/>
              <a:cs typeface="Arial"/>
            </a:endParaRPr>
          </a:p>
          <a:p>
            <a:pPr>
              <a:spcBef>
                <a:spcPts val="1000"/>
              </a:spcBef>
            </a:pPr>
            <a:r>
              <a:rPr lang="en-US" dirty="0">
                <a:latin typeface="Arial"/>
                <a:cs typeface="Arial"/>
              </a:rPr>
              <a:t>Formerly a professional cook</a:t>
            </a:r>
          </a:p>
          <a:p>
            <a:pPr>
              <a:spcBef>
                <a:spcPts val="1000"/>
              </a:spcBef>
            </a:pPr>
            <a:endParaRPr lang="en-US" dirty="0">
              <a:latin typeface="Arial"/>
              <a:cs typeface="Arial"/>
            </a:endParaRPr>
          </a:p>
          <a:p>
            <a:pPr>
              <a:spcBef>
                <a:spcPts val="1000"/>
              </a:spcBef>
            </a:pPr>
            <a:r>
              <a:rPr lang="en-US" dirty="0">
                <a:latin typeface="Arial"/>
                <a:cs typeface="Arial"/>
              </a:rPr>
              <a:t>First app I wrote at Target was Spring Boot Java + Spock</a:t>
            </a:r>
          </a:p>
          <a:p>
            <a:pPr>
              <a:spcBef>
                <a:spcPts val="1000"/>
              </a:spcBef>
            </a:pPr>
            <a:endParaRPr lang="en-US" dirty="0">
              <a:latin typeface="Arial"/>
              <a:cs typeface="Arial"/>
            </a:endParaRPr>
          </a:p>
          <a:p>
            <a:pPr>
              <a:spcBef>
                <a:spcPts val="1000"/>
              </a:spcBef>
            </a:pPr>
            <a:r>
              <a:rPr lang="en-US" dirty="0">
                <a:latin typeface="Arial"/>
                <a:cs typeface="Arial"/>
              </a:rPr>
              <a:t>Our team had lots of experience testing in Groovy and Spock</a:t>
            </a:r>
          </a:p>
          <a:p>
            <a:pPr>
              <a:spcBef>
                <a:spcPts val="1000"/>
              </a:spcBef>
            </a:pPr>
            <a:endParaRPr lang="en-US" dirty="0">
              <a:latin typeface="Arial"/>
              <a:cs typeface="Arial"/>
            </a:endParaRPr>
          </a:p>
          <a:p>
            <a:pPr>
              <a:spcBef>
                <a:spcPts val="1000"/>
              </a:spcBef>
            </a:pPr>
            <a:r>
              <a:rPr lang="en-US" dirty="0">
                <a:latin typeface="Arial"/>
                <a:cs typeface="Arial"/>
              </a:rPr>
              <a:t>Now writing all backend code almost entirely in Kotlin and almost zero Groovy</a:t>
            </a:r>
          </a:p>
          <a:p>
            <a:pPr marL="0" indent="0">
              <a:spcBef>
                <a:spcPts val="1000"/>
              </a:spcBef>
              <a:buNone/>
            </a:pPr>
            <a:endParaRPr lang="en-US" sz="4300" dirty="0">
              <a:latin typeface="Arial"/>
              <a:cs typeface="Arial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4D27F0-9C21-E449-AD32-921AE8B568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93816" y="305698"/>
            <a:ext cx="8757062" cy="595313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About 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446838"/>
            <a:ext cx="2743200" cy="365125"/>
          </a:xfrm>
          <a:prstGeom prst="rect">
            <a:avLst/>
          </a:prstGeom>
        </p:spPr>
        <p:txBody>
          <a:bodyPr/>
          <a:lstStyle/>
          <a:p>
            <a:pPr lvl="3"/>
            <a:fld id="{0BD645D1-2CD5-4516-BF7E-EC21C5614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lvl="3"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026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C20037-E04E-4983-8101-16E2C55AD8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17650" y="1598613"/>
            <a:ext cx="6410325" cy="4198937"/>
          </a:xfrm>
        </p:spPr>
        <p:txBody>
          <a:bodyPr anchor="ctr"/>
          <a:lstStyle/>
          <a:p>
            <a:pPr algn="ctr"/>
            <a:r>
              <a:rPr lang="en-US" sz="6000" dirty="0">
                <a:latin typeface="HelveticaNeue for Target Medium"/>
              </a:rPr>
              <a:t>Q&amp;A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2308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C5BC-AA76-B44E-A528-B354EB3A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Interaction Based Testing?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5B033-AE2B-F14D-84C2-03E3A2006DFA}"/>
              </a:ext>
            </a:extLst>
          </p:cNvPr>
          <p:cNvSpPr txBox="1"/>
          <p:nvPr/>
        </p:nvSpPr>
        <p:spPr>
          <a:xfrm>
            <a:off x="1280160" y="944562"/>
            <a:ext cx="1011936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Counter paradigm to State Based Testing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Interactions with explicit inputs/outputs are tested versus the final state of an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“Did </a:t>
            </a:r>
            <a:r>
              <a:rPr lang="en-US" b="1" dirty="0" err="1">
                <a:latin typeface="Courier" pitchFamily="2" charset="0"/>
              </a:rPr>
              <a:t>orderService</a:t>
            </a:r>
            <a:r>
              <a:rPr lang="en-US" i="1" dirty="0"/>
              <a:t> call the </a:t>
            </a:r>
            <a:r>
              <a:rPr lang="en-US" b="1" i="1" dirty="0" err="1">
                <a:latin typeface="Courier" pitchFamily="2" charset="0"/>
              </a:rPr>
              <a:t>cookService</a:t>
            </a:r>
            <a:r>
              <a:rPr lang="en-US" i="1" dirty="0"/>
              <a:t> to cook a </a:t>
            </a:r>
            <a:r>
              <a:rPr lang="en-US" dirty="0">
                <a:latin typeface="Courier" pitchFamily="2" charset="0"/>
              </a:rPr>
              <a:t>meal</a:t>
            </a:r>
            <a:r>
              <a:rPr lang="en-US" i="1" dirty="0"/>
              <a:t>, vs did </a:t>
            </a:r>
            <a:r>
              <a:rPr lang="en-US" b="1" i="1" dirty="0" err="1">
                <a:latin typeface="Courier" pitchFamily="2" charset="0"/>
              </a:rPr>
              <a:t>orderService.order</a:t>
            </a:r>
            <a:r>
              <a:rPr lang="en-US" b="1" i="1" dirty="0">
                <a:latin typeface="Courier" pitchFamily="2" charset="0"/>
              </a:rPr>
              <a:t>()</a:t>
            </a:r>
            <a:r>
              <a:rPr lang="en-US" b="1" i="1" dirty="0"/>
              <a:t> </a:t>
            </a:r>
            <a:r>
              <a:rPr lang="en-US" i="1" dirty="0"/>
              <a:t>ultimately produce a valid </a:t>
            </a:r>
            <a:r>
              <a:rPr lang="en-US" b="1" dirty="0">
                <a:latin typeface="Courier" pitchFamily="2" charset="0"/>
              </a:rPr>
              <a:t>meal</a:t>
            </a:r>
            <a:r>
              <a:rPr lang="en-US" i="1" dirty="0"/>
              <a:t> in collaboration with the </a:t>
            </a:r>
            <a:r>
              <a:rPr lang="en-US" b="1" i="1" dirty="0" err="1">
                <a:latin typeface="Courier" pitchFamily="2" charset="0"/>
              </a:rPr>
              <a:t>cookService</a:t>
            </a:r>
            <a:r>
              <a:rPr lang="en-US" i="1" dirty="0"/>
              <a:t>?”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Relies on mock objects to specify behavior of collaborators to the code under test, and validate those collaborators were used appropriately.</a:t>
            </a:r>
          </a:p>
          <a:p>
            <a:endParaRPr lang="en-US" dirty="0"/>
          </a:p>
          <a:p>
            <a:r>
              <a:rPr lang="en-US" i="1" dirty="0"/>
              <a:t>“When </a:t>
            </a:r>
            <a:r>
              <a:rPr lang="en-US" b="1" dirty="0" err="1">
                <a:latin typeface="Courier" pitchFamily="2" charset="0"/>
              </a:rPr>
              <a:t>orderService.order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</a:t>
            </a:r>
            <a:r>
              <a:rPr lang="en-US" i="1" dirty="0"/>
              <a:t>is called, it should call </a:t>
            </a:r>
            <a:r>
              <a:rPr lang="en-US" b="1" dirty="0" err="1">
                <a:latin typeface="Courier" pitchFamily="2" charset="0"/>
              </a:rPr>
              <a:t>cookService.cook</a:t>
            </a:r>
            <a:r>
              <a:rPr lang="en-US" b="1" dirty="0">
                <a:latin typeface="Courier" pitchFamily="2" charset="0"/>
              </a:rPr>
              <a:t>(</a:t>
            </a:r>
            <a:r>
              <a:rPr lang="en-US" b="1" i="1" dirty="0">
                <a:latin typeface="Courier" pitchFamily="2" charset="0"/>
              </a:rPr>
              <a:t>)</a:t>
            </a:r>
            <a:r>
              <a:rPr lang="en-US" i="1" dirty="0"/>
              <a:t> with the order exactly once, and return a success if the </a:t>
            </a:r>
            <a:r>
              <a:rPr lang="en-US" b="1" dirty="0" err="1">
                <a:latin typeface="Courier" pitchFamily="2" charset="0"/>
              </a:rPr>
              <a:t>cookService</a:t>
            </a:r>
            <a:r>
              <a:rPr lang="en-US" i="1" dirty="0"/>
              <a:t> returns a success.”</a:t>
            </a:r>
          </a:p>
          <a:p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follow a four-phase sequence: </a:t>
            </a:r>
            <a:r>
              <a:rPr lang="en-US" b="1" dirty="0"/>
              <a:t>setup</a:t>
            </a:r>
            <a:r>
              <a:rPr lang="en-US" dirty="0"/>
              <a:t>, </a:t>
            </a:r>
            <a:r>
              <a:rPr lang="en-US" b="1" dirty="0"/>
              <a:t>exercise</a:t>
            </a:r>
            <a:r>
              <a:rPr lang="en-US" dirty="0"/>
              <a:t>, </a:t>
            </a:r>
            <a:r>
              <a:rPr lang="en-US" b="1" dirty="0"/>
              <a:t>verify</a:t>
            </a:r>
            <a:r>
              <a:rPr lang="en-US" dirty="0"/>
              <a:t>, </a:t>
            </a:r>
            <a:r>
              <a:rPr lang="en-US" b="1" dirty="0"/>
              <a:t>teardown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it isn’t the end-all be 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Overspecification</a:t>
            </a:r>
            <a:r>
              <a:rPr lang="en-US" dirty="0"/>
              <a:t> can couple tests to implementation tightly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May test what collaborators were </a:t>
            </a:r>
            <a:r>
              <a:rPr lang="en-US" i="1" dirty="0"/>
              <a:t>called</a:t>
            </a:r>
            <a:r>
              <a:rPr lang="en-US" dirty="0"/>
              <a:t>, without testing what was done with the result.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Cannot replace all testing methodologies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C5BC-AA76-B44E-A528-B354EB3A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Mocks are Useful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F5007-4EC4-7F43-99EB-F30868D4BAB2}"/>
              </a:ext>
            </a:extLst>
          </p:cNvPr>
          <p:cNvSpPr txBox="1"/>
          <p:nvPr/>
        </p:nvSpPr>
        <p:spPr>
          <a:xfrm>
            <a:off x="1219200" y="1146048"/>
            <a:ext cx="935126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Simplify tests by eliminating external dependencies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Isolate the code under test by specifying the behavior of </a:t>
            </a:r>
            <a:r>
              <a:rPr lang="en-US" dirty="0" err="1"/>
              <a:t>colloborator</a:t>
            </a:r>
            <a:r>
              <a:rPr lang="en-US" dirty="0"/>
              <a:t>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Testing less code means it’s easier to find failure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Produce lighter weight tests by eliminating expensive setup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Rely on interaction input/output contracts for unit testing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 dependencies under development to be mocked so development can be parallel</a:t>
            </a:r>
          </a:p>
        </p:txBody>
      </p:sp>
    </p:spTree>
    <p:extLst>
      <p:ext uri="{BB962C8B-B14F-4D97-AF65-F5344CB8AC3E}">
        <p14:creationId xmlns:p14="http://schemas.microsoft.com/office/powerpoint/2010/main" val="160537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C5BC-AA76-B44E-A528-B354EB3A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52400"/>
            <a:ext cx="10668000" cy="792162"/>
          </a:xfrm>
        </p:spPr>
        <p:txBody>
          <a:bodyPr/>
          <a:lstStyle/>
          <a:p>
            <a:r>
              <a:rPr lang="en-US" dirty="0" err="1"/>
              <a:t>MockK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F5007-4EC4-7F43-99EB-F30868D4BAB2}"/>
              </a:ext>
            </a:extLst>
          </p:cNvPr>
          <p:cNvSpPr txBox="1"/>
          <p:nvPr/>
        </p:nvSpPr>
        <p:spPr>
          <a:xfrm>
            <a:off x="1117600" y="1182624"/>
            <a:ext cx="935126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Open-source project at </a:t>
            </a:r>
            <a:r>
              <a:rPr lang="en-US" dirty="0">
                <a:hlinkClick r:id="rId3"/>
              </a:rPr>
              <a:t>https://mockk.io/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Mocking library with behavior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rich and well supported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Great documentation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Active development, last release was March 24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Some Spring with </a:t>
            </a:r>
            <a:r>
              <a:rPr lang="en-US" dirty="0" err="1"/>
              <a:t>Springmockk</a:t>
            </a:r>
            <a:r>
              <a:rPr lang="en-US" dirty="0"/>
              <a:t>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Four phases: setup and declare behaviors, exercise, verify, clear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4E3CF4-A9B4-4247-90B0-43E1BD0C3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00" y="944562"/>
            <a:ext cx="40640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5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C5BC-AA76-B44E-A528-B354EB3A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Mocks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DEC7B-93ED-2242-9B58-6BCBB14CFC1C}"/>
              </a:ext>
            </a:extLst>
          </p:cNvPr>
          <p:cNvSpPr txBox="1"/>
          <p:nvPr/>
        </p:nvSpPr>
        <p:spPr>
          <a:xfrm>
            <a:off x="1117600" y="944562"/>
            <a:ext cx="50637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mockk</a:t>
            </a:r>
            <a:r>
              <a:rPr lang="en-US" sz="1600" b="1" dirty="0"/>
              <a:t>&lt;&gt;()</a:t>
            </a:r>
            <a:r>
              <a:rPr lang="en-US" sz="1600" dirty="0"/>
              <a:t> or annotation </a:t>
            </a:r>
            <a:r>
              <a:rPr lang="en-US" sz="1600" b="1" dirty="0"/>
              <a:t>@</a:t>
            </a:r>
            <a:r>
              <a:rPr lang="en-US" sz="1600" b="1" dirty="0" err="1"/>
              <a:t>MockK</a:t>
            </a:r>
            <a:r>
              <a:rPr lang="en-US" sz="1600" dirty="0"/>
              <a:t>: Create a mock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urier" pitchFamily="2" charset="0"/>
              </a:rPr>
              <a:t>(relaxed = true) or @</a:t>
            </a:r>
            <a:r>
              <a:rPr lang="en-US" sz="1600" b="1" dirty="0" err="1">
                <a:latin typeface="Courier" pitchFamily="2" charset="0"/>
              </a:rPr>
              <a:t>RelaxedMockK</a:t>
            </a:r>
            <a:r>
              <a:rPr lang="en-US" sz="1600" dirty="0"/>
              <a:t>: Created a mock object that can return “default” values for calls not explicitly declared, similar to Spock’s </a:t>
            </a:r>
            <a:r>
              <a:rPr lang="en-US" sz="1600" b="1" dirty="0">
                <a:latin typeface="Courier" pitchFamily="2" charset="0"/>
              </a:rPr>
              <a:t>Stub()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Courier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Annotations can be used as part of test </a:t>
            </a:r>
            <a:r>
              <a:rPr lang="en-US" sz="1600" dirty="0" err="1"/>
              <a:t>paramaters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order to use annotations, Junit test classes can be annotated with </a:t>
            </a:r>
            <a:r>
              <a:rPr lang="en-US" sz="1600" b="1" dirty="0">
                <a:latin typeface="Courier" pitchFamily="2" charset="0"/>
              </a:rPr>
              <a:t>@</a:t>
            </a:r>
            <a:r>
              <a:rPr lang="en-US" sz="1600" b="1" dirty="0" err="1">
                <a:latin typeface="Courier" pitchFamily="2" charset="0"/>
              </a:rPr>
              <a:t>ExtendWith</a:t>
            </a:r>
            <a:r>
              <a:rPr lang="en-US" sz="1600" b="1" dirty="0">
                <a:latin typeface="Courier" pitchFamily="2" charset="0"/>
              </a:rPr>
              <a:t>(</a:t>
            </a:r>
            <a:r>
              <a:rPr lang="en-US" sz="1600" b="1" dirty="0" err="1">
                <a:latin typeface="Courier" pitchFamily="2" charset="0"/>
              </a:rPr>
              <a:t>MockKExtension</a:t>
            </a:r>
            <a:r>
              <a:rPr lang="en-US" sz="1600" b="1" dirty="0">
                <a:latin typeface="Courier" pitchFamily="2" charset="0"/>
              </a:rPr>
              <a:t>::class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ourier" pitchFamily="2" charset="0"/>
              </a:rPr>
              <a:t>MockKAnnotations</a:t>
            </a:r>
            <a:r>
              <a:rPr lang="en-US" sz="1600" b="1" dirty="0" err="1">
                <a:latin typeface="Courier" pitchFamily="2" charset="0"/>
              </a:rPr>
              <a:t>.</a:t>
            </a:r>
            <a:r>
              <a:rPr lang="en-US" b="1" dirty="0" err="1">
                <a:latin typeface="Courier" pitchFamily="2" charset="0"/>
              </a:rPr>
              <a:t>init</a:t>
            </a:r>
            <a:r>
              <a:rPr lang="en-US" sz="1600" b="1" dirty="0">
                <a:latin typeface="Courier" pitchFamily="2" charset="0"/>
              </a:rPr>
              <a:t>(</a:t>
            </a:r>
            <a:r>
              <a:rPr lang="en-US" b="1" dirty="0">
                <a:latin typeface="Courier" pitchFamily="2" charset="0"/>
              </a:rPr>
              <a:t>this</a:t>
            </a:r>
            <a:r>
              <a:rPr lang="en-US" sz="1600" b="1" dirty="0">
                <a:latin typeface="Courier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Courier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600" b="1" dirty="0" err="1">
                <a:latin typeface="Courier" pitchFamily="2" charset="0"/>
                <a:cs typeface="Calibri" panose="020F0502020204030204" pitchFamily="34" charset="0"/>
              </a:rPr>
              <a:t>relaxUnitFun</a:t>
            </a:r>
            <a:r>
              <a:rPr lang="en-US" sz="1600" b="1" dirty="0">
                <a:latin typeface="Courier" pitchFamily="2" charset="0"/>
                <a:cs typeface="Calibri" panose="020F0502020204030204" pitchFamily="34" charset="0"/>
              </a:rPr>
              <a:t> = true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use relaxed mode for functions that return </a:t>
            </a:r>
            <a:r>
              <a:rPr lang="en-US" sz="1600" b="1" dirty="0">
                <a:latin typeface="Courier" pitchFamily="2" charset="0"/>
                <a:cs typeface="Calibri" panose="020F0502020204030204" pitchFamily="34" charset="0"/>
              </a:rPr>
              <a:t>Unit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(void) </a:t>
            </a:r>
          </a:p>
          <a:p>
            <a:br>
              <a:rPr lang="en-US" sz="1600" dirty="0"/>
            </a:b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DCDF0-7E8A-F242-BC27-34EEBED2C21E}"/>
              </a:ext>
            </a:extLst>
          </p:cNvPr>
          <p:cNvSpPr txBox="1"/>
          <p:nvPr/>
        </p:nvSpPr>
        <p:spPr>
          <a:xfrm>
            <a:off x="6181344" y="944562"/>
            <a:ext cx="560425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Spock</a:t>
            </a:r>
          </a:p>
          <a:p>
            <a:endParaRPr lang="en-US" sz="1600" dirty="0"/>
          </a:p>
          <a:p>
            <a:r>
              <a:rPr lang="en-US" sz="1400" b="1" dirty="0">
                <a:latin typeface="Courier" pitchFamily="2" charset="0"/>
              </a:rPr>
              <a:t>def </a:t>
            </a:r>
            <a:r>
              <a:rPr lang="en-US" sz="1400" b="1" dirty="0" err="1">
                <a:latin typeface="Courier" pitchFamily="2" charset="0"/>
              </a:rPr>
              <a:t>mockOrderService</a:t>
            </a:r>
            <a:r>
              <a:rPr lang="en-US" sz="1400" b="1" dirty="0">
                <a:latin typeface="Courier" pitchFamily="2" charset="0"/>
              </a:rPr>
              <a:t> = Mock(</a:t>
            </a:r>
            <a:r>
              <a:rPr lang="en-US" sz="1400" b="1" dirty="0" err="1">
                <a:latin typeface="Courier" pitchFamily="2" charset="0"/>
              </a:rPr>
              <a:t>OrderService</a:t>
            </a:r>
            <a:r>
              <a:rPr lang="en-US" sz="1400" b="1" dirty="0">
                <a:latin typeface="Courier" pitchFamily="2" charset="0"/>
              </a:rPr>
              <a:t>)</a:t>
            </a: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600" u="sng" dirty="0" err="1"/>
              <a:t>MockK</a:t>
            </a:r>
            <a:endParaRPr lang="en-US" sz="1600" u="sng" dirty="0"/>
          </a:p>
          <a:p>
            <a:endParaRPr lang="en-US" sz="1400" u="sng" dirty="0"/>
          </a:p>
          <a:p>
            <a:r>
              <a:rPr lang="en-US" sz="1400" b="1" dirty="0" err="1">
                <a:latin typeface="Courier" pitchFamily="2" charset="0"/>
              </a:rPr>
              <a:t>val</a:t>
            </a:r>
            <a:r>
              <a:rPr lang="en-US" sz="1400" b="1" dirty="0">
                <a:latin typeface="Courier" pitchFamily="2" charset="0"/>
              </a:rPr>
              <a:t> </a:t>
            </a:r>
            <a:r>
              <a:rPr lang="en-US" sz="1400" b="1" dirty="0" err="1">
                <a:latin typeface="Courier" pitchFamily="2" charset="0"/>
              </a:rPr>
              <a:t>mockOrderService</a:t>
            </a:r>
            <a:r>
              <a:rPr lang="en-US" sz="1400" b="1" dirty="0">
                <a:latin typeface="Courier" pitchFamily="2" charset="0"/>
              </a:rPr>
              <a:t> = </a:t>
            </a:r>
            <a:r>
              <a:rPr lang="en-US" sz="1400" b="1" dirty="0" err="1">
                <a:latin typeface="Courier" pitchFamily="2" charset="0"/>
              </a:rPr>
              <a:t>mockk</a:t>
            </a:r>
            <a:r>
              <a:rPr lang="en-US" sz="1400" b="1" dirty="0">
                <a:latin typeface="Courier" pitchFamily="2" charset="0"/>
              </a:rPr>
              <a:t>&lt;</a:t>
            </a:r>
            <a:r>
              <a:rPr lang="en-US" sz="1400" b="1" dirty="0" err="1">
                <a:latin typeface="Courier" pitchFamily="2" charset="0"/>
              </a:rPr>
              <a:t>OrderService</a:t>
            </a:r>
            <a:r>
              <a:rPr lang="en-US" sz="1400" b="1" dirty="0">
                <a:latin typeface="Courier" pitchFamily="2" charset="0"/>
              </a:rPr>
              <a:t>&gt;()</a:t>
            </a: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b="1" dirty="0">
                <a:latin typeface="Courier" pitchFamily="2" charset="0"/>
              </a:rPr>
              <a:t>@</a:t>
            </a:r>
            <a:r>
              <a:rPr lang="en-US" sz="1400" b="1" dirty="0" err="1">
                <a:latin typeface="Courier" pitchFamily="2" charset="0"/>
              </a:rPr>
              <a:t>MockK</a:t>
            </a:r>
            <a:endParaRPr lang="en-US" sz="1400" b="1" dirty="0">
              <a:latin typeface="Courier" pitchFamily="2" charset="0"/>
            </a:endParaRPr>
          </a:p>
          <a:p>
            <a:r>
              <a:rPr lang="en-US" sz="1400" b="1" dirty="0" err="1">
                <a:latin typeface="Courier" pitchFamily="2" charset="0"/>
              </a:rPr>
              <a:t>lateinit</a:t>
            </a:r>
            <a:r>
              <a:rPr lang="en-US" sz="1400" b="1" dirty="0">
                <a:latin typeface="Courier" pitchFamily="2" charset="0"/>
              </a:rPr>
              <a:t> </a:t>
            </a:r>
            <a:r>
              <a:rPr lang="en-US" sz="1400" b="1" dirty="0" err="1">
                <a:latin typeface="Courier" pitchFamily="2" charset="0"/>
              </a:rPr>
              <a:t>var</a:t>
            </a:r>
            <a:r>
              <a:rPr lang="en-US" sz="1400" b="1" dirty="0">
                <a:latin typeface="Courier" pitchFamily="2" charset="0"/>
              </a:rPr>
              <a:t> </a:t>
            </a:r>
            <a:r>
              <a:rPr lang="en-US" sz="1400" b="1" dirty="0" err="1">
                <a:latin typeface="Courier" pitchFamily="2" charset="0"/>
              </a:rPr>
              <a:t>mockOrderService</a:t>
            </a:r>
            <a:endParaRPr lang="en-US" sz="14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1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C5BC-AA76-B44E-A528-B354EB3A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52400"/>
            <a:ext cx="10668000" cy="792162"/>
          </a:xfrm>
        </p:spPr>
        <p:txBody>
          <a:bodyPr wrap="square">
            <a:spAutoFit/>
          </a:bodyPr>
          <a:lstStyle/>
          <a:p>
            <a:r>
              <a:rPr lang="en-US" sz="3600" dirty="0"/>
              <a:t>Declaring</a:t>
            </a:r>
            <a:r>
              <a:rPr lang="en-US" sz="3200" dirty="0"/>
              <a:t> Mock Behavior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DEC7B-93ED-2242-9B58-6BCBB14CFC1C}"/>
              </a:ext>
            </a:extLst>
          </p:cNvPr>
          <p:cNvSpPr txBox="1"/>
          <p:nvPr/>
        </p:nvSpPr>
        <p:spPr>
          <a:xfrm>
            <a:off x="1117600" y="944562"/>
            <a:ext cx="506374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every {}</a:t>
            </a:r>
          </a:p>
          <a:p>
            <a:r>
              <a:rPr lang="en-US" sz="1600" dirty="0"/>
              <a:t>Declares the expected behavior of a Mock object</a:t>
            </a:r>
          </a:p>
          <a:p>
            <a:endParaRPr lang="en-US" sz="1600" dirty="0"/>
          </a:p>
          <a:p>
            <a:r>
              <a:rPr lang="en-US" sz="1600" dirty="0"/>
              <a:t>Format:</a:t>
            </a:r>
          </a:p>
          <a:p>
            <a:r>
              <a:rPr lang="en-US" sz="1600" dirty="0"/>
              <a:t>when the </a:t>
            </a:r>
            <a:r>
              <a:rPr lang="en-US" sz="1600" i="1" dirty="0"/>
              <a:t>mock’s function </a:t>
            </a:r>
            <a:r>
              <a:rPr lang="en-US" sz="1600" dirty="0"/>
              <a:t>is called with </a:t>
            </a:r>
            <a:r>
              <a:rPr lang="en-US" sz="1600" i="1" dirty="0" err="1"/>
              <a:t>arg</a:t>
            </a:r>
            <a:r>
              <a:rPr lang="en-US" sz="1600" dirty="0"/>
              <a:t>, return </a:t>
            </a:r>
            <a:r>
              <a:rPr lang="en-US" sz="1600" i="1" dirty="0"/>
              <a:t>response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Works for properties as well as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Will cause an exception when non-relaxed mock objects that don’t have a behavior defined, but that property or function is called.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Courier" pitchFamily="2" charset="0"/>
              </a:rPr>
              <a:t>returnsMany</a:t>
            </a:r>
            <a:r>
              <a:rPr lang="en-US" sz="1600" dirty="0"/>
              <a:t>: to sequentially return elements from a collection on subsequent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urier" pitchFamily="2" charset="0"/>
              </a:rPr>
              <a:t>returns Unit</a:t>
            </a:r>
            <a:r>
              <a:rPr lang="en-US" sz="1600" dirty="0"/>
              <a:t>: for void functions with no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urier" pitchFamily="2" charset="0"/>
              </a:rPr>
              <a:t>returns </a:t>
            </a:r>
            <a:r>
              <a:rPr lang="en-US" sz="1600" b="1" dirty="0" err="1">
                <a:latin typeface="Courier" pitchFamily="2" charset="0"/>
              </a:rPr>
              <a:t>mockk</a:t>
            </a:r>
            <a:r>
              <a:rPr lang="en-US" sz="1600" b="1" dirty="0"/>
              <a:t> </a:t>
            </a:r>
            <a:r>
              <a:rPr lang="en-US" sz="1600" dirty="0"/>
              <a:t>return a new </a:t>
            </a:r>
            <a:r>
              <a:rPr lang="en-US" sz="1600" dirty="0" err="1"/>
              <a:t>mockk</a:t>
            </a:r>
            <a:r>
              <a:rPr lang="en-US" sz="1600" dirty="0"/>
              <a:t> or create </a:t>
            </a:r>
            <a:r>
              <a:rPr lang="en-US" sz="1600" dirty="0" err="1"/>
              <a:t>hierarchichal</a:t>
            </a:r>
            <a:r>
              <a:rPr lang="en-US" sz="1600" dirty="0"/>
              <a:t> chain of mocks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DCDF0-7E8A-F242-BC27-34EEBED2C21E}"/>
              </a:ext>
            </a:extLst>
          </p:cNvPr>
          <p:cNvSpPr txBox="1"/>
          <p:nvPr/>
        </p:nvSpPr>
        <p:spPr>
          <a:xfrm>
            <a:off x="6181344" y="944562"/>
            <a:ext cx="56042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Spock</a:t>
            </a:r>
          </a:p>
          <a:p>
            <a:endParaRPr lang="en-US" sz="1600" dirty="0"/>
          </a:p>
          <a:p>
            <a:r>
              <a:rPr lang="en-US" sz="1400" b="1" dirty="0" err="1">
                <a:latin typeface="Courier" pitchFamily="2" charset="0"/>
              </a:rPr>
              <a:t>mockOrderService.order</a:t>
            </a:r>
            <a:r>
              <a:rPr lang="en-US" sz="1400" b="1" dirty="0">
                <a:latin typeface="Courier" pitchFamily="2" charset="0"/>
              </a:rPr>
              <a:t>(_ as String) &gt;&gt; true</a:t>
            </a:r>
          </a:p>
          <a:p>
            <a:endParaRPr lang="en-US" sz="1400" dirty="0">
              <a:latin typeface="Courier" pitchFamily="2" charset="0"/>
            </a:endParaRP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600" u="sng" dirty="0" err="1"/>
              <a:t>MockK</a:t>
            </a:r>
            <a:endParaRPr lang="en-US" sz="1600" u="sng" dirty="0"/>
          </a:p>
          <a:p>
            <a:endParaRPr lang="en-US" sz="1400" u="sng" dirty="0"/>
          </a:p>
          <a:p>
            <a:r>
              <a:rPr lang="en-US" sz="1400" b="1" dirty="0">
                <a:latin typeface="Courier" pitchFamily="2" charset="0"/>
              </a:rPr>
              <a:t>every { </a:t>
            </a:r>
            <a:r>
              <a:rPr lang="en-US" sz="1400" b="1" dirty="0" err="1">
                <a:latin typeface="Courier" pitchFamily="2" charset="0"/>
              </a:rPr>
              <a:t>mockOrderService.order</a:t>
            </a:r>
            <a:r>
              <a:rPr lang="en-US" sz="1400" b="1" dirty="0">
                <a:latin typeface="Courier" pitchFamily="2" charset="0"/>
              </a:rPr>
              <a:t>(any()) } returns true</a:t>
            </a:r>
          </a:p>
        </p:txBody>
      </p:sp>
    </p:spTree>
    <p:extLst>
      <p:ext uri="{BB962C8B-B14F-4D97-AF65-F5344CB8AC3E}">
        <p14:creationId xmlns:p14="http://schemas.microsoft.com/office/powerpoint/2010/main" val="417445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C5BC-AA76-B44E-A528-B354EB3A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Behavior Verification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DEC7B-93ED-2242-9B58-6BCBB14CFC1C}"/>
              </a:ext>
            </a:extLst>
          </p:cNvPr>
          <p:cNvSpPr txBox="1"/>
          <p:nvPr/>
        </p:nvSpPr>
        <p:spPr>
          <a:xfrm>
            <a:off x="1117600" y="944562"/>
            <a:ext cx="50637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Verifies behavior was executed, with option to specify number of times</a:t>
            </a:r>
          </a:p>
          <a:p>
            <a:endParaRPr lang="en-US" sz="1600" dirty="0"/>
          </a:p>
          <a:p>
            <a:r>
              <a:rPr lang="en-US" sz="1600" dirty="0"/>
              <a:t>Format:</a:t>
            </a:r>
          </a:p>
          <a:p>
            <a:r>
              <a:rPr lang="en-US" sz="1600" dirty="0"/>
              <a:t>Verify {</a:t>
            </a:r>
            <a:r>
              <a:rPr lang="en-US" sz="1600" i="1" dirty="0" err="1"/>
              <a:t>exactly|at</a:t>
            </a:r>
            <a:r>
              <a:rPr lang="en-US" sz="1600" i="1" dirty="0"/>
              <a:t> </a:t>
            </a:r>
            <a:r>
              <a:rPr lang="en-US" sz="1600" i="1" dirty="0" err="1"/>
              <a:t>most|at</a:t>
            </a:r>
            <a:r>
              <a:rPr lang="en-US" sz="1600" i="1" dirty="0"/>
              <a:t> least</a:t>
            </a:r>
            <a:r>
              <a:rPr lang="en-US" sz="1600" dirty="0"/>
              <a:t>} </a:t>
            </a:r>
            <a:r>
              <a:rPr lang="en-US" sz="1600" i="1" dirty="0"/>
              <a:t>n</a:t>
            </a:r>
            <a:r>
              <a:rPr lang="en-US" sz="1600" dirty="0"/>
              <a:t> times </a:t>
            </a:r>
            <a:r>
              <a:rPr lang="en-US" sz="1600" i="1" dirty="0"/>
              <a:t>mock function </a:t>
            </a:r>
            <a:r>
              <a:rPr lang="en-US" sz="1600" dirty="0"/>
              <a:t>was called with </a:t>
            </a:r>
            <a:r>
              <a:rPr lang="en-US" sz="1600" i="1" dirty="0" err="1"/>
              <a:t>arg</a:t>
            </a:r>
            <a:endParaRPr lang="en-US" sz="1600" i="1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Throws an exception when mock’s function/property is called but no behavior was defined with </a:t>
            </a:r>
            <a:r>
              <a:rPr lang="en-US" sz="1600" b="1" dirty="0">
                <a:latin typeface="Courier" pitchFamily="2" charset="0"/>
              </a:rPr>
              <a:t>every {}</a:t>
            </a:r>
            <a:r>
              <a:rPr lang="en-US" sz="1600" dirty="0"/>
              <a:t> , and displays what functions/properties for that object </a:t>
            </a:r>
            <a:r>
              <a:rPr lang="en-US" sz="1600" i="1" dirty="0"/>
              <a:t>were</a:t>
            </a:r>
            <a:r>
              <a:rPr lang="en-US" sz="1600" dirty="0"/>
              <a:t> called.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Explitly</a:t>
            </a:r>
            <a:r>
              <a:rPr lang="en-US" sz="1600" dirty="0"/>
              <a:t> declare valid arguments to match, or use </a:t>
            </a:r>
            <a:r>
              <a:rPr lang="en-US" sz="1600" b="1" dirty="0">
                <a:latin typeface="Courier" pitchFamily="2" charset="0"/>
              </a:rPr>
              <a:t>any()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/>
              <a:t>to verify agnostic of argument.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urier" pitchFamily="2" charset="0"/>
              </a:rPr>
              <a:t>(exactly = n)</a:t>
            </a:r>
            <a:r>
              <a:rPr lang="en-US" sz="1600" dirty="0"/>
              <a:t>: Function was called exactly </a:t>
            </a:r>
            <a:r>
              <a:rPr lang="en-US" sz="1600" i="1" dirty="0"/>
              <a:t>n</a:t>
            </a:r>
            <a:r>
              <a:rPr lang="en-US" sz="1600" dirty="0"/>
              <a:t>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urier" pitchFamily="2" charset="0"/>
              </a:rPr>
              <a:t>(</a:t>
            </a:r>
            <a:r>
              <a:rPr lang="en-US" sz="1600" b="1" dirty="0" err="1">
                <a:latin typeface="Courier" pitchFamily="2" charset="0"/>
              </a:rPr>
              <a:t>atMost</a:t>
            </a:r>
            <a:r>
              <a:rPr lang="en-US" sz="1600" b="1" dirty="0">
                <a:latin typeface="Courier" pitchFamily="2" charset="0"/>
              </a:rPr>
              <a:t> = n, </a:t>
            </a:r>
            <a:r>
              <a:rPr lang="en-US" sz="1600" b="1" dirty="0" err="1">
                <a:latin typeface="Courier" pitchFamily="2" charset="0"/>
              </a:rPr>
              <a:t>atLeast</a:t>
            </a:r>
            <a:r>
              <a:rPr lang="en-US" sz="1600" b="1" dirty="0">
                <a:latin typeface="Courier" pitchFamily="2" charset="0"/>
              </a:rPr>
              <a:t> = 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DCDF0-7E8A-F242-BC27-34EEBED2C21E}"/>
              </a:ext>
            </a:extLst>
          </p:cNvPr>
          <p:cNvSpPr txBox="1"/>
          <p:nvPr/>
        </p:nvSpPr>
        <p:spPr>
          <a:xfrm>
            <a:off x="6181344" y="944562"/>
            <a:ext cx="601065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Spock</a:t>
            </a:r>
          </a:p>
          <a:p>
            <a:endParaRPr lang="en-US" sz="1600" dirty="0"/>
          </a:p>
          <a:p>
            <a:r>
              <a:rPr lang="en-US" sz="1200" b="1" dirty="0">
                <a:latin typeface="Courier" pitchFamily="2" charset="0"/>
              </a:rPr>
              <a:t>2 * </a:t>
            </a:r>
            <a:r>
              <a:rPr lang="en-US" sz="1200" b="1" dirty="0" err="1">
                <a:latin typeface="Courier" pitchFamily="2" charset="0"/>
              </a:rPr>
              <a:t>mockOrderService.order</a:t>
            </a:r>
            <a:r>
              <a:rPr lang="en-US" sz="1200" b="1" dirty="0">
                <a:latin typeface="Courier" pitchFamily="2" charset="0"/>
              </a:rPr>
              <a:t>(TUNA_SANDWICH)</a:t>
            </a:r>
          </a:p>
          <a:p>
            <a:endParaRPr lang="en-US" sz="1400" dirty="0">
              <a:latin typeface="Courier" pitchFamily="2" charset="0"/>
            </a:endParaRP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600" u="sng" dirty="0" err="1"/>
              <a:t>MockK</a:t>
            </a:r>
            <a:endParaRPr lang="en-US" sz="1600" u="sng" dirty="0"/>
          </a:p>
          <a:p>
            <a:endParaRPr lang="en-US" sz="1400" u="sng" dirty="0"/>
          </a:p>
          <a:p>
            <a:r>
              <a:rPr lang="en-US" sz="1200" b="1" dirty="0">
                <a:latin typeface="Courier" pitchFamily="2" charset="0"/>
              </a:rPr>
              <a:t>verify(exactly = 2) { </a:t>
            </a:r>
            <a:r>
              <a:rPr lang="en-US" sz="1200" b="1" dirty="0" err="1">
                <a:latin typeface="Courier" pitchFamily="2" charset="0"/>
              </a:rPr>
              <a:t>mockOrderService.order</a:t>
            </a:r>
            <a:r>
              <a:rPr lang="en-US" sz="1200" b="1" dirty="0">
                <a:latin typeface="Courier" pitchFamily="2" charset="0"/>
              </a:rPr>
              <a:t>(TUNA_SANDWICH) }</a:t>
            </a:r>
          </a:p>
        </p:txBody>
      </p:sp>
    </p:spTree>
    <p:extLst>
      <p:ext uri="{BB962C8B-B14F-4D97-AF65-F5344CB8AC3E}">
        <p14:creationId xmlns:p14="http://schemas.microsoft.com/office/powerpoint/2010/main" val="172686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C5BC-AA76-B44E-A528-B354EB3A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Behavior Confirmation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DEC7B-93ED-2242-9B58-6BCBB14CFC1C}"/>
              </a:ext>
            </a:extLst>
          </p:cNvPr>
          <p:cNvSpPr txBox="1"/>
          <p:nvPr/>
        </p:nvSpPr>
        <p:spPr>
          <a:xfrm>
            <a:off x="1117600" y="944562"/>
            <a:ext cx="102331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Confirm all mock’s calls were expected using </a:t>
            </a:r>
            <a:r>
              <a:rPr lang="en-US" sz="1600" b="1" dirty="0">
                <a:latin typeface="Courier" pitchFamily="2" charset="0"/>
              </a:rPr>
              <a:t>verify</a:t>
            </a:r>
          </a:p>
          <a:p>
            <a:endParaRPr lang="en-US" sz="1600" dirty="0"/>
          </a:p>
          <a:p>
            <a:r>
              <a:rPr lang="en-US" sz="1600" dirty="0"/>
              <a:t>Format:</a:t>
            </a:r>
          </a:p>
          <a:p>
            <a:r>
              <a:rPr lang="en-US" sz="1600" dirty="0"/>
              <a:t>Confirm only (and all) verified calls took place for the mock object.</a:t>
            </a:r>
          </a:p>
          <a:p>
            <a:endParaRPr lang="en-US" sz="1600" dirty="0"/>
          </a:p>
          <a:p>
            <a:r>
              <a:rPr lang="en-US" sz="1600" dirty="0"/>
              <a:t>Usage:</a:t>
            </a:r>
          </a:p>
          <a:p>
            <a:r>
              <a:rPr lang="en-US" sz="1600" b="1" dirty="0" err="1">
                <a:latin typeface="Courier" pitchFamily="2" charset="0"/>
              </a:rPr>
              <a:t>confirmVerified</a:t>
            </a:r>
            <a:r>
              <a:rPr lang="en-US" sz="1600" b="1" dirty="0">
                <a:latin typeface="Courier" pitchFamily="2" charset="0"/>
              </a:rPr>
              <a:t>(</a:t>
            </a:r>
            <a:r>
              <a:rPr lang="en-US" sz="1600" b="1" dirty="0" err="1">
                <a:latin typeface="Courier" pitchFamily="2" charset="0"/>
              </a:rPr>
              <a:t>mockOrderService</a:t>
            </a:r>
            <a:r>
              <a:rPr lang="en-US" sz="1600" b="1" dirty="0">
                <a:latin typeface="Courier" pitchFamily="2" charset="0"/>
              </a:rPr>
              <a:t>)</a:t>
            </a:r>
            <a:endParaRPr lang="en-US" sz="1600" b="1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Throws an exception when not all verified behaviors took place, and displays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Courier" pitchFamily="2" charset="0"/>
              </a:rPr>
              <a:t>confirmVerified</a:t>
            </a:r>
            <a:r>
              <a:rPr lang="en-US" sz="1600" b="1" dirty="0">
                <a:latin typeface="Courier" pitchFamily="2" charset="0"/>
              </a:rPr>
              <a:t>(mock1, mock2…)</a:t>
            </a:r>
            <a:r>
              <a:rPr lang="en-US" sz="1600" dirty="0"/>
              <a:t>: </a:t>
            </a:r>
            <a:r>
              <a:rPr lang="en-US" sz="1600" dirty="0" err="1"/>
              <a:t>VarArg</a:t>
            </a:r>
            <a:r>
              <a:rPr lang="en-US" sz="1600" dirty="0"/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9721775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sage_x0020_Classification xmlns="5ee32146-6940-4752-a6e5-db3ca7f87a88">External - Target Original</Usage_x0020_Classification>
    <Application xmlns="5ee32146-6940-4752-a6e5-db3ca7f87a88"/>
    <Designer_x0020__x0028_Individual_x0020_or_x0020_Company_x0020_Source_x0029_ xmlns="5ee32146-6940-4752-a6e5-db3ca7f87a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7A4E1F1651A740B1BFF80BC72EC5A0" ma:contentTypeVersion="10" ma:contentTypeDescription="Create a new document." ma:contentTypeScope="" ma:versionID="7bccc73ff8507d40f720d61b1389b1f5">
  <xsd:schema xmlns:xsd="http://www.w3.org/2001/XMLSchema" xmlns:xs="http://www.w3.org/2001/XMLSchema" xmlns:p="http://schemas.microsoft.com/office/2006/metadata/properties" xmlns:ns2="5ee32146-6940-4752-a6e5-db3ca7f87a88" targetNamespace="http://schemas.microsoft.com/office/2006/metadata/properties" ma:root="true" ma:fieldsID="ae120efb546c70a33e6de20896d20050" ns2:_="">
    <xsd:import namespace="5ee32146-6940-4752-a6e5-db3ca7f87a88"/>
    <xsd:element name="properties">
      <xsd:complexType>
        <xsd:sequence>
          <xsd:element name="documentManagement">
            <xsd:complexType>
              <xsd:all>
                <xsd:element ref="ns2:Usage_x0020_Classification" minOccurs="0"/>
                <xsd:element ref="ns2:Designer_x0020__x0028_Individual_x0020_or_x0020_Company_x0020_Source_x0029_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Applicatio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32146-6940-4752-a6e5-db3ca7f87a88" elementFormDefault="qualified">
    <xsd:import namespace="http://schemas.microsoft.com/office/2006/documentManagement/types"/>
    <xsd:import namespace="http://schemas.microsoft.com/office/infopath/2007/PartnerControls"/>
    <xsd:element name="Usage_x0020_Classification" ma:index="8" nillable="true" ma:displayName="Usage Classification" ma:description="Helps identify whether credit is necessary to use internally at Target and externally" ma:format="Dropdown" ma:internalName="Usage_x0020_Classification">
      <xsd:simpleType>
        <xsd:restriction base="dms:Choice">
          <xsd:enumeration value="External - Original to Target - No Credit Nec."/>
          <xsd:enumeration value="External - Credit Designer"/>
          <xsd:enumeration value="Internal - Credit Optional"/>
        </xsd:restriction>
      </xsd:simpleType>
    </xsd:element>
    <xsd:element name="Designer_x0020__x0028_Individual_x0020_or_x0020_Company_x0020_Source_x0029_" ma:index="9" nillable="true" ma:displayName="Designer (Individual or Company Source)" ma:internalName="Designer_x0020__x0028_Individual_x0020_or_x0020_Company_x0020_Source_x0029_">
      <xsd:simpleType>
        <xsd:restriction base="dms:Text">
          <xsd:maxLength value="255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Application" ma:index="13" nillable="true" ma:displayName="Application" ma:description="The ways in which the media or file can be used" ma:internalName="Applicat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int - Hi-Resolution"/>
                    <xsd:enumeration value="Print - Med-Resolution"/>
                    <xsd:enumeration value="Online"/>
                  </xsd:restriction>
                </xsd:simpleType>
              </xsd:element>
            </xsd:sequence>
          </xsd:extension>
        </xsd:complexContent>
      </xsd:complex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FE67CD-F56E-407F-AD6C-BA803B35A25D}">
  <ds:schemaRefs>
    <ds:schemaRef ds:uri="http://schemas.microsoft.com/office/2006/metadata/properties"/>
    <ds:schemaRef ds:uri="http://schemas.microsoft.com/office/infopath/2007/PartnerControls"/>
    <ds:schemaRef ds:uri="5ee32146-6940-4752-a6e5-db3ca7f87a88"/>
  </ds:schemaRefs>
</ds:datastoreItem>
</file>

<file path=customXml/itemProps2.xml><?xml version="1.0" encoding="utf-8"?>
<ds:datastoreItem xmlns:ds="http://schemas.openxmlformats.org/officeDocument/2006/customXml" ds:itemID="{84B2268F-6348-4D27-8B30-065BCAD877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e32146-6940-4752-a6e5-db3ca7f87a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FE2B97-18B5-4D2E-94DF-F96921321B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1255</Words>
  <Application>Microsoft Macintosh PowerPoint</Application>
  <PresentationFormat>Widescreen</PresentationFormat>
  <Paragraphs>260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</vt:lpstr>
      <vt:lpstr>Helvetica Neue for Target Heavy</vt:lpstr>
      <vt:lpstr>HelveticaNeue for Target</vt:lpstr>
      <vt:lpstr>HelveticaNeue for Target Medium</vt:lpstr>
      <vt:lpstr>1_Custom Design</vt:lpstr>
      <vt:lpstr>PowerPoint Presentation</vt:lpstr>
      <vt:lpstr>PowerPoint Presentation</vt:lpstr>
      <vt:lpstr>What is Interaction Based Testing?</vt:lpstr>
      <vt:lpstr>Why Mocks are Useful</vt:lpstr>
      <vt:lpstr>MockK</vt:lpstr>
      <vt:lpstr>Creating Mocks</vt:lpstr>
      <vt:lpstr>Declaring Mock Behavior</vt:lpstr>
      <vt:lpstr>Behavior Verification</vt:lpstr>
      <vt:lpstr>Behavior Confirmation</vt:lpstr>
      <vt:lpstr>Clearing Mocks</vt:lpstr>
      <vt:lpstr>DEMO</vt:lpstr>
      <vt:lpstr>Mocking Companion Objects</vt:lpstr>
      <vt:lpstr>Capture Slots</vt:lpstr>
      <vt:lpstr>Spring Integration</vt:lpstr>
      <vt:lpstr>DEMO</vt:lpstr>
      <vt:lpstr>Spies</vt:lpstr>
      <vt:lpstr>Hierarchical Mocks</vt:lpstr>
      <vt:lpstr>Coroutine Support</vt:lpstr>
      <vt:lpstr>Final Thoughts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Josh.Granberry</cp:lastModifiedBy>
  <cp:revision>170</cp:revision>
  <dcterms:created xsi:type="dcterms:W3CDTF">2018-06-19T09:35:26Z</dcterms:created>
  <dcterms:modified xsi:type="dcterms:W3CDTF">2020-03-31T14:13:38Z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0x010100177A4E1F1651A740B1BFF80BC72EC5A0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AuthorIds_UIVersion_3072">
    <vt:lpwstr>9948</vt:lpwstr>
  </property>
  <property fmtid="{D5CDD505-2E9C-101B-9397-08002B2CF9AE}" pid="9" name="xd_Signature">
    <vt:bool>false</vt:bool>
  </property>
</Properties>
</file>