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6" r:id="rId2"/>
    <p:sldId id="287" r:id="rId3"/>
    <p:sldId id="278" r:id="rId4"/>
    <p:sldId id="259" r:id="rId5"/>
    <p:sldId id="260" r:id="rId6"/>
    <p:sldId id="291" r:id="rId7"/>
    <p:sldId id="264" r:id="rId8"/>
    <p:sldId id="261" r:id="rId9"/>
    <p:sldId id="262" r:id="rId10"/>
    <p:sldId id="280" r:id="rId11"/>
    <p:sldId id="267" r:id="rId12"/>
    <p:sldId id="258" r:id="rId13"/>
    <p:sldId id="268" r:id="rId14"/>
    <p:sldId id="295" r:id="rId15"/>
    <p:sldId id="296" r:id="rId16"/>
    <p:sldId id="288" r:id="rId17"/>
    <p:sldId id="301" r:id="rId18"/>
    <p:sldId id="281" r:id="rId19"/>
    <p:sldId id="270" r:id="rId20"/>
    <p:sldId id="282" r:id="rId21"/>
    <p:sldId id="289" r:id="rId22"/>
    <p:sldId id="284" r:id="rId23"/>
    <p:sldId id="297" r:id="rId24"/>
    <p:sldId id="298" r:id="rId25"/>
    <p:sldId id="299" r:id="rId26"/>
    <p:sldId id="302" r:id="rId27"/>
    <p:sldId id="271" r:id="rId28"/>
    <p:sldId id="30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86"/>
            <p14:sldId id="287"/>
            <p14:sldId id="278"/>
            <p14:sldId id="259"/>
            <p14:sldId id="260"/>
            <p14:sldId id="291"/>
            <p14:sldId id="264"/>
            <p14:sldId id="261"/>
            <p14:sldId id="262"/>
            <p14:sldId id="280"/>
            <p14:sldId id="267"/>
            <p14:sldId id="258"/>
            <p14:sldId id="268"/>
            <p14:sldId id="295"/>
            <p14:sldId id="296"/>
            <p14:sldId id="288"/>
            <p14:sldId id="301"/>
            <p14:sldId id="281"/>
            <p14:sldId id="270"/>
            <p14:sldId id="282"/>
            <p14:sldId id="289"/>
            <p14:sldId id="284"/>
            <p14:sldId id="297"/>
            <p14:sldId id="298"/>
            <p14:sldId id="299"/>
            <p14:sldId id="302"/>
            <p14:sldId id="27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C99700"/>
    <a:srgbClr val="002855"/>
    <a:srgbClr val="4D688C"/>
    <a:srgbClr val="ECD47F"/>
    <a:srgbClr val="F8EECC"/>
    <a:srgbClr val="F8EE00"/>
    <a:srgbClr val="ECD400"/>
    <a:srgbClr val="FFC305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1"/>
    <p:restoredTop sz="94586"/>
  </p:normalViewPr>
  <p:slideViewPr>
    <p:cSldViewPr>
      <p:cViewPr varScale="1">
        <p:scale>
          <a:sx n="123" d="100"/>
          <a:sy n="123" d="100"/>
        </p:scale>
        <p:origin x="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5E45E88-A1F8-EC44-A3CF-3C203A867E06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1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D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752600"/>
            <a:ext cx="9144000" cy="19812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>
            <a:noAutofit/>
          </a:bodyPr>
          <a:lstStyle>
            <a:lvl1pPr algn="l">
              <a:defRPr sz="4000" b="0" i="0" cap="none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86000"/>
          </a:xfrm>
        </p:spPr>
        <p:txBody>
          <a:bodyPr/>
          <a:lstStyle>
            <a:lvl1pPr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ECI 273  |  jdherman@ucdavis.edu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This is a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ECI 273  |  jdherman@ucdavis.edu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Source Sans Pro" pitchFamily="34" charset="0"/>
          <a:ea typeface="Arial" charset="0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itchFamily="34" charset="0"/>
          <a:ea typeface="Arial" charset="0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isticshowto.com/bootstrap-sampl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SALib/SA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57400"/>
            <a:ext cx="7772400" cy="1470025"/>
          </a:xfrm>
        </p:spPr>
        <p:txBody>
          <a:bodyPr/>
          <a:lstStyle/>
          <a:p>
            <a:r>
              <a:rPr lang="en-US" sz="3600" dirty="0"/>
              <a:t>Sensitivity Analysis with </a:t>
            </a:r>
            <a:r>
              <a:rPr lang="en-US" sz="3600" dirty="0" err="1"/>
              <a:t>SALib</a:t>
            </a:r>
            <a:r>
              <a:rPr lang="en-US" sz="3600" dirty="0"/>
              <a:t> (Python)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4800600"/>
            <a:ext cx="8382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20"/>
              </a:lnSpc>
            </a:pPr>
            <a:r>
              <a:rPr lang="en-US" sz="2400" dirty="0">
                <a:latin typeface="Calibri Light" charset="0"/>
              </a:rPr>
              <a:t>Jon Herman</a:t>
            </a:r>
            <a:endParaRPr lang="en-US" sz="2400" baseline="30000" dirty="0">
              <a:latin typeface="Calibri Light" charset="0"/>
            </a:endParaRPr>
          </a:p>
          <a:p>
            <a:pPr algn="l">
              <a:lnSpc>
                <a:spcPts val="3820"/>
              </a:lnSpc>
            </a:pPr>
            <a:r>
              <a:rPr lang="en-US" sz="2400" dirty="0">
                <a:latin typeface="Calibri Light" charset="0"/>
              </a:rPr>
              <a:t>Associate Professor, Civil &amp; Environmental Engineering</a:t>
            </a:r>
          </a:p>
          <a:p>
            <a:pPr algn="l">
              <a:lnSpc>
                <a:spcPts val="3820"/>
              </a:lnSpc>
            </a:pPr>
            <a:r>
              <a:rPr lang="en-US" sz="2400" dirty="0">
                <a:latin typeface="Calibri Light" charset="0"/>
              </a:rPr>
              <a:t>UC Davis</a:t>
            </a:r>
          </a:p>
        </p:txBody>
      </p:sp>
    </p:spTree>
    <p:extLst>
      <p:ext uri="{BB962C8B-B14F-4D97-AF65-F5344CB8AC3E}">
        <p14:creationId xmlns:p14="http://schemas.microsoft.com/office/powerpoint/2010/main" val="148609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SA: three main steps </a:t>
            </a:r>
            <a:r>
              <a:rPr lang="en-US" sz="2400" dirty="0"/>
              <a:t>(</a:t>
            </a:r>
            <a:r>
              <a:rPr lang="en-US" sz="2400" dirty="0" err="1"/>
              <a:t>Pianosi</a:t>
            </a:r>
            <a:r>
              <a:rPr lang="en-US" sz="2400" dirty="0"/>
              <a:t> et al. 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858"/>
            <a:ext cx="9144000" cy="49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Sample parameters (</a:t>
            </a:r>
            <a:r>
              <a:rPr lang="en-US" dirty="0" err="1"/>
              <a:t>Sobol</a:t>
            </a:r>
            <a:r>
              <a:rPr lang="en-US" dirty="0"/>
              <a:t>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28194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Need to define upper and lower bounds for each uncertain parameter. Then, uniform sample </a:t>
                </a:r>
                <a:r>
                  <a:rPr lang="en-US" b="1" i="1" dirty="0"/>
                  <a:t>N</a:t>
                </a:r>
                <a:r>
                  <a:rPr lang="en-US" dirty="0"/>
                  <a:t> sets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Cross samples, holding one </a:t>
                </a:r>
                <a:r>
                  <a:rPr lang="en-US" dirty="0" err="1"/>
                  <a:t>param</a:t>
                </a:r>
                <a:r>
                  <a:rPr lang="en-US" dirty="0"/>
                  <a:t>. fixed at a time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This creates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+2)</m:t>
                    </m:r>
                  </m:oMath>
                </a14:m>
                <a:r>
                  <a:rPr lang="en-US" dirty="0"/>
                  <a:t> parameter sets to run through the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2819400"/>
              </a:xfrm>
              <a:blipFill rotWithShape="0">
                <a:blip r:embed="rId2"/>
                <a:stretch>
                  <a:fillRect l="-133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4262"/>
            <a:ext cx="9144000" cy="33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81025" y="317499"/>
            <a:ext cx="8332788" cy="98583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Gill Sans MT" charset="0"/>
                <a:ea typeface="ＭＳ Ｐゴシック" charset="-128"/>
              </a:rPr>
              <a:t>Uniform Random Monte Carlo Sampling vs. </a:t>
            </a:r>
            <a:r>
              <a:rPr lang="en-US" altLang="en-US" dirty="0" err="1">
                <a:latin typeface="Gill Sans MT" charset="0"/>
                <a:ea typeface="ＭＳ Ｐゴシック" charset="-128"/>
              </a:rPr>
              <a:t>Sobol</a:t>
            </a:r>
            <a:r>
              <a:rPr lang="en-US" altLang="en-US" dirty="0">
                <a:latin typeface="Gill Sans MT" charset="0"/>
                <a:ea typeface="ＭＳ Ｐゴシック" charset="-128"/>
              </a:rPr>
              <a:t> Sequence Sampling (“quasi-random”)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7E2E59-0C32-9541-8401-AAD042C6A362}" type="slidenum">
              <a:rPr lang="en-US" altLang="en-US" sz="10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45720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08100"/>
            <a:ext cx="4572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1973263" y="5029200"/>
            <a:ext cx="5270500" cy="1106488"/>
            <a:chOff x="1973263" y="5029200"/>
            <a:chExt cx="5270500" cy="1106680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263" y="5029200"/>
              <a:ext cx="6953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1741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038" y="5029200"/>
              <a:ext cx="46672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3686175" y="5368925"/>
              <a:ext cx="2244606" cy="7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60876" rIns="90000" bIns="45000"/>
            <a:lstStyle>
              <a:lvl1pPr eaLnBrk="0" hangingPunct="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ea typeface="MS Gothic" charset="-128"/>
                </a:rPr>
                <a:t>Error Growth Rate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ea typeface="MS Gothic" charset="-128"/>
                </a:rPr>
                <a:t>for estimating variance</a:t>
              </a:r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H="1" flipV="1">
              <a:off x="2970213" y="5256213"/>
              <a:ext cx="688975" cy="23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V="1">
              <a:off x="5715000" y="5256213"/>
              <a:ext cx="685800" cy="231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53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/>
              <a:t>Step 2: Run model for all samples in the matrices A, B, and C. Save the output 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This step is user-specific and decoupled from everything else. Could even be in a different language, or using a GUI. Just save the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/>
              <a:t>Step 3: Use the model output Y to </a:t>
            </a:r>
            <a:r>
              <a:rPr lang="en-US" i="1" dirty="0">
                <a:solidFill>
                  <a:srgbClr val="C00000"/>
                </a:solidFill>
              </a:rPr>
              <a:t>estimate </a:t>
            </a:r>
            <a:r>
              <a:rPr lang="en-US" dirty="0"/>
              <a:t>conditional variances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599"/>
                <a:ext cx="8229600" cy="53340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First calculate sample mean and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𝑌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𝐴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   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𝑌</m:t>
                        </m:r>
                      </m:sub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charset="0"/>
                          </a:rPr>
                          <m:t>𝑠</m:t>
                        </m:r>
                        <m:r>
                          <a:rPr lang="en-US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latin typeface="Cambria Math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b="0" i="1" dirty="0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dirty="0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First-order (only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fixed):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charset="0"/>
                          </a:rPr>
                          <m:t>𝑠</m:t>
                        </m:r>
                        <m:r>
                          <a:rPr lang="en-US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𝐴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i="1" dirty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Total-order (everything except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fixed):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~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~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charset="0"/>
                          </a:rPr>
                          <m:t>𝑠</m:t>
                        </m:r>
                        <m:r>
                          <a:rPr lang="en-US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𝐵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</a:rPr>
                              <m:t>𝑠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i="1" dirty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599"/>
                <a:ext cx="8229600" cy="5334001"/>
              </a:xfrm>
              <a:blipFill rotWithShape="0">
                <a:blip r:embed="rId2"/>
                <a:stretch>
                  <a:fillRect l="-1481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000" t="10251" r="74167" b="50607"/>
          <a:stretch/>
        </p:blipFill>
        <p:spPr>
          <a:xfrm>
            <a:off x="7257393" y="1066800"/>
            <a:ext cx="1905000" cy="1295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9167" t="6633" r="41667" b="49620"/>
          <a:stretch/>
        </p:blipFill>
        <p:spPr>
          <a:xfrm>
            <a:off x="7315200" y="2308280"/>
            <a:ext cx="1752600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805" t="58669" r="75029" b="2189"/>
          <a:stretch/>
        </p:blipFill>
        <p:spPr>
          <a:xfrm>
            <a:off x="7391400" y="3756080"/>
            <a:ext cx="1752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9611"/>
          </a:xfrm>
        </p:spPr>
        <p:txBody>
          <a:bodyPr>
            <a:normAutofit/>
          </a:bodyPr>
          <a:lstStyle/>
          <a:p>
            <a:r>
              <a:rPr lang="en-US"/>
              <a:t>Bootstrapping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35052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We are estimating sensitivity indices from a sample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The accuracy of this estimate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How to create a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 without running more model evaluations?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Bootstrapping: Resample many times from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with replacement, and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3505200"/>
              </a:xfrm>
              <a:blipFill rotWithShape="0">
                <a:blip r:embed="rId2"/>
                <a:stretch>
                  <a:fillRect l="-1333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54864"/>
            <a:ext cx="5791200" cy="28031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48298" y="5826886"/>
            <a:ext cx="2247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http://www.statisticshowto.com/bootstrap-sample/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213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Library (</a:t>
            </a:r>
            <a:r>
              <a:rPr lang="en-US" dirty="0" err="1"/>
              <a:t>SALib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534400" cy="3962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Library: </a:t>
            </a:r>
            <a:r>
              <a:rPr lang="en-US" sz="2400" dirty="0">
                <a:hlinkClick r:id="rId2"/>
              </a:rPr>
              <a:t>https://github.com/SALib/SALib</a:t>
            </a:r>
            <a:r>
              <a:rPr lang="en-US" sz="2400" dirty="0"/>
              <a:t>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Installation: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pip install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SALib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/>
              <a:t>Requirements: Python, NumPy, SciPy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9144000" cy="9043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47468" y="5855464"/>
            <a:ext cx="381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www.continuum.io</a:t>
            </a:r>
            <a:r>
              <a:rPr lang="en-US" dirty="0"/>
              <a:t>/downloads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483354"/>
            <a:ext cx="266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1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AEB3-C724-9142-9B5B-585C4999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included in SALib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6D5A1-9936-1A41-B998-D5372B72D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07D83-1F45-0E44-88E8-2EAD0E984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1"/>
          <a:stretch/>
        </p:blipFill>
        <p:spPr>
          <a:xfrm>
            <a:off x="0" y="1274717"/>
            <a:ext cx="9144000" cy="24791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680658-4613-9A4F-96C2-B728CCC6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191000"/>
            <a:ext cx="8229600" cy="19304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We’ll focus on </a:t>
            </a:r>
            <a:r>
              <a:rPr lang="en-US" dirty="0" err="1"/>
              <a:t>Sobol</a:t>
            </a:r>
            <a:r>
              <a:rPr lang="en-US" dirty="0"/>
              <a:t>, but the examples/ folder on </a:t>
            </a:r>
            <a:r>
              <a:rPr lang="en-US" dirty="0" err="1"/>
              <a:t>Github</a:t>
            </a:r>
            <a:r>
              <a:rPr lang="en-US" dirty="0"/>
              <a:t> contains all of these</a:t>
            </a:r>
          </a:p>
        </p:txBody>
      </p:sp>
    </p:spTree>
    <p:extLst>
      <p:ext uri="{BB962C8B-B14F-4D97-AF65-F5344CB8AC3E}">
        <p14:creationId xmlns:p14="http://schemas.microsoft.com/office/powerpoint/2010/main" val="39826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Ishigami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22860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This is a test function used for SA method benchmarking, because we know what the answer should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667000"/>
            <a:ext cx="89408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96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First “pip install </a:t>
            </a:r>
            <a:r>
              <a:rPr lang="en-US" dirty="0" err="1"/>
              <a:t>SALib</a:t>
            </a:r>
            <a:r>
              <a:rPr lang="en-US" dirty="0"/>
              <a:t>” on the command line. Then: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68856"/>
            <a:ext cx="6516384" cy="459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4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/>
              <a:t>Which uncertain inputs have the most influence on model outputs?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2400" y="3352800"/>
                <a:ext cx="2667000" cy="2438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/>
                  <a:t>Inputs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/>
                <a:endParaRPr lang="en-US" sz="2400" dirty="0"/>
              </a:p>
              <a:p>
                <a:pPr marL="0" indent="0"/>
                <a:r>
                  <a:rPr lang="en-US" sz="2400" dirty="0"/>
                  <a:t>(climate, land use, uncertain system parameters, etc.)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352800"/>
                <a:ext cx="2667000" cy="2438400"/>
              </a:xfrm>
              <a:prstGeom prst="rect">
                <a:avLst/>
              </a:prstGeom>
              <a:blipFill rotWithShape="0">
                <a:blip r:embed="rId3"/>
                <a:stretch>
                  <a:fillRect l="-3425" t="-20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209800" y="3200400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81400" y="2895600"/>
                <a:ext cx="2286000" cy="19035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System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95600"/>
                <a:ext cx="2286000" cy="1903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6089635" y="3237751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391400" y="3083852"/>
                <a:ext cx="1524000" cy="954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/>
                  <a:t>Model output,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083852"/>
                <a:ext cx="1524000" cy="954748"/>
              </a:xfrm>
              <a:prstGeom prst="rect">
                <a:avLst/>
              </a:prstGeom>
              <a:blipFill rotWithShape="0">
                <a:blip r:embed="rId5"/>
                <a:stretch>
                  <a:fillRect l="-6400" t="-5096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44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3581400"/>
            <a:ext cx="8229600" cy="28194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X1 and X3 interact (second-order)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This is reflected in the difference between their respective first- and total-order indices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Confidence intervals should shrink as </a:t>
            </a:r>
            <a:r>
              <a:rPr lang="en-US" b="1" i="1" dirty="0"/>
              <a:t>N</a:t>
            </a:r>
            <a:r>
              <a:rPr lang="en-US" dirty="0"/>
              <a:t> increases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Negative values are not possible – they are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085636"/>
            <a:ext cx="4800600" cy="21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asked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29200"/>
              </a:xfrm>
            </p:spPr>
            <p:txBody>
              <a:bodyPr/>
              <a:lstStyle/>
              <a:p>
                <a:pPr marL="0" indent="0"/>
                <a:r>
                  <a:rPr lang="en-US" dirty="0"/>
                  <a:t>Did I run enough samples?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/>
                  <a:t>Check confidence intervals roughly &lt; 10%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</a:t>
                </a:r>
              </a:p>
              <a:p>
                <a:pPr marL="0" indent="0"/>
                <a:r>
                  <a:rPr lang="en-US" dirty="0"/>
                  <a:t>Are the parameter ranges justified?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/>
                  <a:t>Subjective and very important</a:t>
                </a:r>
              </a:p>
              <a:p>
                <a:pPr marL="0" indent="0"/>
                <a:r>
                  <a:rPr lang="en-US" dirty="0"/>
                  <a:t>Why are there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/>
                  <a:t>This shouldn’t happen – check CIs, probably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0" indent="0"/>
                <a:r>
                  <a:rPr lang="en-US" dirty="0"/>
                  <a:t>How to separate sensitive / not sensitive params?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b="0" dirty="0"/>
                  <a:t>Again a subjective choice, depends on the number of parameters. But can eliminate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  (within the CI)</a:t>
                </a:r>
              </a:p>
              <a:p>
                <a:pPr marL="857250" lvl="1" indent="-457200">
                  <a:buFont typeface="Arial" charset="0"/>
                  <a:buChar char="•"/>
                </a:pPr>
                <a:endParaRPr lang="en-US" b="0" dirty="0"/>
              </a:p>
              <a:p>
                <a:pPr marL="0" indent="0"/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29200"/>
              </a:xfrm>
              <a:blipFill>
                <a:blip r:embed="rId2"/>
                <a:stretch>
                  <a:fillRect l="-1698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5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rainfall-runoff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7263" y="3657600"/>
            <a:ext cx="2062537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400" dirty="0"/>
              <a:t>Uncertain parameters (6)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09800" y="3774469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581400" y="3469669"/>
                <a:ext cx="2286000" cy="19035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Run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469669"/>
                <a:ext cx="2286000" cy="1903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6089635" y="3811820"/>
            <a:ext cx="123070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391400" y="3657921"/>
                <a:ext cx="1524000" cy="954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b="0" i="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400" dirty="0"/>
                  <a:t>Model output,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657921"/>
                <a:ext cx="1524000" cy="954748"/>
              </a:xfrm>
              <a:prstGeom prst="rect">
                <a:avLst/>
              </a:prstGeom>
              <a:blipFill rotWithShape="0">
                <a:blip r:embed="rId3"/>
                <a:stretch>
                  <a:fillRect l="-6400" t="-5096"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1447800" y="1183668"/>
            <a:ext cx="6553200" cy="209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2400" dirty="0"/>
              <a:t>Which model output should we use?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What are the input parameter ranges?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Do any of them vary over orders of magnitude? - if so, consider sampling in log space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880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HyMod</a:t>
            </a:r>
            <a:r>
              <a:rPr lang="en-US" dirty="0"/>
              <a:t> rainfall-runoff model (Moore 1985)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1400" y="1219200"/>
                <a:ext cx="5105400" cy="48768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Ignore the snow part for now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Soil moisture bucket: two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∈[0,1]</m:t>
                    </m:r>
                  </m:oMath>
                </a14:m>
                <a:r>
                  <a:rPr lang="en-US" dirty="0"/>
                  <a:t> is the fraction of runoff that becomes “quick flow”</a:t>
                </a:r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are rate constants for quick/slow flow (time</a:t>
                </a:r>
                <a:r>
                  <a:rPr lang="en-US" baseline="30000" dirty="0"/>
                  <a:t>-1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400" y="1219200"/>
                <a:ext cx="5105400" cy="4876800"/>
              </a:xfrm>
              <a:blipFill>
                <a:blip r:embed="rId2"/>
                <a:stretch>
                  <a:fillRect l="-2239" t="-1558" r="-3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2" descr="C:\Documents and Settings\jdh33\My Documents\Research\Paper - WRR Consistency of Controls\Paper and Figures\Figure 3 - Model Diagrams\testthius.png"/>
          <p:cNvPicPr>
            <a:picLocks noChangeAspect="1" noChangeArrowheads="1"/>
          </p:cNvPicPr>
          <p:nvPr/>
        </p:nvPicPr>
        <p:blipFill rotWithShape="1">
          <a:blip r:embed="rId3" cstate="print"/>
          <a:srcRect t="10291" r="75928" b="44428"/>
          <a:stretch/>
        </p:blipFill>
        <p:spPr bwMode="auto">
          <a:xfrm>
            <a:off x="304800" y="1752600"/>
            <a:ext cx="3124200" cy="313775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819400"/>
            <a:ext cx="532638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6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638"/>
            <a:ext cx="8229600" cy="2379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2851050"/>
            <a:ext cx="6318250" cy="40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733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These results are specific to the error metric (RMSE vs. some other metric)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Also specific to the time period (</a:t>
            </a:r>
            <a:r>
              <a:rPr lang="en-US" dirty="0" err="1"/>
              <a:t>precip</a:t>
            </a:r>
            <a:r>
              <a:rPr lang="en-US" dirty="0"/>
              <a:t>/temp)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… and, specific to the parameter ranges that were chosen - important for nonlinear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0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CB4E-0510-1149-B04D-1793B5D9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4780"/>
            <a:ext cx="7696200" cy="926537"/>
          </a:xfrm>
        </p:spPr>
        <p:txBody>
          <a:bodyPr>
            <a:normAutofit/>
          </a:bodyPr>
          <a:lstStyle/>
          <a:p>
            <a:r>
              <a:rPr lang="en-US" dirty="0"/>
              <a:t>Considerations for groundwater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19C3-077B-9D4A-A50D-5D8D0D70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Parameter sensitivity varies across space and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 runtime generally long</a:t>
            </a:r>
          </a:p>
          <a:p>
            <a:pPr marL="857250" lvl="1" indent="-457200"/>
            <a:r>
              <a:rPr lang="en-US" dirty="0"/>
              <a:t>Screening methods in SALib (Morris, FAST): effective parameter ranking with fewer samples</a:t>
            </a:r>
          </a:p>
          <a:p>
            <a:pPr marL="857250" lvl="1" indent="-457200"/>
            <a:r>
              <a:rPr lang="en-US" dirty="0"/>
              <a:t>Surrogate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Mix of uncertain environmental and human parameters</a:t>
            </a:r>
          </a:p>
          <a:p>
            <a:pPr marL="857250" lvl="1" indent="-457200"/>
            <a:r>
              <a:rPr lang="en-US" dirty="0"/>
              <a:t>Implications for interpreting SA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ABE50-9EA9-C241-A94F-36AA31586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Example results: parameter sensitivity across space/time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6"/>
          <a:stretch/>
        </p:blipFill>
        <p:spPr>
          <a:xfrm>
            <a:off x="29966" y="1484781"/>
            <a:ext cx="8038750" cy="1751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569567"/>
            <a:ext cx="644672" cy="2859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274" y="3657600"/>
            <a:ext cx="9144000" cy="18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0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Analyzing simulation models through input sampling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Which parameters matter most?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dirty="0"/>
              <a:t>Which should we invest in measuring better?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dirty="0"/>
              <a:t>Which ones can we ignore?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Local vs. global SA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3 decoupled steps: sample parameters, run model, analyze results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err="1"/>
              <a:t>Sobol</a:t>
            </a:r>
            <a:r>
              <a:rPr lang="en-US" dirty="0"/>
              <a:t> method and many others in SALib package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AFEB6-56E4-864F-8EB0-C252065D8840}"/>
              </a:ext>
            </a:extLst>
          </p:cNvPr>
          <p:cNvSpPr txBox="1"/>
          <p:nvPr/>
        </p:nvSpPr>
        <p:spPr>
          <a:xfrm>
            <a:off x="14748" y="37165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in general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8768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For a model with K uncertain parameters, </a:t>
                </a:r>
                <a:r>
                  <a:rPr lang="en-US" dirty="0" err="1"/>
                  <a:t>i</a:t>
                </a:r>
                <a:r>
                  <a:rPr lang="en-US" dirty="0"/>
                  <a:t>=1,</a:t>
                </a:r>
                <a:r>
                  <a:rPr lang="is-IS" dirty="0"/>
                  <a:t>…,K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/>
                  <a:t>Calculate a sensitivity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s-IS" dirty="0"/>
                  <a:t> for each one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/>
                  <a:t>There are many different methods to do this. See Pianosi et al. 2016 for a review.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is-IS" dirty="0"/>
              </a:p>
              <a:p>
                <a:pPr marL="0" indent="0"/>
                <a:r>
                  <a:rPr lang="en-US" dirty="0"/>
                  <a:t>Interpret the results to figure out: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/>
                  <a:t>Which parameters are most important (we should devote more effort to estimating these accurately)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is-IS" dirty="0"/>
                  <a:t>Which parameters can be ignored and fixed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is-I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876800"/>
              </a:xfrm>
              <a:blipFill>
                <a:blip r:embed="rId2"/>
                <a:stretch>
                  <a:fillRect l="-1698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93160" y="338932"/>
            <a:ext cx="8229600" cy="782637"/>
          </a:xfrm>
        </p:spPr>
        <p:txBody>
          <a:bodyPr>
            <a:normAutofit/>
          </a:bodyPr>
          <a:lstStyle/>
          <a:p>
            <a:r>
              <a:rPr lang="en-US" altLang="en-US">
                <a:latin typeface="Gill Sans MT" charset="0"/>
                <a:ea typeface="ＭＳ Ｐゴシック" charset="-128"/>
              </a:rPr>
              <a:t>Local SA: Derivatives at a point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5303838"/>
            <a:ext cx="7391400" cy="639762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Problem: Which point to use? Misses interactions.</a:t>
            </a:r>
          </a:p>
        </p:txBody>
      </p:sp>
      <p:pic>
        <p:nvPicPr>
          <p:cNvPr id="23557" name="Picture 2" descr="C:\jon\research\Ngs-experiment\Figures\compare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1" b="27592"/>
          <a:stretch>
            <a:fillRect/>
          </a:stretch>
        </p:blipFill>
        <p:spPr bwMode="auto">
          <a:xfrm>
            <a:off x="304800" y="1752600"/>
            <a:ext cx="78486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000500" y="28956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4114800" y="2362200"/>
            <a:ext cx="0" cy="5334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4229100" y="3009900"/>
            <a:ext cx="49530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62" name="Group 15"/>
          <p:cNvGrpSpPr>
            <a:grpSpLocks/>
          </p:cNvGrpSpPr>
          <p:nvPr/>
        </p:nvGrpSpPr>
        <p:grpSpPr bwMode="auto">
          <a:xfrm>
            <a:off x="6858000" y="2374900"/>
            <a:ext cx="723900" cy="762000"/>
            <a:chOff x="6858000" y="2374582"/>
            <a:chExt cx="723899" cy="762000"/>
          </a:xfrm>
        </p:grpSpPr>
        <p:sp>
          <p:nvSpPr>
            <p:cNvPr id="18" name="Oval 17"/>
            <p:cNvSpPr/>
            <p:nvPr/>
          </p:nvSpPr>
          <p:spPr>
            <a:xfrm>
              <a:off x="6858000" y="29079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6972300" y="2374582"/>
              <a:ext cx="0" cy="5334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6"/>
            </p:cNvCxnSpPr>
            <p:nvPr/>
          </p:nvCxnSpPr>
          <p:spPr>
            <a:xfrm>
              <a:off x="7086600" y="3022282"/>
              <a:ext cx="49529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3" name="Group 21"/>
          <p:cNvGrpSpPr>
            <a:grpSpLocks/>
          </p:cNvGrpSpPr>
          <p:nvPr/>
        </p:nvGrpSpPr>
        <p:grpSpPr bwMode="auto">
          <a:xfrm>
            <a:off x="7239000" y="3203575"/>
            <a:ext cx="723900" cy="762000"/>
            <a:chOff x="6858000" y="2374582"/>
            <a:chExt cx="723899" cy="762000"/>
          </a:xfrm>
        </p:grpSpPr>
        <p:sp>
          <p:nvSpPr>
            <p:cNvPr id="23" name="Oval 22"/>
            <p:cNvSpPr/>
            <p:nvPr/>
          </p:nvSpPr>
          <p:spPr>
            <a:xfrm>
              <a:off x="6858000" y="29079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V="1">
              <a:off x="6972300" y="2374582"/>
              <a:ext cx="0" cy="5334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6"/>
            </p:cNvCxnSpPr>
            <p:nvPr/>
          </p:nvCxnSpPr>
          <p:spPr>
            <a:xfrm>
              <a:off x="7086600" y="3022282"/>
              <a:ext cx="49529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1211896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 ;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𝜕</m:t>
                    </m:r>
                    <m:r>
                      <a:rPr lang="en-US" sz="2400" b="0" i="1" smtClean="0">
                        <a:latin typeface="Cambria Math" charset="0"/>
                      </a:rPr>
                      <m:t>𝑌</m:t>
                    </m:r>
                    <m:r>
                      <a:rPr lang="en-US" sz="2400" b="0" i="1" smtClean="0">
                        <a:latin typeface="Cambria Math" charset="0"/>
                      </a:rPr>
                      <m:t>/</m:t>
                    </m:r>
                    <m:r>
                      <a:rPr lang="en-US" sz="2400" b="0" i="1" smtClean="0">
                        <a:latin typeface="Cambria Math" charset="0"/>
                      </a:rPr>
                      <m:t>𝜕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 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11896"/>
                <a:ext cx="3886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69" t="-143333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4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57213" y="488156"/>
            <a:ext cx="8229600" cy="681037"/>
          </a:xfrm>
        </p:spPr>
        <p:txBody>
          <a:bodyPr>
            <a:normAutofit/>
          </a:bodyPr>
          <a:lstStyle/>
          <a:p>
            <a:r>
              <a:rPr lang="en-US" altLang="en-US">
                <a:latin typeface="Gill Sans MT" charset="0"/>
                <a:ea typeface="ＭＳ Ｐゴシック" charset="-128"/>
              </a:rPr>
              <a:t>Global SA: Sample throughout the space</a:t>
            </a:r>
          </a:p>
        </p:txBody>
      </p:sp>
      <p:grpSp>
        <p:nvGrpSpPr>
          <p:cNvPr id="24581" name="Group 46"/>
          <p:cNvGrpSpPr>
            <a:grpSpLocks/>
          </p:cNvGrpSpPr>
          <p:nvPr/>
        </p:nvGrpSpPr>
        <p:grpSpPr bwMode="auto">
          <a:xfrm>
            <a:off x="2133600" y="1198222"/>
            <a:ext cx="4800600" cy="5029504"/>
            <a:chOff x="2686050" y="1143000"/>
            <a:chExt cx="3595360" cy="3767936"/>
          </a:xfrm>
        </p:grpSpPr>
        <p:pic>
          <p:nvPicPr>
            <p:cNvPr id="24586" name="Picture 2" descr="C:\jon\research\Ngs-experiment\Figures\compare_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59" t="18919" b="35072"/>
            <a:stretch>
              <a:fillRect/>
            </a:stretch>
          </p:blipFill>
          <p:spPr bwMode="auto">
            <a:xfrm>
              <a:off x="2686050" y="1143000"/>
              <a:ext cx="3595360" cy="3767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3352739" y="152408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09898" y="161935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67029" y="1981378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38477" y="221002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38457" y="2667323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038477" y="267685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09898" y="2913438"/>
              <a:ext cx="228579" cy="227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3691" y="331516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924187" y="342948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52746" y="377245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3691" y="419164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28953" y="385820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67036" y="430597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68647" y="1600297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770247" y="163840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27406" y="173367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884537" y="2095702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455985" y="2324350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41668" y="384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455985" y="279117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27406" y="3027762"/>
              <a:ext cx="228579" cy="227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719452" y="317225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41695" y="3543808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970254" y="388678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655958" y="4391713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446461" y="397252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313123" y="442982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86155" y="171462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13096" y="2352931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92454" y="3524754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884537" y="2599046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06744" y="3000768"/>
              <a:ext cx="230166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671865" y="322941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195625" y="431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86155" y="3686714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90918" y="223860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486145" y="1447865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38538" y="4315497"/>
              <a:ext cx="228579" cy="2286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4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57213" y="488156"/>
            <a:ext cx="8229600" cy="681037"/>
          </a:xfrm>
        </p:spPr>
        <p:txBody>
          <a:bodyPr>
            <a:normAutofit/>
          </a:bodyPr>
          <a:lstStyle/>
          <a:p>
            <a:r>
              <a:rPr lang="en-US" altLang="en-US" dirty="0" err="1">
                <a:latin typeface="Gill Sans MT" charset="0"/>
                <a:ea typeface="ＭＳ Ｐゴシック" charset="-128"/>
              </a:rPr>
              <a:t>Sobol</a:t>
            </a:r>
            <a:r>
              <a:rPr lang="en-US" altLang="en-US" dirty="0">
                <a:latin typeface="Gill Sans MT" charset="0"/>
                <a:ea typeface="ＭＳ Ｐゴシック" charset="-128"/>
              </a:rPr>
              <a:t> Variance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79" y="4986284"/>
            <a:ext cx="6604000" cy="849312"/>
          </a:xfrm>
        </p:spPr>
        <p:txBody>
          <a:bodyPr/>
          <a:lstStyle/>
          <a:p>
            <a:pPr marL="0"/>
            <a:r>
              <a:rPr lang="en-US" altLang="en-US" sz="2400" dirty="0">
                <a:ea typeface="ＭＳ Ｐゴシック" charset="-128"/>
              </a:rPr>
              <a:t>These can be estimated with numerical integration of the global sample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3" name="Content Placeholder 2"/>
              <p:cNvSpPr txBox="1">
                <a:spLocks/>
              </p:cNvSpPr>
              <p:nvPr/>
            </p:nvSpPr>
            <p:spPr bwMode="auto">
              <a:xfrm>
                <a:off x="381000" y="1198628"/>
                <a:ext cx="8115300" cy="3750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Variance of model output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𝑉</m:t>
                    </m:r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[</m:t>
                    </m:r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𝑌</m:t>
                    </m:r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input parameters can be broken up into: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80808"/>
                          </a:solidFill>
                          <a:latin typeface="Cambria Math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080808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sz="2400" b="0" i="1" smtClean="0">
                          <a:solidFill>
                            <a:srgbClr val="080808"/>
                          </a:solidFill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en-US" sz="2400" b="0" i="1" smtClean="0">
                          <a:solidFill>
                            <a:srgbClr val="080808"/>
                          </a:solidFill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rgbClr val="080808"/>
                              </a:solidFill>
                              <a:latin typeface="Cambria Math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123…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80808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sz="2400" dirty="0">
                  <a:solidFill>
                    <a:srgbClr val="080808"/>
                  </a:solidFill>
                  <a:latin typeface="CMU Bright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400" dirty="0">
                  <a:solidFill>
                    <a:srgbClr val="080808"/>
                  </a:solidFill>
                  <a:latin typeface="CMU Bright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is the independent contribution of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rgbClr val="080808"/>
                  </a:solidFill>
                  <a:latin typeface="CMU Bright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is the contribution of the second-order interaction between the pair of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  <a:latin typeface="CMU Bright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rgbClr val="080808"/>
                  </a:solidFill>
                  <a:latin typeface="CMU Bright" charset="0"/>
                </a:endParaRPr>
              </a:p>
            </p:txBody>
          </p:sp>
        </mc:Choice>
        <mc:Fallback xmlns="">
          <p:sp>
            <p:nvSpPr>
              <p:cNvPr id="2458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198628"/>
                <a:ext cx="8115300" cy="3750734"/>
              </a:xfrm>
              <a:prstGeom prst="rect">
                <a:avLst/>
              </a:prstGeom>
              <a:blipFill rotWithShape="0">
                <a:blip r:embed="rId2"/>
                <a:stretch>
                  <a:fillRect l="-1202" t="-1301" r="-13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2198688" y="5821363"/>
            <a:ext cx="650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80808"/>
                </a:solidFill>
                <a:latin typeface="CMU Bright" charset="0"/>
                <a:sym typeface="Wingdings" charset="2"/>
              </a:rPr>
              <a:t> </a:t>
            </a:r>
            <a:r>
              <a:rPr lang="en-US" altLang="en-US" sz="2400">
                <a:solidFill>
                  <a:srgbClr val="080808"/>
                </a:solidFill>
                <a:latin typeface="CMU Bright" charset="0"/>
              </a:rPr>
              <a:t>Saltelli et al. 2008 “Global SA: The Primer”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6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64065C-973F-C544-A8CD-482468907281}" type="slidenum">
              <a:rPr lang="en-US" altLang="en-US" sz="10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</a:endParaRPr>
          </a:p>
        </p:txBody>
      </p:sp>
      <p:grpSp>
        <p:nvGrpSpPr>
          <p:cNvPr id="28675" name="Group 7"/>
          <p:cNvGrpSpPr>
            <a:grpSpLocks/>
          </p:cNvGrpSpPr>
          <p:nvPr/>
        </p:nvGrpSpPr>
        <p:grpSpPr bwMode="auto">
          <a:xfrm>
            <a:off x="609600" y="4114800"/>
            <a:ext cx="7519988" cy="1676400"/>
            <a:chOff x="609599" y="4495800"/>
            <a:chExt cx="7519908" cy="1676400"/>
          </a:xfrm>
        </p:grpSpPr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900525" y="4495800"/>
              <a:ext cx="4643275" cy="923330"/>
            </a:xfrm>
            <a:prstGeom prst="rect">
              <a:avLst/>
            </a:prstGeom>
            <a:blipFill rotWithShape="1">
              <a:blip r:embed="rId3"/>
              <a:stretch>
                <a:fillRect t="-198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pitchFamily="34" charset="-128"/>
                </a:rPr>
                <a:t> </a:t>
              </a:r>
            </a:p>
          </p:txBody>
        </p:sp>
        <p:sp>
          <p:nvSpPr>
            <p:cNvPr id="10" name="TextBox 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029200" y="5004765"/>
              <a:ext cx="3100307" cy="116743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ea typeface="ＭＳ Ｐゴシック" pitchFamily="34" charset="-128"/>
                </a:rPr>
                <a:t> </a:t>
              </a:r>
            </a:p>
          </p:txBody>
        </p:sp>
        <p:sp>
          <p:nvSpPr>
            <p:cNvPr id="28682" name="TextBox 2"/>
            <p:cNvSpPr txBox="1">
              <a:spLocks noChangeArrowheads="1"/>
            </p:cNvSpPr>
            <p:nvPr/>
          </p:nvSpPr>
          <p:spPr bwMode="auto">
            <a:xfrm>
              <a:off x="609599" y="4521875"/>
              <a:ext cx="1600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Total variance:</a:t>
              </a:r>
            </a:p>
          </p:txBody>
        </p:sp>
        <p:sp>
          <p:nvSpPr>
            <p:cNvPr id="28683" name="TextBox 5"/>
            <p:cNvSpPr txBox="1">
              <a:spLocks noChangeArrowheads="1"/>
            </p:cNvSpPr>
            <p:nvPr/>
          </p:nvSpPr>
          <p:spPr bwMode="auto">
            <a:xfrm>
              <a:off x="609599" y="5117068"/>
              <a:ext cx="4419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First order sensitivity index for Parameter 1:</a:t>
              </a:r>
            </a:p>
          </p:txBody>
        </p:sp>
        <p:sp>
          <p:nvSpPr>
            <p:cNvPr id="28684" name="TextBox 14"/>
            <p:cNvSpPr txBox="1">
              <a:spLocks noChangeArrowheads="1"/>
            </p:cNvSpPr>
            <p:nvPr/>
          </p:nvSpPr>
          <p:spPr bwMode="auto">
            <a:xfrm>
              <a:off x="609599" y="5721572"/>
              <a:ext cx="4419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Total order sensitivity index for Parameter 1: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685800" y="3124200"/>
            <a:ext cx="744378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609600" y="34290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/>
              <a:t>For a simple example, with three uncertain parameters: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37530"/>
            <a:ext cx="8229600" cy="319147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b="1" dirty="0"/>
              <a:t>First-order index: </a:t>
            </a:r>
            <a:r>
              <a:rPr lang="en-US" dirty="0"/>
              <a:t>the fraction of total variance that a parameter is responsible for by itself</a:t>
            </a:r>
          </a:p>
          <a:p>
            <a:pPr marL="457200" indent="-457200">
              <a:buFont typeface="Arial" charset="0"/>
              <a:buChar char="•"/>
            </a:pPr>
            <a:r>
              <a:rPr lang="en-US" b="1" dirty="0"/>
              <a:t>Total-order index: </a:t>
            </a:r>
            <a:r>
              <a:rPr lang="en-US" dirty="0"/>
              <a:t>the fraction of total variance that a parameter is responsible for, including interactions with other parameters</a:t>
            </a:r>
          </a:p>
        </p:txBody>
      </p:sp>
    </p:spTree>
    <p:extLst>
      <p:ext uri="{BB962C8B-B14F-4D97-AF65-F5344CB8AC3E}">
        <p14:creationId xmlns:p14="http://schemas.microsoft.com/office/powerpoint/2010/main" val="37442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 </a:t>
            </a:r>
            <a:r>
              <a:rPr lang="en-US" dirty="0" err="1"/>
              <a:t>Sobol</a:t>
            </a:r>
            <a:r>
              <a:rPr lang="en-US" dirty="0"/>
              <a:t> sensitivity indices for linear (separable) functions </a:t>
            </a:r>
          </a:p>
        </p:txBody>
      </p:sp>
      <p:pic>
        <p:nvPicPr>
          <p:cNvPr id="25604" name="Picture 2" descr="C:\jon\research\Ngs-experiment\Figures\compare_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9"/>
          <a:stretch>
            <a:fillRect/>
          </a:stretch>
        </p:blipFill>
        <p:spPr bwMode="auto">
          <a:xfrm>
            <a:off x="152400" y="1981200"/>
            <a:ext cx="88280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7391400" cy="639762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No interactions: total-order indices sum to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93113" cy="1325562"/>
          </a:xfrm>
        </p:spPr>
        <p:txBody>
          <a:bodyPr/>
          <a:lstStyle/>
          <a:p>
            <a:pPr algn="l"/>
            <a:r>
              <a:rPr lang="en-US" altLang="en-US" dirty="0"/>
              <a:t>Example </a:t>
            </a:r>
            <a:r>
              <a:rPr lang="en-US" altLang="en-US" dirty="0" err="1"/>
              <a:t>Sobol</a:t>
            </a:r>
            <a:r>
              <a:rPr lang="en-US" altLang="en-US" dirty="0"/>
              <a:t> sensitivity indices for separable and non-separable functions</a:t>
            </a:r>
          </a:p>
        </p:txBody>
      </p:sp>
      <p:pic>
        <p:nvPicPr>
          <p:cNvPr id="26628" name="Picture 2" descr="C:\jon\research\Ngs-experiment\Figures\compare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6"/>
          <a:stretch>
            <a:fillRect/>
          </a:stretch>
        </p:blipFill>
        <p:spPr bwMode="auto">
          <a:xfrm>
            <a:off x="1200150" y="1905000"/>
            <a:ext cx="6629400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5715000"/>
            <a:ext cx="8697913" cy="639762"/>
          </a:xfrm>
        </p:spPr>
        <p:txBody>
          <a:bodyPr>
            <a:noAutofit/>
          </a:bodyPr>
          <a:lstStyle/>
          <a:p>
            <a:r>
              <a:rPr lang="en-US" altLang="en-US" sz="2400" dirty="0">
                <a:ea typeface="ＭＳ Ｐゴシック" charset="-128"/>
              </a:rPr>
              <a:t>With interactions, sum &gt; 1 because interactions are double-counted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1117</Words>
  <Application>Microsoft Macintosh PowerPoint</Application>
  <PresentationFormat>On-screen Show (4:3)</PresentationFormat>
  <Paragraphs>158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CMU Bright</vt:lpstr>
      <vt:lpstr>Courier</vt:lpstr>
      <vt:lpstr>Gill Sans MT</vt:lpstr>
      <vt:lpstr>Source Sans Pro</vt:lpstr>
      <vt:lpstr>Source Sans Pro Light</vt:lpstr>
      <vt:lpstr>Office Theme</vt:lpstr>
      <vt:lpstr>Sensitivity Analysis with SALib (Python) </vt:lpstr>
      <vt:lpstr>Which uncertain inputs have the most influence on model outputs?</vt:lpstr>
      <vt:lpstr>Sensitivity analysis in general</vt:lpstr>
      <vt:lpstr>Local SA: Derivatives at a point</vt:lpstr>
      <vt:lpstr>Global SA: Sample throughout the space</vt:lpstr>
      <vt:lpstr>Sobol Variance Decomposition</vt:lpstr>
      <vt:lpstr>PowerPoint Presentation</vt:lpstr>
      <vt:lpstr>Example Sobol sensitivity indices for linear (separable) functions </vt:lpstr>
      <vt:lpstr>Example Sobol sensitivity indices for separable and non-separable functions</vt:lpstr>
      <vt:lpstr>SA: three main steps (Pianosi et al. 2016)</vt:lpstr>
      <vt:lpstr>Step 1: Sample parameters (Sobol method)</vt:lpstr>
      <vt:lpstr>Uniform Random Monte Carlo Sampling vs. Sobol Sequence Sampling (“quasi-random”)</vt:lpstr>
      <vt:lpstr>Step 2: Run model for all samples in the matrices A, B, and C. Save the output Y.</vt:lpstr>
      <vt:lpstr>Step 3: Use the model output Y to estimate conditional variances </vt:lpstr>
      <vt:lpstr>Bootstrapping</vt:lpstr>
      <vt:lpstr>Sensitivity Analysis Library (SALib)</vt:lpstr>
      <vt:lpstr>Methods included in SALib</vt:lpstr>
      <vt:lpstr>Example: Ishigami function</vt:lpstr>
      <vt:lpstr>Example</vt:lpstr>
      <vt:lpstr>Interpreting results</vt:lpstr>
      <vt:lpstr>Frequently asked questions</vt:lpstr>
      <vt:lpstr>Example: rainfall-runoff model</vt:lpstr>
      <vt:lpstr>HyMod rainfall-runoff model (Moore 1985)</vt:lpstr>
      <vt:lpstr>PowerPoint Presentation</vt:lpstr>
      <vt:lpstr>Limitations</vt:lpstr>
      <vt:lpstr>Considerations for groundwater models</vt:lpstr>
      <vt:lpstr>Example results: parameter sensitivity across space/time</vt:lpstr>
      <vt:lpstr>Sensitivity analysis: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Jon Herman</cp:lastModifiedBy>
  <cp:revision>369</cp:revision>
  <cp:lastPrinted>2020-01-01T23:31:19Z</cp:lastPrinted>
  <dcterms:created xsi:type="dcterms:W3CDTF">2006-08-16T00:00:00Z</dcterms:created>
  <dcterms:modified xsi:type="dcterms:W3CDTF">2022-04-27T15:31:07Z</dcterms:modified>
</cp:coreProperties>
</file>