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6" r:id="rId2"/>
    <p:sldId id="287" r:id="rId3"/>
    <p:sldId id="278" r:id="rId4"/>
    <p:sldId id="259" r:id="rId5"/>
    <p:sldId id="260" r:id="rId6"/>
    <p:sldId id="291" r:id="rId7"/>
    <p:sldId id="264" r:id="rId8"/>
    <p:sldId id="261" r:id="rId9"/>
    <p:sldId id="262" r:id="rId10"/>
    <p:sldId id="280" r:id="rId11"/>
    <p:sldId id="267" r:id="rId12"/>
    <p:sldId id="258" r:id="rId13"/>
    <p:sldId id="268" r:id="rId14"/>
    <p:sldId id="295" r:id="rId15"/>
    <p:sldId id="296" r:id="rId16"/>
    <p:sldId id="288" r:id="rId17"/>
    <p:sldId id="301" r:id="rId18"/>
    <p:sldId id="281" r:id="rId19"/>
    <p:sldId id="270" r:id="rId20"/>
    <p:sldId id="282" r:id="rId21"/>
    <p:sldId id="289" r:id="rId22"/>
    <p:sldId id="284" r:id="rId23"/>
    <p:sldId id="297" r:id="rId24"/>
    <p:sldId id="298" r:id="rId25"/>
    <p:sldId id="299" r:id="rId26"/>
    <p:sldId id="302" r:id="rId27"/>
    <p:sldId id="271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86"/>
            <p14:sldId id="287"/>
            <p14:sldId id="278"/>
            <p14:sldId id="259"/>
            <p14:sldId id="260"/>
            <p14:sldId id="291"/>
            <p14:sldId id="264"/>
            <p14:sldId id="261"/>
            <p14:sldId id="262"/>
            <p14:sldId id="280"/>
            <p14:sldId id="267"/>
            <p14:sldId id="258"/>
            <p14:sldId id="268"/>
            <p14:sldId id="295"/>
            <p14:sldId id="296"/>
            <p14:sldId id="288"/>
            <p14:sldId id="301"/>
            <p14:sldId id="281"/>
            <p14:sldId id="270"/>
            <p14:sldId id="282"/>
            <p14:sldId id="289"/>
            <p14:sldId id="284"/>
            <p14:sldId id="297"/>
            <p14:sldId id="298"/>
            <p14:sldId id="299"/>
            <p14:sldId id="302"/>
            <p14:sldId id="27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76"/>
    <p:restoredTop sz="94526"/>
  </p:normalViewPr>
  <p:slideViewPr>
    <p:cSldViewPr>
      <p:cViewPr varScale="1">
        <p:scale>
          <a:sx n="46" d="100"/>
          <a:sy n="46" d="100"/>
        </p:scale>
        <p:origin x="176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E45E88-A1F8-EC44-A3CF-3C203A867E06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herman/GRA-2020-SALi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bootstrap-sampl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ALib/SA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/>
              <a:t>Sensitivity Analysis with </a:t>
            </a:r>
            <a:r>
              <a:rPr lang="en-US" sz="3600" dirty="0" err="1"/>
              <a:t>SALib</a:t>
            </a:r>
            <a:r>
              <a:rPr lang="en-US" sz="3600" dirty="0"/>
              <a:t> (Python)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GRA Short Course - Jan. 13, 2020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114800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Jon Herman</a:t>
            </a:r>
            <a:endParaRPr lang="en-US" sz="2400" baseline="30000" dirty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Assistant Professor, Civil &amp; Environmental Engineering</a:t>
            </a: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UC Davis</a:t>
            </a: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Materials: </a:t>
            </a:r>
            <a:r>
              <a:rPr lang="en-US" sz="2400" dirty="0">
                <a:latin typeface="Calibri Light" charset="0"/>
                <a:hlinkClick r:id="rId3"/>
              </a:rPr>
              <a:t>https://github.com/jdherman/GRA-2020-SALib</a:t>
            </a:r>
            <a:r>
              <a:rPr lang="en-US" sz="2400" dirty="0">
                <a:latin typeface="Calibri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9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SA: three main steps </a:t>
            </a:r>
            <a:r>
              <a:rPr lang="en-US" sz="2400" dirty="0"/>
              <a:t>(</a:t>
            </a:r>
            <a:r>
              <a:rPr lang="en-US" sz="2400" dirty="0" err="1"/>
              <a:t>Pianosi</a:t>
            </a:r>
            <a:r>
              <a:rPr lang="en-US" sz="2400" dirty="0"/>
              <a:t> et al. 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Sample parameters (</a:t>
            </a:r>
            <a:r>
              <a:rPr lang="en-US" dirty="0" err="1"/>
              <a:t>Sobol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Need to define upper and lower bounds for each uncertain parameter. Then, uniform sample </a:t>
                </a:r>
                <a:r>
                  <a:rPr lang="en-US" b="1" i="1" dirty="0"/>
                  <a:t>N</a:t>
                </a:r>
                <a:r>
                  <a:rPr lang="en-US" dirty="0"/>
                  <a:t> sets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Cross samples, holding one </a:t>
                </a:r>
                <a:r>
                  <a:rPr lang="en-US" dirty="0" err="1"/>
                  <a:t>param</a:t>
                </a:r>
                <a:r>
                  <a:rPr lang="en-US" dirty="0"/>
                  <a:t>. fixed at a time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This creates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+2)</m:t>
                    </m:r>
                  </m:oMath>
                </a14:m>
                <a:r>
                  <a:rPr lang="en-US" dirty="0"/>
                  <a:t> parameter sets to run through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  <a:blipFill rotWithShape="0">
                <a:blip r:embed="rId2"/>
                <a:stretch>
                  <a:fillRect l="-133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262"/>
            <a:ext cx="9144000" cy="3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1025" y="317499"/>
            <a:ext cx="8332788" cy="9858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ill Sans MT" charset="0"/>
                <a:ea typeface="ＭＳ Ｐゴシック" charset="-128"/>
              </a:rPr>
              <a:t>Uniform Random Monte Carlo Sampling vs.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Sequence Sampling (“quasi-random”)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E2E59-0C32-9541-8401-AAD042C6A362}" type="slidenum">
              <a:rPr lang="en-US" altLang="en-US" sz="10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8100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973263" y="5029200"/>
            <a:ext cx="5270500" cy="1106488"/>
            <a:chOff x="1973263" y="5029200"/>
            <a:chExt cx="5270500" cy="1106680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63" y="5029200"/>
              <a:ext cx="6953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5029200"/>
              <a:ext cx="4667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686175" y="5368925"/>
              <a:ext cx="2244606" cy="7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Error Growth Rate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for estimating variance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 flipV="1">
              <a:off x="2970213" y="5256213"/>
              <a:ext cx="688975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5715000" y="5256213"/>
              <a:ext cx="685800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53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2: Run model for all samples in the matrices A, B, and C. Save the output 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step is user-specific and decoupled from everything else. Could even be in a different language, or using a GUI. Just save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3: Use the model output Y to </a:t>
            </a:r>
            <a:r>
              <a:rPr lang="en-US" i="1" dirty="0">
                <a:solidFill>
                  <a:srgbClr val="C00000"/>
                </a:solidFill>
              </a:rPr>
              <a:t>estimate </a:t>
            </a:r>
            <a:r>
              <a:rPr lang="en-US" dirty="0"/>
              <a:t>conditional 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calculate sample mean and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  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First-order (only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Total-order (everything except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~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  <a:blipFill rotWithShape="0">
                <a:blip r:embed="rId2"/>
                <a:stretch>
                  <a:fillRect l="-1481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00" t="10251" r="74167" b="50607"/>
          <a:stretch/>
        </p:blipFill>
        <p:spPr>
          <a:xfrm>
            <a:off x="7257393" y="1066800"/>
            <a:ext cx="1905000" cy="1295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167" t="6633" r="41667" b="49620"/>
          <a:stretch/>
        </p:blipFill>
        <p:spPr>
          <a:xfrm>
            <a:off x="7315200" y="2308280"/>
            <a:ext cx="17526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805" t="58669" r="75029" b="2189"/>
          <a:stretch/>
        </p:blipFill>
        <p:spPr>
          <a:xfrm>
            <a:off x="7391400" y="3756080"/>
            <a:ext cx="1752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611"/>
          </a:xfrm>
        </p:spPr>
        <p:txBody>
          <a:bodyPr>
            <a:normAutofit/>
          </a:bodyPr>
          <a:lstStyle/>
          <a:p>
            <a:r>
              <a:rPr lang="en-US"/>
              <a:t>Bootstrapping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We are estimating sensitivity indices from a sample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The accuracy of this estimate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How to create a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without running more model evaluations?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Bootstrapping: Resample many times from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replacement,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  <a:blipFill rotWithShape="0">
                <a:blip r:embed="rId2"/>
                <a:stretch>
                  <a:fillRect l="-133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54864"/>
            <a:ext cx="5791200" cy="2803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8298" y="5826886"/>
            <a:ext cx="224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http://www.statisticshowto.com/bootstrap-sample/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21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Library (</a:t>
            </a:r>
            <a:r>
              <a:rPr lang="en-US" dirty="0" err="1"/>
              <a:t>SALib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Library: </a:t>
            </a:r>
            <a:r>
              <a:rPr lang="en-US" sz="2400" dirty="0">
                <a:hlinkClick r:id="rId2"/>
              </a:rPr>
              <a:t>https://github.com/SALib/SALib</a:t>
            </a:r>
            <a:r>
              <a:rPr lang="en-US" sz="2400" dirty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Installation: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SALib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/>
              <a:t>Requirements: Python, NumPy, SciPy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7468" y="5855464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www.continuum.io</a:t>
            </a:r>
            <a:r>
              <a:rPr lang="en-US" dirty="0"/>
              <a:t>/downloads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483354"/>
            <a:ext cx="266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AEB3-C724-9142-9B5B-585C4999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included in SALib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6D5A1-9936-1A41-B998-D5372B72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7D83-1F45-0E44-88E8-2EAD0E98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1"/>
          <a:stretch/>
        </p:blipFill>
        <p:spPr>
          <a:xfrm>
            <a:off x="0" y="1274717"/>
            <a:ext cx="9144000" cy="2479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80658-4613-9A4F-96C2-B728CCC6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91000"/>
            <a:ext cx="8229600" cy="1930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We’ll focus on </a:t>
            </a:r>
            <a:r>
              <a:rPr lang="en-US" dirty="0" err="1"/>
              <a:t>Sobol</a:t>
            </a:r>
            <a:r>
              <a:rPr lang="en-US" dirty="0"/>
              <a:t>, but the examples/ folder on </a:t>
            </a:r>
            <a:r>
              <a:rPr lang="en-US" dirty="0" err="1"/>
              <a:t>Github</a:t>
            </a:r>
            <a:r>
              <a:rPr lang="en-US" dirty="0"/>
              <a:t> contains all of these</a:t>
            </a:r>
          </a:p>
        </p:txBody>
      </p:sp>
    </p:spTree>
    <p:extLst>
      <p:ext uri="{BB962C8B-B14F-4D97-AF65-F5344CB8AC3E}">
        <p14:creationId xmlns:p14="http://schemas.microsoft.com/office/powerpoint/2010/main" val="39826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Ishigami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22860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This is a test function used for SA method benchmarking, because we know what the answer should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67000"/>
            <a:ext cx="894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First “pip install </a:t>
            </a:r>
            <a:r>
              <a:rPr lang="en-US" dirty="0" err="1"/>
              <a:t>SALib</a:t>
            </a:r>
            <a:r>
              <a:rPr lang="en-US" dirty="0"/>
              <a:t>” on the command line. Then: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8856"/>
            <a:ext cx="6516384" cy="45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/>
              <a:t>Which uncertain inputs have the most influence on model outputs?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/>
                  <a:t>(climate, land use, uncertain system parameters, etc.)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3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5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4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reading the tea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581400"/>
            <a:ext cx="8229600" cy="2819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X1 and X3 interact (second-order)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This is reflected in the difference between their respective first- and total-order indices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Confidence intervals should shrink as </a:t>
            </a:r>
            <a:r>
              <a:rPr lang="en-US" b="1" i="1" dirty="0"/>
              <a:t>N</a:t>
            </a:r>
            <a:r>
              <a:rPr lang="en-US" dirty="0"/>
              <a:t> increases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Negative values are not possible – they are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5636"/>
            <a:ext cx="4800600" cy="21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Did I run enough samples?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Check confidence intervals roughly &lt; 10%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  <a:p>
                <a:pPr marL="0" indent="0"/>
                <a:r>
                  <a:rPr lang="en-US" dirty="0"/>
                  <a:t>Are the parameter ranges justified?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Subjective and very important</a:t>
                </a:r>
              </a:p>
              <a:p>
                <a:pPr marL="0" indent="0"/>
                <a:r>
                  <a:rPr lang="en-US" dirty="0"/>
                  <a:t>Why are there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This shouldn’t happen – check CIs, probably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/>
                <a:r>
                  <a:rPr lang="en-US" dirty="0"/>
                  <a:t>How to separate “sensitive” vs. “not sensitive” </a:t>
                </a:r>
                <a:r>
                  <a:rPr lang="en-US" dirty="0" err="1"/>
                  <a:t>params</a:t>
                </a:r>
                <a:r>
                  <a:rPr lang="en-US" dirty="0"/>
                  <a:t>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b="0" dirty="0"/>
                  <a:t>Again a subjective choice, depends on the number of parameters. But can eliminate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 (within the CI)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b="0" dirty="0"/>
              </a:p>
              <a:p>
                <a:pPr marL="0" indent="0"/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  <a:blipFill rotWithShape="0">
                <a:blip r:embed="rId2"/>
                <a:stretch>
                  <a:fillRect l="-148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rainfall-runoff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263" y="3657600"/>
            <a:ext cx="2062537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/>
              <a:t>Uncertain parameters (6 of them, see code)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209800" y="3774469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Science happens in 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81182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  <a:blipFill rotWithShape="0">
                <a:blip r:embed="rId3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1031268"/>
            <a:ext cx="6553200" cy="2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Important questions: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Which model output should we use?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What are the input parameter ranges?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Do any of them vary over orders of magnitude? (if so, consider sampling in log space)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880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HyMod</a:t>
            </a:r>
            <a:r>
              <a:rPr lang="en-US" dirty="0"/>
              <a:t> rainfall-runoff model (Moore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Ignore the snow part for now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Soil moisture bucket: 2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∈[0,1]</m:t>
                    </m:r>
                  </m:oMath>
                </a14:m>
                <a:r>
                  <a:rPr lang="en-US" dirty="0"/>
                  <a:t> is the fraction of runoff that becomes “quick flow”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are rate constants for quick/slow flow (time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  <a:blipFill rotWithShape="0">
                <a:blip r:embed="rId2"/>
                <a:stretch>
                  <a:fillRect l="-2151" t="-1250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C:\Documents and Settings\jdh33\My Documents\Research\Paper - WRR Consistency of Controls\Paper and Figures\Figure 3 - Model Diagrams\testthius.png"/>
          <p:cNvPicPr>
            <a:picLocks noChangeAspect="1" noChangeArrowheads="1"/>
          </p:cNvPicPr>
          <p:nvPr/>
        </p:nvPicPr>
        <p:blipFill rotWithShape="1">
          <a:blip r:embed="rId3" cstate="print"/>
          <a:srcRect t="10291" r="75928" b="44428"/>
          <a:stretch/>
        </p:blipFill>
        <p:spPr bwMode="auto">
          <a:xfrm>
            <a:off x="304800" y="1752600"/>
            <a:ext cx="3124200" cy="313775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19400"/>
            <a:ext cx="532638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229600" cy="237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851050"/>
            <a:ext cx="6318250" cy="40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33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These results are specific to the error metric (RMSE vs. some other metric)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Also specific to the time period (</a:t>
            </a:r>
            <a:r>
              <a:rPr lang="en-US" dirty="0" err="1"/>
              <a:t>precip</a:t>
            </a:r>
            <a:r>
              <a:rPr lang="en-US" dirty="0"/>
              <a:t>/temp)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… and, specific to the parameter ranges that were chosen - very important for nonlinear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B4E-0510-1149-B04D-1793B5D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groundwater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19C3-077B-9D4A-A50D-5D8D0D70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 sensitivity varies across space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runtime generally long</a:t>
            </a:r>
          </a:p>
          <a:p>
            <a:pPr marL="857250" lvl="1" indent="-457200"/>
            <a:r>
              <a:rPr lang="en-US" dirty="0"/>
              <a:t>Screening methods in SALib (Morris, FAST): effective parameter ranking with fewer samples</a:t>
            </a:r>
          </a:p>
          <a:p>
            <a:pPr marL="857250" lvl="1" indent="-457200"/>
            <a:r>
              <a:rPr lang="en-US" dirty="0"/>
              <a:t>Surrogate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Mix of uncertain environmental and human parameters</a:t>
            </a:r>
          </a:p>
          <a:p>
            <a:pPr marL="857250" lvl="1" indent="-457200"/>
            <a:r>
              <a:rPr lang="en-US" dirty="0"/>
              <a:t>Implications for interpreting SA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BE50-9EA9-C241-A94F-36AA3158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 results: parameter sensitivity across space/time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29966" y="1484781"/>
            <a:ext cx="8038750" cy="175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69567"/>
            <a:ext cx="644672" cy="2859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4" y="3657600"/>
            <a:ext cx="9144000" cy="1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A way of analyzing simulation models as a black box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Which parameters matter most?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should we invest in measuring better?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ones can we ignore?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Local vs. global SA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3 decoupled steps: sample parameters, run model, analyze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FEB6-56E4-864F-8EB0-C252065D8840}"/>
              </a:ext>
            </a:extLst>
          </p:cNvPr>
          <p:cNvSpPr txBox="1"/>
          <p:nvPr/>
        </p:nvSpPr>
        <p:spPr>
          <a:xfrm>
            <a:off x="14748" y="3716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For a model with K uncertain parameters, </a:t>
                </a:r>
                <a:r>
                  <a:rPr lang="en-US" dirty="0" err="1"/>
                  <a:t>i</a:t>
                </a:r>
                <a:r>
                  <a:rPr lang="en-US" dirty="0"/>
                  <a:t>=1,</a:t>
                </a:r>
                <a:r>
                  <a:rPr lang="is-IS" dirty="0"/>
                  <a:t>…,K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Calculate a sensitivity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s-IS" dirty="0"/>
                  <a:t> for each one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There are many different methods to do this (see Pianosi et al. 2016 for a review)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  <a:p>
                <a:pPr marL="0" indent="0"/>
                <a:r>
                  <a:rPr lang="en-US" dirty="0"/>
                  <a:t>Interpret the results to figure out: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are most important (we should devote more effort to estimating these accurately)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can be ignored and fixed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 rotWithShape="0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3160" y="338932"/>
            <a:ext cx="8229600" cy="7826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Local SA: Derivatives at a point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03838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Problem: Which point to use? Misses interactions.</a:t>
            </a:r>
          </a:p>
        </p:txBody>
      </p:sp>
      <p:pic>
        <p:nvPicPr>
          <p:cNvPr id="23557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27592"/>
          <a:stretch>
            <a:fillRect/>
          </a:stretch>
        </p:blipFill>
        <p:spPr bwMode="auto">
          <a:xfrm>
            <a:off x="304800" y="1752600"/>
            <a:ext cx="7848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000500" y="2895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14800" y="2362200"/>
            <a:ext cx="0" cy="533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4229100" y="3009900"/>
            <a:ext cx="4953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6858000" y="2374900"/>
            <a:ext cx="723900" cy="762000"/>
            <a:chOff x="6858000" y="2374582"/>
            <a:chExt cx="723899" cy="762000"/>
          </a:xfrm>
        </p:grpSpPr>
        <p:sp>
          <p:nvSpPr>
            <p:cNvPr id="18" name="Oval 17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7239000" y="3203575"/>
            <a:ext cx="723900" cy="762000"/>
            <a:chOff x="6858000" y="2374582"/>
            <a:chExt cx="723899" cy="762000"/>
          </a:xfrm>
        </p:grpSpPr>
        <p:sp>
          <p:nvSpPr>
            <p:cNvPr id="23" name="Oval 22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69"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Global SA: Sample throughout the space</a:t>
            </a: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2133600" y="1198222"/>
            <a:ext cx="4800600" cy="5029504"/>
            <a:chOff x="2686050" y="1143000"/>
            <a:chExt cx="3595360" cy="3767936"/>
          </a:xfrm>
        </p:grpSpPr>
        <p:pic>
          <p:nvPicPr>
            <p:cNvPr id="24586" name="Picture 2" descr="C:\jon\research\Ngs-experiment\Figures\compare_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59" t="18919" b="35072"/>
            <a:stretch>
              <a:fillRect/>
            </a:stretch>
          </p:blipFill>
          <p:spPr bwMode="auto">
            <a:xfrm>
              <a:off x="2686050" y="1143000"/>
              <a:ext cx="3595360" cy="3767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352739" y="15240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09898" y="161935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67029" y="198137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8477" y="221002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38457" y="266732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477" y="26768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898" y="2913438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3691" y="331516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24187" y="342948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2746" y="377245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3691" y="41916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28953" y="385820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67036" y="430597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8647" y="1600297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70247" y="163840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27406" y="173367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84537" y="2095702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5985" y="23243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1668" y="384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5985" y="279117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27406" y="3027762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19452" y="317225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41695" y="354380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0254" y="38867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55958" y="439171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46461" y="397252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13123" y="44298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86155" y="17146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3096" y="235293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92454" y="3524754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4537" y="25990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6744" y="3000768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71865" y="322941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95625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86155" y="368671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0918" y="223860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86145" y="144786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38538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9" y="4986284"/>
            <a:ext cx="6604000" cy="849312"/>
          </a:xfrm>
        </p:spPr>
        <p:txBody>
          <a:bodyPr/>
          <a:lstStyle/>
          <a:p>
            <a:pPr marL="0"/>
            <a:r>
              <a:rPr lang="en-US" altLang="en-US" sz="2400" dirty="0">
                <a:ea typeface="ＭＳ Ｐゴシック" charset="-128"/>
              </a:rPr>
              <a:t>These can be estimated with numerical integration of the global sample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Content Placeholder 2"/>
              <p:cNvSpPr txBox="1">
                <a:spLocks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Variance of model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𝑉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input parameters can be broken up into: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123…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independent contribution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contribution of the second-order interaction between the pair of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</p:txBody>
          </p:sp>
        </mc:Choice>
        <mc:Fallback xmlns="">
          <p:sp>
            <p:nvSpPr>
              <p:cNvPr id="2458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blipFill rotWithShape="0">
                <a:blip r:embed="rId2"/>
                <a:stretch>
                  <a:fillRect l="-1202" t="-1301" r="-1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198688" y="5821363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80808"/>
                </a:solidFill>
                <a:latin typeface="CMU Bright" charset="0"/>
                <a:sym typeface="Wingdings" charset="2"/>
              </a:rPr>
              <a:t> </a:t>
            </a:r>
            <a:r>
              <a:rPr lang="en-US" altLang="en-US" sz="2400">
                <a:solidFill>
                  <a:srgbClr val="080808"/>
                </a:solidFill>
                <a:latin typeface="CMU Bright" charset="0"/>
              </a:rPr>
              <a:t>Saltelli et al. 2008 “Global SA: The Primer”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64065C-973F-C544-A8CD-482468907281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609600" y="4114800"/>
            <a:ext cx="7519988" cy="1676400"/>
            <a:chOff x="609599" y="4495800"/>
            <a:chExt cx="7519908" cy="1676400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0525" y="4495800"/>
              <a:ext cx="4643275" cy="923330"/>
            </a:xfrm>
            <a:prstGeom prst="rect">
              <a:avLst/>
            </a:prstGeom>
            <a:blipFill rotWithShape="1">
              <a:blip r:embed="rId3"/>
              <a:stretch>
                <a:fillRect t="-19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10" name="Text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29200" y="5004765"/>
              <a:ext cx="3100307" cy="116743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28682" name="TextBox 2"/>
            <p:cNvSpPr txBox="1">
              <a:spLocks noChangeArrowheads="1"/>
            </p:cNvSpPr>
            <p:nvPr/>
          </p:nvSpPr>
          <p:spPr bwMode="auto">
            <a:xfrm>
              <a:off x="609599" y="4521875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variance:</a:t>
              </a:r>
            </a:p>
          </p:txBody>
        </p:sp>
        <p:sp>
          <p:nvSpPr>
            <p:cNvPr id="28683" name="TextBox 5"/>
            <p:cNvSpPr txBox="1">
              <a:spLocks noChangeArrowheads="1"/>
            </p:cNvSpPr>
            <p:nvPr/>
          </p:nvSpPr>
          <p:spPr bwMode="auto">
            <a:xfrm>
              <a:off x="609599" y="5117068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First order sensitivity index for Parameter 1:</a:t>
              </a:r>
            </a:p>
          </p:txBody>
        </p:sp>
        <p:sp>
          <p:nvSpPr>
            <p:cNvPr id="28684" name="TextBox 14"/>
            <p:cNvSpPr txBox="1">
              <a:spLocks noChangeArrowheads="1"/>
            </p:cNvSpPr>
            <p:nvPr/>
          </p:nvSpPr>
          <p:spPr bwMode="auto">
            <a:xfrm>
              <a:off x="609599" y="5721572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order sensitivity index for Parameter 1: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3124200"/>
            <a:ext cx="74437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609600" y="3429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For a simple example, with three uncertain parameters: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37530"/>
            <a:ext cx="8229600" cy="319147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1" dirty="0"/>
              <a:t>First-order index: </a:t>
            </a:r>
            <a:r>
              <a:rPr lang="en-US" dirty="0"/>
              <a:t>the fraction of total variance that a parameter is responsible for by itself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/>
              <a:t>Total-order index: </a:t>
            </a:r>
            <a:r>
              <a:rPr lang="en-US" dirty="0"/>
              <a:t>the fraction of total variance that a parameter is responsible for, including interactions with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37442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err="1"/>
              <a:t>Sobol</a:t>
            </a:r>
            <a:r>
              <a:rPr lang="en-US" dirty="0"/>
              <a:t> sensitivity indices for linear (separable) functions </a:t>
            </a:r>
          </a:p>
        </p:txBody>
      </p:sp>
      <p:pic>
        <p:nvPicPr>
          <p:cNvPr id="25604" name="Picture 2" descr="C:\jon\research\Ngs-experiment\Figures\compare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/>
          <a:stretch>
            <a:fillRect/>
          </a:stretch>
        </p:blipFill>
        <p:spPr bwMode="auto">
          <a:xfrm>
            <a:off x="152400" y="1981200"/>
            <a:ext cx="88280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No interactions: total-order indices sum to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3113" cy="1325562"/>
          </a:xfrm>
        </p:spPr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dirty="0" err="1"/>
              <a:t>Sobol</a:t>
            </a:r>
            <a:r>
              <a:rPr lang="en-US" altLang="en-US" dirty="0"/>
              <a:t> sensitivity indices for separable and non-separable functions</a:t>
            </a:r>
          </a:p>
        </p:txBody>
      </p:sp>
      <p:pic>
        <p:nvPicPr>
          <p:cNvPr id="26628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/>
          <a:stretch>
            <a:fillRect/>
          </a:stretch>
        </p:blipFill>
        <p:spPr bwMode="auto">
          <a:xfrm>
            <a:off x="1200150" y="1905000"/>
            <a:ext cx="6629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697913" cy="63976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charset="-128"/>
              </a:rPr>
              <a:t>With interactions, sum &gt; 1 because interactions are double-counted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1154</Words>
  <Application>Microsoft Macintosh PowerPoint</Application>
  <PresentationFormat>On-screen Show (4:3)</PresentationFormat>
  <Paragraphs>160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MS Gothic</vt:lpstr>
      <vt:lpstr>ＭＳ Ｐゴシック</vt:lpstr>
      <vt:lpstr>Arial</vt:lpstr>
      <vt:lpstr>Calibri</vt:lpstr>
      <vt:lpstr>Calibri Light</vt:lpstr>
      <vt:lpstr>Cambria Math</vt:lpstr>
      <vt:lpstr>CMU Bright</vt:lpstr>
      <vt:lpstr>Courier</vt:lpstr>
      <vt:lpstr>Gill Sans MT</vt:lpstr>
      <vt:lpstr>Source Sans Pro</vt:lpstr>
      <vt:lpstr>Source Sans Pro Light</vt:lpstr>
      <vt:lpstr>Wingdings</vt:lpstr>
      <vt:lpstr>Office Theme</vt:lpstr>
      <vt:lpstr>Sensitivity Analysis with SALib (Python) </vt:lpstr>
      <vt:lpstr>Which uncertain inputs have the most influence on model outputs?</vt:lpstr>
      <vt:lpstr>Sensitivity analysis in general</vt:lpstr>
      <vt:lpstr>Local SA: Derivatives at a point</vt:lpstr>
      <vt:lpstr>Global SA: Sample throughout the space</vt:lpstr>
      <vt:lpstr>Sobol Variance Decomposition</vt:lpstr>
      <vt:lpstr>PowerPoint Presentation</vt:lpstr>
      <vt:lpstr>Example Sobol sensitivity indices for linear (separable) functions </vt:lpstr>
      <vt:lpstr>Example Sobol sensitivity indices for separable and non-separable functions</vt:lpstr>
      <vt:lpstr>SA: three main steps (Pianosi et al. 2016)</vt:lpstr>
      <vt:lpstr>Step 1: Sample parameters (Sobol method)</vt:lpstr>
      <vt:lpstr>Uniform Random Monte Carlo Sampling vs. Sobol Sequence Sampling (“quasi-random”)</vt:lpstr>
      <vt:lpstr>Step 2: Run model for all samples in the matrices A, B, and C. Save the output Y.</vt:lpstr>
      <vt:lpstr>Step 3: Use the model output Y to estimate conditional variances </vt:lpstr>
      <vt:lpstr>Bootstrapping</vt:lpstr>
      <vt:lpstr>Sensitivity Analysis Library (SALib)</vt:lpstr>
      <vt:lpstr>Methods included in SALib</vt:lpstr>
      <vt:lpstr>Example: Ishigami function</vt:lpstr>
      <vt:lpstr>Example</vt:lpstr>
      <vt:lpstr>Results: reading the tea leaves</vt:lpstr>
      <vt:lpstr>Frequently asked questions</vt:lpstr>
      <vt:lpstr>Example: rainfall-runoff model</vt:lpstr>
      <vt:lpstr>HyMod rainfall-runoff model (Moore 1985)</vt:lpstr>
      <vt:lpstr>PowerPoint Presentation</vt:lpstr>
      <vt:lpstr>Limitations</vt:lpstr>
      <vt:lpstr>Considerations for groundwater models</vt:lpstr>
      <vt:lpstr>Example results: parameter sensitivity across space/time</vt:lpstr>
      <vt:lpstr>Sensitivity analysis: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355</cp:revision>
  <cp:lastPrinted>2020-01-01T23:31:19Z</cp:lastPrinted>
  <dcterms:created xsi:type="dcterms:W3CDTF">2006-08-16T00:00:00Z</dcterms:created>
  <dcterms:modified xsi:type="dcterms:W3CDTF">2020-01-12T16:46:56Z</dcterms:modified>
</cp:coreProperties>
</file>