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78" r:id="rId4"/>
    <p:sldId id="275" r:id="rId5"/>
    <p:sldId id="266" r:id="rId6"/>
    <p:sldId id="267" r:id="rId7"/>
    <p:sldId id="269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56"/>
            <p14:sldId id="258"/>
            <p14:sldId id="278"/>
            <p14:sldId id="275"/>
            <p14:sldId id="266"/>
            <p14:sldId id="267"/>
            <p14:sldId id="269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4626"/>
  </p:normalViewPr>
  <p:slideViewPr>
    <p:cSldViewPr>
      <p:cViewPr varScale="1">
        <p:scale>
          <a:sx n="121" d="100"/>
          <a:sy n="121" d="100"/>
        </p:scale>
        <p:origin x="19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a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Reservoir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114800"/>
            <a:ext cx="6400800" cy="1752600"/>
          </a:xfrm>
        </p:spPr>
        <p:txBody>
          <a:bodyPr/>
          <a:lstStyle/>
          <a:p>
            <a:r>
              <a:rPr lang="en-US" dirty="0"/>
              <a:t>Jan. 2018</a:t>
            </a:r>
          </a:p>
        </p:txBody>
      </p:sp>
    </p:spTree>
    <p:extLst>
      <p:ext uri="{BB962C8B-B14F-4D97-AF65-F5344CB8AC3E}">
        <p14:creationId xmlns:p14="http://schemas.microsoft.com/office/powerpoint/2010/main" val="59680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Simplified 2-reservoir model (image/data from PCWA)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50595"/>
            <a:ext cx="8001000" cy="580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50595"/>
            <a:ext cx="2675904" cy="40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A42B-D1F6-DB47-A0C9-7EDD8DD1220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770010">
            <a:off x="4578724" y="1303026"/>
            <a:ext cx="1500574" cy="792162"/>
          </a:xfrm>
        </p:spPr>
        <p:txBody>
          <a:bodyPr>
            <a:normAutofit/>
          </a:bodyPr>
          <a:lstStyle/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Middle Fork American 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30F5D-AD48-C849-BEC8-8C9FC126E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7D5EC5-B270-2A49-9291-4369C68B1332}"/>
              </a:ext>
            </a:extLst>
          </p:cNvPr>
          <p:cNvCxnSpPr>
            <a:stCxn id="5" idx="5"/>
          </p:cNvCxnSpPr>
          <p:nvPr/>
        </p:nvCxnSpPr>
        <p:spPr>
          <a:xfrm flipV="1">
            <a:off x="4259350" y="1004997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FA171A-722F-774A-8EA6-A9A25AB0D6F1}"/>
              </a:ext>
            </a:extLst>
          </p:cNvPr>
          <p:cNvCxnSpPr/>
          <p:nvPr/>
        </p:nvCxnSpPr>
        <p:spPr>
          <a:xfrm flipV="1">
            <a:off x="1610869" y="2540985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DE5006-DE94-DE4A-9A94-DD764D41DBE0}"/>
              </a:ext>
            </a:extLst>
          </p:cNvPr>
          <p:cNvCxnSpPr/>
          <p:nvPr/>
        </p:nvCxnSpPr>
        <p:spPr>
          <a:xfrm flipV="1">
            <a:off x="6535062" y="2895601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4BBFF9-C0A9-6F46-8602-C05328DA18AB}"/>
              </a:ext>
            </a:extLst>
          </p:cNvPr>
          <p:cNvCxnSpPr/>
          <p:nvPr/>
        </p:nvCxnSpPr>
        <p:spPr>
          <a:xfrm flipV="1">
            <a:off x="3806003" y="4481407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6C10D8-682C-D944-981A-20F0637B7A9D}"/>
              </a:ext>
            </a:extLst>
          </p:cNvPr>
          <p:cNvSpPr txBox="1">
            <a:spLocks/>
          </p:cNvSpPr>
          <p:nvPr/>
        </p:nvSpPr>
        <p:spPr>
          <a:xfrm rot="19770010">
            <a:off x="6793513" y="3221592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Rubicon River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60976B-F403-E547-AA98-3AA9786EEC1C}"/>
              </a:ext>
            </a:extLst>
          </p:cNvPr>
          <p:cNvCxnSpPr>
            <a:cxnSpLocks/>
          </p:cNvCxnSpPr>
          <p:nvPr/>
        </p:nvCxnSpPr>
        <p:spPr>
          <a:xfrm>
            <a:off x="2086771" y="1405047"/>
            <a:ext cx="1254082" cy="406703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CA0BC41-A607-F744-A563-F4256CFD007E}"/>
              </a:ext>
            </a:extLst>
          </p:cNvPr>
          <p:cNvSpPr txBox="1">
            <a:spLocks/>
          </p:cNvSpPr>
          <p:nvPr/>
        </p:nvSpPr>
        <p:spPr>
          <a:xfrm rot="1159114">
            <a:off x="2026940" y="1099216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Duncan Creek Diversion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10DB82-7E3B-4A4C-AD98-F92644117EBD}"/>
              </a:ext>
            </a:extLst>
          </p:cNvPr>
          <p:cNvCxnSpPr>
            <a:cxnSpLocks/>
          </p:cNvCxnSpPr>
          <p:nvPr/>
        </p:nvCxnSpPr>
        <p:spPr>
          <a:xfrm>
            <a:off x="4214389" y="2594689"/>
            <a:ext cx="1395985" cy="80675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784FF9-9D6C-C94A-AF9F-34E0DCDBFD5D}"/>
              </a:ext>
            </a:extLst>
          </p:cNvPr>
          <p:cNvCxnSpPr>
            <a:cxnSpLocks/>
          </p:cNvCxnSpPr>
          <p:nvPr/>
        </p:nvCxnSpPr>
        <p:spPr>
          <a:xfrm>
            <a:off x="2181374" y="3401442"/>
            <a:ext cx="3429000" cy="47775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8E19E120-94FF-B244-9322-368075641B7C}"/>
              </a:ext>
            </a:extLst>
          </p:cNvPr>
          <p:cNvSpPr/>
          <p:nvPr/>
        </p:nvSpPr>
        <p:spPr>
          <a:xfrm>
            <a:off x="5153174" y="2895602"/>
            <a:ext cx="1856233" cy="1600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Hell Hole Reservoir</a:t>
            </a:r>
          </a:p>
          <a:p>
            <a:pPr algn="ctr"/>
            <a:r>
              <a:rPr lang="en-US" sz="1400" dirty="0"/>
              <a:t>207.6 TAF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883016BE-C58C-DC45-A4BB-0952BD028043}"/>
              </a:ext>
            </a:extLst>
          </p:cNvPr>
          <p:cNvSpPr/>
          <p:nvPr/>
        </p:nvSpPr>
        <p:spPr>
          <a:xfrm>
            <a:off x="2867174" y="1004997"/>
            <a:ext cx="1856234" cy="16002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French Meadows Reservoir</a:t>
            </a:r>
          </a:p>
          <a:p>
            <a:pPr algn="ctr"/>
            <a:r>
              <a:rPr lang="en-US" sz="1400" dirty="0"/>
              <a:t>136.4 TAF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2129C0-8DBF-C747-A97D-60D1022991FE}"/>
              </a:ext>
            </a:extLst>
          </p:cNvPr>
          <p:cNvSpPr/>
          <p:nvPr/>
        </p:nvSpPr>
        <p:spPr>
          <a:xfrm>
            <a:off x="5602109" y="3370244"/>
            <a:ext cx="259367" cy="25936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0FEFA8-D58D-DA47-928B-4F343E24770B}"/>
              </a:ext>
            </a:extLst>
          </p:cNvPr>
          <p:cNvSpPr/>
          <p:nvPr/>
        </p:nvSpPr>
        <p:spPr>
          <a:xfrm>
            <a:off x="1915634" y="3271758"/>
            <a:ext cx="259367" cy="25936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B4DE36B-280B-1448-BFEF-D2055D980151}"/>
              </a:ext>
            </a:extLst>
          </p:cNvPr>
          <p:cNvSpPr txBox="1">
            <a:spLocks/>
          </p:cNvSpPr>
          <p:nvPr/>
        </p:nvSpPr>
        <p:spPr>
          <a:xfrm>
            <a:off x="5111189" y="2403152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French Meadows Powerhouse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15.3 MW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0AC2717-357E-904F-80E2-F9C91785A30A}"/>
              </a:ext>
            </a:extLst>
          </p:cNvPr>
          <p:cNvSpPr txBox="1">
            <a:spLocks/>
          </p:cNvSpPr>
          <p:nvPr/>
        </p:nvSpPr>
        <p:spPr>
          <a:xfrm>
            <a:off x="1610869" y="3543473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Middle Fork Powerhouse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122.4 MW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AE208-6730-3947-AABD-2B69AE6C5B02}"/>
              </a:ext>
            </a:extLst>
          </p:cNvPr>
          <p:cNvCxnSpPr/>
          <p:nvPr/>
        </p:nvCxnSpPr>
        <p:spPr>
          <a:xfrm flipV="1">
            <a:off x="1710427" y="2485822"/>
            <a:ext cx="1066800" cy="62682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C1BFD0-F4ED-C249-BFC8-DBA155E10658}"/>
              </a:ext>
            </a:extLst>
          </p:cNvPr>
          <p:cNvCxnSpPr/>
          <p:nvPr/>
        </p:nvCxnSpPr>
        <p:spPr>
          <a:xfrm flipV="1">
            <a:off x="4098792" y="4656812"/>
            <a:ext cx="1066800" cy="62682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AF14663-EE24-6340-A1DE-AA385BC198BF}"/>
              </a:ext>
            </a:extLst>
          </p:cNvPr>
          <p:cNvSpPr txBox="1">
            <a:spLocks/>
          </p:cNvSpPr>
          <p:nvPr/>
        </p:nvSpPr>
        <p:spPr>
          <a:xfrm rot="19727219">
            <a:off x="1386606" y="2254411"/>
            <a:ext cx="159083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Environmental flow requirements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78CBC76-D4C2-3249-9F99-AFA2282BB0F9}"/>
              </a:ext>
            </a:extLst>
          </p:cNvPr>
          <p:cNvSpPr txBox="1">
            <a:spLocks/>
          </p:cNvSpPr>
          <p:nvPr/>
        </p:nvSpPr>
        <p:spPr>
          <a:xfrm rot="19727219">
            <a:off x="4167019" y="4821384"/>
            <a:ext cx="159083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Environmental flow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88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flow data from USGS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87" y="1066800"/>
            <a:ext cx="8229600" cy="2915818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Only French Meadows inflow is changed by the hydrologic modeling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Model period 10/1/1980 – 9/30/2015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Model assumes </a:t>
            </a:r>
            <a:r>
              <a:rPr lang="en-US" dirty="0" err="1"/>
              <a:t>env</a:t>
            </a:r>
            <a:r>
              <a:rPr lang="en-US" dirty="0"/>
              <a:t>. flows met first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Then, hydropower production is calculated using a linear storage-elevation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9" y="4022768"/>
            <a:ext cx="9144000" cy="28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Year-round instream flow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4103244" cy="2590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12844" y="1295400"/>
            <a:ext cx="3924300" cy="258632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4014778"/>
            <a:ext cx="7029410" cy="15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flow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/>
          <a:lstStyle/>
          <a:p>
            <a:r>
              <a:rPr lang="en-US" dirty="0"/>
              <a:t>Second, add pulse flows. 4 scenarios: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No pulse (only instream flows)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FERC proposed (“FERC”)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+1 day/step, +10% </a:t>
            </a:r>
            <a:r>
              <a:rPr lang="en-US" sz="2000" dirty="0" err="1"/>
              <a:t>cfs</a:t>
            </a:r>
            <a:r>
              <a:rPr lang="en-US" sz="2000" dirty="0"/>
              <a:t>/day (“increase”)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Same, plus a &lt;20% restriction on </a:t>
            </a:r>
            <a:r>
              <a:rPr lang="en-US" sz="2000" dirty="0" err="1"/>
              <a:t>rampdown</a:t>
            </a:r>
            <a:r>
              <a:rPr lang="en-US" sz="2000" dirty="0"/>
              <a:t> (“</a:t>
            </a:r>
            <a:r>
              <a:rPr lang="en-US" sz="2000" dirty="0" err="1"/>
              <a:t>increase_rampdown</a:t>
            </a:r>
            <a:r>
              <a:rPr lang="en-US" sz="2000" dirty="0"/>
              <a:t>”)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Only apply to W/AN year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26" y="3574026"/>
            <a:ext cx="4519347" cy="3283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54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historical release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35" y="990599"/>
            <a:ext cx="8229600" cy="545035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To run other scenarios, we first have to represent the hydropower release policy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Approximated from observed historical data, assuming a set of “if-then” rules based on storage and day of the year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695059"/>
            <a:ext cx="7162800" cy="1880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1" y="2666999"/>
            <a:ext cx="2046910" cy="2514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89" y="2667000"/>
            <a:ext cx="7221411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experiments: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How much hydropower is generated under different hydrologic scenarios, if the release policy stays the same?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What if the release policies are re-optimized to each hydrologic scenario?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3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31" y="3429000"/>
            <a:ext cx="6599617" cy="2230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533400"/>
            <a:ext cx="6743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237</Words>
  <Application>Microsoft Macintosh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Source Sans Pro</vt:lpstr>
      <vt:lpstr>Source Sans Pro Light</vt:lpstr>
      <vt:lpstr>Office Theme</vt:lpstr>
      <vt:lpstr>Reservoir model</vt:lpstr>
      <vt:lpstr>Simplified 2-reservoir model (image/data from PCWA)</vt:lpstr>
      <vt:lpstr>PowerPoint Presentation</vt:lpstr>
      <vt:lpstr>Daily flow data from USGS</vt:lpstr>
      <vt:lpstr>Year-round instream flow requirements</vt:lpstr>
      <vt:lpstr>Pulse flow requirements</vt:lpstr>
      <vt:lpstr>Fitting the historical release policy</vt:lpstr>
      <vt:lpstr>Two experiments: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299</cp:revision>
  <dcterms:created xsi:type="dcterms:W3CDTF">2006-08-16T00:00:00Z</dcterms:created>
  <dcterms:modified xsi:type="dcterms:W3CDTF">2020-05-13T16:57:31Z</dcterms:modified>
</cp:coreProperties>
</file>