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8" r:id="rId4"/>
    <p:sldId id="394" r:id="rId5"/>
    <p:sldId id="339" r:id="rId6"/>
    <p:sldId id="389" r:id="rId7"/>
    <p:sldId id="380" r:id="rId8"/>
    <p:sldId id="347" r:id="rId9"/>
    <p:sldId id="345" r:id="rId10"/>
    <p:sldId id="349" r:id="rId11"/>
    <p:sldId id="332" r:id="rId12"/>
    <p:sldId id="351" r:id="rId13"/>
    <p:sldId id="348" r:id="rId14"/>
    <p:sldId id="352" r:id="rId15"/>
    <p:sldId id="382" r:id="rId16"/>
    <p:sldId id="353" r:id="rId17"/>
    <p:sldId id="354" r:id="rId18"/>
    <p:sldId id="333" r:id="rId19"/>
    <p:sldId id="326" r:id="rId20"/>
    <p:sldId id="273" r:id="rId21"/>
    <p:sldId id="388" r:id="rId22"/>
    <p:sldId id="387" r:id="rId23"/>
    <p:sldId id="396" r:id="rId24"/>
    <p:sldId id="397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5A1A02-05D8-4CFA-B575-DAC6415359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6F7E5-5AE1-489A-9F58-28820E71AB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0BD6291-6737-41B1-A8DC-D6EC45959F82}" type="datetimeFigureOut">
              <a:rPr lang="en-US"/>
              <a:pPr>
                <a:defRPr/>
              </a:pPr>
              <a:t>6/4/2019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910DF33-30F3-4B52-81CC-CA2FA1568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46AAA3-6E06-4313-A871-A480ABE9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610F0-1E76-495D-8CF3-1C56226FE2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16C18-185B-42C1-B2F6-0BF3CFD1C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C6765D1-7D66-4C64-A833-B4BA9C2AD0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4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Represents</a:t>
            </a:r>
            <a:r>
              <a:rPr lang="en-US" baseline="0" dirty="0"/>
              <a:t> more than 85% of all autos manufactured in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7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500" kern="0" dirty="0"/>
              <a:t>Analysis</a:t>
            </a:r>
            <a:r>
              <a:rPr lang="en-US" sz="1500" kern="0" baseline="0" dirty="0"/>
              <a:t> done in SAS v9.4</a:t>
            </a:r>
          </a:p>
          <a:p>
            <a:pPr lvl="0"/>
            <a:endParaRPr lang="en-US" sz="1500" kern="0" baseline="0" dirty="0"/>
          </a:p>
          <a:p>
            <a:pPr lvl="0"/>
            <a:r>
              <a:rPr lang="en-US" sz="1500" kern="0" baseline="0" dirty="0"/>
              <a:t>Mixed linear model with AutoRegressive1 (“ar1”) link function</a:t>
            </a:r>
          </a:p>
          <a:p>
            <a:pPr lvl="0"/>
            <a:endParaRPr lang="en-US" sz="1500" kern="0" baseline="0" dirty="0"/>
          </a:p>
          <a:p>
            <a:pPr lvl="0"/>
            <a:r>
              <a:rPr lang="en-US" sz="1500" kern="0" baseline="0" dirty="0"/>
              <a:t>H1 – supports the view of Supply Base Reduction before Great Recession</a:t>
            </a:r>
          </a:p>
          <a:p>
            <a:pPr lvl="0"/>
            <a:r>
              <a:rPr lang="en-US" sz="1500" kern="0" baseline="0" dirty="0"/>
              <a:t>H2a – shows shift to Supply Base Expansion after Great Recession</a:t>
            </a:r>
          </a:p>
          <a:p>
            <a:pPr lvl="0"/>
            <a:r>
              <a:rPr lang="en-US" sz="1500" kern="0" baseline="0" dirty="0"/>
              <a:t>H3 – shows no difference in supply base size last year before recession to first year after recession</a:t>
            </a:r>
          </a:p>
          <a:p>
            <a:pPr lvl="0"/>
            <a:endParaRPr lang="en-US" sz="1500" kern="0" baseline="0" dirty="0"/>
          </a:p>
          <a:p>
            <a:pPr lvl="0"/>
            <a:r>
              <a:rPr lang="en-US" sz="1500" kern="0" baseline="0" dirty="0"/>
              <a:t>No change if 2009 is first “post-recession” year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4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sz="1500" kern="0" dirty="0"/>
                  <a:t>H1 – Prior to 2008, Supply Base Reduction supported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=-3.8059, p=0.0003) </a:t>
                </a:r>
                <a:endParaRPr lang="en-US" sz="1500" kern="0" dirty="0"/>
              </a:p>
              <a:p>
                <a:pPr lvl="1"/>
                <a:r>
                  <a:rPr lang="en-US" sz="1500" kern="0" dirty="0"/>
                  <a:t>H2a – After 2010, Supply Base Expansion supported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 = 8.4386, p&lt;0.0001) </a:t>
                </a:r>
              </a:p>
              <a:p>
                <a:pPr lvl="1"/>
                <a:r>
                  <a:rPr lang="en-US" sz="1500" kern="0" dirty="0"/>
                  <a:t>H2b – After 2010, increased Supply Base Reduction not supported</a:t>
                </a:r>
              </a:p>
              <a:p>
                <a:pPr lvl="1"/>
                <a:r>
                  <a:rPr lang="en-US" sz="1500" kern="0" dirty="0"/>
                  <a:t>H3 – During Great Recession, reduced Supply Base not supported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=-4.1937, p=0.0846)</a:t>
                </a:r>
              </a:p>
              <a:p>
                <a:pPr lvl="1"/>
                <a:endParaRPr lang="en-US" sz="1600" kern="0" dirty="0"/>
              </a:p>
              <a:p>
                <a:pPr lvl="1"/>
                <a:endParaRPr lang="en-US" sz="1600" kern="0" dirty="0"/>
              </a:p>
              <a:p>
                <a:pPr lvl="1"/>
                <a:r>
                  <a:rPr lang="en-US" sz="1600" kern="0" dirty="0"/>
                  <a:t>No change in results if</a:t>
                </a:r>
                <a:r>
                  <a:rPr lang="en-US" sz="1600" kern="0" baseline="0" dirty="0"/>
                  <a:t> 2009 is first post-recession year</a:t>
                </a:r>
              </a:p>
              <a:p>
                <a:pPr lvl="1"/>
                <a:endParaRPr lang="en-US" sz="1600" kern="0" baseline="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sz="1500" kern="0" dirty="0" smtClean="0"/>
                  <a:t>H1 – Prior to 2008, Supply Base Reduction supported  (</a:t>
                </a:r>
                <a:r>
                  <a:rPr lang="en-US" sz="1600" i="0">
                    <a:latin typeface="Cambria Math"/>
                  </a:rPr>
                  <a:t>𝛽_1</a:t>
                </a:r>
                <a:r>
                  <a:rPr lang="en-US" sz="1600" dirty="0"/>
                  <a:t>=-3.8059, </a:t>
                </a:r>
                <a:r>
                  <a:rPr lang="en-US" sz="1600" dirty="0" smtClean="0"/>
                  <a:t>p=0.0003) </a:t>
                </a:r>
                <a:endParaRPr lang="en-US" sz="1500" kern="0" dirty="0" smtClean="0"/>
              </a:p>
              <a:p>
                <a:pPr lvl="1"/>
                <a:r>
                  <a:rPr lang="en-US" sz="1500" kern="0" dirty="0" smtClean="0"/>
                  <a:t>H2a – After 2010, Supply Base Expansion supported (</a:t>
                </a:r>
                <a:r>
                  <a:rPr lang="en-US" sz="1600" i="0">
                    <a:latin typeface="Cambria Math"/>
                  </a:rPr>
                  <a:t>𝛽_1+𝛽_3</a:t>
                </a:r>
                <a:r>
                  <a:rPr lang="en-US" sz="1600" dirty="0"/>
                  <a:t> = </a:t>
                </a:r>
                <a:r>
                  <a:rPr lang="en-US" sz="1600" dirty="0" smtClean="0"/>
                  <a:t>8.4386, </a:t>
                </a:r>
                <a:r>
                  <a:rPr lang="en-US" sz="1600" dirty="0"/>
                  <a:t>p&lt;0.0001) </a:t>
                </a:r>
              </a:p>
              <a:p>
                <a:pPr lvl="1"/>
                <a:r>
                  <a:rPr lang="en-US" sz="1500" kern="0" dirty="0" smtClean="0"/>
                  <a:t>H2b – After 2010, increased Supply Base Reduction not supported</a:t>
                </a:r>
              </a:p>
              <a:p>
                <a:pPr lvl="1"/>
                <a:r>
                  <a:rPr lang="en-US" sz="1500" kern="0" dirty="0" smtClean="0"/>
                  <a:t>H3 – During Great Recession, reduced Supply Base not supported (</a:t>
                </a:r>
                <a:r>
                  <a:rPr lang="en-US" sz="1600" i="0">
                    <a:latin typeface="Cambria Math"/>
                  </a:rPr>
                  <a:t>𝛽_2</a:t>
                </a:r>
                <a:r>
                  <a:rPr lang="en-US" sz="1600" dirty="0"/>
                  <a:t>=-4.1937, </a:t>
                </a:r>
                <a:r>
                  <a:rPr lang="en-US" sz="1600" dirty="0" smtClean="0"/>
                  <a:t>p=0.0846</a:t>
                </a:r>
                <a:r>
                  <a:rPr lang="en-US" sz="1600" dirty="0" smtClean="0"/>
                  <a:t>)</a:t>
                </a:r>
              </a:p>
              <a:p>
                <a:pPr lvl="1"/>
                <a:endParaRPr lang="en-US" sz="1600" kern="0" dirty="0" smtClean="0"/>
              </a:p>
              <a:p>
                <a:pPr lvl="1"/>
                <a:endParaRPr lang="en-US" sz="1600" kern="0" dirty="0" smtClean="0"/>
              </a:p>
              <a:p>
                <a:pPr lvl="1"/>
                <a:r>
                  <a:rPr lang="en-US" sz="1600" kern="0" dirty="0" smtClean="0"/>
                  <a:t>No change in results if</a:t>
                </a:r>
                <a:r>
                  <a:rPr lang="en-US" sz="1600" kern="0" baseline="0" dirty="0" smtClean="0"/>
                  <a:t> 2009 is first post-recession year</a:t>
                </a:r>
              </a:p>
              <a:p>
                <a:pPr lvl="1"/>
                <a:endParaRPr lang="en-US" sz="1600" kern="0" baseline="0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3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Most importantly, our results demonstrate a clear shift in SBM strategy embraced by practicing managers, yet mostly unacknowledged in the academic literature.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However, utilizing the analytical approach of interrupted time series analysis on a unique longitudinal dataset, our results demonstrate that practicing managers have clearly changed their SBM strategies after the Great Recession.  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33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This dissertation research focuses on how the dynamics of the supply network change over time and impact firm performance.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We expand the definition of the supply network to include the competitors of the buying firm as well as their suppliers.  This expanded competitive network view provides a more realistic understanding of the environment in which competitor firms operate.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By investigating the structural changes in the many-to-many relationships within the competitive network, this research highlights that the focal firm is not centrally controlling the characteristics of its network.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We also propose a new network metric to capture the importance of a firm’s supply base within the competitive network.  Based upon the concept of power/dependence in buyer-supplier relationships, our metric of supply base power offers another aspect to be included in risk evaluations.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98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98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5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5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0A0F916A-B037-47A5-985B-50A6F1FD70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87E2EF70-E0C9-4AA5-A9D4-4F18DD132E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63ED1694-2E17-4C0D-864D-DC756F8ED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5B5A60-C110-4868-AB1A-6FB32D6DB3D4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50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2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sz="1500" kern="0" dirty="0"/>
              <a:t>Great Recession:  </a:t>
            </a:r>
          </a:p>
          <a:p>
            <a:pPr lvl="1"/>
            <a:r>
              <a:rPr lang="en-US" sz="1500" kern="0" dirty="0"/>
              <a:t>Worldwide businesses, real estate, financial assets reduced $11 trillion USD </a:t>
            </a:r>
            <a:r>
              <a:rPr lang="en-US" sz="1400" kern="0" dirty="0"/>
              <a:t>(Roberts, 2009)</a:t>
            </a:r>
          </a:p>
          <a:p>
            <a:pPr lvl="1"/>
            <a:r>
              <a:rPr lang="en-US" sz="1500" kern="0" dirty="0"/>
              <a:t>Changed labor markets, consumption patterns – even mortality and marriage rates </a:t>
            </a:r>
            <a:r>
              <a:rPr lang="en-US" sz="1400" kern="0" dirty="0"/>
              <a:t>(</a:t>
            </a:r>
            <a:r>
              <a:rPr lang="en-US" sz="1400" kern="0" dirty="0" err="1"/>
              <a:t>Grusky</a:t>
            </a:r>
            <a:r>
              <a:rPr lang="en-US" sz="1400" kern="0" dirty="0"/>
              <a:t> et al, 2011)</a:t>
            </a:r>
          </a:p>
          <a:p>
            <a:pPr lvl="1"/>
            <a:r>
              <a:rPr lang="en-US" sz="1500" kern="0" dirty="0"/>
              <a:t>World trade feel by 25%-30% </a:t>
            </a:r>
            <a:r>
              <a:rPr lang="en-US" sz="1400" kern="0" dirty="0"/>
              <a:t>(</a:t>
            </a:r>
            <a:r>
              <a:rPr lang="en-US" sz="1400" kern="0" dirty="0" err="1"/>
              <a:t>Grusky</a:t>
            </a:r>
            <a:r>
              <a:rPr lang="en-US" sz="1400" kern="0" dirty="0"/>
              <a:t> et al, 2011)</a:t>
            </a:r>
          </a:p>
          <a:p>
            <a:pPr lvl="1"/>
            <a:endParaRPr lang="en-US" sz="1400" kern="0" dirty="0"/>
          </a:p>
          <a:p>
            <a:r>
              <a:rPr lang="en-US" sz="1900" kern="0" dirty="0"/>
              <a:t>Buyer-Supplier relationship impact?</a:t>
            </a:r>
          </a:p>
          <a:p>
            <a:pPr lvl="1"/>
            <a:r>
              <a:rPr lang="en-US" sz="1500" kern="0" dirty="0"/>
              <a:t>Few studies on supply base management during the Great Recession </a:t>
            </a:r>
            <a:r>
              <a:rPr lang="en-US" sz="1400" kern="0" dirty="0"/>
              <a:t>(Krause and </a:t>
            </a:r>
            <a:r>
              <a:rPr lang="en-US" sz="1400" kern="0" dirty="0" err="1"/>
              <a:t>Ellram</a:t>
            </a:r>
            <a:r>
              <a:rPr lang="en-US" sz="1400" kern="0" dirty="0"/>
              <a:t>, 2014)</a:t>
            </a:r>
            <a:endParaRPr lang="en-US" sz="1500" kern="0" dirty="0"/>
          </a:p>
          <a:p>
            <a:pPr lvl="1"/>
            <a:r>
              <a:rPr lang="en-US" sz="1500" kern="0" dirty="0"/>
              <a:t>Post-recession strategies appear to be unacknowledged (</a:t>
            </a:r>
            <a:r>
              <a:rPr lang="en-US" sz="1500" kern="0" dirty="0" err="1"/>
              <a:t>Roh</a:t>
            </a:r>
            <a:r>
              <a:rPr lang="en-US" sz="1500" kern="0" dirty="0"/>
              <a:t> et al, 2014; Song et al, 2014)</a:t>
            </a:r>
          </a:p>
          <a:p>
            <a:pPr lvl="1"/>
            <a:endParaRPr lang="en-US" sz="1400" kern="0" dirty="0"/>
          </a:p>
          <a:p>
            <a:endParaRPr lang="en-US" sz="1600" kern="0" dirty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/>
              <a:t>Punctuated Equilibrium Theory (Eldridge and Gould, 1972)</a:t>
            </a:r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Supply Base -</a:t>
            </a:r>
            <a:r>
              <a:rPr lang="en-US" sz="1200" kern="0" dirty="0"/>
              <a:t> the collection of suppliers that provide goods or services and are actively managed by the buying company </a:t>
            </a:r>
            <a:r>
              <a:rPr lang="en-US" sz="1100" kern="0" dirty="0"/>
              <a:t>(Choi and Krause, 2006)</a:t>
            </a:r>
            <a:endParaRPr lang="en-US" sz="1200" kern="0" dirty="0"/>
          </a:p>
          <a:p>
            <a:endParaRPr lang="en-US" sz="1600" kern="0" dirty="0"/>
          </a:p>
          <a:p>
            <a:r>
              <a:rPr lang="en-US" sz="1600" kern="0" dirty="0"/>
              <a:t>Supply Base Management - </a:t>
            </a:r>
            <a:r>
              <a:rPr lang="en-US" sz="1200" kern="0" dirty="0"/>
              <a:t>various strategies used by firms to maximize their performance through their relationships with suppliers </a:t>
            </a:r>
            <a:r>
              <a:rPr lang="en-US" sz="1100" kern="0" dirty="0"/>
              <a:t>(Anderson et al, 2000; Choi and Hong, 2002; Hahn et al, 1990)</a:t>
            </a:r>
            <a:endParaRPr lang="en-US" sz="1200" kern="0" dirty="0"/>
          </a:p>
          <a:p>
            <a:pPr marL="0" indent="0">
              <a:buNone/>
            </a:pPr>
            <a:endParaRPr lang="en-US" sz="1600" kern="0" dirty="0"/>
          </a:p>
          <a:p>
            <a:r>
              <a:rPr lang="en-US" sz="1600" kern="0" dirty="0"/>
              <a:t>Supply Base Reduction – </a:t>
            </a:r>
            <a:r>
              <a:rPr lang="en-US" sz="1200" kern="0" dirty="0"/>
              <a:t>develop long-term, heavily inter-twined relationships between buying firms and a decreasing number of suppliers (Hartley and Choi, 1996; Ogden and Carter, 2008; Trent and </a:t>
            </a:r>
            <a:r>
              <a:rPr lang="en-US" sz="1200" kern="0" dirty="0" err="1"/>
              <a:t>Monczka</a:t>
            </a:r>
            <a:r>
              <a:rPr lang="en-US" sz="1200" kern="0" dirty="0"/>
              <a:t>, 1998)</a:t>
            </a:r>
            <a:endParaRPr lang="en-US" sz="1600" kern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9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6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900" kern="0" dirty="0"/>
              <a:t>Buyer-Supplier relationship impact?</a:t>
            </a:r>
          </a:p>
          <a:p>
            <a:pPr lvl="1"/>
            <a:r>
              <a:rPr lang="en-US" sz="1500" kern="0" dirty="0"/>
              <a:t>Few studies on supply base management during the Great Recession </a:t>
            </a:r>
            <a:r>
              <a:rPr lang="en-US" sz="1400" kern="0" dirty="0"/>
              <a:t>(Krause and </a:t>
            </a:r>
            <a:r>
              <a:rPr lang="en-US" sz="1400" kern="0" dirty="0" err="1"/>
              <a:t>Ellram</a:t>
            </a:r>
            <a:r>
              <a:rPr lang="en-US" sz="1400" kern="0" dirty="0"/>
              <a:t>, 2014)</a:t>
            </a:r>
            <a:endParaRPr lang="en-US" sz="1500" kern="0" dirty="0"/>
          </a:p>
          <a:p>
            <a:pPr lvl="1"/>
            <a:r>
              <a:rPr lang="en-US" sz="1500" kern="0" dirty="0"/>
              <a:t>Post-recession strategies appear to be unacknowledged (</a:t>
            </a:r>
            <a:r>
              <a:rPr lang="en-US" sz="1500" kern="0" dirty="0" err="1"/>
              <a:t>Roh</a:t>
            </a:r>
            <a:r>
              <a:rPr lang="en-US" sz="1500" kern="0" dirty="0"/>
              <a:t> et al, 2014; Song et al, 2014)</a:t>
            </a:r>
          </a:p>
          <a:p>
            <a:pPr lvl="1"/>
            <a:endParaRPr lang="en-US" sz="1400" kern="0" dirty="0"/>
          </a:p>
          <a:p>
            <a:endParaRPr lang="en-US" sz="1600" kern="0" dirty="0"/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/>
              <a:t>Punctuated Equilibrium Theory (Eldridge and Gould, 1972)</a:t>
            </a:r>
          </a:p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/>
              <a:t>- Identified</a:t>
            </a:r>
            <a:r>
              <a:rPr lang="en-US" sz="1600" kern="0" baseline="0" dirty="0"/>
              <a:t> as a “promising underutilized theory” (</a:t>
            </a:r>
            <a:r>
              <a:rPr lang="en-US" sz="1600" kern="0" baseline="0" dirty="0" err="1"/>
              <a:t>Wowack</a:t>
            </a:r>
            <a:r>
              <a:rPr lang="en-US" sz="1600" kern="0" baseline="0" dirty="0"/>
              <a:t> </a:t>
            </a:r>
            <a:r>
              <a:rPr lang="en-US" sz="1600" kern="0" baseline="0"/>
              <a:t>and Boone, 2015) in JSCM</a:t>
            </a:r>
            <a:endParaRPr lang="en-US" sz="1600" kern="0" dirty="0"/>
          </a:p>
          <a:p>
            <a:endParaRPr lang="en-US" sz="1600" kern="0" dirty="0"/>
          </a:p>
          <a:p>
            <a:endParaRPr lang="en-US" sz="1600" kern="0" dirty="0"/>
          </a:p>
          <a:p>
            <a:r>
              <a:rPr lang="en-US" sz="1600" kern="0" dirty="0"/>
              <a:t>Supply Base -</a:t>
            </a:r>
            <a:r>
              <a:rPr lang="en-US" sz="1200" kern="0" dirty="0"/>
              <a:t> the collection of suppliers that provide goods or services and are actively managed by the buying company </a:t>
            </a:r>
            <a:r>
              <a:rPr lang="en-US" sz="1100" kern="0" dirty="0"/>
              <a:t>(Choi and Krause, 2006)</a:t>
            </a:r>
            <a:endParaRPr lang="en-US" sz="1200" kern="0" dirty="0"/>
          </a:p>
          <a:p>
            <a:endParaRPr lang="en-US" sz="1600" kern="0" dirty="0"/>
          </a:p>
          <a:p>
            <a:r>
              <a:rPr lang="en-US" sz="1600" kern="0" dirty="0"/>
              <a:t>Supply Base Management - </a:t>
            </a:r>
            <a:r>
              <a:rPr lang="en-US" sz="1200" kern="0" dirty="0"/>
              <a:t>various strategies used by firms to maximize their performance through their relationships with suppliers </a:t>
            </a:r>
            <a:r>
              <a:rPr lang="en-US" sz="1100" kern="0" dirty="0"/>
              <a:t>(Anderson et al, 2000; Choi and Hong, 2002; Hahn et al, 1990)</a:t>
            </a:r>
            <a:endParaRPr lang="en-US" sz="1200" kern="0" dirty="0"/>
          </a:p>
          <a:p>
            <a:pPr marL="0" indent="0">
              <a:buNone/>
            </a:pPr>
            <a:endParaRPr lang="en-US" sz="1600" kern="0" dirty="0"/>
          </a:p>
          <a:p>
            <a:r>
              <a:rPr lang="en-US" sz="1600" kern="0" dirty="0"/>
              <a:t>Supply Base Reduction – </a:t>
            </a:r>
            <a:r>
              <a:rPr lang="en-US" sz="1200" kern="0" dirty="0"/>
              <a:t>develop long-term, heavily inter-twined relationships between buying firms and a decreasing number of suppliers (Hartley and Choi, 1996; Ogden and Carter, 2008; Trent and </a:t>
            </a:r>
            <a:r>
              <a:rPr lang="en-US" sz="1200" kern="0" dirty="0" err="1"/>
              <a:t>Monczka</a:t>
            </a:r>
            <a:r>
              <a:rPr lang="en-US" sz="1200" kern="0" dirty="0"/>
              <a:t>, 1998)</a:t>
            </a:r>
            <a:endParaRPr lang="en-US" sz="1600" kern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8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i="1" dirty="0"/>
              <a:t>Research Question: How did buying firms’ SBM strategies change before and after the “Great Recession”?</a:t>
            </a:r>
          </a:p>
          <a:p>
            <a:endParaRPr lang="en-US" sz="1400" kern="0" dirty="0"/>
          </a:p>
          <a:p>
            <a:r>
              <a:rPr lang="en-US" sz="1200" i="1" dirty="0"/>
              <a:t>H1:  Prior to the Great Recession, the equilibrium state was supply base size reduction (i.e. negative association with time).</a:t>
            </a:r>
          </a:p>
          <a:p>
            <a:endParaRPr lang="en-US" sz="1050" kern="0" dirty="0"/>
          </a:p>
          <a:p>
            <a:r>
              <a:rPr lang="en-US" sz="1200" i="1" dirty="0"/>
              <a:t>H2a:  After the Great Recession, the equilibrium state becomes supply base expansion (i.e. positive association with time).</a:t>
            </a:r>
          </a:p>
          <a:p>
            <a:pPr marL="0" indent="0">
              <a:buNone/>
            </a:pPr>
            <a:endParaRPr lang="en-US" sz="1200" i="1" kern="0" dirty="0"/>
          </a:p>
          <a:p>
            <a:r>
              <a:rPr lang="en-US" sz="1200" i="1" dirty="0"/>
              <a:t>H2b:  After the Great Recession, the equilibrium state becomes significantly faster supply base reduction (i.e. larger negative association with time).</a:t>
            </a:r>
          </a:p>
          <a:p>
            <a:endParaRPr lang="en-US" sz="1200" i="1" dirty="0"/>
          </a:p>
          <a:p>
            <a:r>
              <a:rPr lang="en-US" sz="1200" i="1" dirty="0"/>
              <a:t>H3:  The number of suppliers in the first year after the Great Recession is significantly smaller than the number of suppliers in the last year before the Great Recession.</a:t>
            </a:r>
            <a:endParaRPr lang="en-US" sz="1200" kern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43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NAICS 336111 (“Automobile Manufacturing”), NAICS code 336112 (“Light Truck and Utility Vehicle Manufacturing”), and SIC code 3711 (“Motor Vehicles and Car Bodies”).   Total of 208 firms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1E4584-09D8-451C-A8DB-8F66702D37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9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F03ED7-6815-4917-AD28-094172DFDE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42A3B3-710B-4DA0-A52C-0E616234EE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385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DB9628-E309-45F2-B4FD-5933C75A418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2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8397FA-89C2-4988-B79A-14198D401D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03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F3B4DE-0ABF-4B01-A66C-C22B468BE4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17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14600"/>
            <a:ext cx="40386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403860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0B34A3-05B4-47B0-A5D9-F76249CDCA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99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A019E2-C5F0-4F7C-A3C4-03BE539EB9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57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311807-5528-448E-9025-D53010D9CF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1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B9335FB-5543-4ABB-A7F0-41E621A2F1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45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19F1F5-6639-4620-908F-85BBAA74CE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40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B1B2F5-5671-4D75-BE3C-DB868CD64A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789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8411B7-420C-499E-9CDF-A2CBA27CB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95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BA90E9-90CB-48F6-8E3E-872139434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514600"/>
            <a:ext cx="8229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D7AF30-EB7F-4269-83C2-D90CEC53B7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5562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A184F11-27E1-447A-89E1-51217F6E757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66800" y="1122363"/>
            <a:ext cx="7162800" cy="2387600"/>
          </a:xfrm>
        </p:spPr>
        <p:txBody>
          <a:bodyPr/>
          <a:lstStyle/>
          <a:p>
            <a:r>
              <a:rPr lang="en-US" altLang="en-US" sz="3600" dirty="0">
                <a:latin typeface="Bookman Old Style" panose="02050604050505020204" pitchFamily="18" charset="0"/>
              </a:rPr>
              <a:t>Supply Base Rationalization Revisited</a:t>
            </a: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C4602DC8-D68C-4CD4-BB75-3A2D076009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2000" dirty="0"/>
          </a:p>
          <a:p>
            <a:r>
              <a:rPr lang="en-US" altLang="en-US" sz="1800" dirty="0">
                <a:latin typeface="Bookman Old Style" panose="02050604050505020204" pitchFamily="18" charset="0"/>
              </a:rPr>
              <a:t>Jerry Huff, PhD</a:t>
            </a:r>
          </a:p>
          <a:p>
            <a:r>
              <a:rPr lang="en-US" altLang="en-US" sz="1800" dirty="0">
                <a:latin typeface="Bookman Old Style" panose="02050604050505020204" pitchFamily="18" charset="0"/>
              </a:rPr>
              <a:t>Arizona State University</a:t>
            </a:r>
          </a:p>
          <a:p>
            <a:r>
              <a:rPr lang="en-US" altLang="en-US" sz="1800" dirty="0">
                <a:latin typeface="Bookman Old Style" panose="02050604050505020204" pitchFamily="18" charset="0"/>
              </a:rPr>
              <a:t>June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10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819900" cy="4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1BC3E86-36DB-498E-9244-D0483E7FB6DD}"/>
              </a:ext>
            </a:extLst>
          </p:cNvPr>
          <p:cNvSpPr txBox="1">
            <a:spLocks/>
          </p:cNvSpPr>
          <p:nvPr/>
        </p:nvSpPr>
        <p:spPr bwMode="auto">
          <a:xfrm>
            <a:off x="761999" y="457200"/>
            <a:ext cx="81534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9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Supply base rationalization revisited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D9C4E-8728-45CC-90C5-62093FB0B2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82889"/>
            <a:ext cx="5369278" cy="433211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70144-82CA-4CB3-B27A-86ECFB07EAD3}"/>
              </a:ext>
            </a:extLst>
          </p:cNvPr>
          <p:cNvSpPr txBox="1"/>
          <p:nvPr/>
        </p:nvSpPr>
        <p:spPr>
          <a:xfrm>
            <a:off x="685800" y="5694023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Accounts for over 85% of 2013 global auto production.</a:t>
            </a:r>
          </a:p>
        </p:txBody>
      </p: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12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943600" cy="4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CB760A-2220-4FE6-9B73-BED1C8ABBFC2}"/>
              </a:ext>
            </a:extLst>
          </p:cNvPr>
          <p:cNvSpPr txBox="1">
            <a:spLocks/>
          </p:cNvSpPr>
          <p:nvPr/>
        </p:nvSpPr>
        <p:spPr bwMode="auto">
          <a:xfrm>
            <a:off x="609599" y="457200"/>
            <a:ext cx="81534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992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8153400" cy="441325"/>
          </a:xfrm>
        </p:spPr>
        <p:txBody>
          <a:bodyPr/>
          <a:lstStyle/>
          <a:p>
            <a:pPr algn="ctr"/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457200" y="1676400"/>
                <a:ext cx="8450263" cy="4419600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n"/>
                  <a:defRPr sz="3100">
                    <a:solidFill>
                      <a:schemeClr val="tx1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Font typeface="Wingdings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lang="en-US" sz="2000" dirty="0"/>
                  <a:t>Interrupted Time Series Analysis (Box and </a:t>
                </a:r>
                <a:r>
                  <a:rPr lang="en-US" sz="2000" dirty="0" err="1"/>
                  <a:t>Tiao</a:t>
                </a:r>
                <a:r>
                  <a:rPr lang="en-US" sz="2000" dirty="0"/>
                  <a:t>, 1975)</a:t>
                </a:r>
              </a:p>
              <a:p>
                <a:endParaRPr lang="en-US" sz="2000" kern="0" dirty="0"/>
              </a:p>
              <a:p>
                <a:r>
                  <a:rPr lang="en-US" sz="2000" kern="0" dirty="0"/>
                  <a:t>38 buyers and 1439 suppliers over 10-year period (2004 - 2013)</a:t>
                </a:r>
              </a:p>
              <a:p>
                <a:pPr lvl="1"/>
                <a:r>
                  <a:rPr lang="en-US" sz="1500" kern="0" dirty="0"/>
                  <a:t>12,622 buyer-supplier relationship observations</a:t>
                </a:r>
              </a:p>
              <a:p>
                <a:endParaRPr lang="en-US" sz="2000" kern="0" dirty="0"/>
              </a:p>
              <a:p>
                <a:r>
                  <a:rPr lang="en-US" sz="2000" kern="0" dirty="0"/>
                  <a:t>Statistical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𝑠𝑖𝑧𝑒</m:t>
                        </m:r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𝑜𝑓</m:t>
                        </m:r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𝑠𝑢𝑝𝑝𝑙𝑦</m:t>
                        </m:r>
                        <m:r>
                          <a:rPr lang="en-US" sz="1600" i="1">
                            <a:latin typeface="Cambria Math"/>
                          </a:rPr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𝑏𝑎𝑠𝑒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𝑖𝑡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𝑌𝑒𝑎𝑟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𝑌𝑒𝑎𝑟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𝑖𝑡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∗  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𝑅𝑒𝑣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𝐶𝑂𝐺𝑆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𝑃𝑎𝑦𝑎𝑏𝑙𝑒𝑠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𝑖𝑡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endParaRPr lang="en-US" sz="1600" dirty="0"/>
              </a:p>
              <a:p>
                <a:r>
                  <a:rPr lang="en-US" sz="2000" kern="0" dirty="0">
                    <a:ea typeface="ＭＳ Ｐゴシック" panose="020B0600070205080204" pitchFamily="34" charset="-128"/>
                  </a:rPr>
                  <a:t>Sensitivity Analysis</a:t>
                </a:r>
              </a:p>
              <a:p>
                <a:pPr lvl="1"/>
                <a:r>
                  <a:rPr lang="en-US" sz="1500" kern="0" dirty="0">
                    <a:ea typeface="ＭＳ Ｐゴシック" panose="020B0600070205080204" pitchFamily="34" charset="-128"/>
                  </a:rPr>
                  <a:t>2009 as first post-recession year</a:t>
                </a:r>
              </a:p>
              <a:p>
                <a:pPr lvl="1"/>
                <a:endParaRPr lang="en-US" sz="1500" kern="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76400"/>
                <a:ext cx="8450263" cy="4419600"/>
              </a:xfrm>
              <a:prstGeom prst="rect">
                <a:avLst/>
              </a:prstGeom>
              <a:blipFill rotWithShape="1">
                <a:blip r:embed="rId4"/>
                <a:stretch>
                  <a:fillRect l="-144" t="-552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3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8153400" cy="441325"/>
          </a:xfrm>
        </p:spPr>
        <p:txBody>
          <a:bodyPr/>
          <a:lstStyle/>
          <a:p>
            <a:pPr algn="ctr"/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14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11069"/>
            <a:ext cx="5257800" cy="42325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457200" y="1341737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Change in Number of Suppliers over time</a:t>
            </a:r>
            <a:endParaRPr lang="en-US" sz="1100" b="1" dirty="0">
              <a:effectLst/>
              <a:latin typeface="Bookman Old Style" panose="02050604050505020204" pitchFamily="18" charset="0"/>
              <a:ea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17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8153400" cy="441325"/>
          </a:xfrm>
        </p:spPr>
        <p:txBody>
          <a:bodyPr/>
          <a:lstStyle/>
          <a:p>
            <a:pPr algn="ctr"/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1393182"/>
            <a:ext cx="7924800" cy="7803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000" i="1" dirty="0"/>
              <a:t>Research Question: How did buying firms’ SBM strategies change before and after the “Great Recession”?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370071"/>
            <a:ext cx="1981200" cy="923330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Suppliers </a:t>
            </a:r>
          </a:p>
          <a:p>
            <a:pPr algn="ctr"/>
            <a:r>
              <a:rPr lang="en-US" dirty="0"/>
              <a:t>(pre-Recession)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5921" y="3798928"/>
            <a:ext cx="1981200" cy="923330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Suppliers </a:t>
            </a:r>
          </a:p>
          <a:p>
            <a:pPr algn="ctr"/>
            <a:r>
              <a:rPr lang="en-US" dirty="0"/>
              <a:t>(post-Recession)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5103975"/>
            <a:ext cx="2133600" cy="923330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Suppliers </a:t>
            </a:r>
          </a:p>
          <a:p>
            <a:pPr algn="ctr"/>
            <a:r>
              <a:rPr lang="en-US" dirty="0"/>
              <a:t>(during Recession)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9414" y="3956659"/>
            <a:ext cx="2057400" cy="369332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cxnSp>
        <p:nvCxnSpPr>
          <p:cNvPr id="17" name="Straight Arrow Connector 16"/>
          <p:cNvCxnSpPr>
            <a:stCxn id="13" idx="3"/>
            <a:endCxn id="16" idx="1"/>
          </p:cNvCxnSpPr>
          <p:nvPr/>
        </p:nvCxnSpPr>
        <p:spPr bwMode="auto">
          <a:xfrm>
            <a:off x="2819400" y="2831736"/>
            <a:ext cx="3390014" cy="13095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664782" y="330186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20713" y="3139512"/>
            <a:ext cx="1494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H1 – Supported</a:t>
            </a:r>
          </a:p>
        </p:txBody>
      </p:sp>
      <p:cxnSp>
        <p:nvCxnSpPr>
          <p:cNvPr id="21" name="Straight Arrow Connector 20"/>
          <p:cNvCxnSpPr>
            <a:stCxn id="14" idx="3"/>
            <a:endCxn id="16" idx="1"/>
          </p:cNvCxnSpPr>
          <p:nvPr/>
        </p:nvCxnSpPr>
        <p:spPr bwMode="auto">
          <a:xfrm flipV="1">
            <a:off x="2837121" y="4141325"/>
            <a:ext cx="3372293" cy="1192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61989" y="392350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1989" y="414132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6600" y="4343352"/>
            <a:ext cx="1838442" cy="30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H2b – not supported</a:t>
            </a:r>
          </a:p>
        </p:txBody>
      </p: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 bwMode="auto">
          <a:xfrm flipV="1">
            <a:off x="2971800" y="4141325"/>
            <a:ext cx="3237614" cy="14243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695899" y="467862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13659" y="4879989"/>
            <a:ext cx="228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H3 – not supported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8609" y="3769614"/>
            <a:ext cx="1749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H2a – Supported</a:t>
            </a:r>
          </a:p>
        </p:txBody>
      </p:sp>
    </p:spTree>
    <p:extLst>
      <p:ext uri="{BB962C8B-B14F-4D97-AF65-F5344CB8AC3E}">
        <p14:creationId xmlns:p14="http://schemas.microsoft.com/office/powerpoint/2010/main" val="542859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371600"/>
            <a:ext cx="830579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000" kern="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16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99" y="1416050"/>
            <a:ext cx="685800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205EAF2-908E-4D67-BF59-4E3E5E09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"/>
            <a:ext cx="8153400" cy="441325"/>
          </a:xfrm>
        </p:spPr>
        <p:txBody>
          <a:bodyPr/>
          <a:lstStyle/>
          <a:p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3481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8153400" cy="441325"/>
          </a:xfrm>
        </p:spPr>
        <p:txBody>
          <a:bodyPr/>
          <a:lstStyle/>
          <a:p>
            <a:pPr algn="ctr"/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676400"/>
            <a:ext cx="8305799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dirty="0"/>
              <a:t>Prior to 2008, SBM strategies focused on Supply Base Reduction</a:t>
            </a:r>
          </a:p>
          <a:p>
            <a:endParaRPr lang="en-US" sz="2000" kern="0" dirty="0"/>
          </a:p>
          <a:p>
            <a:r>
              <a:rPr lang="en-US" sz="2000" kern="0" dirty="0"/>
              <a:t>After 2009, SBM strategies changed to Supply Base Expansion</a:t>
            </a:r>
          </a:p>
          <a:p>
            <a:pPr lvl="1"/>
            <a:endParaRPr lang="en-US" sz="1500" kern="0" dirty="0"/>
          </a:p>
          <a:p>
            <a:r>
              <a:rPr lang="en-US" sz="2000" kern="0" dirty="0"/>
              <a:t>Supply base size same just before vs just after Great Recession</a:t>
            </a:r>
          </a:p>
          <a:p>
            <a:endParaRPr lang="en-US" sz="2000" kern="0" dirty="0"/>
          </a:p>
          <a:p>
            <a:r>
              <a:rPr lang="en-US" sz="2000" kern="0" dirty="0"/>
              <a:t>By 2012, supply bases larger than 2004 – and growing!</a:t>
            </a:r>
          </a:p>
          <a:p>
            <a:endParaRPr lang="en-US" sz="2000" kern="0" dirty="0"/>
          </a:p>
          <a:p>
            <a:endParaRPr lang="en-US" sz="2000" kern="0" dirty="0"/>
          </a:p>
          <a:p>
            <a:r>
              <a:rPr lang="en-US" sz="2000" kern="0" dirty="0"/>
              <a:t>Limitation 1 – 38 firms in auto industry only</a:t>
            </a:r>
          </a:p>
          <a:p>
            <a:r>
              <a:rPr lang="en-US" sz="2000" kern="0" dirty="0"/>
              <a:t>Limitation 2 – Large, multinational firms only</a:t>
            </a:r>
          </a:p>
          <a:p>
            <a:r>
              <a:rPr lang="en-US" sz="2000" kern="0" dirty="0"/>
              <a:t>Limitation 3 – </a:t>
            </a:r>
            <a:r>
              <a:rPr lang="en-US" sz="2000" kern="0" dirty="0" err="1"/>
              <a:t>FactSet</a:t>
            </a:r>
            <a:r>
              <a:rPr lang="en-US" sz="2000" kern="0" dirty="0"/>
              <a:t> relationships not exhaustive</a:t>
            </a:r>
          </a:p>
          <a:p>
            <a:endParaRPr lang="en-US" sz="150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kern="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14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19113"/>
            <a:ext cx="8153400" cy="441325"/>
          </a:xfrm>
        </p:spPr>
        <p:txBody>
          <a:bodyPr/>
          <a:lstStyle/>
          <a:p>
            <a:pPr algn="ctr"/>
            <a:r>
              <a:rPr lang="en-US" sz="36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Contributions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066800"/>
            <a:ext cx="83058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buNone/>
            </a:pPr>
            <a:endParaRPr lang="en-US" sz="1500" dirty="0">
              <a:ea typeface="ＭＳ Ｐゴシック" panose="020B0600070205080204" pitchFamily="34" charset="-128"/>
            </a:endParaRPr>
          </a:p>
          <a:p>
            <a:pPr lvl="1"/>
            <a:endParaRPr lang="en-US" sz="1500" dirty="0">
              <a:ea typeface="ＭＳ Ｐゴシック" panose="020B0600070205080204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447800"/>
            <a:ext cx="8476108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2000" kern="0" dirty="0"/>
              <a:t>Academic</a:t>
            </a:r>
          </a:p>
          <a:p>
            <a:pPr lvl="1"/>
            <a:r>
              <a:rPr lang="en-US" sz="1800" kern="0" dirty="0"/>
              <a:t>Introduction of longitudinal data to buyer-supplier network research</a:t>
            </a:r>
          </a:p>
          <a:p>
            <a:pPr lvl="1"/>
            <a:r>
              <a:rPr lang="en-US" sz="1800" kern="0" dirty="0"/>
              <a:t>Proposed challenge to traditional Supply Base Rationalization</a:t>
            </a:r>
          </a:p>
          <a:p>
            <a:pPr lvl="1"/>
            <a:endParaRPr lang="en-US" sz="1800" kern="0" dirty="0"/>
          </a:p>
          <a:p>
            <a:r>
              <a:rPr lang="en-US" sz="2000" kern="0" dirty="0"/>
              <a:t>Managerial</a:t>
            </a:r>
          </a:p>
          <a:p>
            <a:pPr lvl="1"/>
            <a:r>
              <a:rPr lang="en-US" sz="1800" dirty="0"/>
              <a:t>Recognition that supply base management strategy shift</a:t>
            </a:r>
          </a:p>
          <a:p>
            <a:pPr lvl="1"/>
            <a:r>
              <a:rPr lang="en-US" sz="1800" dirty="0"/>
              <a:t>Supply chain risk gaining importance after Recession</a:t>
            </a:r>
          </a:p>
          <a:p>
            <a:pPr lvl="1"/>
            <a:endParaRPr lang="en-US" sz="1800" kern="0" dirty="0"/>
          </a:p>
          <a:p>
            <a:r>
              <a:rPr lang="en-US" sz="2000" kern="0" dirty="0"/>
              <a:t>Extensions:</a:t>
            </a:r>
          </a:p>
          <a:p>
            <a:pPr lvl="1"/>
            <a:r>
              <a:rPr lang="en-US" sz="1800" kern="0" dirty="0"/>
              <a:t>Does network structure change as well as network size?</a:t>
            </a:r>
          </a:p>
          <a:p>
            <a:pPr lvl="1"/>
            <a:r>
              <a:rPr lang="en-US" sz="1800" kern="0" dirty="0"/>
              <a:t>Are same phenomena present in other industries</a:t>
            </a:r>
            <a:r>
              <a:rPr lang="en-US" sz="1800" kern="0" dirty="0">
                <a:ea typeface="ＭＳ Ｐゴシック" panose="020B0600070205080204" pitchFamily="34" charset="-128"/>
              </a:rPr>
              <a:t>?</a:t>
            </a:r>
          </a:p>
          <a:p>
            <a:pPr lvl="1"/>
            <a:r>
              <a:rPr lang="en-US" sz="1800" kern="0" dirty="0">
                <a:ea typeface="ＭＳ Ｐゴシック" panose="020B0600070205080204" pitchFamily="34" charset="-128"/>
              </a:rPr>
              <a:t>Characteristics of “surviving” suppliers?</a:t>
            </a:r>
          </a:p>
          <a:p>
            <a:pPr lvl="1"/>
            <a:r>
              <a:rPr lang="en-US" sz="1800" kern="0" dirty="0">
                <a:ea typeface="ＭＳ Ｐゴシック" panose="020B0600070205080204" pitchFamily="34" charset="-128"/>
              </a:rPr>
              <a:t>Supplier switching or re-engagement?</a:t>
            </a:r>
            <a:endParaRPr lang="en-US" sz="18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5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905000"/>
            <a:ext cx="5638800" cy="441325"/>
          </a:xfrm>
        </p:spPr>
        <p:txBody>
          <a:bodyPr/>
          <a:lstStyle/>
          <a:p>
            <a:pPr algn="ctr"/>
            <a:r>
              <a:rPr lang="en-US" sz="36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Thank you!</a:t>
            </a: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1066800"/>
            <a:ext cx="83058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1" indent="0">
              <a:buNone/>
            </a:pPr>
            <a:endParaRPr lang="en-US" sz="1500" dirty="0">
              <a:ea typeface="ＭＳ Ｐゴシック" panose="020B0600070205080204" pitchFamily="34" charset="-128"/>
            </a:endParaRPr>
          </a:p>
          <a:p>
            <a:pPr lvl="1"/>
            <a:endParaRPr lang="en-US" sz="15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82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559E-4E9E-4C5C-AA04-8B6C89592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Academic </a:t>
            </a:r>
            <a:r>
              <a:rPr lang="en-US" sz="1400" i="1" dirty="0"/>
              <a:t>(Arizona State University)</a:t>
            </a:r>
          </a:p>
          <a:p>
            <a:pPr lvl="1">
              <a:defRPr/>
            </a:pPr>
            <a:r>
              <a:rPr lang="en-US" sz="1600" dirty="0"/>
              <a:t>PhD – Supply Chain Management (2016)</a:t>
            </a:r>
          </a:p>
          <a:p>
            <a:pPr lvl="1">
              <a:defRPr/>
            </a:pPr>
            <a:r>
              <a:rPr lang="en-US" sz="1600" dirty="0"/>
              <a:t>MBA (2008)</a:t>
            </a:r>
          </a:p>
          <a:p>
            <a:pPr lvl="1">
              <a:defRPr/>
            </a:pPr>
            <a:r>
              <a:rPr lang="en-US" sz="1600" dirty="0"/>
              <a:t>BS – Industrial Engineering (1999)</a:t>
            </a:r>
          </a:p>
          <a:p>
            <a:pPr lvl="1"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/>
              <a:t>Professional </a:t>
            </a:r>
          </a:p>
          <a:p>
            <a:pPr lvl="1">
              <a:defRPr/>
            </a:pPr>
            <a:r>
              <a:rPr lang="en-US" sz="1600" dirty="0"/>
              <a:t>Intel Corporation (8 </a:t>
            </a:r>
            <a:r>
              <a:rPr lang="en-US" sz="1600" dirty="0" err="1"/>
              <a:t>yrs</a:t>
            </a:r>
            <a:r>
              <a:rPr lang="en-US" sz="1600" dirty="0"/>
              <a:t>)</a:t>
            </a:r>
          </a:p>
          <a:p>
            <a:pPr lvl="1">
              <a:defRPr/>
            </a:pPr>
            <a:r>
              <a:rPr lang="en-US" sz="1600" dirty="0" err="1"/>
              <a:t>SubZero</a:t>
            </a:r>
            <a:r>
              <a:rPr lang="en-US" sz="1600" dirty="0"/>
              <a:t> Inc (4.5 </a:t>
            </a:r>
            <a:r>
              <a:rPr lang="en-US" sz="1600" dirty="0" err="1"/>
              <a:t>yrs</a:t>
            </a:r>
            <a:r>
              <a:rPr lang="en-US" sz="1600" dirty="0"/>
              <a:t>)</a:t>
            </a:r>
          </a:p>
          <a:p>
            <a:pPr lvl="1">
              <a:defRPr/>
            </a:pPr>
            <a:r>
              <a:rPr lang="en-US" sz="1600" dirty="0"/>
              <a:t>Arizona State University (5 </a:t>
            </a:r>
            <a:r>
              <a:rPr lang="en-US" sz="1600" dirty="0" err="1"/>
              <a:t>yrs</a:t>
            </a:r>
            <a:r>
              <a:rPr lang="en-US" sz="1600" dirty="0"/>
              <a:t>)</a:t>
            </a:r>
          </a:p>
          <a:p>
            <a:pPr lvl="1">
              <a:defRPr/>
            </a:pPr>
            <a:r>
              <a:rPr lang="en-US" sz="1600" dirty="0"/>
              <a:t>Avnet (3 </a:t>
            </a:r>
            <a:r>
              <a:rPr lang="en-US" sz="1600" dirty="0" err="1"/>
              <a:t>yrs</a:t>
            </a:r>
            <a:r>
              <a:rPr lang="en-US" sz="1600" dirty="0"/>
              <a:t>)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Teaching Experience</a:t>
            </a:r>
          </a:p>
          <a:p>
            <a:pPr lvl="1">
              <a:defRPr/>
            </a:pPr>
            <a:r>
              <a:rPr lang="en-US" sz="1600" dirty="0"/>
              <a:t>Supply Chain Management, General Business, Marketing, Management, Entrepreneurship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123" name="Title 4">
            <a:extLst>
              <a:ext uri="{FF2B5EF4-FFF2-40B4-BE49-F238E27FC236}">
                <a16:creationId xmlns:a16="http://schemas.microsoft.com/office/drawing/2014/main" id="{9717FED2-48CB-4DEF-A9C2-0880F5D67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4288"/>
            <a:ext cx="8229600" cy="1143001"/>
          </a:xfrm>
        </p:spPr>
        <p:txBody>
          <a:bodyPr/>
          <a:lstStyle/>
          <a:p>
            <a:r>
              <a:rPr lang="en-US" altLang="en-US" dirty="0"/>
              <a:t>Jerry Huff, PhD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 bwMode="auto">
          <a:xfrm>
            <a:off x="0" y="473075"/>
            <a:ext cx="9144000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66800"/>
            <a:ext cx="8686800" cy="470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/>
              <a:t>Agrawal, N., </a:t>
            </a:r>
            <a:r>
              <a:rPr lang="en-US" sz="1600" dirty="0" err="1"/>
              <a:t>Nahmias</a:t>
            </a:r>
            <a:r>
              <a:rPr lang="en-US" sz="1600" dirty="0"/>
              <a:t>, S., 1997. Rationalization of the Supplier Base in the Presence of Yield Uncertainty. Production and Operations Management 6, 291–308.</a:t>
            </a:r>
          </a:p>
          <a:p>
            <a:r>
              <a:rPr lang="en-US" sz="1600" dirty="0"/>
              <a:t>Arya, B., Lin, Z., 2007. Understanding Collaboration Outcomes From an Extended Resource-Based View Perspective: The Roles of Organizational Characteristics, Partner Attributes, and Network Structures†. Journal of Management 33, 697–723. doi:10.1177/0149206307305561</a:t>
            </a:r>
          </a:p>
          <a:p>
            <a:r>
              <a:rPr lang="en-US" sz="1600" dirty="0"/>
              <a:t>Bellamy, M.A., Ghosh, S., Hora, M., 2014. The influence of supply network structure on firm innovation. Journal of Operations Management 32, 357–373. doi:10.1016/j.jom.2014.06.004</a:t>
            </a:r>
          </a:p>
          <a:p>
            <a:r>
              <a:rPr lang="en-US" sz="1600" dirty="0" err="1"/>
              <a:t>Borgatti</a:t>
            </a:r>
            <a:r>
              <a:rPr lang="en-US" sz="1600" dirty="0"/>
              <a:t>, S.P., Li, X., 2009. On Social Network Analysis in a Supply Chain Context*. Journal of Supply Chain Management 45, 5–22.</a:t>
            </a:r>
          </a:p>
          <a:p>
            <a:r>
              <a:rPr lang="en-US" sz="1600" dirty="0"/>
              <a:t>Box, G.E.P., </a:t>
            </a:r>
            <a:r>
              <a:rPr lang="en-US" sz="1600" dirty="0" err="1"/>
              <a:t>Tiao</a:t>
            </a:r>
            <a:r>
              <a:rPr lang="en-US" sz="1600" dirty="0"/>
              <a:t>, G.C., 1975. Intervention Analysis with Applications to Economic and Environmental Problems. Journal of the American Statistical Association 70, 70. doi:10.2307/2285379</a:t>
            </a:r>
          </a:p>
          <a:p>
            <a:r>
              <a:rPr lang="en-US" sz="1600" dirty="0"/>
              <a:t>Burt, R.S., 1992. Structural holes: the social structure of competition. Harvard University Press, Cambridge, Mass.</a:t>
            </a:r>
          </a:p>
          <a:p>
            <a:r>
              <a:rPr lang="en-US" sz="1600" dirty="0" err="1"/>
              <a:t>Carnovale</a:t>
            </a:r>
            <a:r>
              <a:rPr lang="en-US" sz="1600" dirty="0"/>
              <a:t>, S., </a:t>
            </a:r>
            <a:r>
              <a:rPr lang="en-US" sz="1600" dirty="0" err="1"/>
              <a:t>Yeniyurt</a:t>
            </a:r>
            <a:r>
              <a:rPr lang="en-US" sz="1600" dirty="0"/>
              <a:t>, S., 2014. The Role of Ego Networks in Manufacturing Joint Venture Formations. Journal of Supply Chain Management 50, 1–17.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619500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0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 bwMode="auto">
          <a:xfrm>
            <a:off x="0" y="473075"/>
            <a:ext cx="9144000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66800"/>
            <a:ext cx="8686800" cy="470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/>
              <a:t>Choi, T.Y., Kim, Y., 2008. Structural Embeddedness and Supplier Management: A Network Perspective*. Journal of Supply Chain Management 44, 5–13.</a:t>
            </a:r>
          </a:p>
          <a:p>
            <a:r>
              <a:rPr lang="en-US" sz="1600" dirty="0"/>
              <a:t>Coleman, J.S., 1988. Social Capital in the Creation of Human Capital. American Journal of Sociology 94, S95–S120. doi:10.2307/2780243</a:t>
            </a:r>
          </a:p>
          <a:p>
            <a:r>
              <a:rPr lang="en-US" sz="1600" dirty="0"/>
              <a:t>Dyer, J.H., Hatch, N.W., 2004. Using Supplier Networks to Learn Faster. MIT Sloan Management Review 45, 57–63.</a:t>
            </a:r>
          </a:p>
          <a:p>
            <a:r>
              <a:rPr lang="en-US" sz="1600" dirty="0"/>
              <a:t>Eldridge, N., Gould, S.J., 1972. Punctuated equilibria: An alternative to phyletic gradualism, in: Models in </a:t>
            </a:r>
            <a:r>
              <a:rPr lang="en-US" sz="1600" dirty="0" err="1"/>
              <a:t>Paleobiology</a:t>
            </a:r>
            <a:r>
              <a:rPr lang="en-US" sz="1600" dirty="0"/>
              <a:t>. Freeman, Cooper &amp; Co., San Francisco, pp. 82–115.</a:t>
            </a:r>
          </a:p>
          <a:p>
            <a:r>
              <a:rPr lang="en-US" sz="1600" dirty="0" err="1"/>
              <a:t>Ellram</a:t>
            </a:r>
            <a:r>
              <a:rPr lang="en-US" sz="1600" dirty="0"/>
              <a:t>, L.M., 1990. The Supplier Selection Decision in Strategic Partnerships. International Journal of Purchasing and Materials Management 26, 8.</a:t>
            </a:r>
          </a:p>
          <a:p>
            <a:r>
              <a:rPr lang="en-US" sz="1600" dirty="0"/>
              <a:t>Emerson, R.M., 1962. Power-Dependence Relations. American Sociological Review 27, 31–41. doi:10.2307/2089716</a:t>
            </a:r>
          </a:p>
          <a:p>
            <a:r>
              <a:rPr lang="en-US" sz="1600" dirty="0"/>
              <a:t>Galaskiewicz, J., 2011. Studying Supply Chains from a Social Network Perspective. Journal of Supply Chain Management 47, 4–8. doi:10.1111/j.1745-493X.2010.03209.x</a:t>
            </a:r>
          </a:p>
          <a:p>
            <a:r>
              <a:rPr lang="en-US" sz="1600" dirty="0" err="1"/>
              <a:t>Grusky</a:t>
            </a:r>
            <a:r>
              <a:rPr lang="en-US" sz="1600" dirty="0"/>
              <a:t>, D.B., Western, B., </a:t>
            </a:r>
            <a:r>
              <a:rPr lang="en-US" sz="1600" dirty="0" err="1"/>
              <a:t>Wimer</a:t>
            </a:r>
            <a:r>
              <a:rPr lang="en-US" sz="1600" dirty="0"/>
              <a:t>, C.C., 2011. The Great Recession. Russell Sage Foundation.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619500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63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 bwMode="auto">
          <a:xfrm>
            <a:off x="0" y="473075"/>
            <a:ext cx="9144000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066800"/>
            <a:ext cx="8686800" cy="4708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1600" dirty="0"/>
              <a:t>Gulati, R., </a:t>
            </a:r>
            <a:r>
              <a:rPr lang="en-US" sz="1600" dirty="0" err="1"/>
              <a:t>Sytch</a:t>
            </a:r>
            <a:r>
              <a:rPr lang="en-US" sz="1600" dirty="0"/>
              <a:t>, M., 2007. Dependence asymmetry and joint dependence in </a:t>
            </a:r>
            <a:r>
              <a:rPr lang="en-US" sz="1600" dirty="0" err="1"/>
              <a:t>interorganizational</a:t>
            </a:r>
            <a:r>
              <a:rPr lang="en-US" sz="1600" dirty="0"/>
              <a:t> relationships: Effects of embeddedness on a manufacturer’s performance in procurement relationships. Adm. Sci. Q. 52, 32–69.</a:t>
            </a:r>
          </a:p>
          <a:p>
            <a:r>
              <a:rPr lang="en-US" sz="1600" dirty="0"/>
              <a:t>Gupta, S., Dutta, K., 2011. Modeling of financial supply chain. European Journal of Operational Research 211, 47–56. doi:10.1016/j.ejor.2010.11.005</a:t>
            </a:r>
          </a:p>
          <a:p>
            <a:r>
              <a:rPr lang="en-US" sz="1600" dirty="0"/>
              <a:t>Helper, S., 1991. Strategy and Irreversibility in Supplier Relations: The Case of the U.S. Automobile Industry. The Business History Review 65, 781–824. doi:10.2307/3117265</a:t>
            </a:r>
          </a:p>
          <a:p>
            <a:r>
              <a:rPr lang="en-US" sz="1600" dirty="0"/>
              <a:t>Huff, J., Rogers, D.S., 2015. Funding the Organization through Supply Chain Finance: A Longitudinal Investigation. Supply Chain Forum: An International Journal 16, 4–17. doi:10.1080/16258312.2015.11716348</a:t>
            </a:r>
          </a:p>
          <a:p>
            <a:r>
              <a:rPr lang="en-US" sz="1600" dirty="0"/>
              <a:t>Jose, M., Lancaster, C., Stevens, J., 1996. Corporate Returns and Cash Conversion Cycles. Journal of Economics and Finance 21, 33–46.</a:t>
            </a:r>
          </a:p>
          <a:p>
            <a:r>
              <a:rPr lang="en-US" sz="1600" dirty="0"/>
              <a:t>Ogden, J.A., Carter, P.L., 2008. The supply base reduction process: an empirical investigation. The International Journal of Logistics Management 19, 5–28. doi:10.1108/09574090810872578</a:t>
            </a:r>
          </a:p>
          <a:p>
            <a:r>
              <a:rPr lang="en-US" sz="1600" dirty="0"/>
              <a:t>Roberts, M., 2009. The Great Recession. Lulu.com.</a:t>
            </a:r>
          </a:p>
          <a:p>
            <a:r>
              <a:rPr lang="en-US" sz="1600" dirty="0" err="1"/>
              <a:t>Ramchandani</a:t>
            </a:r>
            <a:r>
              <a:rPr lang="en-US" sz="1600" dirty="0"/>
              <a:t>, A., 2014. Incorporating Bidirectional Momentum Effects and Media Attention to Profitably Trade Economically Linked Companies.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619500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9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205EAF2-908E-4D67-BF59-4E3E5E09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23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909C0-9B2C-498E-BFD1-434F15A9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8" y="1524000"/>
            <a:ext cx="883062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6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341737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Times New Roman" panose="02020603050405020304" pitchFamily="18" charset="0"/>
                <a:ea typeface="Bookman Old Style" panose="02050604050505020204" pitchFamily="18" charset="0"/>
                <a:cs typeface="Times New Roman" panose="02020603050405020304" pitchFamily="18" charset="0"/>
              </a:rPr>
              <a:t>Change in Number of Suppliers over time with 2009 as first post-recession year</a:t>
            </a:r>
            <a:endParaRPr lang="en-US" sz="1100" b="1" dirty="0">
              <a:effectLst/>
              <a:latin typeface="Bookman Old Style" panose="02050604050505020204" pitchFamily="18" charset="0"/>
              <a:ea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783062"/>
            <a:ext cx="5486400" cy="429744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7956BEA-6DF2-4B6C-9EC1-78DBDD3D462D}"/>
              </a:ext>
            </a:extLst>
          </p:cNvPr>
          <p:cNvSpPr txBox="1">
            <a:spLocks/>
          </p:cNvSpPr>
          <p:nvPr/>
        </p:nvSpPr>
        <p:spPr bwMode="auto">
          <a:xfrm>
            <a:off x="609599" y="457200"/>
            <a:ext cx="81534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 bwMode="auto">
          <a:xfrm>
            <a:off x="0" y="381000"/>
            <a:ext cx="9144000" cy="51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3200" dirty="0">
                <a:latin typeface="Bookman Old Style" panose="02050604050505020204" pitchFamily="18" charset="0"/>
                <a:ea typeface="ＭＳ Ｐゴシック" panose="020B0600070205080204" pitchFamily="34" charset="-128"/>
              </a:rPr>
              <a:t>Agenda</a:t>
            </a:r>
            <a:endParaRPr lang="en-US" sz="2800" dirty="0">
              <a:latin typeface="Bookman Old Style" panose="020506040505050202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 bwMode="auto">
          <a:xfrm>
            <a:off x="468573" y="1058862"/>
            <a:ext cx="82296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sz="2400" dirty="0">
              <a:ea typeface="ＭＳ Ｐゴシック" panose="020B0600070205080204" pitchFamily="34" charset="-128"/>
            </a:endParaRPr>
          </a:p>
          <a:p>
            <a:endParaRPr lang="en-US" sz="2000" dirty="0">
              <a:ea typeface="ＭＳ Ｐゴシック" panose="020B0600070205080204" pitchFamily="34" charset="-128"/>
            </a:endParaRPr>
          </a:p>
          <a:p>
            <a:r>
              <a:rPr lang="en-US" sz="2400" dirty="0"/>
              <a:t>Introduction</a:t>
            </a:r>
            <a:endParaRPr lang="en-US" sz="1900" dirty="0"/>
          </a:p>
          <a:p>
            <a:endParaRPr lang="en-US" sz="2400" dirty="0">
              <a:ea typeface="ＭＳ Ｐゴシック" panose="020B0600070205080204" pitchFamily="34" charset="-128"/>
            </a:endParaRPr>
          </a:p>
          <a:p>
            <a:r>
              <a:rPr lang="en-US" sz="2400" dirty="0">
                <a:ea typeface="ＭＳ Ｐゴシック" panose="020B0600070205080204" pitchFamily="34" charset="-128"/>
              </a:rPr>
              <a:t>Data Source</a:t>
            </a:r>
          </a:p>
          <a:p>
            <a:endParaRPr lang="en-US" sz="2400" dirty="0">
              <a:ea typeface="ＭＳ Ｐゴシック" panose="020B0600070205080204" pitchFamily="34" charset="-128"/>
            </a:endParaRPr>
          </a:p>
          <a:p>
            <a:r>
              <a:rPr lang="en-US" sz="2400" dirty="0">
                <a:ea typeface="ＭＳ Ｐゴシック" panose="020B0600070205080204" pitchFamily="34" charset="-128"/>
              </a:rPr>
              <a:t>Analysis Methodology</a:t>
            </a:r>
          </a:p>
          <a:p>
            <a:endParaRPr lang="en-US" sz="2400" dirty="0">
              <a:ea typeface="ＭＳ Ｐゴシック" panose="020B0600070205080204" pitchFamily="34" charset="-128"/>
            </a:endParaRPr>
          </a:p>
          <a:p>
            <a:r>
              <a:rPr lang="en-US" sz="2400" dirty="0">
                <a:ea typeface="ＭＳ Ｐゴシック" panose="020B0600070205080204" pitchFamily="34" charset="-128"/>
              </a:rPr>
              <a:t>Conclusion</a:t>
            </a:r>
          </a:p>
          <a:p>
            <a:pPr marL="0" indent="0">
              <a:buNone/>
            </a:pPr>
            <a:endParaRPr 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429000" y="6431578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805F65-BC4A-497A-9670-E07D68D90D0E}"/>
              </a:ext>
            </a:extLst>
          </p:cNvPr>
          <p:cNvCxnSpPr>
            <a:stCxn id="2" idx="0"/>
            <a:endCxn id="3" idx="4"/>
          </p:cNvCxnSpPr>
          <p:nvPr/>
        </p:nvCxnSpPr>
        <p:spPr>
          <a:xfrm flipV="1">
            <a:off x="4305300" y="2670175"/>
            <a:ext cx="0" cy="947738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27C7B8-6FFB-4AFB-B397-5C68B8724312}"/>
              </a:ext>
            </a:extLst>
          </p:cNvPr>
          <p:cNvCxnSpPr/>
          <p:nvPr/>
        </p:nvCxnSpPr>
        <p:spPr>
          <a:xfrm flipH="1" flipV="1">
            <a:off x="3305175" y="2649538"/>
            <a:ext cx="782638" cy="1012825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46A432-E199-4669-AD54-0D3A7DB258DD}"/>
              </a:ext>
            </a:extLst>
          </p:cNvPr>
          <p:cNvCxnSpPr/>
          <p:nvPr/>
        </p:nvCxnSpPr>
        <p:spPr>
          <a:xfrm flipH="1" flipV="1">
            <a:off x="3789363" y="2649538"/>
            <a:ext cx="400050" cy="1012825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0CCB28-4154-4A83-A417-0170250C79B2}"/>
              </a:ext>
            </a:extLst>
          </p:cNvPr>
          <p:cNvCxnSpPr/>
          <p:nvPr/>
        </p:nvCxnSpPr>
        <p:spPr>
          <a:xfrm flipV="1">
            <a:off x="4416425" y="2670175"/>
            <a:ext cx="398463" cy="95885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0943D5-A126-441C-B18A-06A6C09F7B65}"/>
              </a:ext>
            </a:extLst>
          </p:cNvPr>
          <p:cNvCxnSpPr/>
          <p:nvPr/>
        </p:nvCxnSpPr>
        <p:spPr>
          <a:xfrm flipV="1">
            <a:off x="4559300" y="2649538"/>
            <a:ext cx="1025525" cy="979487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A07171-8B35-4A4A-9A50-02D5CAC4D230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431925" y="2617788"/>
            <a:ext cx="2538413" cy="124936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677D8C-FB45-42E0-8B9E-CC797A53FF82}"/>
              </a:ext>
            </a:extLst>
          </p:cNvPr>
          <p:cNvCxnSpPr/>
          <p:nvPr/>
        </p:nvCxnSpPr>
        <p:spPr>
          <a:xfrm flipH="1" flipV="1">
            <a:off x="2808288" y="2643188"/>
            <a:ext cx="1181100" cy="113665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C121EDC-CD47-4E96-938F-89B9EC0BE6E4}"/>
              </a:ext>
            </a:extLst>
          </p:cNvPr>
          <p:cNvCxnSpPr>
            <a:stCxn id="8" idx="3"/>
          </p:cNvCxnSpPr>
          <p:nvPr/>
        </p:nvCxnSpPr>
        <p:spPr>
          <a:xfrm flipV="1">
            <a:off x="4575175" y="2643188"/>
            <a:ext cx="1576388" cy="12319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57D031-3322-4075-9293-63E1100FECB5}"/>
              </a:ext>
            </a:extLst>
          </p:cNvPr>
          <p:cNvSpPr/>
          <p:nvPr/>
        </p:nvSpPr>
        <p:spPr bwMode="auto">
          <a:xfrm>
            <a:off x="3970338" y="3617913"/>
            <a:ext cx="669925" cy="49688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B95BE0-DDA9-4605-BA16-9228FAA053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 bwMode="auto">
          <a:xfrm>
            <a:off x="4057283" y="3660471"/>
            <a:ext cx="517874" cy="428792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C1AE879-24C9-4958-8B15-95F813961785}"/>
              </a:ext>
            </a:extLst>
          </p:cNvPr>
          <p:cNvSpPr/>
          <p:nvPr/>
        </p:nvSpPr>
        <p:spPr bwMode="auto">
          <a:xfrm>
            <a:off x="4087813" y="2255838"/>
            <a:ext cx="434975" cy="4127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083291-746F-48D2-9F66-07AE52EBF7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  <a:extLst/>
          </a:blip>
          <a:stretch>
            <a:fillRect/>
          </a:stretch>
        </p:blipFill>
        <p:spPr bwMode="auto">
          <a:xfrm>
            <a:off x="4151158" y="2304807"/>
            <a:ext cx="322198" cy="285208"/>
          </a:xfrm>
          <a:prstGeom prst="rect">
            <a:avLst/>
          </a:prstGeom>
        </p:spPr>
      </p:pic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7CFDAB1D-C6C6-4780-8211-0241FE21C0C9}"/>
              </a:ext>
            </a:extLst>
          </p:cNvPr>
          <p:cNvCxnSpPr>
            <a:stCxn id="10" idx="0"/>
            <a:endCxn id="13" idx="0"/>
          </p:cNvCxnSpPr>
          <p:nvPr/>
        </p:nvCxnSpPr>
        <p:spPr bwMode="auto">
          <a:xfrm rot="16200000" flipH="1">
            <a:off x="4304507" y="1696244"/>
            <a:ext cx="11112" cy="1130300"/>
          </a:xfrm>
          <a:prstGeom prst="curvedConnector3">
            <a:avLst>
              <a:gd name="adj1" fmla="val -1117454"/>
            </a:avLst>
          </a:prstGeom>
          <a:ln w="1905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792A7544-F5B1-4501-81FA-3FAED01CCAAF}"/>
              </a:ext>
            </a:extLst>
          </p:cNvPr>
          <p:cNvCxnSpPr>
            <a:stCxn id="92" idx="0"/>
            <a:endCxn id="88" idx="0"/>
          </p:cNvCxnSpPr>
          <p:nvPr/>
        </p:nvCxnSpPr>
        <p:spPr bwMode="auto">
          <a:xfrm rot="16200000" flipH="1">
            <a:off x="1996282" y="1559718"/>
            <a:ext cx="6350" cy="1376363"/>
          </a:xfrm>
          <a:prstGeom prst="curvedConnector3">
            <a:avLst>
              <a:gd name="adj1" fmla="val -3373105"/>
            </a:avLst>
          </a:prstGeom>
          <a:ln w="1905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853674F-41AF-470C-A66E-D3006822DE23}"/>
              </a:ext>
            </a:extLst>
          </p:cNvPr>
          <p:cNvSpPr txBox="1"/>
          <p:nvPr/>
        </p:nvSpPr>
        <p:spPr bwMode="auto">
          <a:xfrm>
            <a:off x="2100263" y="2363788"/>
            <a:ext cx="3698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...</a:t>
            </a:r>
          </a:p>
        </p:txBody>
      </p:sp>
      <p:grpSp>
        <p:nvGrpSpPr>
          <p:cNvPr id="10284" name="Group 11">
            <a:extLst>
              <a:ext uri="{FF2B5EF4-FFF2-40B4-BE49-F238E27FC236}">
                <a16:creationId xmlns:a16="http://schemas.microsoft.com/office/drawing/2014/main" id="{1A9F90E1-A3BA-41BA-87FB-4BCB82F07D71}"/>
              </a:ext>
            </a:extLst>
          </p:cNvPr>
          <p:cNvGrpSpPr>
            <a:grpSpLocks/>
          </p:cNvGrpSpPr>
          <p:nvPr/>
        </p:nvGrpSpPr>
        <p:grpSpPr bwMode="auto">
          <a:xfrm>
            <a:off x="1664726" y="2255063"/>
            <a:ext cx="435256" cy="414929"/>
            <a:chOff x="3200400" y="685800"/>
            <a:chExt cx="2438400" cy="1905000"/>
          </a:xfrm>
          <a:solidFill>
            <a:srgbClr val="0066FF"/>
          </a:solidFill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AAC4280-60E3-4E99-BD65-2BF930EE4634}"/>
                </a:ext>
              </a:extLst>
            </p:cNvPr>
            <p:cNvSpPr/>
            <p:nvPr/>
          </p:nvSpPr>
          <p:spPr>
            <a:xfrm>
              <a:off x="3197470" y="686374"/>
              <a:ext cx="2445722" cy="190228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225812C-D967-4BFE-ABCE-6D7A9FA8E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/>
            </a:blip>
            <a:stretch>
              <a:fillRect/>
            </a:stretch>
          </p:blipFill>
          <p:spPr>
            <a:xfrm>
              <a:off x="3555187" y="914400"/>
              <a:ext cx="1805026" cy="1313993"/>
            </a:xfrm>
            <a:prstGeom prst="rect">
              <a:avLst/>
            </a:prstGeom>
            <a:grpFill/>
          </p:spPr>
        </p:pic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54A706F-FCFD-4045-9A72-3EE303C09AC2}"/>
              </a:ext>
            </a:extLst>
          </p:cNvPr>
          <p:cNvCxnSpPr>
            <a:cxnSpLocks/>
            <a:stCxn id="90" idx="2"/>
          </p:cNvCxnSpPr>
          <p:nvPr/>
        </p:nvCxnSpPr>
        <p:spPr bwMode="auto">
          <a:xfrm flipH="1">
            <a:off x="1528763" y="2463800"/>
            <a:ext cx="134937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62" name="TextBox 98">
            <a:extLst>
              <a:ext uri="{FF2B5EF4-FFF2-40B4-BE49-F238E27FC236}">
                <a16:creationId xmlns:a16="http://schemas.microsoft.com/office/drawing/2014/main" id="{A1B30137-7B1D-43F8-9299-625310997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"/>
            <a:ext cx="7848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sz="3600" dirty="0"/>
              <a:t>Supply base rationalization revisited</a:t>
            </a:r>
            <a:endParaRPr lang="en-US" alt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C169A-A515-4F83-BB20-EE91D8745BB5}"/>
              </a:ext>
            </a:extLst>
          </p:cNvPr>
          <p:cNvSpPr txBox="1"/>
          <p:nvPr/>
        </p:nvSpPr>
        <p:spPr bwMode="auto">
          <a:xfrm>
            <a:off x="5094288" y="2373313"/>
            <a:ext cx="369887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</a:rPr>
              <a:t>...</a:t>
            </a:r>
          </a:p>
        </p:txBody>
      </p:sp>
      <p:grpSp>
        <p:nvGrpSpPr>
          <p:cNvPr id="10319" name="Group 18">
            <a:extLst>
              <a:ext uri="{FF2B5EF4-FFF2-40B4-BE49-F238E27FC236}">
                <a16:creationId xmlns:a16="http://schemas.microsoft.com/office/drawing/2014/main" id="{1A688036-C863-4F54-8712-778CAC7B15F0}"/>
              </a:ext>
            </a:extLst>
          </p:cNvPr>
          <p:cNvGrpSpPr>
            <a:grpSpLocks/>
          </p:cNvGrpSpPr>
          <p:nvPr/>
        </p:nvGrpSpPr>
        <p:grpSpPr bwMode="auto">
          <a:xfrm>
            <a:off x="3001963" y="2260600"/>
            <a:ext cx="434975" cy="412750"/>
            <a:chOff x="3200400" y="685800"/>
            <a:chExt cx="2438400" cy="1905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A5131DB-4319-4487-8A22-00D02066768F}"/>
                </a:ext>
              </a:extLst>
            </p:cNvPr>
            <p:cNvSpPr/>
            <p:nvPr/>
          </p:nvSpPr>
          <p:spPr>
            <a:xfrm>
              <a:off x="3200400" y="685800"/>
              <a:ext cx="2438400" cy="1905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8F34BC6-9A03-46F9-BFBC-97B531F33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/>
            </a:blip>
            <a:stretch>
              <a:fillRect/>
            </a:stretch>
          </p:blipFill>
          <p:spPr>
            <a:xfrm>
              <a:off x="3555187" y="914400"/>
              <a:ext cx="1805026" cy="1313993"/>
            </a:xfrm>
            <a:prstGeom prst="rect">
              <a:avLst/>
            </a:prstGeom>
          </p:spPr>
        </p:pic>
      </p:grpSp>
      <p:grpSp>
        <p:nvGrpSpPr>
          <p:cNvPr id="10320" name="Group 8">
            <a:extLst>
              <a:ext uri="{FF2B5EF4-FFF2-40B4-BE49-F238E27FC236}">
                <a16:creationId xmlns:a16="http://schemas.microsoft.com/office/drawing/2014/main" id="{2FC3CFE2-A8E8-477F-ADB2-24AB41F4BD3C}"/>
              </a:ext>
            </a:extLst>
          </p:cNvPr>
          <p:cNvGrpSpPr>
            <a:grpSpLocks/>
          </p:cNvGrpSpPr>
          <p:nvPr/>
        </p:nvGrpSpPr>
        <p:grpSpPr bwMode="auto">
          <a:xfrm>
            <a:off x="3527425" y="2255838"/>
            <a:ext cx="434975" cy="412750"/>
            <a:chOff x="3200400" y="685800"/>
            <a:chExt cx="2438400" cy="1905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B00EB30-E97C-4AD7-8773-37902BD52EF9}"/>
                </a:ext>
              </a:extLst>
            </p:cNvPr>
            <p:cNvSpPr/>
            <p:nvPr/>
          </p:nvSpPr>
          <p:spPr>
            <a:xfrm>
              <a:off x="3200400" y="685800"/>
              <a:ext cx="2438400" cy="1905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E40773F-6B97-4BB8-A80B-591349BA4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/>
            </a:blip>
            <a:stretch>
              <a:fillRect/>
            </a:stretch>
          </p:blipFill>
          <p:spPr>
            <a:xfrm>
              <a:off x="3555187" y="914400"/>
              <a:ext cx="1805026" cy="1313993"/>
            </a:xfrm>
            <a:prstGeom prst="rect">
              <a:avLst/>
            </a:prstGeom>
          </p:spPr>
        </p:pic>
      </p:grpSp>
      <p:grpSp>
        <p:nvGrpSpPr>
          <p:cNvPr id="10322" name="Group 11">
            <a:extLst>
              <a:ext uri="{FF2B5EF4-FFF2-40B4-BE49-F238E27FC236}">
                <a16:creationId xmlns:a16="http://schemas.microsoft.com/office/drawing/2014/main" id="{9B4874C0-9C12-449E-89B9-0DA73908DB52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2265363"/>
            <a:ext cx="434975" cy="414337"/>
            <a:chOff x="3200400" y="685800"/>
            <a:chExt cx="2438400" cy="1905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7604E2-67F0-4D78-82AD-F9A0027A1795}"/>
                </a:ext>
              </a:extLst>
            </p:cNvPr>
            <p:cNvSpPr/>
            <p:nvPr/>
          </p:nvSpPr>
          <p:spPr>
            <a:xfrm>
              <a:off x="3200400" y="685800"/>
              <a:ext cx="2438400" cy="1905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7F0047F-FB63-4790-9850-DD63C408E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/>
            </a:blip>
            <a:stretch>
              <a:fillRect/>
            </a:stretch>
          </p:blipFill>
          <p:spPr>
            <a:xfrm>
              <a:off x="3555187" y="914400"/>
              <a:ext cx="1805026" cy="1313993"/>
            </a:xfrm>
            <a:prstGeom prst="rect">
              <a:avLst/>
            </a:prstGeom>
          </p:spPr>
        </p:pic>
      </p:grpSp>
      <p:grpSp>
        <p:nvGrpSpPr>
          <p:cNvPr id="10323" name="Group 15">
            <a:extLst>
              <a:ext uri="{FF2B5EF4-FFF2-40B4-BE49-F238E27FC236}">
                <a16:creationId xmlns:a16="http://schemas.microsoft.com/office/drawing/2014/main" id="{6416D8FD-FF4C-4CEF-90A4-52BC06ED45F8}"/>
              </a:ext>
            </a:extLst>
          </p:cNvPr>
          <p:cNvGrpSpPr>
            <a:grpSpLocks/>
          </p:cNvGrpSpPr>
          <p:nvPr/>
        </p:nvGrpSpPr>
        <p:grpSpPr bwMode="auto">
          <a:xfrm>
            <a:off x="5464175" y="2260600"/>
            <a:ext cx="434975" cy="412750"/>
            <a:chOff x="3200400" y="685800"/>
            <a:chExt cx="2438400" cy="1905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07E206-B659-4DF0-9F58-797CFC2EFDC9}"/>
                </a:ext>
              </a:extLst>
            </p:cNvPr>
            <p:cNvSpPr/>
            <p:nvPr/>
          </p:nvSpPr>
          <p:spPr>
            <a:xfrm>
              <a:off x="3200400" y="685800"/>
              <a:ext cx="2438400" cy="19050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1EB67F-DDE7-401F-84D8-819A7FCA8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/>
            </a:blip>
            <a:stretch>
              <a:fillRect/>
            </a:stretch>
          </p:blipFill>
          <p:spPr>
            <a:xfrm>
              <a:off x="3555187" y="914400"/>
              <a:ext cx="1805026" cy="1313993"/>
            </a:xfrm>
            <a:prstGeom prst="rect">
              <a:avLst/>
            </a:prstGeom>
          </p:spPr>
        </p:pic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3EE9259-8201-4691-AB8B-72E473C5DDAE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4522788" y="2473325"/>
            <a:ext cx="134937" cy="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588B6F-AA85-441C-A750-83295E71E43F}"/>
              </a:ext>
            </a:extLst>
          </p:cNvPr>
          <p:cNvCxnSpPr>
            <a:stCxn id="3" idx="2"/>
          </p:cNvCxnSpPr>
          <p:nvPr/>
        </p:nvCxnSpPr>
        <p:spPr bwMode="auto">
          <a:xfrm flipH="1">
            <a:off x="3962400" y="2462213"/>
            <a:ext cx="125413" cy="635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9" name="Group 18">
            <a:extLst>
              <a:ext uri="{FF2B5EF4-FFF2-40B4-BE49-F238E27FC236}">
                <a16:creationId xmlns:a16="http://schemas.microsoft.com/office/drawing/2014/main" id="{AD613A47-80C4-4B63-8765-DB3242730F3D}"/>
              </a:ext>
            </a:extLst>
          </p:cNvPr>
          <p:cNvGrpSpPr>
            <a:grpSpLocks/>
          </p:cNvGrpSpPr>
          <p:nvPr/>
        </p:nvGrpSpPr>
        <p:grpSpPr bwMode="auto">
          <a:xfrm>
            <a:off x="5974266" y="2260640"/>
            <a:ext cx="435256" cy="413488"/>
            <a:chOff x="3200400" y="685800"/>
            <a:chExt cx="2438400" cy="1905000"/>
          </a:xfrm>
          <a:solidFill>
            <a:srgbClr val="0066FF"/>
          </a:solidFill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2256BF8-E312-413E-8A3E-746CC10C2994}"/>
                </a:ext>
              </a:extLst>
            </p:cNvPr>
            <p:cNvSpPr/>
            <p:nvPr/>
          </p:nvSpPr>
          <p:spPr>
            <a:xfrm>
              <a:off x="3200400" y="682621"/>
              <a:ext cx="2436826" cy="190891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CA1FB8C-9DB0-4593-9D7A-73E2428D4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/>
            </a:blip>
            <a:stretch>
              <a:fillRect/>
            </a:stretch>
          </p:blipFill>
          <p:spPr>
            <a:xfrm>
              <a:off x="3555187" y="914400"/>
              <a:ext cx="1805026" cy="1313993"/>
            </a:xfrm>
            <a:prstGeom prst="rect">
              <a:avLst/>
            </a:prstGeom>
            <a:grpFill/>
          </p:spPr>
        </p:pic>
      </p:grpSp>
      <p:grpSp>
        <p:nvGrpSpPr>
          <p:cNvPr id="10283" name="Group 4">
            <a:extLst>
              <a:ext uri="{FF2B5EF4-FFF2-40B4-BE49-F238E27FC236}">
                <a16:creationId xmlns:a16="http://schemas.microsoft.com/office/drawing/2014/main" id="{5E9E3883-45E2-4E2D-B801-9104EB393A2C}"/>
              </a:ext>
            </a:extLst>
          </p:cNvPr>
          <p:cNvGrpSpPr>
            <a:grpSpLocks/>
          </p:cNvGrpSpPr>
          <p:nvPr/>
        </p:nvGrpSpPr>
        <p:grpSpPr bwMode="auto">
          <a:xfrm>
            <a:off x="1093803" y="2244075"/>
            <a:ext cx="435256" cy="414929"/>
            <a:chOff x="3200400" y="685800"/>
            <a:chExt cx="2438400" cy="1905000"/>
          </a:xfrm>
          <a:solidFill>
            <a:srgbClr val="0066FF"/>
          </a:solidFill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6CCE8B-AC46-4732-B96B-F0D63D1F52D6}"/>
                </a:ext>
              </a:extLst>
            </p:cNvPr>
            <p:cNvSpPr/>
            <p:nvPr/>
          </p:nvSpPr>
          <p:spPr>
            <a:xfrm>
              <a:off x="3203134" y="685800"/>
              <a:ext cx="2436826" cy="190228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52A9441D-98ED-4A0B-B6CF-7DCF0CCCF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/>
            </a:blip>
            <a:stretch>
              <a:fillRect/>
            </a:stretch>
          </p:blipFill>
          <p:spPr>
            <a:xfrm>
              <a:off x="3555187" y="914400"/>
              <a:ext cx="1805026" cy="1313993"/>
            </a:xfrm>
            <a:prstGeom prst="rect">
              <a:avLst/>
            </a:prstGeom>
            <a:grpFill/>
          </p:spPr>
        </p:pic>
      </p:grpSp>
      <p:grpSp>
        <p:nvGrpSpPr>
          <p:cNvPr id="10285" name="Group 15">
            <a:extLst>
              <a:ext uri="{FF2B5EF4-FFF2-40B4-BE49-F238E27FC236}">
                <a16:creationId xmlns:a16="http://schemas.microsoft.com/office/drawing/2014/main" id="{CB718604-8CE1-467A-960B-4A04629C652D}"/>
              </a:ext>
            </a:extLst>
          </p:cNvPr>
          <p:cNvGrpSpPr>
            <a:grpSpLocks/>
          </p:cNvGrpSpPr>
          <p:nvPr/>
        </p:nvGrpSpPr>
        <p:grpSpPr bwMode="auto">
          <a:xfrm>
            <a:off x="2470372" y="2249546"/>
            <a:ext cx="435256" cy="414929"/>
            <a:chOff x="3200400" y="685800"/>
            <a:chExt cx="2438400" cy="1905000"/>
          </a:xfrm>
          <a:solidFill>
            <a:srgbClr val="0066FF"/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13217A3-B7FF-49EE-BA74-C4D2232DC25A}"/>
                </a:ext>
              </a:extLst>
            </p:cNvPr>
            <p:cNvSpPr/>
            <p:nvPr/>
          </p:nvSpPr>
          <p:spPr>
            <a:xfrm>
              <a:off x="3201974" y="682549"/>
              <a:ext cx="2436826" cy="190957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96E2238-45ED-49FF-A0BB-AD1D39C6D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/>
            </a:blip>
            <a:stretch>
              <a:fillRect/>
            </a:stretch>
          </p:blipFill>
          <p:spPr>
            <a:xfrm>
              <a:off x="3555187" y="914400"/>
              <a:ext cx="1805026" cy="1313993"/>
            </a:xfrm>
            <a:prstGeom prst="rect">
              <a:avLst/>
            </a:prstGeom>
            <a:grpFill/>
          </p:spPr>
        </p:pic>
      </p:grpSp>
      <p:grpSp>
        <p:nvGrpSpPr>
          <p:cNvPr id="9300" name="Group 24">
            <a:extLst>
              <a:ext uri="{FF2B5EF4-FFF2-40B4-BE49-F238E27FC236}">
                <a16:creationId xmlns:a16="http://schemas.microsoft.com/office/drawing/2014/main" id="{972FDD3A-22CF-45E5-8CE7-3389A5135BFB}"/>
              </a:ext>
            </a:extLst>
          </p:cNvPr>
          <p:cNvGrpSpPr>
            <a:grpSpLocks/>
          </p:cNvGrpSpPr>
          <p:nvPr/>
        </p:nvGrpSpPr>
        <p:grpSpPr bwMode="auto">
          <a:xfrm>
            <a:off x="8124825" y="1371600"/>
            <a:ext cx="484188" cy="1482725"/>
            <a:chOff x="8292083" y="1537025"/>
            <a:chExt cx="484632" cy="1482369"/>
          </a:xfrm>
        </p:grpSpPr>
        <p:sp>
          <p:nvSpPr>
            <p:cNvPr id="19" name="Arrow: Striped Right 18">
              <a:extLst>
                <a:ext uri="{FF2B5EF4-FFF2-40B4-BE49-F238E27FC236}">
                  <a16:creationId xmlns:a16="http://schemas.microsoft.com/office/drawing/2014/main" id="{00D23103-DC9F-4AE4-A1EB-FE880C54CFD2}"/>
                </a:ext>
              </a:extLst>
            </p:cNvPr>
            <p:cNvSpPr/>
            <p:nvPr/>
          </p:nvSpPr>
          <p:spPr>
            <a:xfrm rot="5400000">
              <a:off x="7793214" y="2035894"/>
              <a:ext cx="1482369" cy="484632"/>
            </a:xfrm>
            <a:prstGeom prst="strip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08" name="TextBox 22">
              <a:extLst>
                <a:ext uri="{FF2B5EF4-FFF2-40B4-BE49-F238E27FC236}">
                  <a16:creationId xmlns:a16="http://schemas.microsoft.com/office/drawing/2014/main" id="{DE9258CF-7A45-4F1F-BA83-E3EA94AE3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914528" y="2124322"/>
              <a:ext cx="123974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Material Flow</a:t>
              </a:r>
            </a:p>
          </p:txBody>
        </p:sp>
      </p:grpSp>
      <p:grpSp>
        <p:nvGrpSpPr>
          <p:cNvPr id="9301" name="Group 159">
            <a:extLst>
              <a:ext uri="{FF2B5EF4-FFF2-40B4-BE49-F238E27FC236}">
                <a16:creationId xmlns:a16="http://schemas.microsoft.com/office/drawing/2014/main" id="{2E84A41E-A3BA-477E-B9E6-F9131CA61FE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0" y="3013075"/>
            <a:ext cx="598488" cy="1801813"/>
            <a:chOff x="8292083" y="1537025"/>
            <a:chExt cx="598593" cy="1482369"/>
          </a:xfrm>
        </p:grpSpPr>
        <p:sp>
          <p:nvSpPr>
            <p:cNvPr id="161" name="Arrow: Striped Right 160">
              <a:extLst>
                <a:ext uri="{FF2B5EF4-FFF2-40B4-BE49-F238E27FC236}">
                  <a16:creationId xmlns:a16="http://schemas.microsoft.com/office/drawing/2014/main" id="{39C26CA6-DC0A-45C1-87E4-1264E6B0CE2D}"/>
                </a:ext>
              </a:extLst>
            </p:cNvPr>
            <p:cNvSpPr/>
            <p:nvPr/>
          </p:nvSpPr>
          <p:spPr>
            <a:xfrm rot="5400000">
              <a:off x="7793035" y="2036073"/>
              <a:ext cx="1482369" cy="484273"/>
            </a:xfrm>
            <a:prstGeom prst="striped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06" name="TextBox 161">
              <a:extLst>
                <a:ext uri="{FF2B5EF4-FFF2-40B4-BE49-F238E27FC236}">
                  <a16:creationId xmlns:a16="http://schemas.microsoft.com/office/drawing/2014/main" id="{7BF87363-D333-41A2-8188-28D44E41E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8009195" y="1941519"/>
              <a:ext cx="12397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Financial Flow</a:t>
              </a:r>
            </a:p>
          </p:txBody>
        </p:sp>
      </p:grpSp>
      <p:grpSp>
        <p:nvGrpSpPr>
          <p:cNvPr id="9302" name="Group 29">
            <a:extLst>
              <a:ext uri="{FF2B5EF4-FFF2-40B4-BE49-F238E27FC236}">
                <a16:creationId xmlns:a16="http://schemas.microsoft.com/office/drawing/2014/main" id="{5F44FE1D-2591-4C15-BD63-3B1E45B645AC}"/>
              </a:ext>
            </a:extLst>
          </p:cNvPr>
          <p:cNvGrpSpPr>
            <a:grpSpLocks/>
          </p:cNvGrpSpPr>
          <p:nvPr/>
        </p:nvGrpSpPr>
        <p:grpSpPr bwMode="auto">
          <a:xfrm>
            <a:off x="8599488" y="1381125"/>
            <a:ext cx="468312" cy="3433763"/>
            <a:chOff x="9890760" y="2163684"/>
            <a:chExt cx="484632" cy="1922529"/>
          </a:xfrm>
        </p:grpSpPr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E1F47264-D0D8-48E8-90F7-7458A38D7E9A}"/>
                </a:ext>
              </a:extLst>
            </p:cNvPr>
            <p:cNvSpPr/>
            <p:nvPr/>
          </p:nvSpPr>
          <p:spPr>
            <a:xfrm rot="5400000">
              <a:off x="9171811" y="2882633"/>
              <a:ext cx="1922529" cy="484632"/>
            </a:xfrm>
            <a:prstGeom prst="left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04" name="TextBox 27">
              <a:extLst>
                <a:ext uri="{FF2B5EF4-FFF2-40B4-BE49-F238E27FC236}">
                  <a16:creationId xmlns:a16="http://schemas.microsoft.com/office/drawing/2014/main" id="{8650FFFF-9A8B-48AD-BA85-77C206D1A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9481333" y="3132093"/>
              <a:ext cx="1281988" cy="31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/>
                <a:t>Information Flow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5EB5CA3-F5E0-45E4-96B3-696A01D64A87}"/>
              </a:ext>
            </a:extLst>
          </p:cNvPr>
          <p:cNvSpPr/>
          <p:nvPr/>
        </p:nvSpPr>
        <p:spPr>
          <a:xfrm>
            <a:off x="558800" y="5030595"/>
            <a:ext cx="82994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Traditional buyer-supplier research </a:t>
            </a:r>
            <a:r>
              <a:rPr lang="en-US" sz="1400" dirty="0"/>
              <a:t>(e.g. Agrawal and Nahmias, 1997; </a:t>
            </a:r>
            <a:r>
              <a:rPr lang="en-US" sz="1400" dirty="0" err="1"/>
              <a:t>Ellram</a:t>
            </a:r>
            <a:r>
              <a:rPr lang="en-US" sz="1400" dirty="0"/>
              <a:t>, 1990; Ogden and Carter, 2008)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5FCAE-9A3F-4649-9D98-F94FFFEE8328}"/>
              </a:ext>
            </a:extLst>
          </p:cNvPr>
          <p:cNvSpPr/>
          <p:nvPr/>
        </p:nvSpPr>
        <p:spPr>
          <a:xfrm>
            <a:off x="545308" y="5012422"/>
            <a:ext cx="8129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a typeface="ＭＳ Ｐゴシック" panose="020B0600070205080204" pitchFamily="34" charset="-128"/>
              </a:rPr>
              <a:t>Transition to network view </a:t>
            </a:r>
            <a:r>
              <a:rPr lang="en-US" sz="1600" dirty="0"/>
              <a:t>(</a:t>
            </a:r>
            <a:r>
              <a:rPr lang="en-US" sz="1600" dirty="0" err="1"/>
              <a:t>Borgatti</a:t>
            </a:r>
            <a:r>
              <a:rPr lang="en-US" sz="1600" dirty="0"/>
              <a:t> and Li, 2009; Choi and Kim, 2008; </a:t>
            </a:r>
            <a:r>
              <a:rPr lang="en-US" sz="1600" dirty="0" err="1"/>
              <a:t>Galaskiewicz</a:t>
            </a:r>
            <a:r>
              <a:rPr lang="en-US" sz="1600" dirty="0"/>
              <a:t>, 2011)</a:t>
            </a:r>
            <a:endParaRPr 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017D0-11BB-42D3-A41E-3A473704B1F1}"/>
              </a:ext>
            </a:extLst>
          </p:cNvPr>
          <p:cNvSpPr/>
          <p:nvPr/>
        </p:nvSpPr>
        <p:spPr>
          <a:xfrm>
            <a:off x="553657" y="5033709"/>
            <a:ext cx="8036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This research analyzes supply base strategies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7" grpId="0"/>
      <p:bldP spid="4" grpId="0"/>
      <p:bldP spid="5" grpId="0"/>
      <p:bldP spid="5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458199" cy="441325"/>
          </a:xfrm>
        </p:spPr>
        <p:txBody>
          <a:bodyPr/>
          <a:lstStyle/>
          <a:p>
            <a:pPr algn="ctr"/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371600"/>
            <a:ext cx="8305799" cy="47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Great Recession (2008-2009)</a:t>
            </a:r>
          </a:p>
          <a:p>
            <a:pPr marL="457200" lvl="1" indent="0">
              <a:buNone/>
            </a:pPr>
            <a:r>
              <a:rPr lang="en-US" sz="1500" dirty="0"/>
              <a:t>Worldwide economy reduced $11 trillion USD </a:t>
            </a:r>
            <a:r>
              <a:rPr lang="en-US" sz="1400" kern="0" dirty="0"/>
              <a:t>(Roberts, 2009; </a:t>
            </a:r>
            <a:r>
              <a:rPr lang="en-US" sz="1400" kern="0" dirty="0" err="1"/>
              <a:t>Grusky</a:t>
            </a:r>
            <a:r>
              <a:rPr lang="en-US" sz="1400" kern="0" dirty="0"/>
              <a:t> et al, 2011)</a:t>
            </a:r>
          </a:p>
          <a:p>
            <a:endParaRPr lang="en-US" sz="180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kern="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019301"/>
            <a:ext cx="5534054" cy="402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7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7956BEA-6DF2-4B6C-9EC1-78DBDD3D462D}"/>
              </a:ext>
            </a:extLst>
          </p:cNvPr>
          <p:cNvSpPr txBox="1">
            <a:spLocks/>
          </p:cNvSpPr>
          <p:nvPr/>
        </p:nvSpPr>
        <p:spPr bwMode="auto">
          <a:xfrm>
            <a:off x="609599" y="457200"/>
            <a:ext cx="8153400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120DC0-74A4-447B-B9E5-D5C22A88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369" y="1467824"/>
            <a:ext cx="6239631" cy="45283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2F9759-01C8-48E0-9E03-544DB91FEAAF}"/>
              </a:ext>
            </a:extLst>
          </p:cNvPr>
          <p:cNvSpPr/>
          <p:nvPr/>
        </p:nvSpPr>
        <p:spPr>
          <a:xfrm rot="16200000">
            <a:off x="2557085" y="3467100"/>
            <a:ext cx="3962400" cy="685800"/>
          </a:xfrm>
          <a:prstGeom prst="rect">
            <a:avLst/>
          </a:prstGeom>
          <a:solidFill>
            <a:srgbClr val="D9D9D9">
              <a:alpha val="75000"/>
            </a:srgb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Great Recession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(2008 – 2009)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78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8153400" cy="441325"/>
          </a:xfrm>
        </p:spPr>
        <p:txBody>
          <a:bodyPr/>
          <a:lstStyle/>
          <a:p>
            <a:pPr algn="ctr"/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341436"/>
            <a:ext cx="8305799" cy="475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57200" lvl="1" indent="0">
              <a:buNone/>
            </a:pPr>
            <a:endParaRPr lang="en-US" sz="1400" kern="0" dirty="0"/>
          </a:p>
          <a:p>
            <a:r>
              <a:rPr lang="en-US" sz="2000" kern="0" dirty="0"/>
              <a:t>Punctuated Equilibrium Theory </a:t>
            </a:r>
            <a:r>
              <a:rPr lang="en-US" sz="1600" kern="0" dirty="0"/>
              <a:t>(Eldridge and Gould, 1972)</a:t>
            </a:r>
          </a:p>
          <a:p>
            <a:pPr lvl="1"/>
            <a:r>
              <a:rPr lang="en-US" sz="1500" kern="0" dirty="0"/>
              <a:t>Long periods of equilibrium separated by short periods of revolutionary upheaval</a:t>
            </a:r>
          </a:p>
          <a:p>
            <a:endParaRPr lang="en-US" sz="2000" kern="0" dirty="0"/>
          </a:p>
          <a:p>
            <a:r>
              <a:rPr lang="en-US" sz="2000" kern="0" dirty="0"/>
              <a:t>Research focus</a:t>
            </a:r>
          </a:p>
          <a:p>
            <a:pPr lvl="1"/>
            <a:r>
              <a:rPr lang="en-US" sz="1500" kern="0" dirty="0"/>
              <a:t>Global auto industry  </a:t>
            </a:r>
            <a:r>
              <a:rPr lang="en-US" sz="1400" dirty="0"/>
              <a:t>(</a:t>
            </a:r>
            <a:r>
              <a:rPr lang="en-US" sz="1400" dirty="0" err="1"/>
              <a:t>e.g.Carnovale</a:t>
            </a:r>
            <a:r>
              <a:rPr lang="en-US" sz="1400" dirty="0"/>
              <a:t> and </a:t>
            </a:r>
            <a:r>
              <a:rPr lang="en-US" sz="1400" dirty="0" err="1"/>
              <a:t>Yeniyurt</a:t>
            </a:r>
            <a:r>
              <a:rPr lang="en-US" sz="1400" dirty="0"/>
              <a:t>, 2014; Choi and Kim, 2008; Gulati and </a:t>
            </a:r>
            <a:r>
              <a:rPr lang="en-US" sz="1400" dirty="0" err="1"/>
              <a:t>Sytch</a:t>
            </a:r>
            <a:r>
              <a:rPr lang="en-US" sz="1400" dirty="0"/>
              <a:t>, 2007; Helper, 1991)</a:t>
            </a:r>
            <a:endParaRPr lang="en-US" sz="1200" kern="0" dirty="0"/>
          </a:p>
          <a:p>
            <a:pPr lvl="1"/>
            <a:r>
              <a:rPr lang="en-US" sz="1500" kern="0" dirty="0"/>
              <a:t>Great Recession acts as disruptive event  </a:t>
            </a:r>
          </a:p>
          <a:p>
            <a:pPr lvl="1"/>
            <a:r>
              <a:rPr lang="en-US" sz="1500" kern="0" dirty="0"/>
              <a:t>SBM practices before 2008 vs after 2009 </a:t>
            </a:r>
          </a:p>
          <a:p>
            <a:pPr marL="0" indent="0">
              <a:buNone/>
            </a:pPr>
            <a:endParaRPr lang="en-US" sz="2000" kern="0" dirty="0"/>
          </a:p>
          <a:p>
            <a:r>
              <a:rPr lang="en-US" sz="2000" kern="0" dirty="0" err="1"/>
              <a:t>FactSet</a:t>
            </a:r>
            <a:r>
              <a:rPr lang="en-US" sz="2000" kern="0" dirty="0"/>
              <a:t>/Revere Supply Chain Relationships™ database</a:t>
            </a:r>
          </a:p>
          <a:p>
            <a:pPr lvl="1"/>
            <a:r>
              <a:rPr lang="en-US" sz="1500" kern="0" dirty="0"/>
              <a:t> Longitudinal analysis of Supply Base Management strategies </a:t>
            </a:r>
            <a:r>
              <a:rPr lang="en-US" sz="1400" dirty="0"/>
              <a:t>(</a:t>
            </a:r>
            <a:r>
              <a:rPr lang="en-US" sz="1400" dirty="0" err="1"/>
              <a:t>Ramchandani</a:t>
            </a:r>
            <a:r>
              <a:rPr lang="en-US" sz="1400" dirty="0"/>
              <a:t>, 2014)</a:t>
            </a:r>
            <a:endParaRPr lang="en-US" sz="1500" kern="0" dirty="0"/>
          </a:p>
          <a:p>
            <a:pPr lvl="1"/>
            <a:endParaRPr lang="en-US" sz="1500" kern="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8153400" cy="441325"/>
          </a:xfrm>
        </p:spPr>
        <p:txBody>
          <a:bodyPr/>
          <a:lstStyle/>
          <a:p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447800"/>
            <a:ext cx="830579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Research Question: How did buying firms’ SBM strategies change before and after the “Great Recession”?</a:t>
            </a:r>
          </a:p>
          <a:p>
            <a:endParaRPr lang="en-US" sz="2000" kern="0" dirty="0"/>
          </a:p>
          <a:p>
            <a:pPr lvl="1"/>
            <a:r>
              <a:rPr lang="en-US" sz="1600" i="1" dirty="0"/>
              <a:t>H1:  Prior to the Great Recession, the equilibrium state was supply base size reduction (i.e. negative association with time).</a:t>
            </a:r>
          </a:p>
          <a:p>
            <a:pPr lvl="1"/>
            <a:endParaRPr lang="en-US" sz="1000" kern="0" dirty="0"/>
          </a:p>
          <a:p>
            <a:pPr lvl="1"/>
            <a:r>
              <a:rPr lang="en-US" sz="1600" i="1" dirty="0"/>
              <a:t>H2a:  After the Great Recession, the equilibrium state becomes supply base expansion (i.e. positive association with time).</a:t>
            </a:r>
          </a:p>
          <a:p>
            <a:pPr marL="400050" lvl="1" indent="0">
              <a:buNone/>
            </a:pPr>
            <a:endParaRPr lang="en-US" sz="1600" i="1" kern="0" dirty="0"/>
          </a:p>
          <a:p>
            <a:pPr lvl="1"/>
            <a:r>
              <a:rPr lang="en-US" sz="1600" i="1" dirty="0"/>
              <a:t>H2b:  After the Great Recession, the equilibrium state becomes significantly faster supply base reduction (i.e. larger negative association with time).</a:t>
            </a:r>
          </a:p>
          <a:p>
            <a:pPr lvl="1"/>
            <a:endParaRPr lang="en-US" sz="1600" i="1" dirty="0"/>
          </a:p>
          <a:p>
            <a:pPr lvl="1"/>
            <a:r>
              <a:rPr lang="en-US" sz="1600" i="1" dirty="0"/>
              <a:t>H3:  The number of suppliers in the first year after the Great Recession is significantly smaller than the number of suppliers in the last year before the Great Recession.</a:t>
            </a:r>
            <a:endParaRPr lang="en-US" sz="1600" kern="0" dirty="0"/>
          </a:p>
          <a:p>
            <a:pPr marL="0" indent="0">
              <a:buFont typeface="Wingdings" panose="05000000000000000000" pitchFamily="2" charset="2"/>
              <a:buNone/>
            </a:pPr>
            <a:endParaRPr lang="en-US" sz="2000" kern="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228600"/>
            <a:ext cx="9144000" cy="228600"/>
          </a:xfrm>
          <a:prstGeom prst="rect">
            <a:avLst/>
          </a:prstGeom>
          <a:solidFill>
            <a:srgbClr val="9016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200"/>
            <a:ext cx="8153400" cy="441325"/>
          </a:xfrm>
        </p:spPr>
        <p:txBody>
          <a:bodyPr/>
          <a:lstStyle/>
          <a:p>
            <a:pPr algn="ctr"/>
            <a:r>
              <a:rPr lang="en-US" sz="3200" dirty="0"/>
              <a:t>Supply base rationalization revisited</a:t>
            </a:r>
            <a:endParaRPr 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125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1393182"/>
            <a:ext cx="7924800" cy="7803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2000" i="1" dirty="0"/>
              <a:t>Research Question: How did buying firms’ SBM strategies change before and after the “Great Recession”?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733799" y="6400800"/>
            <a:ext cx="1905000" cy="457200"/>
          </a:xfrm>
        </p:spPr>
        <p:txBody>
          <a:bodyPr/>
          <a:lstStyle/>
          <a:p>
            <a:pPr algn="ctr"/>
            <a:fld id="{691F8A7E-B5E3-4432-B99D-64F6C0B88D25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2370071"/>
            <a:ext cx="1981200" cy="923330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Suppliers </a:t>
            </a:r>
          </a:p>
          <a:p>
            <a:pPr algn="ctr"/>
            <a:r>
              <a:rPr lang="en-US" dirty="0"/>
              <a:t>(pre-Recession)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5921" y="3798928"/>
            <a:ext cx="1981200" cy="923330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Suppliers </a:t>
            </a:r>
          </a:p>
          <a:p>
            <a:pPr algn="ctr"/>
            <a:r>
              <a:rPr lang="en-US" dirty="0"/>
              <a:t>(post-Recession)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5103975"/>
            <a:ext cx="2133600" cy="923330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Number of Suppliers </a:t>
            </a:r>
          </a:p>
          <a:p>
            <a:pPr algn="ctr"/>
            <a:r>
              <a:rPr lang="en-US" dirty="0"/>
              <a:t>(during Recession)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9414" y="3956659"/>
            <a:ext cx="2057400" cy="369332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cxnSp>
        <p:nvCxnSpPr>
          <p:cNvPr id="17" name="Straight Arrow Connector 16"/>
          <p:cNvCxnSpPr>
            <a:stCxn id="13" idx="3"/>
            <a:endCxn id="16" idx="1"/>
          </p:cNvCxnSpPr>
          <p:nvPr/>
        </p:nvCxnSpPr>
        <p:spPr bwMode="auto">
          <a:xfrm>
            <a:off x="2819400" y="2831736"/>
            <a:ext cx="3390014" cy="130958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664782" y="3301864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90607" y="3182596"/>
            <a:ext cx="524921" cy="30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H1</a:t>
            </a:r>
          </a:p>
        </p:txBody>
      </p:sp>
      <p:cxnSp>
        <p:nvCxnSpPr>
          <p:cNvPr id="21" name="Straight Arrow Connector 20"/>
          <p:cNvCxnSpPr>
            <a:stCxn id="14" idx="3"/>
            <a:endCxn id="16" idx="1"/>
          </p:cNvCxnSpPr>
          <p:nvPr/>
        </p:nvCxnSpPr>
        <p:spPr bwMode="auto">
          <a:xfrm flipV="1">
            <a:off x="2837121" y="4141325"/>
            <a:ext cx="3372293" cy="1192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261989" y="3923503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79185" y="3771079"/>
            <a:ext cx="524921" cy="30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H2a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1989" y="4141325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81358" y="4349543"/>
            <a:ext cx="524921" cy="30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H2b</a:t>
            </a:r>
          </a:p>
        </p:txBody>
      </p:sp>
      <p:cxnSp>
        <p:nvCxnSpPr>
          <p:cNvPr id="30" name="Straight Arrow Connector 29"/>
          <p:cNvCxnSpPr>
            <a:stCxn id="15" idx="3"/>
            <a:endCxn id="16" idx="1"/>
          </p:cNvCxnSpPr>
          <p:nvPr/>
        </p:nvCxnSpPr>
        <p:spPr bwMode="auto">
          <a:xfrm flipV="1">
            <a:off x="2971800" y="4141325"/>
            <a:ext cx="3237614" cy="142431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695899" y="4678620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47160" y="4879989"/>
            <a:ext cx="524921" cy="30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H3</a:t>
            </a:r>
          </a:p>
        </p:txBody>
      </p:sp>
    </p:spTree>
    <p:extLst>
      <p:ext uri="{BB962C8B-B14F-4D97-AF65-F5344CB8AC3E}">
        <p14:creationId xmlns:p14="http://schemas.microsoft.com/office/powerpoint/2010/main" val="384720755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</TotalTime>
  <Words>2452</Words>
  <Application>Microsoft Office PowerPoint</Application>
  <PresentationFormat>On-screen Show (4:3)</PresentationFormat>
  <Paragraphs>289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Bookman Old Style</vt:lpstr>
      <vt:lpstr>Calibri</vt:lpstr>
      <vt:lpstr>Cambria Math</vt:lpstr>
      <vt:lpstr>Times New Roman</vt:lpstr>
      <vt:lpstr>Wingdings</vt:lpstr>
      <vt:lpstr>Default Design</vt:lpstr>
      <vt:lpstr>Supply Base Rationalization Revisited</vt:lpstr>
      <vt:lpstr>Jerry Huff, PhD</vt:lpstr>
      <vt:lpstr>Agenda</vt:lpstr>
      <vt:lpstr>PowerPoint Presentation</vt:lpstr>
      <vt:lpstr>Supply base rationalization revisited</vt:lpstr>
      <vt:lpstr>PowerPoint Presentation</vt:lpstr>
      <vt:lpstr>Supply base rationalization revisited</vt:lpstr>
      <vt:lpstr>Supply base rationalization revisited</vt:lpstr>
      <vt:lpstr>Supply base rationalization revisited</vt:lpstr>
      <vt:lpstr>PowerPoint Presentation</vt:lpstr>
      <vt:lpstr>Supply base rationalization revisited</vt:lpstr>
      <vt:lpstr>PowerPoint Presentation</vt:lpstr>
      <vt:lpstr>Supply base rationalization revisited</vt:lpstr>
      <vt:lpstr>Supply base rationalization revisited</vt:lpstr>
      <vt:lpstr>Supply base rationalization revisited</vt:lpstr>
      <vt:lpstr>Supply base rationalization revisited</vt:lpstr>
      <vt:lpstr>Supply base rationalization revisited</vt:lpstr>
      <vt:lpstr>Contributions</vt:lpstr>
      <vt:lpstr>Thank you!</vt:lpstr>
      <vt:lpstr>References</vt:lpstr>
      <vt:lpstr>References</vt:lpstr>
      <vt:lpstr>References</vt:lpstr>
      <vt:lpstr>Supply base rationalization revisited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Gasser</dc:creator>
  <cp:lastModifiedBy> </cp:lastModifiedBy>
  <cp:revision>89</cp:revision>
  <dcterms:created xsi:type="dcterms:W3CDTF">2003-05-15T15:12:58Z</dcterms:created>
  <dcterms:modified xsi:type="dcterms:W3CDTF">2019-06-04T17:04:56Z</dcterms:modified>
</cp:coreProperties>
</file>