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8" r:id="rId1"/>
  </p:sldMasterIdLst>
  <p:notesMasterIdLst>
    <p:notesMasterId r:id="rId24"/>
  </p:notesMasterIdLst>
  <p:handoutMasterIdLst>
    <p:handoutMasterId r:id="rId25"/>
  </p:handoutMasterIdLst>
  <p:sldIdLst>
    <p:sldId id="394" r:id="rId2"/>
    <p:sldId id="257" r:id="rId3"/>
    <p:sldId id="268" r:id="rId4"/>
    <p:sldId id="395" r:id="rId5"/>
    <p:sldId id="368" r:id="rId6"/>
    <p:sldId id="366" r:id="rId7"/>
    <p:sldId id="365" r:id="rId8"/>
    <p:sldId id="364" r:id="rId9"/>
    <p:sldId id="369" r:id="rId10"/>
    <p:sldId id="385" r:id="rId11"/>
    <p:sldId id="371" r:id="rId12"/>
    <p:sldId id="374" r:id="rId13"/>
    <p:sldId id="390" r:id="rId14"/>
    <p:sldId id="393" r:id="rId15"/>
    <p:sldId id="375" r:id="rId16"/>
    <p:sldId id="386" r:id="rId17"/>
    <p:sldId id="376" r:id="rId18"/>
    <p:sldId id="326" r:id="rId19"/>
    <p:sldId id="274" r:id="rId20"/>
    <p:sldId id="273" r:id="rId21"/>
    <p:sldId id="388" r:id="rId22"/>
    <p:sldId id="387" r:id="rId23"/>
  </p:sldIdLst>
  <p:sldSz cx="9144000" cy="6858000" type="screen4x3"/>
  <p:notesSz cx="68580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66"/>
    <a:srgbClr val="901641"/>
    <a:srgbClr val="AB0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549" autoAdjust="0"/>
  </p:normalViewPr>
  <p:slideViewPr>
    <p:cSldViewPr>
      <p:cViewPr varScale="1">
        <p:scale>
          <a:sx n="89" d="100"/>
          <a:sy n="89" d="100"/>
        </p:scale>
        <p:origin x="2244" y="84"/>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122" d="100"/>
          <a:sy n="122" d="100"/>
        </p:scale>
        <p:origin x="-3920"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defRPr>
            </a:lvl1pPr>
          </a:lstStyle>
          <a:p>
            <a:pPr>
              <a:defRPr/>
            </a:pPr>
            <a:endParaRPr lang="en-US"/>
          </a:p>
        </p:txBody>
      </p:sp>
      <p:sp>
        <p:nvSpPr>
          <p:cNvPr id="1741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defRPr>
            </a:lvl1pPr>
          </a:lstStyle>
          <a:p>
            <a:pPr>
              <a:defRPr/>
            </a:pPr>
            <a:endParaRPr lang="en-US"/>
          </a:p>
        </p:txBody>
      </p:sp>
      <p:sp>
        <p:nvSpPr>
          <p:cNvPr id="1741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defRPr>
            </a:lvl1pPr>
          </a:lstStyle>
          <a:p>
            <a:pPr>
              <a:defRPr/>
            </a:pPr>
            <a:endParaRPr lang="en-US"/>
          </a:p>
        </p:txBody>
      </p:sp>
      <p:sp>
        <p:nvSpPr>
          <p:cNvPr id="1741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BB1BC9EA-206B-40CD-A865-329D446310D5}" type="slidenum">
              <a:rPr lang="en-US"/>
              <a:pPr/>
              <a:t>‹#›</a:t>
            </a:fld>
            <a:endParaRPr lang="en-US"/>
          </a:p>
        </p:txBody>
      </p:sp>
    </p:spTree>
    <p:extLst>
      <p:ext uri="{BB962C8B-B14F-4D97-AF65-F5344CB8AC3E}">
        <p14:creationId xmlns:p14="http://schemas.microsoft.com/office/powerpoint/2010/main" val="3880342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atin typeface="Arial" charset="0"/>
                <a:ea typeface="+mn-ea"/>
              </a:defRPr>
            </a:lvl1pPr>
          </a:lstStyle>
          <a:p>
            <a:pPr>
              <a:defRPr/>
            </a:pPr>
            <a:endParaRPr lang="en-US"/>
          </a:p>
        </p:txBody>
      </p:sp>
      <p:sp>
        <p:nvSpPr>
          <p:cNvPr id="3" name="Date Placeholder 2"/>
          <p:cNvSpPr>
            <a:spLocks noGrp="1"/>
          </p:cNvSpPr>
          <p:nvPr>
            <p:ph type="dt" idx="1"/>
          </p:nvPr>
        </p:nvSpPr>
        <p:spPr>
          <a:xfrm>
            <a:off x="3884613" y="0"/>
            <a:ext cx="2971800" cy="465138"/>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11" charset="-128"/>
              </a:defRPr>
            </a:lvl1pPr>
          </a:lstStyle>
          <a:p>
            <a:pPr>
              <a:defRPr/>
            </a:pPr>
            <a:fld id="{70BA99CB-1C9D-4C4D-905A-FA3421EC9435}" type="datetime1">
              <a:rPr lang="en-US"/>
              <a:pPr>
                <a:defRPr/>
              </a:pPr>
              <a:t>6/4/2019</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atin typeface="Arial" charset="0"/>
                <a:ea typeface="+mn-ea"/>
              </a:defRPr>
            </a:lvl1pPr>
          </a:lstStyle>
          <a:p>
            <a:pPr>
              <a:defRPr/>
            </a:pPr>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C1E4584-09D8-451C-A8DB-8F66702D37D6}" type="slidenum">
              <a:rPr lang="en-US"/>
              <a:pPr/>
              <a:t>‹#›</a:t>
            </a:fld>
            <a:endParaRPr lang="en-US"/>
          </a:p>
        </p:txBody>
      </p:sp>
    </p:spTree>
    <p:extLst>
      <p:ext uri="{BB962C8B-B14F-4D97-AF65-F5344CB8AC3E}">
        <p14:creationId xmlns:p14="http://schemas.microsoft.com/office/powerpoint/2010/main" val="420604107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1E4584-09D8-451C-A8DB-8F66702D37D6}" type="slidenum">
              <a:rPr lang="en-US" smtClean="0"/>
              <a:pPr/>
              <a:t>3</a:t>
            </a:fld>
            <a:endParaRPr lang="en-US"/>
          </a:p>
        </p:txBody>
      </p:sp>
    </p:spTree>
    <p:extLst>
      <p:ext uri="{BB962C8B-B14F-4D97-AF65-F5344CB8AC3E}">
        <p14:creationId xmlns:p14="http://schemas.microsoft.com/office/powerpoint/2010/main" val="510842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sz="1200" kern="1200" dirty="0">
              <a:solidFill>
                <a:schemeClr val="tx1"/>
              </a:solidFill>
              <a:effectLst/>
              <a:latin typeface="+mn-lt"/>
              <a:ea typeface="ＭＳ Ｐゴシック" charset="-128"/>
            </a:endParaRPr>
          </a:p>
          <a:p>
            <a:pPr marL="0" indent="0">
              <a:buNone/>
            </a:pPr>
            <a:endParaRPr lang="en-US" sz="1600" kern="0" dirty="0"/>
          </a:p>
        </p:txBody>
      </p:sp>
      <p:sp>
        <p:nvSpPr>
          <p:cNvPr id="4" name="Slide Number Placeholder 3"/>
          <p:cNvSpPr>
            <a:spLocks noGrp="1"/>
          </p:cNvSpPr>
          <p:nvPr>
            <p:ph type="sldNum" sz="quarter" idx="10"/>
          </p:nvPr>
        </p:nvSpPr>
        <p:spPr/>
        <p:txBody>
          <a:bodyPr/>
          <a:lstStyle/>
          <a:p>
            <a:fld id="{8C1E4584-09D8-451C-A8DB-8F66702D37D6}" type="slidenum">
              <a:rPr lang="en-US" smtClean="0"/>
              <a:pPr/>
              <a:t>12</a:t>
            </a:fld>
            <a:endParaRPr lang="en-US"/>
          </a:p>
        </p:txBody>
      </p:sp>
    </p:spTree>
    <p:extLst>
      <p:ext uri="{BB962C8B-B14F-4D97-AF65-F5344CB8AC3E}">
        <p14:creationId xmlns:p14="http://schemas.microsoft.com/office/powerpoint/2010/main" val="1596340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sz="1200" kern="1200" dirty="0">
              <a:solidFill>
                <a:schemeClr val="tx1"/>
              </a:solidFill>
              <a:effectLst/>
              <a:latin typeface="+mn-lt"/>
              <a:ea typeface="ＭＳ Ｐゴシック" charset="-128"/>
            </a:endParaRPr>
          </a:p>
          <a:p>
            <a:pPr marL="0" indent="0">
              <a:buNone/>
            </a:pPr>
            <a:endParaRPr lang="en-US" sz="1600" kern="0" dirty="0"/>
          </a:p>
        </p:txBody>
      </p:sp>
      <p:sp>
        <p:nvSpPr>
          <p:cNvPr id="4" name="Slide Number Placeholder 3"/>
          <p:cNvSpPr>
            <a:spLocks noGrp="1"/>
          </p:cNvSpPr>
          <p:nvPr>
            <p:ph type="sldNum" sz="quarter" idx="10"/>
          </p:nvPr>
        </p:nvSpPr>
        <p:spPr/>
        <p:txBody>
          <a:bodyPr/>
          <a:lstStyle/>
          <a:p>
            <a:fld id="{8C1E4584-09D8-451C-A8DB-8F66702D37D6}" type="slidenum">
              <a:rPr lang="en-US" smtClean="0"/>
              <a:pPr/>
              <a:t>13</a:t>
            </a:fld>
            <a:endParaRPr lang="en-US"/>
          </a:p>
        </p:txBody>
      </p:sp>
    </p:spTree>
    <p:extLst>
      <p:ext uri="{BB962C8B-B14F-4D97-AF65-F5344CB8AC3E}">
        <p14:creationId xmlns:p14="http://schemas.microsoft.com/office/powerpoint/2010/main" val="843013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sz="1200" kern="1200" dirty="0">
                <a:solidFill>
                  <a:schemeClr val="tx1"/>
                </a:solidFill>
                <a:effectLst/>
                <a:latin typeface="+mn-lt"/>
                <a:ea typeface="ＭＳ Ｐゴシック" charset="-128"/>
              </a:rPr>
              <a:t>No</a:t>
            </a:r>
            <a:r>
              <a:rPr lang="en-US" sz="1200" kern="1200" baseline="0" dirty="0">
                <a:solidFill>
                  <a:schemeClr val="tx1"/>
                </a:solidFill>
                <a:effectLst/>
                <a:latin typeface="+mn-lt"/>
                <a:ea typeface="ＭＳ Ｐゴシック" charset="-128"/>
              </a:rPr>
              <a:t> impact in current period but significant impact in periods 1, 2 and 3</a:t>
            </a:r>
            <a:endParaRPr lang="en-US" sz="1200" kern="1200" dirty="0">
              <a:solidFill>
                <a:schemeClr val="tx1"/>
              </a:solidFill>
              <a:effectLst/>
              <a:latin typeface="+mn-lt"/>
              <a:ea typeface="ＭＳ Ｐゴシック" charset="-128"/>
            </a:endParaRPr>
          </a:p>
          <a:p>
            <a:pPr marL="0" indent="0">
              <a:buNone/>
            </a:pPr>
            <a:endParaRPr lang="en-US" sz="1600" kern="0" dirty="0"/>
          </a:p>
        </p:txBody>
      </p:sp>
      <p:sp>
        <p:nvSpPr>
          <p:cNvPr id="4" name="Slide Number Placeholder 3"/>
          <p:cNvSpPr>
            <a:spLocks noGrp="1"/>
          </p:cNvSpPr>
          <p:nvPr>
            <p:ph type="sldNum" sz="quarter" idx="10"/>
          </p:nvPr>
        </p:nvSpPr>
        <p:spPr/>
        <p:txBody>
          <a:bodyPr/>
          <a:lstStyle/>
          <a:p>
            <a:fld id="{8C1E4584-09D8-451C-A8DB-8F66702D37D6}" type="slidenum">
              <a:rPr lang="en-US" smtClean="0"/>
              <a:pPr/>
              <a:t>14</a:t>
            </a:fld>
            <a:endParaRPr lang="en-US"/>
          </a:p>
        </p:txBody>
      </p:sp>
    </p:spTree>
    <p:extLst>
      <p:ext uri="{BB962C8B-B14F-4D97-AF65-F5344CB8AC3E}">
        <p14:creationId xmlns:p14="http://schemas.microsoft.com/office/powerpoint/2010/main" val="1596340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sz="1200" kern="1200" dirty="0">
              <a:solidFill>
                <a:schemeClr val="tx1"/>
              </a:solidFill>
              <a:effectLst/>
              <a:latin typeface="+mn-lt"/>
              <a:ea typeface="ＭＳ Ｐゴシック" charset="-128"/>
            </a:endParaRPr>
          </a:p>
          <a:p>
            <a:pPr marL="0" indent="0">
              <a:buNone/>
            </a:pPr>
            <a:endParaRPr lang="en-US" sz="1600" kern="0" dirty="0"/>
          </a:p>
        </p:txBody>
      </p:sp>
      <p:sp>
        <p:nvSpPr>
          <p:cNvPr id="4" name="Slide Number Placeholder 3"/>
          <p:cNvSpPr>
            <a:spLocks noGrp="1"/>
          </p:cNvSpPr>
          <p:nvPr>
            <p:ph type="sldNum" sz="quarter" idx="10"/>
          </p:nvPr>
        </p:nvSpPr>
        <p:spPr/>
        <p:txBody>
          <a:bodyPr/>
          <a:lstStyle/>
          <a:p>
            <a:fld id="{8C1E4584-09D8-451C-A8DB-8F66702D37D6}" type="slidenum">
              <a:rPr lang="en-US" smtClean="0"/>
              <a:pPr/>
              <a:t>15</a:t>
            </a:fld>
            <a:endParaRPr lang="en-US"/>
          </a:p>
        </p:txBody>
      </p:sp>
    </p:spTree>
    <p:extLst>
      <p:ext uri="{BB962C8B-B14F-4D97-AF65-F5344CB8AC3E}">
        <p14:creationId xmlns:p14="http://schemas.microsoft.com/office/powerpoint/2010/main" val="1596340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effectLst/>
                <a:latin typeface="+mn-lt"/>
                <a:ea typeface="ＭＳ Ｐゴシック" charset="-128"/>
                <a:cs typeface="ＭＳ Ｐゴシック" charset="-128"/>
              </a:rPr>
              <a:t>DIO was found to be the only SCF measure which had a significant effect on firm performance in multiple years.  The largest impact on firm performance was seen one year later (β=-0.00341, p&lt;0.0001) and nearly as large an impact two years later (β=-0.00224, p&lt;0.0001).  The statistically significant association continued to exist between DIO changes in firm performance changes three years later (β=-0.00133, p=0.002). </a:t>
            </a:r>
          </a:p>
          <a:p>
            <a:endParaRPr lang="en-US" sz="1200" kern="1200" dirty="0">
              <a:solidFill>
                <a:schemeClr val="tx1"/>
              </a:solidFill>
              <a:effectLst/>
              <a:latin typeface="+mn-lt"/>
              <a:ea typeface="ＭＳ Ｐゴシック" charset="-128"/>
            </a:endParaRPr>
          </a:p>
          <a:p>
            <a:r>
              <a:rPr lang="en-US" sz="1200" kern="1200" dirty="0">
                <a:solidFill>
                  <a:schemeClr val="tx1"/>
                </a:solidFill>
                <a:effectLst/>
                <a:latin typeface="+mn-lt"/>
                <a:ea typeface="ＭＳ Ｐゴシック" charset="-128"/>
                <a:cs typeface="ＭＳ Ｐゴシック" charset="-128"/>
              </a:rPr>
              <a:t>The positive coefficient estimation and statistical significance provide support for H2, that increases in the rate-of-change in DPO will positively influence the rate-of-change in firm performance.</a:t>
            </a:r>
          </a:p>
          <a:p>
            <a:endParaRPr lang="en-US" sz="1200" kern="1200" dirty="0">
              <a:solidFill>
                <a:schemeClr val="tx1"/>
              </a:solidFill>
              <a:effectLst/>
              <a:latin typeface="+mn-lt"/>
              <a:ea typeface="ＭＳ Ｐゴシック" charset="-128"/>
              <a:cs typeface="ＭＳ Ｐゴシック" charset="-128"/>
            </a:endParaRPr>
          </a:p>
          <a:p>
            <a:r>
              <a:rPr lang="en-US" sz="1200" kern="1200" dirty="0">
                <a:solidFill>
                  <a:schemeClr val="tx1"/>
                </a:solidFill>
                <a:effectLst/>
                <a:latin typeface="+mn-lt"/>
                <a:ea typeface="ＭＳ Ｐゴシック" charset="-128"/>
                <a:cs typeface="ＭＳ Ｐゴシック" charset="-128"/>
              </a:rPr>
              <a:t>Supply managers should not consider longer payments as a strategy for sustained financial success; instead, it is a short-term boost which may serve to benefit the firm while waiting for the benefits of inventory reduction strategies. </a:t>
            </a:r>
          </a:p>
          <a:p>
            <a:endParaRPr lang="en-US" sz="1200" kern="1200" dirty="0">
              <a:solidFill>
                <a:schemeClr val="tx1"/>
              </a:solidFill>
              <a:effectLst/>
              <a:latin typeface="+mn-lt"/>
              <a:ea typeface="ＭＳ Ｐゴシック" charset="-128"/>
              <a:cs typeface="ＭＳ Ｐゴシック" charset="-128"/>
            </a:endParaRPr>
          </a:p>
          <a:p>
            <a:r>
              <a:rPr lang="en-US" sz="1200" kern="1200" dirty="0">
                <a:solidFill>
                  <a:schemeClr val="tx1"/>
                </a:solidFill>
                <a:effectLst/>
                <a:latin typeface="+mn-lt"/>
                <a:ea typeface="ＭＳ Ｐゴシック" charset="-128"/>
                <a:cs typeface="ＭＳ Ｐゴシック" charset="-128"/>
              </a:rPr>
              <a:t>changes in DSO do not significantly influence firm performance in any period.  One might be tempted to suggest that changes in DSO would create changes in future period performance as increased cash may be strategically invested, yet our analysis finds all time horizons are well outside the criterion for significance (p&lt;0.05).  We must conclude that there is not support for H3. </a:t>
            </a:r>
          </a:p>
          <a:p>
            <a:endParaRPr lang="en-US" sz="1200" kern="1200" dirty="0">
              <a:solidFill>
                <a:schemeClr val="tx1"/>
              </a:solidFill>
              <a:effectLst/>
              <a:latin typeface="+mn-lt"/>
              <a:ea typeface="ＭＳ Ｐゴシック" charset="-128"/>
              <a:cs typeface="ＭＳ Ｐゴシック" charset="-128"/>
            </a:endParaRPr>
          </a:p>
          <a:p>
            <a:r>
              <a:rPr lang="en-US" sz="1200" kern="1200" dirty="0">
                <a:solidFill>
                  <a:schemeClr val="tx1"/>
                </a:solidFill>
                <a:effectLst/>
                <a:latin typeface="+mn-lt"/>
                <a:ea typeface="ＭＳ Ｐゴシック" charset="-128"/>
                <a:cs typeface="ＭＳ Ｐゴシック" charset="-128"/>
              </a:rPr>
              <a:t>The associations between changes in CCC and changes in firm performance are significant in the current year (β=-0.00105, p=0.0039) as well as one and two years later (each p&lt;0.0001).  Similar to DIO, the direction of the rate-of-change CCC parameter estimates is negative and consistent across all time horizons.  Our analysis finds support for H4 that decreasing changes in CCC is associated with increasing changes in firm performance over time. </a:t>
            </a:r>
          </a:p>
          <a:p>
            <a:endParaRPr lang="en-US" sz="1200" kern="1200" dirty="0">
              <a:solidFill>
                <a:schemeClr val="tx1"/>
              </a:solidFill>
              <a:effectLst/>
              <a:latin typeface="+mn-lt"/>
              <a:ea typeface="ＭＳ Ｐゴシック" charset="-128"/>
              <a:cs typeface="ＭＳ Ｐゴシック" charset="-128"/>
            </a:endParaRPr>
          </a:p>
          <a:p>
            <a:endParaRPr lang="en-US" sz="1200" kern="1200" dirty="0">
              <a:solidFill>
                <a:schemeClr val="tx1"/>
              </a:solidFill>
              <a:effectLst/>
              <a:latin typeface="+mn-lt"/>
              <a:ea typeface="ＭＳ Ｐゴシック" charset="-128"/>
              <a:cs typeface="ＭＳ Ｐゴシック" charset="-128"/>
            </a:endParaRPr>
          </a:p>
          <a:p>
            <a:endParaRPr lang="en-US" sz="1200" kern="1200" dirty="0">
              <a:solidFill>
                <a:schemeClr val="tx1"/>
              </a:solidFill>
              <a:effectLst/>
              <a:latin typeface="+mn-lt"/>
              <a:ea typeface="ＭＳ Ｐゴシック" charset="-128"/>
            </a:endParaRPr>
          </a:p>
          <a:p>
            <a:endParaRPr lang="en-US" sz="1400" dirty="0"/>
          </a:p>
        </p:txBody>
      </p:sp>
      <p:sp>
        <p:nvSpPr>
          <p:cNvPr id="4" name="Slide Number Placeholder 3"/>
          <p:cNvSpPr>
            <a:spLocks noGrp="1"/>
          </p:cNvSpPr>
          <p:nvPr>
            <p:ph type="sldNum" sz="quarter" idx="10"/>
          </p:nvPr>
        </p:nvSpPr>
        <p:spPr/>
        <p:txBody>
          <a:bodyPr/>
          <a:lstStyle/>
          <a:p>
            <a:fld id="{8C1E4584-09D8-451C-A8DB-8F66702D37D6}" type="slidenum">
              <a:rPr lang="en-US" smtClean="0"/>
              <a:pPr/>
              <a:t>16</a:t>
            </a:fld>
            <a:endParaRPr lang="en-US"/>
          </a:p>
        </p:txBody>
      </p:sp>
    </p:spTree>
    <p:extLst>
      <p:ext uri="{BB962C8B-B14F-4D97-AF65-F5344CB8AC3E}">
        <p14:creationId xmlns:p14="http://schemas.microsoft.com/office/powerpoint/2010/main" val="58946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effectLst/>
                <a:latin typeface="+mn-lt"/>
                <a:ea typeface="ＭＳ Ｐゴシック" charset="-128"/>
                <a:cs typeface="ＭＳ Ｐゴシック" charset="-128"/>
              </a:rPr>
              <a:t>Most importantly, we expand the concept of supply chain finance beyond the cash flow centric use in previous literature. </a:t>
            </a:r>
          </a:p>
          <a:p>
            <a:pPr lvl="0"/>
            <a:endParaRPr lang="en-US" sz="1200" kern="1200" dirty="0">
              <a:solidFill>
                <a:schemeClr val="tx1"/>
              </a:solidFill>
              <a:effectLst/>
              <a:latin typeface="+mn-lt"/>
              <a:ea typeface="ＭＳ Ｐゴシック" charset="-128"/>
            </a:endParaRPr>
          </a:p>
          <a:p>
            <a:pPr lvl="0"/>
            <a:r>
              <a:rPr lang="en-US" sz="1200" i="0" kern="1200" dirty="0">
                <a:solidFill>
                  <a:schemeClr val="tx1"/>
                </a:solidFill>
                <a:effectLst/>
                <a:latin typeface="+mn-lt"/>
                <a:ea typeface="ＭＳ Ｐゴシック" charset="-128"/>
                <a:cs typeface="ＭＳ Ｐゴシック" charset="-128"/>
              </a:rPr>
              <a:t>supply chain finance is truly a synergistic relationship between the focal firm and its network partners.  Cash flow management is not enough to improve performance.  Instead, strategic inventory management decisions have the largest impact and drive firm growth for years into the future. </a:t>
            </a:r>
          </a:p>
          <a:p>
            <a:pPr lvl="0"/>
            <a:endParaRPr lang="en-US" sz="1200" i="0" kern="1200" dirty="0">
              <a:solidFill>
                <a:schemeClr val="tx1"/>
              </a:solidFill>
              <a:effectLst/>
              <a:latin typeface="+mn-lt"/>
              <a:ea typeface="ＭＳ Ｐゴシック" charset="-128"/>
            </a:endParaRPr>
          </a:p>
          <a:p>
            <a:pPr lvl="0"/>
            <a:r>
              <a:rPr lang="en-US" sz="1200" kern="1200" dirty="0">
                <a:solidFill>
                  <a:schemeClr val="tx1"/>
                </a:solidFill>
                <a:effectLst/>
                <a:latin typeface="+mn-lt"/>
                <a:ea typeface="ＭＳ Ｐゴシック" charset="-128"/>
                <a:cs typeface="ＭＳ Ｐゴシック" charset="-128"/>
              </a:rPr>
              <a:t>while we recognize that the availability of SCF arrangements have increased dramatically over the last decade, our investigation considers that the focal firm implements SCF policies with all of its suppliers worldwide. </a:t>
            </a:r>
            <a:endParaRPr lang="en-US" dirty="0"/>
          </a:p>
        </p:txBody>
      </p:sp>
      <p:sp>
        <p:nvSpPr>
          <p:cNvPr id="4" name="Slide Number Placeholder 3"/>
          <p:cNvSpPr>
            <a:spLocks noGrp="1"/>
          </p:cNvSpPr>
          <p:nvPr>
            <p:ph type="sldNum" sz="quarter" idx="10"/>
          </p:nvPr>
        </p:nvSpPr>
        <p:spPr/>
        <p:txBody>
          <a:bodyPr/>
          <a:lstStyle/>
          <a:p>
            <a:fld id="{8C1E4584-09D8-451C-A8DB-8F66702D37D6}" type="slidenum">
              <a:rPr lang="en-US" smtClean="0"/>
              <a:pPr/>
              <a:t>17</a:t>
            </a:fld>
            <a:endParaRPr lang="en-US"/>
          </a:p>
        </p:txBody>
      </p:sp>
    </p:spTree>
    <p:extLst>
      <p:ext uri="{BB962C8B-B14F-4D97-AF65-F5344CB8AC3E}">
        <p14:creationId xmlns:p14="http://schemas.microsoft.com/office/powerpoint/2010/main" val="2926033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1E4584-09D8-451C-A8DB-8F66702D37D6}" type="slidenum">
              <a:rPr lang="en-US" smtClean="0"/>
              <a:pPr/>
              <a:t>18</a:t>
            </a:fld>
            <a:endParaRPr lang="en-US"/>
          </a:p>
        </p:txBody>
      </p:sp>
    </p:spTree>
    <p:extLst>
      <p:ext uri="{BB962C8B-B14F-4D97-AF65-F5344CB8AC3E}">
        <p14:creationId xmlns:p14="http://schemas.microsoft.com/office/powerpoint/2010/main" val="3254598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1E4584-09D8-451C-A8DB-8F66702D37D6}" type="slidenum">
              <a:rPr lang="en-US" smtClean="0"/>
              <a:pPr/>
              <a:t>19</a:t>
            </a:fld>
            <a:endParaRPr lang="en-US"/>
          </a:p>
        </p:txBody>
      </p:sp>
    </p:spTree>
    <p:extLst>
      <p:ext uri="{BB962C8B-B14F-4D97-AF65-F5344CB8AC3E}">
        <p14:creationId xmlns:p14="http://schemas.microsoft.com/office/powerpoint/2010/main" val="2341966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1E4584-09D8-451C-A8DB-8F66702D37D6}" type="slidenum">
              <a:rPr lang="en-US" smtClean="0"/>
              <a:pPr/>
              <a:t>20</a:t>
            </a:fld>
            <a:endParaRPr lang="en-US"/>
          </a:p>
        </p:txBody>
      </p:sp>
    </p:spTree>
    <p:extLst>
      <p:ext uri="{BB962C8B-B14F-4D97-AF65-F5344CB8AC3E}">
        <p14:creationId xmlns:p14="http://schemas.microsoft.com/office/powerpoint/2010/main" val="3543150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1E4584-09D8-451C-A8DB-8F66702D37D6}" type="slidenum">
              <a:rPr lang="en-US" smtClean="0"/>
              <a:pPr/>
              <a:t>21</a:t>
            </a:fld>
            <a:endParaRPr lang="en-US"/>
          </a:p>
        </p:txBody>
      </p:sp>
    </p:spTree>
    <p:extLst>
      <p:ext uri="{BB962C8B-B14F-4D97-AF65-F5344CB8AC3E}">
        <p14:creationId xmlns:p14="http://schemas.microsoft.com/office/powerpoint/2010/main" val="3543150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0A0F916A-B037-47A5-985B-50A6F1FD70E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87E2EF70-E0C9-4AA5-A9D4-4F18DD132E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ndParaRPr>
          </a:p>
        </p:txBody>
      </p:sp>
      <p:sp>
        <p:nvSpPr>
          <p:cNvPr id="10244" name="Slide Number Placeholder 3">
            <a:extLst>
              <a:ext uri="{FF2B5EF4-FFF2-40B4-BE49-F238E27FC236}">
                <a16:creationId xmlns:a16="http://schemas.microsoft.com/office/drawing/2014/main" id="{63ED1694-2E17-4C0D-864D-DC756F8ED1D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85B5A60-C110-4868-AB1A-6FB32D6DB3D4}"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1E4584-09D8-451C-A8DB-8F66702D37D6}" type="slidenum">
              <a:rPr lang="en-US" smtClean="0"/>
              <a:pPr/>
              <a:t>22</a:t>
            </a:fld>
            <a:endParaRPr lang="en-US"/>
          </a:p>
        </p:txBody>
      </p:sp>
    </p:spTree>
    <p:extLst>
      <p:ext uri="{BB962C8B-B14F-4D97-AF65-F5344CB8AC3E}">
        <p14:creationId xmlns:p14="http://schemas.microsoft.com/office/powerpoint/2010/main" val="3543150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sz="1200" kern="1200" dirty="0">
                <a:solidFill>
                  <a:schemeClr val="tx1"/>
                </a:solidFill>
                <a:effectLst/>
                <a:latin typeface="+mn-lt"/>
                <a:ea typeface="ＭＳ Ｐゴシック" charset="-128"/>
                <a:cs typeface="ＭＳ Ｐゴシック" charset="-128"/>
              </a:rPr>
              <a:t>Inventories on-hand dropped from over 80 days to less than 2 days; the number of days to get paid by customers dropped from almost 64 days to 40.5 days; and starting in 1996, the number of days to pay suppliers increased from 33 days to 68 days. </a:t>
            </a:r>
          </a:p>
          <a:p>
            <a:pPr marL="0" indent="0">
              <a:buNone/>
            </a:pPr>
            <a:endParaRPr lang="en-US" sz="1200" kern="1200" dirty="0">
              <a:solidFill>
                <a:schemeClr val="tx1"/>
              </a:solidFill>
              <a:effectLst/>
              <a:latin typeface="+mn-lt"/>
              <a:ea typeface="ＭＳ Ｐゴシック" charset="-128"/>
            </a:endParaRPr>
          </a:p>
          <a:p>
            <a:pPr marL="0" indent="0">
              <a:buNone/>
            </a:pPr>
            <a:endParaRPr lang="en-US" sz="1600" kern="0" dirty="0"/>
          </a:p>
        </p:txBody>
      </p:sp>
      <p:sp>
        <p:nvSpPr>
          <p:cNvPr id="4" name="Slide Number Placeholder 3"/>
          <p:cNvSpPr>
            <a:spLocks noGrp="1"/>
          </p:cNvSpPr>
          <p:nvPr>
            <p:ph type="sldNum" sz="quarter" idx="10"/>
          </p:nvPr>
        </p:nvSpPr>
        <p:spPr/>
        <p:txBody>
          <a:bodyPr/>
          <a:lstStyle/>
          <a:p>
            <a:fld id="{8C1E4584-09D8-451C-A8DB-8F66702D37D6}" type="slidenum">
              <a:rPr lang="en-US" smtClean="0"/>
              <a:pPr/>
              <a:t>5</a:t>
            </a:fld>
            <a:endParaRPr lang="en-US"/>
          </a:p>
        </p:txBody>
      </p:sp>
    </p:spTree>
    <p:extLst>
      <p:ext uri="{BB962C8B-B14F-4D97-AF65-F5344CB8AC3E}">
        <p14:creationId xmlns:p14="http://schemas.microsoft.com/office/powerpoint/2010/main" val="1596340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sz="1200" kern="1200" dirty="0">
                <a:solidFill>
                  <a:schemeClr val="tx1"/>
                </a:solidFill>
                <a:effectLst/>
                <a:latin typeface="+mn-lt"/>
                <a:ea typeface="ＭＳ Ｐゴシック" charset="-128"/>
                <a:cs typeface="ＭＳ Ｐゴシック" charset="-128"/>
              </a:rPr>
              <a:t>Inventories on-hand dropped from over 80 days to less than 2 days; the number of days to get paid by customers dropped from almost 64 days to 40.5 days; and starting in 1996, the number of days to pay suppliers increased from 33 days to 68 days. </a:t>
            </a:r>
          </a:p>
          <a:p>
            <a:pPr marL="0" indent="0">
              <a:buNone/>
            </a:pPr>
            <a:endParaRPr lang="en-US" sz="1200" kern="1200" dirty="0">
              <a:solidFill>
                <a:schemeClr val="tx1"/>
              </a:solidFill>
              <a:effectLst/>
              <a:latin typeface="+mn-lt"/>
              <a:ea typeface="ＭＳ Ｐゴシック" charset="-128"/>
            </a:endParaRPr>
          </a:p>
          <a:p>
            <a:pPr marL="0" indent="0">
              <a:buNone/>
            </a:pPr>
            <a:endParaRPr lang="en-US" sz="1600" kern="0" dirty="0"/>
          </a:p>
        </p:txBody>
      </p:sp>
      <p:sp>
        <p:nvSpPr>
          <p:cNvPr id="4" name="Slide Number Placeholder 3"/>
          <p:cNvSpPr>
            <a:spLocks noGrp="1"/>
          </p:cNvSpPr>
          <p:nvPr>
            <p:ph type="sldNum" sz="quarter" idx="10"/>
          </p:nvPr>
        </p:nvSpPr>
        <p:spPr/>
        <p:txBody>
          <a:bodyPr/>
          <a:lstStyle/>
          <a:p>
            <a:fld id="{8C1E4584-09D8-451C-A8DB-8F66702D37D6}" type="slidenum">
              <a:rPr lang="en-US" smtClean="0"/>
              <a:pPr/>
              <a:t>6</a:t>
            </a:fld>
            <a:endParaRPr lang="en-US"/>
          </a:p>
        </p:txBody>
      </p:sp>
    </p:spTree>
    <p:extLst>
      <p:ext uri="{BB962C8B-B14F-4D97-AF65-F5344CB8AC3E}">
        <p14:creationId xmlns:p14="http://schemas.microsoft.com/office/powerpoint/2010/main" val="1596340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sz="1200" kern="1200" dirty="0">
                <a:solidFill>
                  <a:schemeClr val="tx1"/>
                </a:solidFill>
                <a:effectLst/>
                <a:latin typeface="+mn-lt"/>
                <a:ea typeface="ＭＳ Ｐゴシック" charset="-128"/>
                <a:cs typeface="ＭＳ Ｐゴシック" charset="-128"/>
              </a:rPr>
              <a:t>Inventories on-hand dropped from over 80 days to less than 2 days; the number of days to get paid by customers dropped from almost 64 days to 40.5 days; and starting in 1996, the number of days to pay suppliers increased from 33 days to 68 days. </a:t>
            </a:r>
          </a:p>
          <a:p>
            <a:pPr marL="0" indent="0">
              <a:buNone/>
            </a:pPr>
            <a:endParaRPr lang="en-US" sz="1200" kern="1200" dirty="0">
              <a:solidFill>
                <a:schemeClr val="tx1"/>
              </a:solidFill>
              <a:effectLst/>
              <a:latin typeface="+mn-lt"/>
              <a:ea typeface="ＭＳ Ｐゴシック" charset="-128"/>
            </a:endParaRPr>
          </a:p>
          <a:p>
            <a:pPr marL="0" indent="0">
              <a:buNone/>
            </a:pPr>
            <a:endParaRPr lang="en-US" sz="1600" kern="0" dirty="0"/>
          </a:p>
        </p:txBody>
      </p:sp>
      <p:sp>
        <p:nvSpPr>
          <p:cNvPr id="4" name="Slide Number Placeholder 3"/>
          <p:cNvSpPr>
            <a:spLocks noGrp="1"/>
          </p:cNvSpPr>
          <p:nvPr>
            <p:ph type="sldNum" sz="quarter" idx="10"/>
          </p:nvPr>
        </p:nvSpPr>
        <p:spPr/>
        <p:txBody>
          <a:bodyPr/>
          <a:lstStyle/>
          <a:p>
            <a:fld id="{8C1E4584-09D8-451C-A8DB-8F66702D37D6}" type="slidenum">
              <a:rPr lang="en-US" smtClean="0"/>
              <a:pPr/>
              <a:t>7</a:t>
            </a:fld>
            <a:endParaRPr lang="en-US"/>
          </a:p>
        </p:txBody>
      </p:sp>
    </p:spTree>
    <p:extLst>
      <p:ext uri="{BB962C8B-B14F-4D97-AF65-F5344CB8AC3E}">
        <p14:creationId xmlns:p14="http://schemas.microsoft.com/office/powerpoint/2010/main" val="1596340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sz="1200" kern="1200" dirty="0">
                <a:solidFill>
                  <a:schemeClr val="tx1"/>
                </a:solidFill>
                <a:effectLst/>
                <a:latin typeface="+mn-lt"/>
                <a:ea typeface="ＭＳ Ｐゴシック" charset="-128"/>
                <a:cs typeface="ＭＳ Ｐゴシック" charset="-128"/>
              </a:rPr>
              <a:t>Supply chain management is the coordination among multiple partners linked through the downstream flow of materials, the upstream flow of cash, and information flowing in both directions (Gupta and Dutta, 2011)</a:t>
            </a:r>
          </a:p>
          <a:p>
            <a:pPr marL="0" indent="0">
              <a:buNone/>
            </a:pPr>
            <a:endParaRPr lang="en-US" sz="1200" kern="1200" dirty="0">
              <a:solidFill>
                <a:schemeClr val="tx1"/>
              </a:solidFill>
              <a:effectLst/>
              <a:latin typeface="+mn-lt"/>
              <a:ea typeface="ＭＳ Ｐゴシック" charset="-128"/>
            </a:endParaRPr>
          </a:p>
          <a:p>
            <a:pPr marL="0" indent="0">
              <a:buNone/>
            </a:pPr>
            <a:r>
              <a:rPr lang="en-US" sz="1200" kern="1200" dirty="0">
                <a:solidFill>
                  <a:schemeClr val="tx1"/>
                </a:solidFill>
                <a:effectLst/>
                <a:latin typeface="+mn-lt"/>
                <a:ea typeface="ＭＳ Ｐゴシック" charset="-128"/>
                <a:cs typeface="ＭＳ Ｐゴシック" charset="-128"/>
              </a:rPr>
              <a:t>the recent global economic downturn demonstrated that managing financial flows within the supply chain can be as important as managing physical flows of goods and services (Lind et al., 2012). </a:t>
            </a:r>
          </a:p>
          <a:p>
            <a:pPr marL="0" indent="0">
              <a:buNone/>
            </a:pPr>
            <a:endParaRPr lang="en-US" sz="1200" kern="1200" dirty="0">
              <a:solidFill>
                <a:schemeClr val="tx1"/>
              </a:solidFill>
              <a:effectLst/>
              <a:latin typeface="+mn-lt"/>
              <a:ea typeface="ＭＳ Ｐゴシック" charset="-128"/>
            </a:endParaRPr>
          </a:p>
          <a:p>
            <a:pPr marL="0" indent="0">
              <a:buNone/>
            </a:pPr>
            <a:r>
              <a:rPr lang="en-US" sz="1200" kern="1200" dirty="0">
                <a:solidFill>
                  <a:schemeClr val="tx1"/>
                </a:solidFill>
                <a:effectLst/>
                <a:latin typeface="+mn-lt"/>
                <a:ea typeface="ＭＳ Ｐゴシック" charset="-128"/>
                <a:cs typeface="ＭＳ Ｐゴシック" charset="-128"/>
              </a:rPr>
              <a:t>Citibank alone transacts an estimated $2.1 trillion (USD) per day in trade financing, which typically includes loans to suppliers for the purchase of raw materials, components and finished goods. </a:t>
            </a:r>
          </a:p>
          <a:p>
            <a:pPr marL="0" indent="0">
              <a:buNone/>
            </a:pPr>
            <a:endParaRPr lang="en-US" sz="1200" kern="1200" dirty="0">
              <a:solidFill>
                <a:schemeClr val="tx1"/>
              </a:solidFill>
              <a:effectLst/>
              <a:latin typeface="+mn-lt"/>
              <a:ea typeface="ＭＳ Ｐゴシック" charset="-128"/>
            </a:endParaRPr>
          </a:p>
          <a:p>
            <a:pPr marL="0" indent="0">
              <a:buNone/>
            </a:pPr>
            <a:endParaRPr lang="en-US" sz="1600" kern="0" dirty="0"/>
          </a:p>
        </p:txBody>
      </p:sp>
      <p:sp>
        <p:nvSpPr>
          <p:cNvPr id="4" name="Slide Number Placeholder 3"/>
          <p:cNvSpPr>
            <a:spLocks noGrp="1"/>
          </p:cNvSpPr>
          <p:nvPr>
            <p:ph type="sldNum" sz="quarter" idx="10"/>
          </p:nvPr>
        </p:nvSpPr>
        <p:spPr/>
        <p:txBody>
          <a:bodyPr/>
          <a:lstStyle/>
          <a:p>
            <a:fld id="{8C1E4584-09D8-451C-A8DB-8F66702D37D6}" type="slidenum">
              <a:rPr lang="en-US" smtClean="0"/>
              <a:pPr/>
              <a:t>8</a:t>
            </a:fld>
            <a:endParaRPr lang="en-US"/>
          </a:p>
        </p:txBody>
      </p:sp>
    </p:spTree>
    <p:extLst>
      <p:ext uri="{BB962C8B-B14F-4D97-AF65-F5344CB8AC3E}">
        <p14:creationId xmlns:p14="http://schemas.microsoft.com/office/powerpoint/2010/main" val="1596340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endParaRPr lang="en-US" sz="1200" kern="1200" dirty="0">
              <a:solidFill>
                <a:schemeClr val="tx1"/>
              </a:solidFill>
              <a:effectLst/>
              <a:latin typeface="+mn-lt"/>
              <a:ea typeface="ＭＳ Ｐゴシック" charset="-128"/>
            </a:endParaRPr>
          </a:p>
          <a:p>
            <a:pPr marL="0" indent="0">
              <a:buNone/>
            </a:pPr>
            <a:endParaRPr lang="en-US" sz="1600" kern="0" dirty="0"/>
          </a:p>
        </p:txBody>
      </p:sp>
      <p:sp>
        <p:nvSpPr>
          <p:cNvPr id="4" name="Slide Number Placeholder 3"/>
          <p:cNvSpPr>
            <a:spLocks noGrp="1"/>
          </p:cNvSpPr>
          <p:nvPr>
            <p:ph type="sldNum" sz="quarter" idx="10"/>
          </p:nvPr>
        </p:nvSpPr>
        <p:spPr/>
        <p:txBody>
          <a:bodyPr/>
          <a:lstStyle/>
          <a:p>
            <a:fld id="{8C1E4584-09D8-451C-A8DB-8F66702D37D6}" type="slidenum">
              <a:rPr lang="en-US" smtClean="0"/>
              <a:pPr/>
              <a:t>9</a:t>
            </a:fld>
            <a:endParaRPr lang="en-US"/>
          </a:p>
        </p:txBody>
      </p:sp>
    </p:spTree>
    <p:extLst>
      <p:ext uri="{BB962C8B-B14F-4D97-AF65-F5344CB8AC3E}">
        <p14:creationId xmlns:p14="http://schemas.microsoft.com/office/powerpoint/2010/main" val="1596340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i="1" dirty="0"/>
              <a:t>Research Question: What is the relationship between changes in a firm’s supply chain finance components (Days Inventory, Days Payables, Days Sales, Cash Conversion Cycle) and changes in its financial performance?</a:t>
            </a:r>
            <a:endParaRPr lang="en-US" sz="1600" dirty="0"/>
          </a:p>
          <a:p>
            <a:endParaRPr lang="en-US" sz="1600" kern="0" dirty="0"/>
          </a:p>
          <a:p>
            <a:r>
              <a:rPr lang="en-US" sz="1400" i="1" dirty="0"/>
              <a:t>H1:  The rate of change in Days Inventory Outstanding (DIO) is negatively associated with the rate of change in firm performance.</a:t>
            </a:r>
            <a:endParaRPr lang="en-US" sz="1400" dirty="0"/>
          </a:p>
          <a:p>
            <a:endParaRPr lang="en-US" sz="1100" kern="0" dirty="0"/>
          </a:p>
          <a:p>
            <a:r>
              <a:rPr lang="en-US" sz="1400" i="1" dirty="0"/>
              <a:t>H2:  The rate of change in DPO is positively associated with the rate of change in firm performance.</a:t>
            </a:r>
            <a:endParaRPr lang="en-US" sz="1400" dirty="0"/>
          </a:p>
          <a:p>
            <a:pPr marL="0" indent="0">
              <a:buNone/>
            </a:pPr>
            <a:endParaRPr lang="en-US" sz="1400" i="1" kern="0" dirty="0"/>
          </a:p>
          <a:p>
            <a:r>
              <a:rPr lang="en-US" sz="1400" i="1" dirty="0"/>
              <a:t>H3: The rate of change in Days Sales Outstanding (DSO) is negatively associated with the rate of change in firm performance.</a:t>
            </a:r>
            <a:endParaRPr lang="en-US" sz="1400" dirty="0"/>
          </a:p>
          <a:p>
            <a:endParaRPr lang="en-US" sz="1400" i="1" dirty="0"/>
          </a:p>
          <a:p>
            <a:r>
              <a:rPr lang="en-US" sz="1400" i="1" dirty="0"/>
              <a:t>H4:  The rate of change in CCC is negatively associated with the rate of change in firm performance.</a:t>
            </a:r>
            <a:endParaRPr lang="en-US" sz="1400" dirty="0"/>
          </a:p>
        </p:txBody>
      </p:sp>
      <p:sp>
        <p:nvSpPr>
          <p:cNvPr id="4" name="Slide Number Placeholder 3"/>
          <p:cNvSpPr>
            <a:spLocks noGrp="1"/>
          </p:cNvSpPr>
          <p:nvPr>
            <p:ph type="sldNum" sz="quarter" idx="10"/>
          </p:nvPr>
        </p:nvSpPr>
        <p:spPr/>
        <p:txBody>
          <a:bodyPr/>
          <a:lstStyle/>
          <a:p>
            <a:fld id="{8C1E4584-09D8-451C-A8DB-8F66702D37D6}" type="slidenum">
              <a:rPr lang="en-US" smtClean="0"/>
              <a:pPr/>
              <a:t>10</a:t>
            </a:fld>
            <a:endParaRPr lang="en-US"/>
          </a:p>
        </p:txBody>
      </p:sp>
    </p:spTree>
    <p:extLst>
      <p:ext uri="{BB962C8B-B14F-4D97-AF65-F5344CB8AC3E}">
        <p14:creationId xmlns:p14="http://schemas.microsoft.com/office/powerpoint/2010/main" val="58946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500" kern="0" dirty="0"/>
              <a:t>Analysis</a:t>
            </a:r>
            <a:r>
              <a:rPr lang="en-US" sz="1500" kern="0" baseline="0" dirty="0"/>
              <a:t> done in SAS v9.4</a:t>
            </a:r>
          </a:p>
          <a:p>
            <a:pPr lvl="0"/>
            <a:endParaRPr lang="en-US" sz="1500" kern="0" baseline="0" dirty="0"/>
          </a:p>
          <a:p>
            <a:pPr lvl="0"/>
            <a:r>
              <a:rPr lang="en-US" sz="1500" kern="0" baseline="0" dirty="0"/>
              <a:t>Mixed linear model with AutoRegressive1 (“ar1”) link function</a:t>
            </a:r>
          </a:p>
          <a:p>
            <a:pPr lvl="0"/>
            <a:endParaRPr lang="en-US" sz="1500" kern="0" baseline="0" dirty="0"/>
          </a:p>
          <a:p>
            <a:pPr lvl="0"/>
            <a:endParaRPr lang="en-US" dirty="0"/>
          </a:p>
        </p:txBody>
      </p:sp>
      <p:sp>
        <p:nvSpPr>
          <p:cNvPr id="4" name="Slide Number Placeholder 3"/>
          <p:cNvSpPr>
            <a:spLocks noGrp="1"/>
          </p:cNvSpPr>
          <p:nvPr>
            <p:ph type="sldNum" sz="quarter" idx="10"/>
          </p:nvPr>
        </p:nvSpPr>
        <p:spPr/>
        <p:txBody>
          <a:bodyPr/>
          <a:lstStyle/>
          <a:p>
            <a:fld id="{8C1E4584-09D8-451C-A8DB-8F66702D37D6}" type="slidenum">
              <a:rPr lang="en-US" smtClean="0"/>
              <a:pPr/>
              <a:t>11</a:t>
            </a:fld>
            <a:endParaRPr lang="en-US"/>
          </a:p>
        </p:txBody>
      </p:sp>
    </p:spTree>
    <p:extLst>
      <p:ext uri="{BB962C8B-B14F-4D97-AF65-F5344CB8AC3E}">
        <p14:creationId xmlns:p14="http://schemas.microsoft.com/office/powerpoint/2010/main" val="302651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5">
            <a:extLst>
              <a:ext uri="{FF2B5EF4-FFF2-40B4-BE49-F238E27FC236}">
                <a16:creationId xmlns:a16="http://schemas.microsoft.com/office/drawing/2014/main" id="{6B33F869-FD65-4E5A-A115-C651597CFCEF}"/>
              </a:ext>
            </a:extLst>
          </p:cNvPr>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79075436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6A2EFAE6-D4E2-426C-AB83-1EB036CF4C8A}"/>
              </a:ext>
            </a:extLst>
          </p:cNvPr>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02460321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954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95400"/>
            <a:ext cx="60198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6E67077F-8237-4547-9809-75A41BD98E54}"/>
              </a:ext>
            </a:extLst>
          </p:cNvPr>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20601527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54DF9019-3933-4537-A69F-D446278D3447}"/>
              </a:ext>
            </a:extLst>
          </p:cNvPr>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34404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a:extLst>
              <a:ext uri="{FF2B5EF4-FFF2-40B4-BE49-F238E27FC236}">
                <a16:creationId xmlns:a16="http://schemas.microsoft.com/office/drawing/2014/main" id="{1FF39F8E-2802-4CAA-9A2B-3C5DAC984C10}"/>
              </a:ext>
            </a:extLst>
          </p:cNvPr>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42176731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514600"/>
            <a:ext cx="40386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514600"/>
            <a:ext cx="40386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14197E25-31CF-4B4B-940E-83B246E99A54}"/>
              </a:ext>
            </a:extLst>
          </p:cNvPr>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91871443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B155E367-9621-4C61-A0B8-9B1B4F8AAF22}"/>
              </a:ext>
            </a:extLst>
          </p:cNvPr>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55237857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6A3FEC50-1817-4253-93E4-9FD60F81D7BB}"/>
              </a:ext>
            </a:extLst>
          </p:cNvPr>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57920814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C39DEBAC-01D5-497D-820C-89A87BF16CB8}"/>
              </a:ext>
            </a:extLst>
          </p:cNvPr>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39682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13F71DF8-4EAE-4662-ADCD-CE3DBB333D83}"/>
              </a:ext>
            </a:extLst>
          </p:cNvPr>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77393952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FFAD3A18-5940-4B4A-90B7-DD1287331714}"/>
              </a:ext>
            </a:extLst>
          </p:cNvPr>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54547188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8BACA54-E5CA-4563-B008-33DB74630ABE}"/>
              </a:ext>
            </a:extLst>
          </p:cNvPr>
          <p:cNvSpPr>
            <a:spLocks noGrp="1" noChangeArrowheads="1"/>
          </p:cNvSpPr>
          <p:nvPr>
            <p:ph type="title"/>
          </p:nvPr>
        </p:nvSpPr>
        <p:spPr bwMode="auto">
          <a:xfrm>
            <a:off x="457200" y="12954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9D6F511-AA49-4857-83E5-F00F8B23CA49}"/>
              </a:ext>
            </a:extLst>
          </p:cNvPr>
          <p:cNvSpPr>
            <a:spLocks noGrp="1" noChangeArrowheads="1"/>
          </p:cNvSpPr>
          <p:nvPr>
            <p:ph type="body" idx="1"/>
          </p:nvPr>
        </p:nvSpPr>
        <p:spPr bwMode="auto">
          <a:xfrm>
            <a:off x="457200" y="2514600"/>
            <a:ext cx="82296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FCA0DF08-8B0E-4288-B0A3-59933837AAC5}"/>
              </a:ext>
            </a:extLst>
          </p:cNvPr>
          <p:cNvSpPr>
            <a:spLocks noGrp="1" noChangeArrowheads="1"/>
          </p:cNvSpPr>
          <p:nvPr>
            <p:ph type="ftr" sz="quarter" idx="3"/>
          </p:nvPr>
        </p:nvSpPr>
        <p:spPr bwMode="auto">
          <a:xfrm>
            <a:off x="457200" y="6248400"/>
            <a:ext cx="5562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solidFill>
                  <a:schemeClr val="bg1"/>
                </a:solidFill>
              </a:defRPr>
            </a:lvl1pPr>
          </a:lstStyle>
          <a:p>
            <a:pPr>
              <a:defRPr/>
            </a:pPr>
            <a:endParaRPr lang="en-US" altLang="en-US"/>
          </a:p>
        </p:txBody>
      </p:sp>
    </p:spTree>
    <p:extLst>
      <p:ext uri="{BB962C8B-B14F-4D97-AF65-F5344CB8AC3E}">
        <p14:creationId xmlns:p14="http://schemas.microsoft.com/office/powerpoint/2010/main" val="3143824604"/>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hdr="0" ftr="0" dt="0"/>
  <p:txStyles>
    <p:titleStyle>
      <a:lvl1pPr algn="ctr" rtl="0" eaLnBrk="1" fontAlgn="base" hangingPunct="1">
        <a:spcBef>
          <a:spcPct val="0"/>
        </a:spcBef>
        <a:spcAft>
          <a:spcPct val="0"/>
        </a:spcAft>
        <a:defRPr sz="3600" kern="1200">
          <a:solidFill>
            <a:schemeClr val="tx1"/>
          </a:solidFill>
          <a:latin typeface="+mj-lt"/>
          <a:ea typeface="+mj-ea"/>
          <a:cs typeface="+mj-cs"/>
        </a:defRPr>
      </a:lvl1pPr>
      <a:lvl2pPr algn="ctr" rtl="0" eaLnBrk="1" fontAlgn="base" hangingPunct="1">
        <a:spcBef>
          <a:spcPct val="0"/>
        </a:spcBef>
        <a:spcAft>
          <a:spcPct val="0"/>
        </a:spcAft>
        <a:defRPr sz="3600">
          <a:solidFill>
            <a:schemeClr val="tx1"/>
          </a:solidFill>
          <a:latin typeface="Arial" panose="020B0604020202020204" pitchFamily="34" charset="0"/>
        </a:defRPr>
      </a:lvl2pPr>
      <a:lvl3pPr algn="ctr" rtl="0" eaLnBrk="1" fontAlgn="base" hangingPunct="1">
        <a:spcBef>
          <a:spcPct val="0"/>
        </a:spcBef>
        <a:spcAft>
          <a:spcPct val="0"/>
        </a:spcAft>
        <a:defRPr sz="3600">
          <a:solidFill>
            <a:schemeClr val="tx1"/>
          </a:solidFill>
          <a:latin typeface="Arial" panose="020B0604020202020204" pitchFamily="34" charset="0"/>
        </a:defRPr>
      </a:lvl3pPr>
      <a:lvl4pPr algn="ctr" rtl="0" eaLnBrk="1" fontAlgn="base" hangingPunct="1">
        <a:spcBef>
          <a:spcPct val="0"/>
        </a:spcBef>
        <a:spcAft>
          <a:spcPct val="0"/>
        </a:spcAft>
        <a:defRPr sz="3600">
          <a:solidFill>
            <a:schemeClr val="tx1"/>
          </a:solidFill>
          <a:latin typeface="Arial" panose="020B0604020202020204" pitchFamily="34" charset="0"/>
        </a:defRPr>
      </a:lvl4pPr>
      <a:lvl5pPr algn="ctr" rtl="0" eaLnBrk="1" fontAlgn="base" hangingPunct="1">
        <a:spcBef>
          <a:spcPct val="0"/>
        </a:spcBef>
        <a:spcAft>
          <a:spcPct val="0"/>
        </a:spcAft>
        <a:defRPr sz="3600">
          <a:solidFill>
            <a:schemeClr val="tx1"/>
          </a:solidFill>
          <a:latin typeface="Arial" panose="020B0604020202020204" pitchFamily="34" charset="0"/>
        </a:defRPr>
      </a:lvl5pPr>
      <a:lvl6pPr marL="457200" algn="ctr" rtl="0" eaLnBrk="1" fontAlgn="base" hangingPunct="1">
        <a:spcBef>
          <a:spcPct val="0"/>
        </a:spcBef>
        <a:spcAft>
          <a:spcPct val="0"/>
        </a:spcAft>
        <a:defRPr sz="3600">
          <a:solidFill>
            <a:schemeClr val="tx1"/>
          </a:solidFill>
          <a:latin typeface="Arial" panose="020B0604020202020204" pitchFamily="34" charset="0"/>
        </a:defRPr>
      </a:lvl6pPr>
      <a:lvl7pPr marL="914400" algn="ctr" rtl="0" eaLnBrk="1" fontAlgn="base" hangingPunct="1">
        <a:spcBef>
          <a:spcPct val="0"/>
        </a:spcBef>
        <a:spcAft>
          <a:spcPct val="0"/>
        </a:spcAft>
        <a:defRPr sz="3600">
          <a:solidFill>
            <a:schemeClr val="tx1"/>
          </a:solidFill>
          <a:latin typeface="Arial" panose="020B0604020202020204" pitchFamily="34" charset="0"/>
        </a:defRPr>
      </a:lvl7pPr>
      <a:lvl8pPr marL="1371600" algn="ctr" rtl="0" eaLnBrk="1" fontAlgn="base" hangingPunct="1">
        <a:spcBef>
          <a:spcPct val="0"/>
        </a:spcBef>
        <a:spcAft>
          <a:spcPct val="0"/>
        </a:spcAft>
        <a:defRPr sz="3600">
          <a:solidFill>
            <a:schemeClr val="tx1"/>
          </a:solidFill>
          <a:latin typeface="Arial" panose="020B0604020202020204" pitchFamily="34" charset="0"/>
        </a:defRPr>
      </a:lvl8pPr>
      <a:lvl9pPr marL="1828800" algn="ctr" rtl="0" eaLnBrk="1" fontAlgn="base" hangingPunct="1">
        <a:spcBef>
          <a:spcPct val="0"/>
        </a:spcBef>
        <a:spcAft>
          <a:spcPct val="0"/>
        </a:spcAft>
        <a:defRPr sz="3600">
          <a:solidFill>
            <a:schemeClr val="tx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96993-3FC6-43D9-828F-283242C41AD0}"/>
              </a:ext>
            </a:extLst>
          </p:cNvPr>
          <p:cNvSpPr>
            <a:spLocks noGrp="1"/>
          </p:cNvSpPr>
          <p:nvPr>
            <p:ph type="title"/>
          </p:nvPr>
        </p:nvSpPr>
        <p:spPr>
          <a:xfrm>
            <a:off x="5379" y="1600200"/>
            <a:ext cx="9144000" cy="1143000"/>
          </a:xfrm>
        </p:spPr>
        <p:txBody>
          <a:bodyPr/>
          <a:lstStyle/>
          <a:p>
            <a:r>
              <a:rPr lang="en-US" sz="3200" dirty="0">
                <a:solidFill>
                  <a:schemeClr val="tx2"/>
                </a:solidFill>
                <a:latin typeface="Bookman Old Style" panose="02050604050505020204" pitchFamily="18" charset="0"/>
                <a:ea typeface="ＭＳ Ｐゴシック" panose="020B0600070205080204" pitchFamily="34" charset="-128"/>
              </a:rPr>
              <a:t>Funding the Organization through Supply Chain Finance: A longitudinal investigation </a:t>
            </a:r>
            <a:endParaRPr lang="en-US" sz="3200" dirty="0"/>
          </a:p>
        </p:txBody>
      </p:sp>
      <p:sp>
        <p:nvSpPr>
          <p:cNvPr id="3" name="Content Placeholder 2">
            <a:extLst>
              <a:ext uri="{FF2B5EF4-FFF2-40B4-BE49-F238E27FC236}">
                <a16:creationId xmlns:a16="http://schemas.microsoft.com/office/drawing/2014/main" id="{EAAB3082-9CBD-42D8-836A-1AF14765A10F}"/>
              </a:ext>
            </a:extLst>
          </p:cNvPr>
          <p:cNvSpPr>
            <a:spLocks noGrp="1"/>
          </p:cNvSpPr>
          <p:nvPr>
            <p:ph idx="1"/>
          </p:nvPr>
        </p:nvSpPr>
        <p:spPr>
          <a:xfrm>
            <a:off x="457200" y="3505200"/>
            <a:ext cx="8229600" cy="2362200"/>
          </a:xfrm>
        </p:spPr>
        <p:txBody>
          <a:bodyPr/>
          <a:lstStyle/>
          <a:p>
            <a:pPr marL="0" indent="0" algn="ctr">
              <a:buFont typeface="Wingdings" panose="05000000000000000000" pitchFamily="2" charset="2"/>
              <a:buNone/>
            </a:pPr>
            <a:r>
              <a:rPr lang="en-US" sz="2400" dirty="0">
                <a:ea typeface="ＭＳ Ｐゴシック" panose="020B0600070205080204" pitchFamily="34" charset="-128"/>
              </a:rPr>
              <a:t>Jerry Huff, PhD</a:t>
            </a:r>
          </a:p>
          <a:p>
            <a:pPr marL="0" indent="0" algn="ctr">
              <a:buNone/>
            </a:pPr>
            <a:r>
              <a:rPr lang="en-US" sz="1800" dirty="0">
                <a:ea typeface="ＭＳ Ｐゴシック" panose="020B0600070205080204" pitchFamily="34" charset="-128"/>
              </a:rPr>
              <a:t>Arizona State University</a:t>
            </a:r>
          </a:p>
          <a:p>
            <a:pPr marL="0" indent="0" algn="ctr">
              <a:buNone/>
            </a:pPr>
            <a:endParaRPr lang="en-US" sz="1800" dirty="0">
              <a:ea typeface="ＭＳ Ｐゴシック" panose="020B0600070205080204" pitchFamily="34" charset="-128"/>
            </a:endParaRPr>
          </a:p>
          <a:p>
            <a:pPr marL="0" indent="0" algn="ctr">
              <a:buNone/>
            </a:pPr>
            <a:r>
              <a:rPr lang="en-US" sz="1800" dirty="0">
                <a:ea typeface="ＭＳ Ｐゴシック" panose="020B0600070205080204" pitchFamily="34" charset="-128"/>
              </a:rPr>
              <a:t>June 2019</a:t>
            </a:r>
          </a:p>
          <a:p>
            <a:pPr marL="0" indent="0">
              <a:buNone/>
            </a:pPr>
            <a:endParaRPr lang="en-US" sz="1400" dirty="0"/>
          </a:p>
        </p:txBody>
      </p:sp>
    </p:spTree>
    <p:extLst>
      <p:ext uri="{BB962C8B-B14F-4D97-AF65-F5344CB8AC3E}">
        <p14:creationId xmlns:p14="http://schemas.microsoft.com/office/powerpoint/2010/main" val="3985997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ChangeArrowheads="1"/>
          </p:cNvSpPr>
          <p:nvPr/>
        </p:nvSpPr>
        <p:spPr bwMode="auto">
          <a:xfrm>
            <a:off x="0" y="228600"/>
            <a:ext cx="9144000" cy="228600"/>
          </a:xfrm>
          <a:prstGeom prst="rect">
            <a:avLst/>
          </a:prstGeom>
          <a:solidFill>
            <a:srgbClr val="90164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 name="Title 1"/>
          <p:cNvSpPr>
            <a:spLocks noGrp="1"/>
          </p:cNvSpPr>
          <p:nvPr>
            <p:ph type="title"/>
          </p:nvPr>
        </p:nvSpPr>
        <p:spPr>
          <a:xfrm>
            <a:off x="0" y="457200"/>
            <a:ext cx="9144000" cy="441325"/>
          </a:xfrm>
        </p:spPr>
        <p:txBody>
          <a:bodyPr/>
          <a:lstStyle/>
          <a:p>
            <a:pPr algn="ctr"/>
            <a:r>
              <a:rPr lang="en-US" sz="3200" dirty="0"/>
              <a:t>Supply Chain Finance</a:t>
            </a:r>
            <a:endParaRPr lang="en-US" sz="2000" dirty="0">
              <a:ea typeface="ＭＳ Ｐゴシック" panose="020B0600070205080204" pitchFamily="34" charset="-128"/>
            </a:endParaRPr>
          </a:p>
        </p:txBody>
      </p:sp>
      <p:sp>
        <p:nvSpPr>
          <p:cNvPr id="5125" name="Content Placeholder 2"/>
          <p:cNvSpPr>
            <a:spLocks noGrp="1"/>
          </p:cNvSpPr>
          <p:nvPr>
            <p:ph idx="1"/>
          </p:nvPr>
        </p:nvSpPr>
        <p:spPr bwMode="auto">
          <a:xfrm>
            <a:off x="76200" y="1447800"/>
            <a:ext cx="9067799" cy="78036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sz="2000" i="1" dirty="0"/>
              <a:t>Research Question: What is the relationship between changes in a firm’s supply chain finance components and changes in its financial performance?</a:t>
            </a:r>
            <a:endParaRPr lang="en-US" sz="2000" dirty="0"/>
          </a:p>
        </p:txBody>
      </p:sp>
      <p:sp>
        <p:nvSpPr>
          <p:cNvPr id="13" name="TextBox 12"/>
          <p:cNvSpPr txBox="1"/>
          <p:nvPr/>
        </p:nvSpPr>
        <p:spPr>
          <a:xfrm>
            <a:off x="848954" y="2286000"/>
            <a:ext cx="1981200" cy="646331"/>
          </a:xfrm>
          <a:prstGeom prst="rect">
            <a:avLst/>
          </a:prstGeom>
          <a:noFill/>
          <a:ln>
            <a:solidFill>
              <a:schemeClr val="tx2">
                <a:lumMod val="65000"/>
                <a:lumOff val="35000"/>
              </a:schemeClr>
            </a:solidFill>
          </a:ln>
        </p:spPr>
        <p:txBody>
          <a:bodyPr wrap="square" rtlCol="0">
            <a:spAutoFit/>
          </a:bodyPr>
          <a:lstStyle/>
          <a:p>
            <a:pPr algn="ctr"/>
            <a:r>
              <a:rPr lang="en-US" dirty="0"/>
              <a:t>Days Inventory Outstanding</a:t>
            </a:r>
          </a:p>
        </p:txBody>
      </p:sp>
      <p:sp>
        <p:nvSpPr>
          <p:cNvPr id="14" name="TextBox 13"/>
          <p:cNvSpPr txBox="1"/>
          <p:nvPr/>
        </p:nvSpPr>
        <p:spPr>
          <a:xfrm>
            <a:off x="866675" y="3330359"/>
            <a:ext cx="1981200" cy="646331"/>
          </a:xfrm>
          <a:prstGeom prst="rect">
            <a:avLst/>
          </a:prstGeom>
          <a:noFill/>
          <a:ln>
            <a:solidFill>
              <a:schemeClr val="tx2">
                <a:lumMod val="65000"/>
                <a:lumOff val="35000"/>
              </a:schemeClr>
            </a:solidFill>
          </a:ln>
        </p:spPr>
        <p:txBody>
          <a:bodyPr wrap="square" rtlCol="0">
            <a:spAutoFit/>
          </a:bodyPr>
          <a:lstStyle/>
          <a:p>
            <a:pPr algn="ctr"/>
            <a:r>
              <a:rPr lang="en-US" dirty="0"/>
              <a:t>Days Payables Outstanding</a:t>
            </a:r>
          </a:p>
        </p:txBody>
      </p:sp>
      <p:sp>
        <p:nvSpPr>
          <p:cNvPr id="15" name="TextBox 14"/>
          <p:cNvSpPr txBox="1"/>
          <p:nvPr/>
        </p:nvSpPr>
        <p:spPr>
          <a:xfrm>
            <a:off x="772754" y="4337906"/>
            <a:ext cx="2133600" cy="646331"/>
          </a:xfrm>
          <a:prstGeom prst="rect">
            <a:avLst/>
          </a:prstGeom>
          <a:noFill/>
          <a:ln>
            <a:solidFill>
              <a:schemeClr val="tx2">
                <a:lumMod val="65000"/>
                <a:lumOff val="35000"/>
              </a:schemeClr>
            </a:solidFill>
          </a:ln>
        </p:spPr>
        <p:txBody>
          <a:bodyPr wrap="square" rtlCol="0">
            <a:spAutoFit/>
          </a:bodyPr>
          <a:lstStyle/>
          <a:p>
            <a:pPr algn="ctr"/>
            <a:r>
              <a:rPr lang="en-US" dirty="0"/>
              <a:t>Days Sales Outstanding</a:t>
            </a:r>
          </a:p>
        </p:txBody>
      </p:sp>
      <p:sp>
        <p:nvSpPr>
          <p:cNvPr id="16" name="TextBox 15"/>
          <p:cNvSpPr txBox="1"/>
          <p:nvPr/>
        </p:nvSpPr>
        <p:spPr>
          <a:xfrm>
            <a:off x="6220168" y="3872588"/>
            <a:ext cx="2057400" cy="369332"/>
          </a:xfrm>
          <a:prstGeom prst="rect">
            <a:avLst/>
          </a:prstGeom>
          <a:noFill/>
          <a:ln>
            <a:solidFill>
              <a:schemeClr val="tx2">
                <a:lumMod val="65000"/>
                <a:lumOff val="35000"/>
              </a:schemeClr>
            </a:solidFill>
          </a:ln>
        </p:spPr>
        <p:txBody>
          <a:bodyPr wrap="square" rtlCol="0">
            <a:spAutoFit/>
          </a:bodyPr>
          <a:lstStyle/>
          <a:p>
            <a:pPr algn="ctr"/>
            <a:r>
              <a:rPr lang="en-US" dirty="0"/>
              <a:t>Firm Performance</a:t>
            </a:r>
          </a:p>
        </p:txBody>
      </p:sp>
      <p:cxnSp>
        <p:nvCxnSpPr>
          <p:cNvPr id="17" name="Straight Arrow Connector 16"/>
          <p:cNvCxnSpPr>
            <a:stCxn id="13" idx="3"/>
            <a:endCxn id="16" idx="1"/>
          </p:cNvCxnSpPr>
          <p:nvPr/>
        </p:nvCxnSpPr>
        <p:spPr bwMode="auto">
          <a:xfrm>
            <a:off x="2830154" y="2609166"/>
            <a:ext cx="3390014" cy="14480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18" name="TextBox 17"/>
          <p:cNvSpPr txBox="1"/>
          <p:nvPr/>
        </p:nvSpPr>
        <p:spPr>
          <a:xfrm>
            <a:off x="4400550" y="3230578"/>
            <a:ext cx="342900" cy="369332"/>
          </a:xfrm>
          <a:prstGeom prst="rect">
            <a:avLst/>
          </a:prstGeom>
          <a:noFill/>
        </p:spPr>
        <p:txBody>
          <a:bodyPr wrap="square" rtlCol="0">
            <a:spAutoFit/>
          </a:bodyPr>
          <a:lstStyle/>
          <a:p>
            <a:r>
              <a:rPr lang="en-US" dirty="0"/>
              <a:t>-</a:t>
            </a:r>
          </a:p>
        </p:txBody>
      </p:sp>
      <p:sp>
        <p:nvSpPr>
          <p:cNvPr id="19" name="TextBox 18"/>
          <p:cNvSpPr txBox="1"/>
          <p:nvPr/>
        </p:nvSpPr>
        <p:spPr>
          <a:xfrm>
            <a:off x="4377599" y="3001930"/>
            <a:ext cx="524921" cy="304848"/>
          </a:xfrm>
          <a:prstGeom prst="rect">
            <a:avLst/>
          </a:prstGeom>
          <a:noFill/>
        </p:spPr>
        <p:txBody>
          <a:bodyPr wrap="square" rtlCol="0">
            <a:spAutoFit/>
          </a:bodyPr>
          <a:lstStyle/>
          <a:p>
            <a:r>
              <a:rPr lang="en-US" sz="1400" dirty="0"/>
              <a:t>H1</a:t>
            </a:r>
          </a:p>
        </p:txBody>
      </p:sp>
      <p:cxnSp>
        <p:nvCxnSpPr>
          <p:cNvPr id="21" name="Straight Arrow Connector 20"/>
          <p:cNvCxnSpPr>
            <a:stCxn id="14" idx="3"/>
            <a:endCxn id="16" idx="1"/>
          </p:cNvCxnSpPr>
          <p:nvPr/>
        </p:nvCxnSpPr>
        <p:spPr bwMode="auto">
          <a:xfrm>
            <a:off x="2847875" y="3653525"/>
            <a:ext cx="3372293" cy="403729"/>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22" name="TextBox 21"/>
          <p:cNvSpPr txBox="1"/>
          <p:nvPr/>
        </p:nvSpPr>
        <p:spPr>
          <a:xfrm>
            <a:off x="4034699" y="3718699"/>
            <a:ext cx="342900" cy="369332"/>
          </a:xfrm>
          <a:prstGeom prst="rect">
            <a:avLst/>
          </a:prstGeom>
          <a:noFill/>
        </p:spPr>
        <p:txBody>
          <a:bodyPr wrap="square" rtlCol="0">
            <a:spAutoFit/>
          </a:bodyPr>
          <a:lstStyle/>
          <a:p>
            <a:r>
              <a:rPr lang="en-US" dirty="0"/>
              <a:t>+</a:t>
            </a:r>
          </a:p>
        </p:txBody>
      </p:sp>
      <p:sp>
        <p:nvSpPr>
          <p:cNvPr id="23" name="TextBox 22"/>
          <p:cNvSpPr txBox="1"/>
          <p:nvPr/>
        </p:nvSpPr>
        <p:spPr>
          <a:xfrm>
            <a:off x="4000240" y="3537328"/>
            <a:ext cx="524921" cy="304848"/>
          </a:xfrm>
          <a:prstGeom prst="rect">
            <a:avLst/>
          </a:prstGeom>
          <a:noFill/>
        </p:spPr>
        <p:txBody>
          <a:bodyPr wrap="square" rtlCol="0">
            <a:spAutoFit/>
          </a:bodyPr>
          <a:lstStyle/>
          <a:p>
            <a:r>
              <a:rPr lang="en-US" sz="1400" dirty="0"/>
              <a:t>H2</a:t>
            </a:r>
          </a:p>
        </p:txBody>
      </p:sp>
      <p:cxnSp>
        <p:nvCxnSpPr>
          <p:cNvPr id="30" name="Straight Arrow Connector 29"/>
          <p:cNvCxnSpPr>
            <a:stCxn id="15" idx="3"/>
            <a:endCxn id="16" idx="1"/>
          </p:cNvCxnSpPr>
          <p:nvPr/>
        </p:nvCxnSpPr>
        <p:spPr bwMode="auto">
          <a:xfrm flipV="1">
            <a:off x="2906354" y="4057254"/>
            <a:ext cx="3313814" cy="60381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33" name="TextBox 32"/>
          <p:cNvSpPr txBox="1"/>
          <p:nvPr/>
        </p:nvSpPr>
        <p:spPr>
          <a:xfrm>
            <a:off x="4189939" y="4291740"/>
            <a:ext cx="342900" cy="369332"/>
          </a:xfrm>
          <a:prstGeom prst="rect">
            <a:avLst/>
          </a:prstGeom>
          <a:noFill/>
        </p:spPr>
        <p:txBody>
          <a:bodyPr wrap="square" rtlCol="0">
            <a:spAutoFit/>
          </a:bodyPr>
          <a:lstStyle/>
          <a:p>
            <a:r>
              <a:rPr lang="en-US" dirty="0"/>
              <a:t>-</a:t>
            </a:r>
          </a:p>
        </p:txBody>
      </p:sp>
      <p:sp>
        <p:nvSpPr>
          <p:cNvPr id="34" name="TextBox 33"/>
          <p:cNvSpPr txBox="1"/>
          <p:nvPr/>
        </p:nvSpPr>
        <p:spPr>
          <a:xfrm>
            <a:off x="4140059" y="4088031"/>
            <a:ext cx="431941" cy="307777"/>
          </a:xfrm>
          <a:prstGeom prst="rect">
            <a:avLst/>
          </a:prstGeom>
          <a:noFill/>
        </p:spPr>
        <p:txBody>
          <a:bodyPr wrap="square" rtlCol="0">
            <a:spAutoFit/>
          </a:bodyPr>
          <a:lstStyle/>
          <a:p>
            <a:r>
              <a:rPr lang="en-US" sz="1400" dirty="0"/>
              <a:t>H3</a:t>
            </a:r>
          </a:p>
        </p:txBody>
      </p:sp>
      <p:sp>
        <p:nvSpPr>
          <p:cNvPr id="25" name="TextBox 24"/>
          <p:cNvSpPr txBox="1"/>
          <p:nvPr/>
        </p:nvSpPr>
        <p:spPr>
          <a:xfrm>
            <a:off x="790475" y="5441798"/>
            <a:ext cx="2133600" cy="646331"/>
          </a:xfrm>
          <a:prstGeom prst="rect">
            <a:avLst/>
          </a:prstGeom>
          <a:noFill/>
          <a:ln>
            <a:solidFill>
              <a:schemeClr val="tx2">
                <a:lumMod val="65000"/>
                <a:lumOff val="35000"/>
              </a:schemeClr>
            </a:solidFill>
          </a:ln>
        </p:spPr>
        <p:txBody>
          <a:bodyPr wrap="square" rtlCol="0">
            <a:spAutoFit/>
          </a:bodyPr>
          <a:lstStyle/>
          <a:p>
            <a:pPr algn="ctr"/>
            <a:r>
              <a:rPr lang="en-US" dirty="0"/>
              <a:t>Cash Conversion Cycle</a:t>
            </a:r>
          </a:p>
        </p:txBody>
      </p:sp>
      <p:cxnSp>
        <p:nvCxnSpPr>
          <p:cNvPr id="26" name="Straight Arrow Connector 25"/>
          <p:cNvCxnSpPr>
            <a:stCxn id="25" idx="3"/>
            <a:endCxn id="16" idx="1"/>
          </p:cNvCxnSpPr>
          <p:nvPr/>
        </p:nvCxnSpPr>
        <p:spPr bwMode="auto">
          <a:xfrm flipV="1">
            <a:off x="2924075" y="4057254"/>
            <a:ext cx="3296093" cy="170771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31" name="TextBox 30"/>
          <p:cNvSpPr txBox="1"/>
          <p:nvPr/>
        </p:nvSpPr>
        <p:spPr>
          <a:xfrm>
            <a:off x="4258461" y="4902936"/>
            <a:ext cx="342900" cy="369332"/>
          </a:xfrm>
          <a:prstGeom prst="rect">
            <a:avLst/>
          </a:prstGeom>
          <a:noFill/>
        </p:spPr>
        <p:txBody>
          <a:bodyPr wrap="square" rtlCol="0">
            <a:spAutoFit/>
          </a:bodyPr>
          <a:lstStyle/>
          <a:p>
            <a:r>
              <a:rPr lang="en-US" dirty="0"/>
              <a:t>-</a:t>
            </a:r>
          </a:p>
        </p:txBody>
      </p:sp>
      <p:sp>
        <p:nvSpPr>
          <p:cNvPr id="32" name="TextBox 31"/>
          <p:cNvSpPr txBox="1"/>
          <p:nvPr/>
        </p:nvSpPr>
        <p:spPr>
          <a:xfrm>
            <a:off x="4129350" y="4754530"/>
            <a:ext cx="524921" cy="304848"/>
          </a:xfrm>
          <a:prstGeom prst="rect">
            <a:avLst/>
          </a:prstGeom>
          <a:noFill/>
        </p:spPr>
        <p:txBody>
          <a:bodyPr wrap="square" rtlCol="0">
            <a:spAutoFit/>
          </a:bodyPr>
          <a:lstStyle/>
          <a:p>
            <a:r>
              <a:rPr lang="en-US" sz="1400" dirty="0"/>
              <a:t>H4</a:t>
            </a:r>
          </a:p>
        </p:txBody>
      </p:sp>
    </p:spTree>
    <p:extLst>
      <p:ext uri="{BB962C8B-B14F-4D97-AF65-F5344CB8AC3E}">
        <p14:creationId xmlns:p14="http://schemas.microsoft.com/office/powerpoint/2010/main" val="979267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ChangeArrowheads="1"/>
          </p:cNvSpPr>
          <p:nvPr/>
        </p:nvSpPr>
        <p:spPr bwMode="auto">
          <a:xfrm>
            <a:off x="0" y="228600"/>
            <a:ext cx="9144000" cy="228600"/>
          </a:xfrm>
          <a:prstGeom prst="rect">
            <a:avLst/>
          </a:prstGeom>
          <a:solidFill>
            <a:srgbClr val="90164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p>
        </p:txBody>
      </p:sp>
      <mc:AlternateContent xmlns:mc="http://schemas.openxmlformats.org/markup-compatibility/2006" xmlns:a14="http://schemas.microsoft.com/office/drawing/2010/main">
        <mc:Choice Requires="a14">
          <p:sp>
            <p:nvSpPr>
              <p:cNvPr id="8" name="Content Placeholder 2"/>
              <p:cNvSpPr txBox="1">
                <a:spLocks/>
              </p:cNvSpPr>
              <p:nvPr/>
            </p:nvSpPr>
            <p:spPr bwMode="auto">
              <a:xfrm>
                <a:off x="457200" y="1752600"/>
                <a:ext cx="8305799" cy="4343400"/>
              </a:xfrm>
              <a:prstGeom prst="rect">
                <a:avLst/>
              </a:prstGeo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anose="05000000000000000000" pitchFamily="2" charset="2"/>
                  <a:buChar char="n"/>
                  <a:defRPr sz="31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1"/>
                  </a:buClr>
                  <a:buSzPct val="65000"/>
                  <a:buFont typeface="Wingdings" panose="05000000000000000000" pitchFamily="2" charset="2"/>
                  <a:buChar char="n"/>
                  <a:defRPr sz="26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tx1"/>
                  </a:buClr>
                  <a:buSzPct val="85000"/>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tx1"/>
                  </a:buClr>
                  <a:buSzPct val="85000"/>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tx1"/>
                  </a:buClr>
                  <a:buSzPct val="85000"/>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tx1"/>
                  </a:buClr>
                  <a:buSzPct val="85000"/>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tx1"/>
                  </a:buClr>
                  <a:buSzPct val="85000"/>
                  <a:buFont typeface="Wingdings" charset="2"/>
                  <a:buChar char="§"/>
                  <a:defRPr sz="2000">
                    <a:solidFill>
                      <a:schemeClr val="tx1"/>
                    </a:solidFill>
                    <a:latin typeface="+mn-lt"/>
                    <a:ea typeface="ＭＳ Ｐゴシック" charset="-128"/>
                  </a:defRPr>
                </a:lvl9pPr>
              </a:lstStyle>
              <a:p>
                <a:r>
                  <a:rPr lang="en-US" sz="2000" dirty="0"/>
                  <a:t>Mixed Linear Models with repeated measures analysis</a:t>
                </a:r>
              </a:p>
              <a:p>
                <a:pPr lvl="1"/>
                <a:r>
                  <a:rPr lang="en-US" sz="1500" dirty="0"/>
                  <a:t>Link function selected as </a:t>
                </a:r>
                <a:r>
                  <a:rPr lang="en-US" sz="1500" dirty="0" err="1"/>
                  <a:t>AutoRegressive</a:t>
                </a:r>
                <a:r>
                  <a:rPr lang="en-US" sz="1500" dirty="0"/>
                  <a:t>(1)</a:t>
                </a:r>
              </a:p>
              <a:p>
                <a:endParaRPr lang="en-US" sz="2000" kern="0" dirty="0"/>
              </a:p>
              <a:p>
                <a:r>
                  <a:rPr lang="en-US" sz="2000" dirty="0"/>
                  <a:t>229 firms worldwide </a:t>
                </a:r>
                <a:r>
                  <a:rPr lang="en-US" sz="2000" kern="0" dirty="0"/>
                  <a:t>over 30-year period (1985 - 2014)</a:t>
                </a:r>
              </a:p>
              <a:p>
                <a:pPr lvl="1"/>
                <a:r>
                  <a:rPr lang="en-US" sz="1600" dirty="0"/>
                  <a:t>5,956 firm-year observations </a:t>
                </a:r>
                <a:endParaRPr lang="en-US" sz="2000" kern="0" dirty="0"/>
              </a:p>
              <a:p>
                <a:endParaRPr lang="en-US" sz="2000" kern="0" dirty="0"/>
              </a:p>
              <a:p>
                <a:r>
                  <a:rPr lang="en-US" sz="2000" kern="0" dirty="0"/>
                  <a:t>Sample Statistical Model</a:t>
                </a:r>
              </a:p>
              <a:p>
                <a:pPr lvl="1"/>
                <a14:m>
                  <m:oMath xmlns:m="http://schemas.openxmlformats.org/officeDocument/2006/math">
                    <m:r>
                      <a:rPr lang="en-US" sz="1600" i="1">
                        <a:latin typeface="Cambria Math" panose="02040503050406030204" pitchFamily="18" charset="0"/>
                      </a:rPr>
                      <m:t>∆</m:t>
                    </m:r>
                    <m:r>
                      <a:rPr lang="en-US" sz="1600" i="1">
                        <a:latin typeface="Cambria Math" panose="02040503050406030204" pitchFamily="18" charset="0"/>
                      </a:rPr>
                      <m:t>𝑇𝑜𝑏𝑖</m:t>
                    </m:r>
                    <m:sSup>
                      <m:sSupPr>
                        <m:ctrlPr>
                          <a:rPr lang="en-US" sz="1600" i="1">
                            <a:latin typeface="Cambria Math" panose="02040503050406030204" pitchFamily="18" charset="0"/>
                          </a:rPr>
                        </m:ctrlPr>
                      </m:sSupPr>
                      <m:e>
                        <m:r>
                          <a:rPr lang="en-US" sz="1600" i="1">
                            <a:latin typeface="Cambria Math" panose="02040503050406030204" pitchFamily="18" charset="0"/>
                          </a:rPr>
                          <m:t>𝑛</m:t>
                        </m:r>
                      </m:e>
                      <m:sup>
                        <m:r>
                          <a:rPr lang="en-US" sz="1600" i="1">
                            <a:latin typeface="Cambria Math" panose="02040503050406030204" pitchFamily="18" charset="0"/>
                          </a:rPr>
                          <m:t>′</m:t>
                        </m:r>
                      </m:sup>
                    </m:sSup>
                    <m:sSub>
                      <m:sSubPr>
                        <m:ctrlPr>
                          <a:rPr lang="en-US" sz="1600" i="1">
                            <a:latin typeface="Cambria Math" panose="02040503050406030204" pitchFamily="18" charset="0"/>
                          </a:rPr>
                        </m:ctrlPr>
                      </m:sSubPr>
                      <m:e>
                        <m:r>
                          <a:rPr lang="en-US" sz="1600" i="1">
                            <a:latin typeface="Cambria Math" panose="02040503050406030204" pitchFamily="18" charset="0"/>
                          </a:rPr>
                          <m:t>𝑠</m:t>
                        </m:r>
                        <m:r>
                          <a:rPr lang="en-US" sz="1600" i="1">
                            <a:latin typeface="Cambria Math" panose="02040503050406030204" pitchFamily="18" charset="0"/>
                          </a:rPr>
                          <m:t>_</m:t>
                        </m:r>
                        <m:r>
                          <a:rPr lang="en-US" sz="1600" i="1">
                            <a:latin typeface="Cambria Math" panose="02040503050406030204" pitchFamily="18" charset="0"/>
                          </a:rPr>
                          <m:t>𝑄</m:t>
                        </m:r>
                      </m:e>
                      <m:sub>
                        <m:r>
                          <a:rPr lang="en-US" sz="1600" i="1">
                            <a:latin typeface="Cambria Math" panose="02040503050406030204" pitchFamily="18" charset="0"/>
                          </a:rPr>
                          <m:t>𝑖𝑡</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1</m:t>
                        </m:r>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m:rPr>
                                <m:sty m:val="p"/>
                              </m:rPr>
                              <a:rPr lang="en-US" sz="1600">
                                <a:latin typeface="Cambria Math" panose="02040503050406030204" pitchFamily="18" charset="0"/>
                              </a:rPr>
                              <m:t>Δ</m:t>
                            </m:r>
                            <m:r>
                              <a:rPr lang="en-US" sz="1600" i="1">
                                <a:latin typeface="Cambria Math" panose="02040503050406030204" pitchFamily="18" charset="0"/>
                              </a:rPr>
                              <m:t>𝐷𝐼𝑂</m:t>
                            </m:r>
                          </m:e>
                          <m:sub>
                            <m:r>
                              <a:rPr lang="en-US" sz="1600" i="1">
                                <a:latin typeface="Cambria Math" panose="02040503050406030204" pitchFamily="18" charset="0"/>
                              </a:rPr>
                              <m:t>𝑖𝑡</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2</m:t>
                        </m:r>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m:rPr>
                                <m:sty m:val="p"/>
                              </m:rPr>
                              <a:rPr lang="en-US" sz="1600">
                                <a:latin typeface="Cambria Math" panose="02040503050406030204" pitchFamily="18" charset="0"/>
                              </a:rPr>
                              <m:t>Δ</m:t>
                            </m:r>
                            <m:r>
                              <a:rPr lang="en-US" sz="1600" i="1">
                                <a:latin typeface="Cambria Math" panose="02040503050406030204" pitchFamily="18" charset="0"/>
                              </a:rPr>
                              <m:t>𝐷𝐼𝑂</m:t>
                            </m:r>
                          </m:e>
                          <m:sub>
                            <m:r>
                              <a:rPr lang="en-US" sz="1600" i="1">
                                <a:latin typeface="Cambria Math" panose="02040503050406030204" pitchFamily="18" charset="0"/>
                              </a:rPr>
                              <m:t>𝑖𝑡</m:t>
                            </m:r>
                            <m:r>
                              <a:rPr lang="en-US" sz="1600" i="1">
                                <a:latin typeface="Cambria Math" panose="02040503050406030204" pitchFamily="18" charset="0"/>
                              </a:rPr>
                              <m:t>−1</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3</m:t>
                        </m:r>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m:rPr>
                                <m:sty m:val="p"/>
                              </m:rPr>
                              <a:rPr lang="en-US" sz="1600">
                                <a:latin typeface="Cambria Math" panose="02040503050406030204" pitchFamily="18" charset="0"/>
                              </a:rPr>
                              <m:t>Δ</m:t>
                            </m:r>
                            <m:r>
                              <a:rPr lang="en-US" sz="1600" i="1">
                                <a:latin typeface="Cambria Math" panose="02040503050406030204" pitchFamily="18" charset="0"/>
                              </a:rPr>
                              <m:t>𝐷𝐼𝑂</m:t>
                            </m:r>
                          </m:e>
                          <m:sub>
                            <m:r>
                              <a:rPr lang="en-US" sz="1600" i="1">
                                <a:latin typeface="Cambria Math" panose="02040503050406030204" pitchFamily="18" charset="0"/>
                              </a:rPr>
                              <m:t>𝑖𝑡</m:t>
                            </m:r>
                            <m:r>
                              <a:rPr lang="en-US" sz="1600" i="1">
                                <a:latin typeface="Cambria Math" panose="02040503050406030204" pitchFamily="18" charset="0"/>
                              </a:rPr>
                              <m:t>−2</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4</m:t>
                        </m:r>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m:rPr>
                                <m:sty m:val="p"/>
                              </m:rPr>
                              <a:rPr lang="en-US" sz="1600">
                                <a:latin typeface="Cambria Math" panose="02040503050406030204" pitchFamily="18" charset="0"/>
                              </a:rPr>
                              <m:t>Δ</m:t>
                            </m:r>
                            <m:r>
                              <a:rPr lang="en-US" sz="1600" i="1">
                                <a:latin typeface="Cambria Math" panose="02040503050406030204" pitchFamily="18" charset="0"/>
                              </a:rPr>
                              <m:t>𝐷𝐼𝑂</m:t>
                            </m:r>
                          </m:e>
                          <m:sub>
                            <m:r>
                              <a:rPr lang="en-US" sz="1600" i="1">
                                <a:latin typeface="Cambria Math" panose="02040503050406030204" pitchFamily="18" charset="0"/>
                              </a:rPr>
                              <m:t>𝑖𝑡</m:t>
                            </m:r>
                            <m:r>
                              <a:rPr lang="en-US" sz="1600" i="1">
                                <a:latin typeface="Cambria Math" panose="02040503050406030204" pitchFamily="18" charset="0"/>
                              </a:rPr>
                              <m:t>−3</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5</m:t>
                        </m:r>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m:rPr>
                                <m:sty m:val="p"/>
                              </m:rPr>
                              <a:rPr lang="en-US" sz="1600">
                                <a:latin typeface="Cambria Math" panose="02040503050406030204" pitchFamily="18" charset="0"/>
                              </a:rPr>
                              <m:t>Δ</m:t>
                            </m:r>
                            <m:r>
                              <a:rPr lang="en-US" sz="1600" i="1">
                                <a:latin typeface="Cambria Math" panose="02040503050406030204" pitchFamily="18" charset="0"/>
                              </a:rPr>
                              <m:t>𝐷𝐼𝑂</m:t>
                            </m:r>
                          </m:e>
                          <m:sub>
                            <m:r>
                              <a:rPr lang="en-US" sz="1600" i="1">
                                <a:latin typeface="Cambria Math" panose="02040503050406030204" pitchFamily="18" charset="0"/>
                              </a:rPr>
                              <m:t>𝑖𝑡</m:t>
                            </m:r>
                            <m:r>
                              <a:rPr lang="en-US" sz="1600" i="1">
                                <a:latin typeface="Cambria Math" panose="02040503050406030204" pitchFamily="18" charset="0"/>
                              </a:rPr>
                              <m:t>−4</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6</m:t>
                        </m:r>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m:rPr>
                                <m:sty m:val="p"/>
                              </m:rPr>
                              <a:rPr lang="en-US" sz="1600">
                                <a:latin typeface="Cambria Math" panose="02040503050406030204" pitchFamily="18" charset="0"/>
                              </a:rPr>
                              <m:t>Δ</m:t>
                            </m:r>
                            <m:r>
                              <a:rPr lang="en-US" sz="1600" i="1">
                                <a:latin typeface="Cambria Math" panose="02040503050406030204" pitchFamily="18" charset="0"/>
                              </a:rPr>
                              <m:t>𝐷𝐼𝑂</m:t>
                            </m:r>
                          </m:e>
                          <m:sub>
                            <m:r>
                              <a:rPr lang="en-US" sz="1600" i="1">
                                <a:latin typeface="Cambria Math" panose="02040503050406030204" pitchFamily="18" charset="0"/>
                              </a:rPr>
                              <m:t>𝑖𝑡</m:t>
                            </m:r>
                            <m:r>
                              <a:rPr lang="en-US" sz="1600" i="1">
                                <a:latin typeface="Cambria Math" panose="02040503050406030204" pitchFamily="18" charset="0"/>
                              </a:rPr>
                              <m:t>−5</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7</m:t>
                        </m:r>
                      </m:sub>
                    </m:sSub>
                    <m:d>
                      <m:dPr>
                        <m:ctrlPr>
                          <a:rPr lang="en-US" sz="1600" i="1">
                            <a:latin typeface="Cambria Math" panose="02040503050406030204" pitchFamily="18" charset="0"/>
                          </a:rPr>
                        </m:ctrlPr>
                      </m:dPr>
                      <m:e>
                        <m:r>
                          <a:rPr lang="en-US" sz="1600" i="1">
                            <a:latin typeface="Cambria Math" panose="02040503050406030204" pitchFamily="18" charset="0"/>
                          </a:rPr>
                          <m:t>𝑌𝑒𝑎𝑟</m:t>
                        </m:r>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8</m:t>
                        </m:r>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𝑙𝑛</m:t>
                            </m:r>
                            <m:r>
                              <a:rPr lang="en-US" sz="1600" i="1">
                                <a:latin typeface="Cambria Math" panose="02040503050406030204" pitchFamily="18" charset="0"/>
                              </a:rPr>
                              <m:t>_</m:t>
                            </m:r>
                            <m:r>
                              <a:rPr lang="en-US" sz="1600" i="1">
                                <a:latin typeface="Cambria Math" panose="02040503050406030204" pitchFamily="18" charset="0"/>
                              </a:rPr>
                              <m:t>𝑅𝑒𝑣</m:t>
                            </m:r>
                          </m:e>
                          <m:sub>
                            <m:r>
                              <a:rPr lang="en-US" sz="1600" i="1">
                                <a:latin typeface="Cambria Math" panose="02040503050406030204" pitchFamily="18" charset="0"/>
                              </a:rPr>
                              <m:t>𝑖𝑡</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9</m:t>
                        </m:r>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𝐷𝑒𝑏𝑡</m:t>
                            </m:r>
                            <m:r>
                              <a:rPr lang="en-US" sz="1600" i="1">
                                <a:latin typeface="Cambria Math" panose="02040503050406030204" pitchFamily="18" charset="0"/>
                              </a:rPr>
                              <m:t>2</m:t>
                            </m:r>
                            <m:r>
                              <a:rPr lang="en-US" sz="1600" i="1">
                                <a:latin typeface="Cambria Math" panose="02040503050406030204" pitchFamily="18" charset="0"/>
                              </a:rPr>
                              <m:t>𝐴𝑠𝑠𝑒𝑡𝑠</m:t>
                            </m:r>
                          </m:e>
                          <m:sub>
                            <m:r>
                              <a:rPr lang="en-US" sz="1600" i="1">
                                <a:latin typeface="Cambria Math" panose="02040503050406030204" pitchFamily="18" charset="0"/>
                              </a:rPr>
                              <m:t>𝑖𝑡</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𝑒</m:t>
                        </m:r>
                      </m:e>
                      <m:sub>
                        <m:r>
                          <a:rPr lang="en-US" sz="1600" i="1">
                            <a:latin typeface="Cambria Math" panose="02040503050406030204" pitchFamily="18" charset="0"/>
                          </a:rPr>
                          <m:t>𝑖𝑡</m:t>
                        </m:r>
                      </m:sub>
                    </m:sSub>
                  </m:oMath>
                </a14:m>
                <a:endParaRPr lang="en-US" sz="1600" dirty="0"/>
              </a:p>
              <a:p>
                <a:pPr lvl="1"/>
                <a:endParaRPr lang="en-US" sz="1500" kern="0" dirty="0"/>
              </a:p>
              <a:p>
                <a:pPr marL="0" indent="0">
                  <a:buFont typeface="Wingdings" panose="05000000000000000000" pitchFamily="2" charset="2"/>
                  <a:buNone/>
                </a:pPr>
                <a:endParaRPr lang="en-US" sz="2000" kern="0" dirty="0">
                  <a:ea typeface="ＭＳ Ｐゴシック" panose="020B0600070205080204" pitchFamily="34" charset="-128"/>
                </a:endParaRPr>
              </a:p>
            </p:txBody>
          </p:sp>
        </mc:Choice>
        <mc:Fallback xmlns="">
          <p:sp>
            <p:nvSpPr>
              <p:cNvPr id="8" name="Content Placeholder 2"/>
              <p:cNvSpPr txBox="1">
                <a:spLocks noRot="1" noChangeAspect="1" noMove="1" noResize="1" noEditPoints="1" noAdjustHandles="1" noChangeArrowheads="1" noChangeShapeType="1" noTextEdit="1"/>
              </p:cNvSpPr>
              <p:nvPr/>
            </p:nvSpPr>
            <p:spPr bwMode="auto">
              <a:xfrm>
                <a:off x="457200" y="1752600"/>
                <a:ext cx="8305799" cy="4343400"/>
              </a:xfrm>
              <a:prstGeom prst="rect">
                <a:avLst/>
              </a:prstGeom>
              <a:blipFill>
                <a:blip r:embed="rId3"/>
                <a:stretch>
                  <a:fillRect l="-220" t="-702"/>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0" name="Title 1">
            <a:extLst>
              <a:ext uri="{FF2B5EF4-FFF2-40B4-BE49-F238E27FC236}">
                <a16:creationId xmlns:a16="http://schemas.microsoft.com/office/drawing/2014/main" id="{AC3E245D-968C-432F-AE7B-463F04A2A193}"/>
              </a:ext>
            </a:extLst>
          </p:cNvPr>
          <p:cNvSpPr>
            <a:spLocks noGrp="1"/>
          </p:cNvSpPr>
          <p:nvPr>
            <p:ph type="title"/>
          </p:nvPr>
        </p:nvSpPr>
        <p:spPr>
          <a:xfrm>
            <a:off x="0" y="457200"/>
            <a:ext cx="9144000" cy="441325"/>
          </a:xfrm>
        </p:spPr>
        <p:txBody>
          <a:bodyPr/>
          <a:lstStyle/>
          <a:p>
            <a:pPr algn="ctr"/>
            <a:r>
              <a:rPr lang="en-US" sz="3200" dirty="0"/>
              <a:t>Supply Chain Finance</a:t>
            </a:r>
            <a:endParaRPr lang="en-US" sz="2000" dirty="0">
              <a:ea typeface="ＭＳ Ｐゴシック" panose="020B0600070205080204" pitchFamily="34" charset="-128"/>
            </a:endParaRPr>
          </a:p>
        </p:txBody>
      </p:sp>
    </p:spTree>
    <p:extLst>
      <p:ext uri="{BB962C8B-B14F-4D97-AF65-F5344CB8AC3E}">
        <p14:creationId xmlns:p14="http://schemas.microsoft.com/office/powerpoint/2010/main" val="2340895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ChangeArrowheads="1"/>
          </p:cNvSpPr>
          <p:nvPr/>
        </p:nvSpPr>
        <p:spPr bwMode="auto">
          <a:xfrm>
            <a:off x="0" y="228600"/>
            <a:ext cx="9144000" cy="228600"/>
          </a:xfrm>
          <a:prstGeom prst="rect">
            <a:avLst/>
          </a:prstGeom>
          <a:solidFill>
            <a:srgbClr val="90164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 name="Title 1"/>
          <p:cNvSpPr>
            <a:spLocks noGrp="1"/>
          </p:cNvSpPr>
          <p:nvPr>
            <p:ph type="title"/>
          </p:nvPr>
        </p:nvSpPr>
        <p:spPr>
          <a:xfrm>
            <a:off x="609599" y="457200"/>
            <a:ext cx="8153400" cy="441325"/>
          </a:xfrm>
        </p:spPr>
        <p:txBody>
          <a:bodyPr/>
          <a:lstStyle/>
          <a:p>
            <a:pPr algn="ctr"/>
            <a:r>
              <a:rPr lang="en-US" sz="3200" dirty="0"/>
              <a:t>Supply Chain Finance</a:t>
            </a:r>
            <a:endParaRPr lang="en-US" sz="2000" dirty="0">
              <a:ea typeface="ＭＳ Ｐゴシック" panose="020B0600070205080204" pitchFamily="34" charset="-128"/>
            </a:endParaRP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688982"/>
            <a:ext cx="3414712" cy="4781458"/>
          </a:xfrm>
          <a:prstGeom prst="rect">
            <a:avLst/>
          </a:prstGeom>
          <a:noFill/>
          <a:ln>
            <a:noFill/>
          </a:ln>
        </p:spPr>
      </p:pic>
      <p:sp>
        <p:nvSpPr>
          <p:cNvPr id="8" name="TextBox 7"/>
          <p:cNvSpPr txBox="1"/>
          <p:nvPr/>
        </p:nvSpPr>
        <p:spPr>
          <a:xfrm>
            <a:off x="457200" y="1373470"/>
            <a:ext cx="8305799" cy="369332"/>
          </a:xfrm>
          <a:prstGeom prst="rect">
            <a:avLst/>
          </a:prstGeom>
          <a:noFill/>
          <a:ln>
            <a:noFill/>
          </a:ln>
        </p:spPr>
        <p:txBody>
          <a:bodyPr wrap="square" rtlCol="0">
            <a:spAutoFit/>
          </a:bodyPr>
          <a:lstStyle/>
          <a:p>
            <a:pPr algn="ctr"/>
            <a:r>
              <a:rPr lang="en-US" dirty="0"/>
              <a:t>Tobin’s q changes resulting from DPO change</a:t>
            </a:r>
          </a:p>
        </p:txBody>
      </p:sp>
    </p:spTree>
    <p:extLst>
      <p:ext uri="{BB962C8B-B14F-4D97-AF65-F5344CB8AC3E}">
        <p14:creationId xmlns:p14="http://schemas.microsoft.com/office/powerpoint/2010/main" val="2417401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ChangeArrowheads="1"/>
          </p:cNvSpPr>
          <p:nvPr/>
        </p:nvSpPr>
        <p:spPr bwMode="auto">
          <a:xfrm>
            <a:off x="0" y="228600"/>
            <a:ext cx="9144000" cy="228600"/>
          </a:xfrm>
          <a:prstGeom prst="rect">
            <a:avLst/>
          </a:prstGeom>
          <a:solidFill>
            <a:srgbClr val="90164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 name="Title 1"/>
          <p:cNvSpPr>
            <a:spLocks noGrp="1"/>
          </p:cNvSpPr>
          <p:nvPr>
            <p:ph type="title"/>
          </p:nvPr>
        </p:nvSpPr>
        <p:spPr>
          <a:xfrm>
            <a:off x="609599" y="457200"/>
            <a:ext cx="8153400" cy="441325"/>
          </a:xfrm>
        </p:spPr>
        <p:txBody>
          <a:bodyPr/>
          <a:lstStyle/>
          <a:p>
            <a:pPr algn="ctr"/>
            <a:r>
              <a:rPr lang="en-US" sz="3200" dirty="0"/>
              <a:t>Supply Chain Finance</a:t>
            </a:r>
            <a:endParaRPr lang="en-US" sz="2000" dirty="0">
              <a:ea typeface="ＭＳ Ｐゴシック" panose="020B0600070205080204" pitchFamily="34" charset="-128"/>
            </a:endParaRPr>
          </a:p>
        </p:txBody>
      </p:sp>
      <p:sp>
        <p:nvSpPr>
          <p:cNvPr id="8" name="TextBox 7"/>
          <p:cNvSpPr txBox="1"/>
          <p:nvPr/>
        </p:nvSpPr>
        <p:spPr>
          <a:xfrm>
            <a:off x="457200" y="1339394"/>
            <a:ext cx="8305799" cy="369332"/>
          </a:xfrm>
          <a:prstGeom prst="rect">
            <a:avLst/>
          </a:prstGeom>
          <a:noFill/>
          <a:ln>
            <a:noFill/>
          </a:ln>
        </p:spPr>
        <p:txBody>
          <a:bodyPr wrap="square" rtlCol="0">
            <a:spAutoFit/>
          </a:bodyPr>
          <a:lstStyle/>
          <a:p>
            <a:pPr algn="ctr"/>
            <a:r>
              <a:rPr lang="en-US" dirty="0"/>
              <a:t>Tobin’s q changes resulting from DSO change</a:t>
            </a:r>
          </a:p>
        </p:txBody>
      </p:sp>
      <p:pic>
        <p:nvPicPr>
          <p:cNvPr id="4" name="Picture 3"/>
          <p:cNvPicPr>
            <a:picLocks noChangeAspect="1"/>
          </p:cNvPicPr>
          <p:nvPr/>
        </p:nvPicPr>
        <p:blipFill>
          <a:blip r:embed="rId3"/>
          <a:stretch>
            <a:fillRect/>
          </a:stretch>
        </p:blipFill>
        <p:spPr>
          <a:xfrm>
            <a:off x="2864676" y="1694626"/>
            <a:ext cx="3414648" cy="4800894"/>
          </a:xfrm>
          <a:prstGeom prst="rect">
            <a:avLst/>
          </a:prstGeom>
        </p:spPr>
      </p:pic>
    </p:spTree>
    <p:extLst>
      <p:ext uri="{BB962C8B-B14F-4D97-AF65-F5344CB8AC3E}">
        <p14:creationId xmlns:p14="http://schemas.microsoft.com/office/powerpoint/2010/main" val="2160208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ChangeArrowheads="1"/>
          </p:cNvSpPr>
          <p:nvPr/>
        </p:nvSpPr>
        <p:spPr bwMode="auto">
          <a:xfrm>
            <a:off x="0" y="228600"/>
            <a:ext cx="9144000" cy="228600"/>
          </a:xfrm>
          <a:prstGeom prst="rect">
            <a:avLst/>
          </a:prstGeom>
          <a:solidFill>
            <a:srgbClr val="90164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 name="Title 1"/>
          <p:cNvSpPr>
            <a:spLocks noGrp="1"/>
          </p:cNvSpPr>
          <p:nvPr>
            <p:ph type="title"/>
          </p:nvPr>
        </p:nvSpPr>
        <p:spPr>
          <a:xfrm>
            <a:off x="609599" y="457200"/>
            <a:ext cx="8153400" cy="441325"/>
          </a:xfrm>
        </p:spPr>
        <p:txBody>
          <a:bodyPr/>
          <a:lstStyle/>
          <a:p>
            <a:pPr algn="ctr"/>
            <a:r>
              <a:rPr lang="en-US" sz="3200" dirty="0"/>
              <a:t>Supply Chain Finance</a:t>
            </a:r>
            <a:endParaRPr lang="en-US" sz="2000" dirty="0">
              <a:ea typeface="ＭＳ Ｐゴシック" panose="020B0600070205080204" pitchFamily="34" charset="-128"/>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2865038" y="1724436"/>
            <a:ext cx="3490120" cy="4728751"/>
          </a:xfrm>
          <a:prstGeom prst="rect">
            <a:avLst/>
          </a:prstGeom>
          <a:noFill/>
          <a:ln>
            <a:noFill/>
          </a:ln>
        </p:spPr>
      </p:pic>
      <p:sp>
        <p:nvSpPr>
          <p:cNvPr id="7" name="TextBox 6"/>
          <p:cNvSpPr txBox="1"/>
          <p:nvPr/>
        </p:nvSpPr>
        <p:spPr>
          <a:xfrm>
            <a:off x="457200" y="1355104"/>
            <a:ext cx="8305799" cy="369332"/>
          </a:xfrm>
          <a:prstGeom prst="rect">
            <a:avLst/>
          </a:prstGeom>
          <a:noFill/>
          <a:ln>
            <a:noFill/>
          </a:ln>
        </p:spPr>
        <p:txBody>
          <a:bodyPr wrap="square" rtlCol="0">
            <a:spAutoFit/>
          </a:bodyPr>
          <a:lstStyle/>
          <a:p>
            <a:pPr algn="ctr"/>
            <a:r>
              <a:rPr lang="en-US" dirty="0"/>
              <a:t>Tobin’s q changes resulting from DIO change</a:t>
            </a:r>
          </a:p>
        </p:txBody>
      </p:sp>
    </p:spTree>
    <p:extLst>
      <p:ext uri="{BB962C8B-B14F-4D97-AF65-F5344CB8AC3E}">
        <p14:creationId xmlns:p14="http://schemas.microsoft.com/office/powerpoint/2010/main" val="2734852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ChangeArrowheads="1"/>
          </p:cNvSpPr>
          <p:nvPr/>
        </p:nvSpPr>
        <p:spPr bwMode="auto">
          <a:xfrm>
            <a:off x="0" y="228600"/>
            <a:ext cx="9144000" cy="228600"/>
          </a:xfrm>
          <a:prstGeom prst="rect">
            <a:avLst/>
          </a:prstGeom>
          <a:solidFill>
            <a:srgbClr val="90164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 name="Title 1"/>
          <p:cNvSpPr>
            <a:spLocks noGrp="1"/>
          </p:cNvSpPr>
          <p:nvPr>
            <p:ph type="title"/>
          </p:nvPr>
        </p:nvSpPr>
        <p:spPr>
          <a:xfrm>
            <a:off x="609599" y="457200"/>
            <a:ext cx="8153400" cy="441325"/>
          </a:xfrm>
        </p:spPr>
        <p:txBody>
          <a:bodyPr/>
          <a:lstStyle/>
          <a:p>
            <a:pPr algn="ctr"/>
            <a:r>
              <a:rPr lang="en-US" sz="3200" dirty="0"/>
              <a:t>Supply Chain Finance</a:t>
            </a:r>
            <a:endParaRPr lang="en-US" sz="2000" dirty="0">
              <a:ea typeface="ＭＳ Ｐゴシック" panose="020B0600070205080204" pitchFamily="34" charset="-128"/>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3025613" y="1688982"/>
            <a:ext cx="3215878" cy="4783811"/>
          </a:xfrm>
          <a:prstGeom prst="rect">
            <a:avLst/>
          </a:prstGeom>
          <a:noFill/>
          <a:ln>
            <a:noFill/>
          </a:ln>
        </p:spPr>
      </p:pic>
      <p:sp>
        <p:nvSpPr>
          <p:cNvPr id="9" name="TextBox 8"/>
          <p:cNvSpPr txBox="1"/>
          <p:nvPr/>
        </p:nvSpPr>
        <p:spPr>
          <a:xfrm>
            <a:off x="480652" y="1371600"/>
            <a:ext cx="8305799" cy="369332"/>
          </a:xfrm>
          <a:prstGeom prst="rect">
            <a:avLst/>
          </a:prstGeom>
          <a:noFill/>
          <a:ln>
            <a:noFill/>
          </a:ln>
        </p:spPr>
        <p:txBody>
          <a:bodyPr wrap="square" rtlCol="0">
            <a:spAutoFit/>
          </a:bodyPr>
          <a:lstStyle/>
          <a:p>
            <a:pPr algn="ctr"/>
            <a:r>
              <a:rPr lang="en-US" dirty="0"/>
              <a:t>Tobin’s q changes resulting from CCC change</a:t>
            </a:r>
          </a:p>
        </p:txBody>
      </p:sp>
    </p:spTree>
    <p:extLst>
      <p:ext uri="{BB962C8B-B14F-4D97-AF65-F5344CB8AC3E}">
        <p14:creationId xmlns:p14="http://schemas.microsoft.com/office/powerpoint/2010/main" val="896283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ChangeArrowheads="1"/>
          </p:cNvSpPr>
          <p:nvPr/>
        </p:nvSpPr>
        <p:spPr bwMode="auto">
          <a:xfrm>
            <a:off x="0" y="228600"/>
            <a:ext cx="9144000" cy="228600"/>
          </a:xfrm>
          <a:prstGeom prst="rect">
            <a:avLst/>
          </a:prstGeom>
          <a:solidFill>
            <a:srgbClr val="90164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 name="Title 1"/>
          <p:cNvSpPr>
            <a:spLocks noGrp="1"/>
          </p:cNvSpPr>
          <p:nvPr>
            <p:ph type="title"/>
          </p:nvPr>
        </p:nvSpPr>
        <p:spPr>
          <a:xfrm>
            <a:off x="609599" y="457200"/>
            <a:ext cx="8153400" cy="441325"/>
          </a:xfrm>
        </p:spPr>
        <p:txBody>
          <a:bodyPr/>
          <a:lstStyle/>
          <a:p>
            <a:pPr algn="ctr"/>
            <a:r>
              <a:rPr lang="en-US" sz="3200" dirty="0"/>
              <a:t>Supply Chain Finance</a:t>
            </a:r>
            <a:endParaRPr lang="en-US" sz="2000" dirty="0">
              <a:ea typeface="ＭＳ Ｐゴシック" panose="020B0600070205080204" pitchFamily="34" charset="-128"/>
            </a:endParaRPr>
          </a:p>
        </p:txBody>
      </p:sp>
      <p:sp>
        <p:nvSpPr>
          <p:cNvPr id="5125" name="Content Placeholder 2"/>
          <p:cNvSpPr>
            <a:spLocks noGrp="1"/>
          </p:cNvSpPr>
          <p:nvPr>
            <p:ph idx="1"/>
          </p:nvPr>
        </p:nvSpPr>
        <p:spPr bwMode="auto">
          <a:xfrm>
            <a:off x="0" y="1447800"/>
            <a:ext cx="9144000" cy="78036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sz="2000" i="1" dirty="0"/>
              <a:t>Research Question: What is the relationship between changes in a firm’s supply chain finance components and changes in its financial performance?</a:t>
            </a:r>
            <a:endParaRPr lang="en-US" sz="2000" dirty="0"/>
          </a:p>
        </p:txBody>
      </p:sp>
      <p:sp>
        <p:nvSpPr>
          <p:cNvPr id="13" name="TextBox 12"/>
          <p:cNvSpPr txBox="1"/>
          <p:nvPr/>
        </p:nvSpPr>
        <p:spPr>
          <a:xfrm>
            <a:off x="848954" y="2286000"/>
            <a:ext cx="1981200" cy="646331"/>
          </a:xfrm>
          <a:prstGeom prst="rect">
            <a:avLst/>
          </a:prstGeom>
          <a:noFill/>
          <a:ln>
            <a:solidFill>
              <a:schemeClr val="tx2">
                <a:lumMod val="65000"/>
                <a:lumOff val="35000"/>
              </a:schemeClr>
            </a:solidFill>
          </a:ln>
        </p:spPr>
        <p:txBody>
          <a:bodyPr wrap="square" rtlCol="0">
            <a:spAutoFit/>
          </a:bodyPr>
          <a:lstStyle/>
          <a:p>
            <a:pPr algn="ctr"/>
            <a:r>
              <a:rPr lang="en-US" dirty="0"/>
              <a:t>Days Inventory Outstanding</a:t>
            </a:r>
          </a:p>
        </p:txBody>
      </p:sp>
      <p:sp>
        <p:nvSpPr>
          <p:cNvPr id="14" name="TextBox 13"/>
          <p:cNvSpPr txBox="1"/>
          <p:nvPr/>
        </p:nvSpPr>
        <p:spPr>
          <a:xfrm>
            <a:off x="866675" y="3330359"/>
            <a:ext cx="1981200" cy="646331"/>
          </a:xfrm>
          <a:prstGeom prst="rect">
            <a:avLst/>
          </a:prstGeom>
          <a:noFill/>
          <a:ln>
            <a:solidFill>
              <a:schemeClr val="tx2">
                <a:lumMod val="65000"/>
                <a:lumOff val="35000"/>
              </a:schemeClr>
            </a:solidFill>
          </a:ln>
        </p:spPr>
        <p:txBody>
          <a:bodyPr wrap="square" rtlCol="0">
            <a:spAutoFit/>
          </a:bodyPr>
          <a:lstStyle/>
          <a:p>
            <a:pPr algn="ctr"/>
            <a:r>
              <a:rPr lang="en-US" dirty="0"/>
              <a:t>Days Payables Outstanding</a:t>
            </a:r>
          </a:p>
        </p:txBody>
      </p:sp>
      <p:sp>
        <p:nvSpPr>
          <p:cNvPr id="15" name="TextBox 14"/>
          <p:cNvSpPr txBox="1"/>
          <p:nvPr/>
        </p:nvSpPr>
        <p:spPr>
          <a:xfrm>
            <a:off x="772754" y="4337906"/>
            <a:ext cx="2133600" cy="646331"/>
          </a:xfrm>
          <a:prstGeom prst="rect">
            <a:avLst/>
          </a:prstGeom>
          <a:noFill/>
          <a:ln>
            <a:solidFill>
              <a:schemeClr val="tx2">
                <a:lumMod val="65000"/>
                <a:lumOff val="35000"/>
              </a:schemeClr>
            </a:solidFill>
          </a:ln>
        </p:spPr>
        <p:txBody>
          <a:bodyPr wrap="square" rtlCol="0">
            <a:spAutoFit/>
          </a:bodyPr>
          <a:lstStyle/>
          <a:p>
            <a:pPr algn="ctr"/>
            <a:r>
              <a:rPr lang="en-US" dirty="0"/>
              <a:t>Days Sales Outstanding</a:t>
            </a:r>
          </a:p>
        </p:txBody>
      </p:sp>
      <p:sp>
        <p:nvSpPr>
          <p:cNvPr id="16" name="TextBox 15"/>
          <p:cNvSpPr txBox="1"/>
          <p:nvPr/>
        </p:nvSpPr>
        <p:spPr>
          <a:xfrm>
            <a:off x="6220168" y="3872588"/>
            <a:ext cx="2057400" cy="369332"/>
          </a:xfrm>
          <a:prstGeom prst="rect">
            <a:avLst/>
          </a:prstGeom>
          <a:noFill/>
          <a:ln>
            <a:solidFill>
              <a:schemeClr val="tx2">
                <a:lumMod val="65000"/>
                <a:lumOff val="35000"/>
              </a:schemeClr>
            </a:solidFill>
          </a:ln>
        </p:spPr>
        <p:txBody>
          <a:bodyPr wrap="square" rtlCol="0">
            <a:spAutoFit/>
          </a:bodyPr>
          <a:lstStyle/>
          <a:p>
            <a:pPr algn="ctr"/>
            <a:r>
              <a:rPr lang="en-US" dirty="0"/>
              <a:t>Firm Performance</a:t>
            </a:r>
          </a:p>
        </p:txBody>
      </p:sp>
      <p:cxnSp>
        <p:nvCxnSpPr>
          <p:cNvPr id="17" name="Straight Arrow Connector 16"/>
          <p:cNvCxnSpPr>
            <a:stCxn id="13" idx="3"/>
            <a:endCxn id="16" idx="1"/>
          </p:cNvCxnSpPr>
          <p:nvPr/>
        </p:nvCxnSpPr>
        <p:spPr bwMode="auto">
          <a:xfrm>
            <a:off x="2830154" y="2609166"/>
            <a:ext cx="3390014" cy="14480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18" name="TextBox 17"/>
          <p:cNvSpPr txBox="1"/>
          <p:nvPr/>
        </p:nvSpPr>
        <p:spPr>
          <a:xfrm>
            <a:off x="4400550" y="3230578"/>
            <a:ext cx="342900" cy="369332"/>
          </a:xfrm>
          <a:prstGeom prst="rect">
            <a:avLst/>
          </a:prstGeom>
          <a:noFill/>
        </p:spPr>
        <p:txBody>
          <a:bodyPr wrap="square" rtlCol="0">
            <a:spAutoFit/>
          </a:bodyPr>
          <a:lstStyle/>
          <a:p>
            <a:r>
              <a:rPr lang="en-US" dirty="0"/>
              <a:t>-</a:t>
            </a:r>
          </a:p>
        </p:txBody>
      </p:sp>
      <p:sp>
        <p:nvSpPr>
          <p:cNvPr id="19" name="TextBox 18"/>
          <p:cNvSpPr txBox="1"/>
          <p:nvPr/>
        </p:nvSpPr>
        <p:spPr>
          <a:xfrm>
            <a:off x="4377599" y="3001929"/>
            <a:ext cx="3899969" cy="307777"/>
          </a:xfrm>
          <a:prstGeom prst="rect">
            <a:avLst/>
          </a:prstGeom>
          <a:noFill/>
        </p:spPr>
        <p:txBody>
          <a:bodyPr wrap="square" rtlCol="0">
            <a:spAutoFit/>
          </a:bodyPr>
          <a:lstStyle/>
          <a:p>
            <a:r>
              <a:rPr lang="en-US" sz="1400" dirty="0"/>
              <a:t>H1 – supported.  Significant impact for 3 years</a:t>
            </a:r>
          </a:p>
        </p:txBody>
      </p:sp>
      <p:cxnSp>
        <p:nvCxnSpPr>
          <p:cNvPr id="21" name="Straight Arrow Connector 20"/>
          <p:cNvCxnSpPr>
            <a:stCxn id="14" idx="3"/>
            <a:endCxn id="16" idx="1"/>
          </p:cNvCxnSpPr>
          <p:nvPr/>
        </p:nvCxnSpPr>
        <p:spPr bwMode="auto">
          <a:xfrm>
            <a:off x="2847875" y="3653525"/>
            <a:ext cx="3372293" cy="403729"/>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22" name="TextBox 21"/>
          <p:cNvSpPr txBox="1"/>
          <p:nvPr/>
        </p:nvSpPr>
        <p:spPr>
          <a:xfrm>
            <a:off x="4034699" y="3718699"/>
            <a:ext cx="342900" cy="369332"/>
          </a:xfrm>
          <a:prstGeom prst="rect">
            <a:avLst/>
          </a:prstGeom>
          <a:noFill/>
        </p:spPr>
        <p:txBody>
          <a:bodyPr wrap="square" rtlCol="0">
            <a:spAutoFit/>
          </a:bodyPr>
          <a:lstStyle/>
          <a:p>
            <a:r>
              <a:rPr lang="en-US" dirty="0"/>
              <a:t>+</a:t>
            </a:r>
          </a:p>
        </p:txBody>
      </p:sp>
      <p:sp>
        <p:nvSpPr>
          <p:cNvPr id="23" name="TextBox 22"/>
          <p:cNvSpPr txBox="1"/>
          <p:nvPr/>
        </p:nvSpPr>
        <p:spPr>
          <a:xfrm>
            <a:off x="3782081" y="3537328"/>
            <a:ext cx="1486160" cy="304848"/>
          </a:xfrm>
          <a:prstGeom prst="rect">
            <a:avLst/>
          </a:prstGeom>
          <a:noFill/>
        </p:spPr>
        <p:txBody>
          <a:bodyPr wrap="square" rtlCol="0">
            <a:spAutoFit/>
          </a:bodyPr>
          <a:lstStyle/>
          <a:p>
            <a:r>
              <a:rPr lang="en-US" sz="1400" dirty="0"/>
              <a:t>H2 - supported</a:t>
            </a:r>
          </a:p>
        </p:txBody>
      </p:sp>
      <p:cxnSp>
        <p:nvCxnSpPr>
          <p:cNvPr id="30" name="Straight Arrow Connector 29"/>
          <p:cNvCxnSpPr>
            <a:stCxn id="15" idx="3"/>
            <a:endCxn id="16" idx="1"/>
          </p:cNvCxnSpPr>
          <p:nvPr/>
        </p:nvCxnSpPr>
        <p:spPr bwMode="auto">
          <a:xfrm flipV="1">
            <a:off x="2906354" y="4057254"/>
            <a:ext cx="3313814" cy="60381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33" name="TextBox 32"/>
          <p:cNvSpPr txBox="1"/>
          <p:nvPr/>
        </p:nvSpPr>
        <p:spPr>
          <a:xfrm>
            <a:off x="4189939" y="4291740"/>
            <a:ext cx="342900" cy="369332"/>
          </a:xfrm>
          <a:prstGeom prst="rect">
            <a:avLst/>
          </a:prstGeom>
          <a:noFill/>
        </p:spPr>
        <p:txBody>
          <a:bodyPr wrap="square" rtlCol="0">
            <a:spAutoFit/>
          </a:bodyPr>
          <a:lstStyle/>
          <a:p>
            <a:r>
              <a:rPr lang="en-US" dirty="0"/>
              <a:t>-</a:t>
            </a:r>
          </a:p>
        </p:txBody>
      </p:sp>
      <p:sp>
        <p:nvSpPr>
          <p:cNvPr id="34" name="TextBox 33"/>
          <p:cNvSpPr txBox="1"/>
          <p:nvPr/>
        </p:nvSpPr>
        <p:spPr>
          <a:xfrm>
            <a:off x="3088832" y="4088031"/>
            <a:ext cx="1727341" cy="307777"/>
          </a:xfrm>
          <a:prstGeom prst="rect">
            <a:avLst/>
          </a:prstGeom>
          <a:noFill/>
        </p:spPr>
        <p:txBody>
          <a:bodyPr wrap="square" rtlCol="0">
            <a:spAutoFit/>
          </a:bodyPr>
          <a:lstStyle/>
          <a:p>
            <a:r>
              <a:rPr lang="en-US" sz="1400" dirty="0"/>
              <a:t>H3 – not supported</a:t>
            </a:r>
          </a:p>
        </p:txBody>
      </p:sp>
      <p:sp>
        <p:nvSpPr>
          <p:cNvPr id="25" name="TextBox 24"/>
          <p:cNvSpPr txBox="1"/>
          <p:nvPr/>
        </p:nvSpPr>
        <p:spPr>
          <a:xfrm>
            <a:off x="790475" y="5441798"/>
            <a:ext cx="2133600" cy="646331"/>
          </a:xfrm>
          <a:prstGeom prst="rect">
            <a:avLst/>
          </a:prstGeom>
          <a:noFill/>
          <a:ln>
            <a:solidFill>
              <a:schemeClr val="tx2">
                <a:lumMod val="65000"/>
                <a:lumOff val="35000"/>
              </a:schemeClr>
            </a:solidFill>
          </a:ln>
        </p:spPr>
        <p:txBody>
          <a:bodyPr wrap="square" rtlCol="0">
            <a:spAutoFit/>
          </a:bodyPr>
          <a:lstStyle/>
          <a:p>
            <a:pPr algn="ctr"/>
            <a:r>
              <a:rPr lang="en-US" dirty="0"/>
              <a:t>Cash Conversion Cycle</a:t>
            </a:r>
          </a:p>
        </p:txBody>
      </p:sp>
      <p:cxnSp>
        <p:nvCxnSpPr>
          <p:cNvPr id="26" name="Straight Arrow Connector 25"/>
          <p:cNvCxnSpPr>
            <a:stCxn id="25" idx="3"/>
            <a:endCxn id="16" idx="1"/>
          </p:cNvCxnSpPr>
          <p:nvPr/>
        </p:nvCxnSpPr>
        <p:spPr bwMode="auto">
          <a:xfrm flipV="1">
            <a:off x="2924075" y="4057254"/>
            <a:ext cx="3296093" cy="170771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31" name="TextBox 30"/>
          <p:cNvSpPr txBox="1"/>
          <p:nvPr/>
        </p:nvSpPr>
        <p:spPr>
          <a:xfrm>
            <a:off x="4258461" y="4902936"/>
            <a:ext cx="342900" cy="369332"/>
          </a:xfrm>
          <a:prstGeom prst="rect">
            <a:avLst/>
          </a:prstGeom>
          <a:noFill/>
        </p:spPr>
        <p:txBody>
          <a:bodyPr wrap="square" rtlCol="0">
            <a:spAutoFit/>
          </a:bodyPr>
          <a:lstStyle/>
          <a:p>
            <a:r>
              <a:rPr lang="en-US" dirty="0"/>
              <a:t>-</a:t>
            </a:r>
          </a:p>
        </p:txBody>
      </p:sp>
      <p:sp>
        <p:nvSpPr>
          <p:cNvPr id="32" name="TextBox 31"/>
          <p:cNvSpPr txBox="1"/>
          <p:nvPr/>
        </p:nvSpPr>
        <p:spPr>
          <a:xfrm>
            <a:off x="4129350" y="4754530"/>
            <a:ext cx="4024050" cy="307777"/>
          </a:xfrm>
          <a:prstGeom prst="rect">
            <a:avLst/>
          </a:prstGeom>
          <a:noFill/>
        </p:spPr>
        <p:txBody>
          <a:bodyPr wrap="square" rtlCol="0">
            <a:spAutoFit/>
          </a:bodyPr>
          <a:lstStyle/>
          <a:p>
            <a:r>
              <a:rPr lang="en-US" sz="1400" dirty="0"/>
              <a:t>H4 – supported.  Significant impact for 2 years</a:t>
            </a:r>
          </a:p>
        </p:txBody>
      </p:sp>
    </p:spTree>
    <p:extLst>
      <p:ext uri="{BB962C8B-B14F-4D97-AF65-F5344CB8AC3E}">
        <p14:creationId xmlns:p14="http://schemas.microsoft.com/office/powerpoint/2010/main" val="1291350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ChangeArrowheads="1"/>
          </p:cNvSpPr>
          <p:nvPr/>
        </p:nvSpPr>
        <p:spPr bwMode="auto">
          <a:xfrm>
            <a:off x="0" y="228600"/>
            <a:ext cx="9144000" cy="228600"/>
          </a:xfrm>
          <a:prstGeom prst="rect">
            <a:avLst/>
          </a:prstGeom>
          <a:solidFill>
            <a:srgbClr val="90164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8" name="Content Placeholder 2"/>
          <p:cNvSpPr txBox="1">
            <a:spLocks/>
          </p:cNvSpPr>
          <p:nvPr/>
        </p:nvSpPr>
        <p:spPr bwMode="auto">
          <a:xfrm>
            <a:off x="228600" y="1676400"/>
            <a:ext cx="8678863" cy="441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anose="05000000000000000000" pitchFamily="2" charset="2"/>
              <a:buChar char="n"/>
              <a:defRPr sz="31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1"/>
              </a:buClr>
              <a:buSzPct val="65000"/>
              <a:buFont typeface="Wingdings" panose="05000000000000000000" pitchFamily="2" charset="2"/>
              <a:buChar char="n"/>
              <a:defRPr sz="26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tx1"/>
              </a:buClr>
              <a:buSzPct val="85000"/>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tx1"/>
              </a:buClr>
              <a:buSzPct val="85000"/>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tx1"/>
              </a:buClr>
              <a:buSzPct val="85000"/>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tx1"/>
              </a:buClr>
              <a:buSzPct val="85000"/>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tx1"/>
              </a:buClr>
              <a:buSzPct val="85000"/>
              <a:buFont typeface="Wingdings" charset="2"/>
              <a:buChar char="§"/>
              <a:defRPr sz="2000">
                <a:solidFill>
                  <a:schemeClr val="tx1"/>
                </a:solidFill>
                <a:latin typeface="+mn-lt"/>
                <a:ea typeface="ＭＳ Ｐゴシック" charset="-128"/>
              </a:defRPr>
            </a:lvl9pPr>
          </a:lstStyle>
          <a:p>
            <a:r>
              <a:rPr lang="en-US" sz="2000" dirty="0"/>
              <a:t>Extend Supply Chain Finance concept</a:t>
            </a:r>
          </a:p>
          <a:p>
            <a:endParaRPr lang="en-US" sz="2000" kern="0" dirty="0"/>
          </a:p>
          <a:p>
            <a:r>
              <a:rPr lang="en-US" sz="2000" kern="0" dirty="0"/>
              <a:t>Days Inventory changes </a:t>
            </a:r>
          </a:p>
          <a:p>
            <a:pPr lvl="1"/>
            <a:r>
              <a:rPr lang="en-US" sz="1500" kern="0" dirty="0"/>
              <a:t>No impact in current period</a:t>
            </a:r>
          </a:p>
          <a:p>
            <a:pPr lvl="1"/>
            <a:r>
              <a:rPr lang="en-US" sz="1500" kern="0" dirty="0"/>
              <a:t>Highly significant impact for 3 later periods</a:t>
            </a:r>
          </a:p>
          <a:p>
            <a:pPr lvl="1"/>
            <a:endParaRPr lang="en-US" sz="1500" kern="0" dirty="0"/>
          </a:p>
          <a:p>
            <a:r>
              <a:rPr lang="en-US" sz="2000" kern="0" dirty="0"/>
              <a:t>Importance of longitudinal data in Supply Chain research</a:t>
            </a:r>
          </a:p>
          <a:p>
            <a:endParaRPr lang="en-US" sz="2000" kern="0" dirty="0"/>
          </a:p>
          <a:p>
            <a:endParaRPr lang="en-US" sz="2000" kern="0" dirty="0"/>
          </a:p>
          <a:p>
            <a:r>
              <a:rPr lang="en-US" sz="2000" kern="0" dirty="0"/>
              <a:t>Limitation 1 – Large, multinational firms only</a:t>
            </a:r>
          </a:p>
          <a:p>
            <a:r>
              <a:rPr lang="en-US" sz="2000" kern="0" dirty="0"/>
              <a:t>Limitation 2 – Tobin’s q represents firm performance</a:t>
            </a:r>
          </a:p>
          <a:p>
            <a:r>
              <a:rPr lang="en-US" sz="2000" kern="0" dirty="0"/>
              <a:t>Limitation 3 – SCF arrangements are assumed to be fully implemented</a:t>
            </a:r>
            <a:endParaRPr lang="en-US" sz="1500" kern="0" dirty="0"/>
          </a:p>
          <a:p>
            <a:pPr marL="0" indent="0">
              <a:buFont typeface="Wingdings" panose="05000000000000000000" pitchFamily="2" charset="2"/>
              <a:buNone/>
            </a:pPr>
            <a:endParaRPr lang="en-US" sz="2000" kern="0" dirty="0">
              <a:ea typeface="ＭＳ Ｐゴシック" panose="020B0600070205080204" pitchFamily="34" charset="-128"/>
            </a:endParaRPr>
          </a:p>
        </p:txBody>
      </p:sp>
      <p:sp>
        <p:nvSpPr>
          <p:cNvPr id="9" name="Title 1"/>
          <p:cNvSpPr txBox="1">
            <a:spLocks/>
          </p:cNvSpPr>
          <p:nvPr/>
        </p:nvSpPr>
        <p:spPr>
          <a:xfrm>
            <a:off x="533399" y="478826"/>
            <a:ext cx="8153400" cy="1143000"/>
          </a:xfrm>
          <a:prstGeom prst="rect">
            <a:avLst/>
          </a:prstGeom>
        </p:spPr>
        <p:txBody>
          <a:bodyPr/>
          <a:lstStyle>
            <a:lvl1pPr algn="l" rtl="0" eaLnBrk="0" fontAlgn="base" hangingPunct="0">
              <a:lnSpc>
                <a:spcPct val="80000"/>
              </a:lnSpc>
              <a:spcBef>
                <a:spcPct val="0"/>
              </a:spcBef>
              <a:spcAft>
                <a:spcPct val="0"/>
              </a:spcAft>
              <a:defRPr sz="4400">
                <a:solidFill>
                  <a:schemeClr val="tx2"/>
                </a:solidFill>
                <a:latin typeface="+mj-lt"/>
                <a:ea typeface="ＭＳ Ｐゴシック" charset="-128"/>
                <a:cs typeface="ＭＳ Ｐゴシック" charset="-128"/>
              </a:defRPr>
            </a:lvl1pPr>
            <a:lvl2pPr algn="l" rtl="0" eaLnBrk="0" fontAlgn="base" hangingPunct="0">
              <a:lnSpc>
                <a:spcPct val="80000"/>
              </a:lnSpc>
              <a:spcBef>
                <a:spcPct val="0"/>
              </a:spcBef>
              <a:spcAft>
                <a:spcPct val="0"/>
              </a:spcAft>
              <a:defRPr sz="4400">
                <a:solidFill>
                  <a:schemeClr val="tx2"/>
                </a:solidFill>
                <a:latin typeface="Times New Roman" charset="0"/>
                <a:ea typeface="ＭＳ Ｐゴシック" charset="-128"/>
                <a:cs typeface="ＭＳ Ｐゴシック" charset="-128"/>
              </a:defRPr>
            </a:lvl2pPr>
            <a:lvl3pPr algn="l" rtl="0" eaLnBrk="0" fontAlgn="base" hangingPunct="0">
              <a:lnSpc>
                <a:spcPct val="80000"/>
              </a:lnSpc>
              <a:spcBef>
                <a:spcPct val="0"/>
              </a:spcBef>
              <a:spcAft>
                <a:spcPct val="0"/>
              </a:spcAft>
              <a:defRPr sz="4400">
                <a:solidFill>
                  <a:schemeClr val="tx2"/>
                </a:solidFill>
                <a:latin typeface="Times New Roman" charset="0"/>
                <a:ea typeface="ＭＳ Ｐゴシック" charset="-128"/>
                <a:cs typeface="ＭＳ Ｐゴシック" charset="-128"/>
              </a:defRPr>
            </a:lvl3pPr>
            <a:lvl4pPr algn="l" rtl="0" eaLnBrk="0" fontAlgn="base" hangingPunct="0">
              <a:lnSpc>
                <a:spcPct val="80000"/>
              </a:lnSpc>
              <a:spcBef>
                <a:spcPct val="0"/>
              </a:spcBef>
              <a:spcAft>
                <a:spcPct val="0"/>
              </a:spcAft>
              <a:defRPr sz="4400">
                <a:solidFill>
                  <a:schemeClr val="tx2"/>
                </a:solidFill>
                <a:latin typeface="Times New Roman" charset="0"/>
                <a:ea typeface="ＭＳ Ｐゴシック" charset="-128"/>
                <a:cs typeface="ＭＳ Ｐゴシック" charset="-128"/>
              </a:defRPr>
            </a:lvl4pPr>
            <a:lvl5pPr algn="l" rtl="0" eaLnBrk="0" fontAlgn="base" hangingPunct="0">
              <a:lnSpc>
                <a:spcPct val="80000"/>
              </a:lnSpc>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l" rtl="0" fontAlgn="base">
              <a:lnSpc>
                <a:spcPct val="80000"/>
              </a:lnSpc>
              <a:spcBef>
                <a:spcPct val="0"/>
              </a:spcBef>
              <a:spcAft>
                <a:spcPct val="0"/>
              </a:spcAft>
              <a:defRPr sz="4400">
                <a:solidFill>
                  <a:schemeClr val="tx2"/>
                </a:solidFill>
                <a:latin typeface="Times New Roman" charset="0"/>
              </a:defRPr>
            </a:lvl6pPr>
            <a:lvl7pPr marL="914400" algn="l" rtl="0" fontAlgn="base">
              <a:lnSpc>
                <a:spcPct val="80000"/>
              </a:lnSpc>
              <a:spcBef>
                <a:spcPct val="0"/>
              </a:spcBef>
              <a:spcAft>
                <a:spcPct val="0"/>
              </a:spcAft>
              <a:defRPr sz="4400">
                <a:solidFill>
                  <a:schemeClr val="tx2"/>
                </a:solidFill>
                <a:latin typeface="Times New Roman" charset="0"/>
              </a:defRPr>
            </a:lvl7pPr>
            <a:lvl8pPr marL="1371600" algn="l" rtl="0" fontAlgn="base">
              <a:lnSpc>
                <a:spcPct val="80000"/>
              </a:lnSpc>
              <a:spcBef>
                <a:spcPct val="0"/>
              </a:spcBef>
              <a:spcAft>
                <a:spcPct val="0"/>
              </a:spcAft>
              <a:defRPr sz="4400">
                <a:solidFill>
                  <a:schemeClr val="tx2"/>
                </a:solidFill>
                <a:latin typeface="Times New Roman" charset="0"/>
              </a:defRPr>
            </a:lvl8pPr>
            <a:lvl9pPr marL="1828800" algn="l" rtl="0" fontAlgn="base">
              <a:lnSpc>
                <a:spcPct val="80000"/>
              </a:lnSpc>
              <a:spcBef>
                <a:spcPct val="0"/>
              </a:spcBef>
              <a:spcAft>
                <a:spcPct val="0"/>
              </a:spcAft>
              <a:defRPr sz="4400">
                <a:solidFill>
                  <a:schemeClr val="tx2"/>
                </a:solidFill>
                <a:latin typeface="Times New Roman" charset="0"/>
              </a:defRPr>
            </a:lvl9pPr>
          </a:lstStyle>
          <a:p>
            <a:pPr algn="ctr"/>
            <a:r>
              <a:rPr lang="en-US" sz="3200" kern="0" dirty="0"/>
              <a:t>Contributions</a:t>
            </a:r>
            <a:endParaRPr lang="en-US" sz="2000" kern="0" dirty="0">
              <a:ea typeface="ＭＳ Ｐゴシック" panose="020B0600070205080204" pitchFamily="34" charset="-128"/>
            </a:endParaRPr>
          </a:p>
        </p:txBody>
      </p:sp>
    </p:spTree>
    <p:extLst>
      <p:ext uri="{BB962C8B-B14F-4D97-AF65-F5344CB8AC3E}">
        <p14:creationId xmlns:p14="http://schemas.microsoft.com/office/powerpoint/2010/main" val="2552389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ChangeArrowheads="1"/>
          </p:cNvSpPr>
          <p:nvPr/>
        </p:nvSpPr>
        <p:spPr bwMode="auto">
          <a:xfrm>
            <a:off x="0" y="228600"/>
            <a:ext cx="9144000" cy="228600"/>
          </a:xfrm>
          <a:prstGeom prst="rect">
            <a:avLst/>
          </a:prstGeom>
          <a:solidFill>
            <a:srgbClr val="90164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 name="Title 1"/>
          <p:cNvSpPr>
            <a:spLocks noGrp="1"/>
          </p:cNvSpPr>
          <p:nvPr>
            <p:ph type="title"/>
          </p:nvPr>
        </p:nvSpPr>
        <p:spPr>
          <a:xfrm>
            <a:off x="1714500" y="464372"/>
            <a:ext cx="5638800" cy="441325"/>
          </a:xfrm>
        </p:spPr>
        <p:txBody>
          <a:bodyPr/>
          <a:lstStyle/>
          <a:p>
            <a:pPr algn="ctr"/>
            <a:r>
              <a:rPr lang="en-US" sz="3600" dirty="0">
                <a:latin typeface="Bookman Old Style" panose="02050604050505020204" pitchFamily="18" charset="0"/>
                <a:ea typeface="ＭＳ Ｐゴシック" panose="020B0600070205080204" pitchFamily="34" charset="-128"/>
              </a:rPr>
              <a:t>Thank you</a:t>
            </a:r>
            <a:endParaRPr lang="en-US" sz="3600" dirty="0">
              <a:latin typeface="Bookman Old Style" panose="02050604050505020204" pitchFamily="18" charset="0"/>
            </a:endParaRPr>
          </a:p>
        </p:txBody>
      </p:sp>
      <p:sp>
        <p:nvSpPr>
          <p:cNvPr id="5125" name="Content Placeholder 2"/>
          <p:cNvSpPr>
            <a:spLocks noGrp="1"/>
          </p:cNvSpPr>
          <p:nvPr>
            <p:ph idx="1"/>
          </p:nvPr>
        </p:nvSpPr>
        <p:spPr bwMode="auto">
          <a:xfrm>
            <a:off x="381000" y="1066800"/>
            <a:ext cx="83058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lvl="1" indent="0">
              <a:buNone/>
            </a:pPr>
            <a:endParaRPr lang="en-US" sz="1500" dirty="0">
              <a:ea typeface="ＭＳ Ｐゴシック" panose="020B0600070205080204" pitchFamily="34" charset="-128"/>
            </a:endParaRPr>
          </a:p>
          <a:p>
            <a:pPr lvl="1"/>
            <a:endParaRPr lang="en-US" sz="1500" dirty="0">
              <a:ea typeface="ＭＳ Ｐゴシック" panose="020B0600070205080204" pitchFamily="34" charset="-128"/>
            </a:endParaRPr>
          </a:p>
        </p:txBody>
      </p:sp>
    </p:spTree>
    <p:extLst>
      <p:ext uri="{BB962C8B-B14F-4D97-AF65-F5344CB8AC3E}">
        <p14:creationId xmlns:p14="http://schemas.microsoft.com/office/powerpoint/2010/main" val="66827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ChangeArrowheads="1"/>
          </p:cNvSpPr>
          <p:nvPr/>
        </p:nvSpPr>
        <p:spPr bwMode="auto">
          <a:xfrm>
            <a:off x="0" y="228600"/>
            <a:ext cx="9144000" cy="228600"/>
          </a:xfrm>
          <a:prstGeom prst="rect">
            <a:avLst/>
          </a:prstGeom>
          <a:solidFill>
            <a:srgbClr val="90164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5124" name="Title 1"/>
          <p:cNvSpPr>
            <a:spLocks noGrp="1"/>
          </p:cNvSpPr>
          <p:nvPr>
            <p:ph type="title"/>
          </p:nvPr>
        </p:nvSpPr>
        <p:spPr bwMode="auto">
          <a:xfrm>
            <a:off x="0" y="342900"/>
            <a:ext cx="9144000" cy="822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dirty="0">
                <a:latin typeface="Bookman Old Style" panose="02050604050505020204" pitchFamily="18" charset="0"/>
                <a:ea typeface="ＭＳ Ｐゴシック" panose="020B0600070205080204" pitchFamily="34" charset="-128"/>
              </a:rPr>
              <a:t>Backup</a:t>
            </a:r>
          </a:p>
        </p:txBody>
      </p:sp>
    </p:spTree>
    <p:extLst>
      <p:ext uri="{BB962C8B-B14F-4D97-AF65-F5344CB8AC3E}">
        <p14:creationId xmlns:p14="http://schemas.microsoft.com/office/powerpoint/2010/main" val="393010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D4559E-4E9E-4C5C-AA04-8B6C89592BE1}"/>
              </a:ext>
            </a:extLst>
          </p:cNvPr>
          <p:cNvSpPr>
            <a:spLocks noGrp="1"/>
          </p:cNvSpPr>
          <p:nvPr>
            <p:ph idx="1"/>
          </p:nvPr>
        </p:nvSpPr>
        <p:spPr>
          <a:xfrm>
            <a:off x="457200" y="1524000"/>
            <a:ext cx="8229600" cy="4343400"/>
          </a:xfrm>
        </p:spPr>
        <p:txBody>
          <a:bodyPr/>
          <a:lstStyle/>
          <a:p>
            <a:pPr>
              <a:defRPr/>
            </a:pPr>
            <a:r>
              <a:rPr lang="en-US" sz="2000" dirty="0"/>
              <a:t>Academic </a:t>
            </a:r>
            <a:r>
              <a:rPr lang="en-US" sz="1400" i="1" dirty="0"/>
              <a:t>(Arizona State University)</a:t>
            </a:r>
          </a:p>
          <a:p>
            <a:pPr lvl="1">
              <a:defRPr/>
            </a:pPr>
            <a:r>
              <a:rPr lang="en-US" sz="1600" dirty="0"/>
              <a:t>PhD – Supply Chain Management (2016)</a:t>
            </a:r>
          </a:p>
          <a:p>
            <a:pPr lvl="1">
              <a:defRPr/>
            </a:pPr>
            <a:r>
              <a:rPr lang="en-US" sz="1600" dirty="0"/>
              <a:t>MBA (2008)</a:t>
            </a:r>
          </a:p>
          <a:p>
            <a:pPr lvl="1">
              <a:defRPr/>
            </a:pPr>
            <a:r>
              <a:rPr lang="en-US" sz="1600" dirty="0"/>
              <a:t>BS – Industrial Engineering (1999)</a:t>
            </a:r>
          </a:p>
          <a:p>
            <a:pPr lvl="1">
              <a:defRPr/>
            </a:pPr>
            <a:endParaRPr lang="en-US" sz="1600" dirty="0"/>
          </a:p>
          <a:p>
            <a:pPr>
              <a:defRPr/>
            </a:pPr>
            <a:r>
              <a:rPr lang="en-US" sz="2000" dirty="0"/>
              <a:t>Professional </a:t>
            </a:r>
          </a:p>
          <a:p>
            <a:pPr lvl="1">
              <a:defRPr/>
            </a:pPr>
            <a:r>
              <a:rPr lang="en-US" sz="1600" dirty="0"/>
              <a:t>Intel Corporation (8 </a:t>
            </a:r>
            <a:r>
              <a:rPr lang="en-US" sz="1600" dirty="0" err="1"/>
              <a:t>yrs</a:t>
            </a:r>
            <a:r>
              <a:rPr lang="en-US" sz="1600" dirty="0"/>
              <a:t>)</a:t>
            </a:r>
          </a:p>
          <a:p>
            <a:pPr lvl="1">
              <a:defRPr/>
            </a:pPr>
            <a:r>
              <a:rPr lang="en-US" sz="1600" dirty="0" err="1"/>
              <a:t>SubZero</a:t>
            </a:r>
            <a:r>
              <a:rPr lang="en-US" sz="1600" dirty="0"/>
              <a:t> Inc (4.5 </a:t>
            </a:r>
            <a:r>
              <a:rPr lang="en-US" sz="1600" dirty="0" err="1"/>
              <a:t>yrs</a:t>
            </a:r>
            <a:r>
              <a:rPr lang="en-US" sz="1600" dirty="0"/>
              <a:t>)</a:t>
            </a:r>
          </a:p>
          <a:p>
            <a:pPr lvl="1">
              <a:defRPr/>
            </a:pPr>
            <a:r>
              <a:rPr lang="en-US" sz="1600" dirty="0"/>
              <a:t>Arizona State University (5 </a:t>
            </a:r>
            <a:r>
              <a:rPr lang="en-US" sz="1600" dirty="0" err="1"/>
              <a:t>yrs</a:t>
            </a:r>
            <a:r>
              <a:rPr lang="en-US" sz="1600" dirty="0"/>
              <a:t>)</a:t>
            </a:r>
          </a:p>
          <a:p>
            <a:pPr lvl="1">
              <a:defRPr/>
            </a:pPr>
            <a:r>
              <a:rPr lang="en-US" sz="1600" dirty="0"/>
              <a:t>Avnet (3 </a:t>
            </a:r>
            <a:r>
              <a:rPr lang="en-US" sz="1600" dirty="0" err="1"/>
              <a:t>yrs</a:t>
            </a:r>
            <a:r>
              <a:rPr lang="en-US" sz="1600" dirty="0"/>
              <a:t>)</a:t>
            </a:r>
          </a:p>
          <a:p>
            <a:pPr marL="0" indent="0">
              <a:buFontTx/>
              <a:buNone/>
              <a:defRPr/>
            </a:pPr>
            <a:endParaRPr lang="en-US" sz="2000" dirty="0"/>
          </a:p>
          <a:p>
            <a:pPr>
              <a:defRPr/>
            </a:pPr>
            <a:r>
              <a:rPr lang="en-US" sz="2000" dirty="0"/>
              <a:t>Teaching Experience</a:t>
            </a:r>
          </a:p>
          <a:p>
            <a:pPr lvl="1">
              <a:defRPr/>
            </a:pPr>
            <a:r>
              <a:rPr lang="en-US" sz="1600" dirty="0"/>
              <a:t>Supply Chain Management, General Business, Marketing, Management, Entrepreneurship</a:t>
            </a:r>
          </a:p>
          <a:p>
            <a:pPr>
              <a:defRPr/>
            </a:pPr>
            <a:endParaRPr lang="en-US" dirty="0"/>
          </a:p>
        </p:txBody>
      </p:sp>
      <p:sp>
        <p:nvSpPr>
          <p:cNvPr id="5123" name="Title 4">
            <a:extLst>
              <a:ext uri="{FF2B5EF4-FFF2-40B4-BE49-F238E27FC236}">
                <a16:creationId xmlns:a16="http://schemas.microsoft.com/office/drawing/2014/main" id="{9717FED2-48CB-4DEF-A9C2-0880F5D676BB}"/>
              </a:ext>
            </a:extLst>
          </p:cNvPr>
          <p:cNvSpPr>
            <a:spLocks noGrp="1" noChangeArrowheads="1"/>
          </p:cNvSpPr>
          <p:nvPr>
            <p:ph type="title"/>
          </p:nvPr>
        </p:nvSpPr>
        <p:spPr>
          <a:xfrm>
            <a:off x="457200" y="-14288"/>
            <a:ext cx="8229600" cy="1143001"/>
          </a:xfrm>
        </p:spPr>
        <p:txBody>
          <a:bodyPr/>
          <a:lstStyle/>
          <a:p>
            <a:r>
              <a:rPr lang="en-US" altLang="en-US" dirty="0"/>
              <a:t>Jerry Huff, PhD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ChangeArrowheads="1"/>
          </p:cNvSpPr>
          <p:nvPr/>
        </p:nvSpPr>
        <p:spPr bwMode="auto">
          <a:xfrm>
            <a:off x="0" y="228600"/>
            <a:ext cx="9144000" cy="228600"/>
          </a:xfrm>
          <a:prstGeom prst="rect">
            <a:avLst/>
          </a:prstGeom>
          <a:solidFill>
            <a:srgbClr val="90164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5124" name="Title 1"/>
          <p:cNvSpPr>
            <a:spLocks noGrp="1"/>
          </p:cNvSpPr>
          <p:nvPr>
            <p:ph type="title"/>
          </p:nvPr>
        </p:nvSpPr>
        <p:spPr bwMode="auto">
          <a:xfrm>
            <a:off x="0" y="473075"/>
            <a:ext cx="9144000" cy="517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800" dirty="0">
                <a:ea typeface="ＭＳ Ｐゴシック" panose="020B0600070205080204" pitchFamily="34" charset="-128"/>
              </a:rPr>
              <a:t>References</a:t>
            </a:r>
          </a:p>
        </p:txBody>
      </p:sp>
      <p:sp>
        <p:nvSpPr>
          <p:cNvPr id="5125" name="Content Placeholder 2"/>
          <p:cNvSpPr>
            <a:spLocks noGrp="1"/>
          </p:cNvSpPr>
          <p:nvPr>
            <p:ph idx="1"/>
          </p:nvPr>
        </p:nvSpPr>
        <p:spPr bwMode="auto">
          <a:xfrm>
            <a:off x="228600" y="1066800"/>
            <a:ext cx="8686800" cy="4708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1600" dirty="0"/>
              <a:t>Agrawal, N., </a:t>
            </a:r>
            <a:r>
              <a:rPr lang="en-US" sz="1600" dirty="0" err="1"/>
              <a:t>Nahmias</a:t>
            </a:r>
            <a:r>
              <a:rPr lang="en-US" sz="1600" dirty="0"/>
              <a:t>, S., 1997. Rationalization of the Supplier Base in the Presence of Yield Uncertainty. Production and Operations Management 6, 291–308.</a:t>
            </a:r>
          </a:p>
          <a:p>
            <a:r>
              <a:rPr lang="en-US" sz="1600" dirty="0"/>
              <a:t>Arya, B., Lin, Z., 2007. Understanding Collaboration Outcomes From an Extended Resource-Based View Perspective: The Roles of Organizational Characteristics, Partner Attributes, and Network Structures†. Journal of Management 33, 697–723. doi:10.1177/0149206307305561</a:t>
            </a:r>
          </a:p>
          <a:p>
            <a:r>
              <a:rPr lang="en-US" sz="1600" dirty="0"/>
              <a:t>Bellamy, M.A., Ghosh, S., Hora, M., 2014. The influence of supply network structure on firm innovation. Journal of Operations Management 32, 357–373. doi:10.1016/j.jom.2014.06.004</a:t>
            </a:r>
          </a:p>
          <a:p>
            <a:r>
              <a:rPr lang="en-US" sz="1600" dirty="0" err="1"/>
              <a:t>Borgatti</a:t>
            </a:r>
            <a:r>
              <a:rPr lang="en-US" sz="1600" dirty="0"/>
              <a:t>, S.P., Li, X., 2009. On Social Network Analysis in a Supply Chain Context*. Journal of Supply Chain Management 45, 5–22.</a:t>
            </a:r>
          </a:p>
          <a:p>
            <a:r>
              <a:rPr lang="en-US" sz="1600" dirty="0"/>
              <a:t>Box, G.E.P., </a:t>
            </a:r>
            <a:r>
              <a:rPr lang="en-US" sz="1600" dirty="0" err="1"/>
              <a:t>Tiao</a:t>
            </a:r>
            <a:r>
              <a:rPr lang="en-US" sz="1600" dirty="0"/>
              <a:t>, G.C., 1975. Intervention Analysis with Applications to Economic and Environmental Problems. Journal of the American Statistical Association 70, 70. doi:10.2307/2285379</a:t>
            </a:r>
          </a:p>
          <a:p>
            <a:r>
              <a:rPr lang="en-US" sz="1600" dirty="0"/>
              <a:t>Burt, R.S., 1992. Structural holes: the social structure of competition. Harvard University Press, Cambridge, Mass.</a:t>
            </a:r>
          </a:p>
          <a:p>
            <a:r>
              <a:rPr lang="en-US" sz="1600" dirty="0" err="1"/>
              <a:t>Carnovale</a:t>
            </a:r>
            <a:r>
              <a:rPr lang="en-US" sz="1600" dirty="0"/>
              <a:t>, S., </a:t>
            </a:r>
            <a:r>
              <a:rPr lang="en-US" sz="1600" dirty="0" err="1"/>
              <a:t>Yeniyurt</a:t>
            </a:r>
            <a:r>
              <a:rPr lang="en-US" sz="1600" dirty="0"/>
              <a:t>, S., 2014. The Role of Ego Networks in Manufacturing Joint Venture Formations. Journal of Supply Chain Management 50, 1–17.</a:t>
            </a:r>
          </a:p>
        </p:txBody>
      </p:sp>
    </p:spTree>
    <p:extLst>
      <p:ext uri="{BB962C8B-B14F-4D97-AF65-F5344CB8AC3E}">
        <p14:creationId xmlns:p14="http://schemas.microsoft.com/office/powerpoint/2010/main" val="1061202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ChangeArrowheads="1"/>
          </p:cNvSpPr>
          <p:nvPr/>
        </p:nvSpPr>
        <p:spPr bwMode="auto">
          <a:xfrm>
            <a:off x="0" y="228600"/>
            <a:ext cx="9144000" cy="228600"/>
          </a:xfrm>
          <a:prstGeom prst="rect">
            <a:avLst/>
          </a:prstGeom>
          <a:solidFill>
            <a:srgbClr val="90164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5124" name="Title 1"/>
          <p:cNvSpPr>
            <a:spLocks noGrp="1"/>
          </p:cNvSpPr>
          <p:nvPr>
            <p:ph type="title"/>
          </p:nvPr>
        </p:nvSpPr>
        <p:spPr bwMode="auto">
          <a:xfrm>
            <a:off x="0" y="473075"/>
            <a:ext cx="9144000" cy="517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800" dirty="0">
                <a:ea typeface="ＭＳ Ｐゴシック" panose="020B0600070205080204" pitchFamily="34" charset="-128"/>
              </a:rPr>
              <a:t>References</a:t>
            </a:r>
          </a:p>
        </p:txBody>
      </p:sp>
      <p:sp>
        <p:nvSpPr>
          <p:cNvPr id="5125" name="Content Placeholder 2"/>
          <p:cNvSpPr>
            <a:spLocks noGrp="1"/>
          </p:cNvSpPr>
          <p:nvPr>
            <p:ph idx="1"/>
          </p:nvPr>
        </p:nvSpPr>
        <p:spPr bwMode="auto">
          <a:xfrm>
            <a:off x="228600" y="1066800"/>
            <a:ext cx="8686800" cy="4708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1600" dirty="0"/>
              <a:t>Choi, T.Y., Kim, Y., 2008. Structural Embeddedness and Supplier Management: A Network Perspective*. Journal of Supply Chain Management 44, 5–13.</a:t>
            </a:r>
          </a:p>
          <a:p>
            <a:r>
              <a:rPr lang="en-US" sz="1600" dirty="0"/>
              <a:t>Coleman, J.S., 1988. Social Capital in the Creation of Human Capital. American Journal of Sociology 94, S95–S120. doi:10.2307/2780243</a:t>
            </a:r>
          </a:p>
          <a:p>
            <a:r>
              <a:rPr lang="en-US" sz="1600" dirty="0"/>
              <a:t>Dyer, J.H., Hatch, N.W., 2004. Using Supplier Networks to Learn Faster. MIT Sloan Management Review 45, 57–63.</a:t>
            </a:r>
          </a:p>
          <a:p>
            <a:r>
              <a:rPr lang="en-US" sz="1600" dirty="0"/>
              <a:t>Eldridge, N., Gould, S.J., 1972. Punctuated equilibria: An alternative to phyletic gradualism, in: Models in </a:t>
            </a:r>
            <a:r>
              <a:rPr lang="en-US" sz="1600" dirty="0" err="1"/>
              <a:t>Paleobiology</a:t>
            </a:r>
            <a:r>
              <a:rPr lang="en-US" sz="1600" dirty="0"/>
              <a:t>. Freeman, Cooper &amp; Co., San Francisco, pp. 82–115.</a:t>
            </a:r>
          </a:p>
          <a:p>
            <a:r>
              <a:rPr lang="en-US" sz="1600" dirty="0" err="1"/>
              <a:t>Ellram</a:t>
            </a:r>
            <a:r>
              <a:rPr lang="en-US" sz="1600" dirty="0"/>
              <a:t>, L.M., 1990. The Supplier Selection Decision in Strategic Partnerships. International Journal of Purchasing and Materials Management 26, 8.</a:t>
            </a:r>
          </a:p>
          <a:p>
            <a:r>
              <a:rPr lang="en-US" sz="1600" dirty="0"/>
              <a:t>Emerson, R.M., 1962. Power-Dependence Relations. American Sociological Review 27, 31–41. doi:10.2307/2089716</a:t>
            </a:r>
          </a:p>
          <a:p>
            <a:r>
              <a:rPr lang="en-US" sz="1600" dirty="0"/>
              <a:t>Galaskiewicz, J., 2011. Studying Supply Chains from a Social Network Perspective. Journal of Supply Chain Management 47, 4–8. doi:10.1111/j.1745-493X.2010.03209.x</a:t>
            </a:r>
          </a:p>
          <a:p>
            <a:r>
              <a:rPr lang="en-US" sz="1600" dirty="0" err="1"/>
              <a:t>Grusky</a:t>
            </a:r>
            <a:r>
              <a:rPr lang="en-US" sz="1600" dirty="0"/>
              <a:t>, D.B., Western, B., </a:t>
            </a:r>
            <a:r>
              <a:rPr lang="en-US" sz="1600" dirty="0" err="1"/>
              <a:t>Wimer</a:t>
            </a:r>
            <a:r>
              <a:rPr lang="en-US" sz="1600" dirty="0"/>
              <a:t>, C.C., 2011. The Great Recession. Russell Sage Foundation.</a:t>
            </a:r>
          </a:p>
          <a:p>
            <a:endParaRPr lang="en-US" sz="1600" dirty="0"/>
          </a:p>
          <a:p>
            <a:endParaRPr lang="en-US" sz="1600" dirty="0"/>
          </a:p>
        </p:txBody>
      </p:sp>
    </p:spTree>
    <p:extLst>
      <p:ext uri="{BB962C8B-B14F-4D97-AF65-F5344CB8AC3E}">
        <p14:creationId xmlns:p14="http://schemas.microsoft.com/office/powerpoint/2010/main" val="531563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ChangeArrowheads="1"/>
          </p:cNvSpPr>
          <p:nvPr/>
        </p:nvSpPr>
        <p:spPr bwMode="auto">
          <a:xfrm>
            <a:off x="0" y="228600"/>
            <a:ext cx="9144000" cy="228600"/>
          </a:xfrm>
          <a:prstGeom prst="rect">
            <a:avLst/>
          </a:prstGeom>
          <a:solidFill>
            <a:srgbClr val="90164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5124" name="Title 1"/>
          <p:cNvSpPr>
            <a:spLocks noGrp="1"/>
          </p:cNvSpPr>
          <p:nvPr>
            <p:ph type="title"/>
          </p:nvPr>
        </p:nvSpPr>
        <p:spPr bwMode="auto">
          <a:xfrm>
            <a:off x="0" y="473075"/>
            <a:ext cx="9144000" cy="517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2800" dirty="0">
                <a:ea typeface="ＭＳ Ｐゴシック" panose="020B0600070205080204" pitchFamily="34" charset="-128"/>
              </a:rPr>
              <a:t>References</a:t>
            </a:r>
          </a:p>
        </p:txBody>
      </p:sp>
      <p:sp>
        <p:nvSpPr>
          <p:cNvPr id="5125" name="Content Placeholder 2"/>
          <p:cNvSpPr>
            <a:spLocks noGrp="1"/>
          </p:cNvSpPr>
          <p:nvPr>
            <p:ph idx="1"/>
          </p:nvPr>
        </p:nvSpPr>
        <p:spPr bwMode="auto">
          <a:xfrm>
            <a:off x="228600" y="1066800"/>
            <a:ext cx="8686800" cy="4708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1600" dirty="0"/>
              <a:t>Gulati, R., </a:t>
            </a:r>
            <a:r>
              <a:rPr lang="en-US" sz="1600" dirty="0" err="1"/>
              <a:t>Sytch</a:t>
            </a:r>
            <a:r>
              <a:rPr lang="en-US" sz="1600" dirty="0"/>
              <a:t>, M., 2007. Dependence asymmetry and joint dependence in </a:t>
            </a:r>
            <a:r>
              <a:rPr lang="en-US" sz="1600" dirty="0" err="1"/>
              <a:t>interorganizational</a:t>
            </a:r>
            <a:r>
              <a:rPr lang="en-US" sz="1600" dirty="0"/>
              <a:t> relationships: Effects of embeddedness on a manufacturer’s performance in procurement relationships. Adm. Sci. Q. 52, 32–69.</a:t>
            </a:r>
          </a:p>
          <a:p>
            <a:r>
              <a:rPr lang="en-US" sz="1600" dirty="0"/>
              <a:t>Gupta, S., Dutta, K., 2011. Modeling of financial supply chain. European Journal of Operational Research 211, 47–56. doi:10.1016/j.ejor.2010.11.005</a:t>
            </a:r>
          </a:p>
          <a:p>
            <a:r>
              <a:rPr lang="en-US" sz="1600" dirty="0"/>
              <a:t>Helper, S., 1991. Strategy and Irreversibility in Supplier Relations: The Case of the U.S. Automobile Industry. The Business History Review 65, 781–824. doi:10.2307/3117265</a:t>
            </a:r>
          </a:p>
          <a:p>
            <a:r>
              <a:rPr lang="en-US" sz="1600" dirty="0"/>
              <a:t>Huff, J., Rogers, D.S., 2015. Funding the Organization through Supply Chain Finance: A Longitudinal Investigation. Supply Chain Forum: An International Journal 16, 4–17. doi:10.1080/16258312.2015.11716348</a:t>
            </a:r>
          </a:p>
          <a:p>
            <a:r>
              <a:rPr lang="en-US" sz="1600" dirty="0"/>
              <a:t>Jose, M., Lancaster, C., Stevens, J., 1996. Corporate Returns and Cash Conversion Cycles. Journal of Economics and Finance 21, 33–46.</a:t>
            </a:r>
          </a:p>
          <a:p>
            <a:r>
              <a:rPr lang="en-US" sz="1600" dirty="0"/>
              <a:t>Ogden, J.A., Carter, P.L., 2008. The supply base reduction process: an empirical investigation. The International Journal of Logistics Management 19, 5–28. doi:10.1108/09574090810872578</a:t>
            </a:r>
          </a:p>
          <a:p>
            <a:r>
              <a:rPr lang="en-US" sz="1600" dirty="0"/>
              <a:t>Roberts, M., 2009. The Great Recession. Lulu.com.</a:t>
            </a:r>
          </a:p>
          <a:p>
            <a:r>
              <a:rPr lang="en-US" sz="1600" dirty="0" err="1"/>
              <a:t>Ramchandani</a:t>
            </a:r>
            <a:r>
              <a:rPr lang="en-US" sz="1600" dirty="0"/>
              <a:t>, A., 2014. Incorporating Bidirectional Momentum Effects and Media Attention to Profitably Trade Economically Linked Companies.</a:t>
            </a:r>
          </a:p>
          <a:p>
            <a:endParaRPr lang="en-US" sz="1600" dirty="0"/>
          </a:p>
          <a:p>
            <a:endParaRPr lang="en-US" sz="1600" dirty="0"/>
          </a:p>
        </p:txBody>
      </p:sp>
    </p:spTree>
    <p:extLst>
      <p:ext uri="{BB962C8B-B14F-4D97-AF65-F5344CB8AC3E}">
        <p14:creationId xmlns:p14="http://schemas.microsoft.com/office/powerpoint/2010/main" val="3060793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ChangeArrowheads="1"/>
          </p:cNvSpPr>
          <p:nvPr/>
        </p:nvSpPr>
        <p:spPr bwMode="auto">
          <a:xfrm>
            <a:off x="0" y="228600"/>
            <a:ext cx="9144000" cy="228600"/>
          </a:xfrm>
          <a:prstGeom prst="rect">
            <a:avLst/>
          </a:prstGeom>
          <a:solidFill>
            <a:srgbClr val="90164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5124" name="Title 1"/>
          <p:cNvSpPr>
            <a:spLocks noGrp="1"/>
          </p:cNvSpPr>
          <p:nvPr>
            <p:ph type="title"/>
          </p:nvPr>
        </p:nvSpPr>
        <p:spPr bwMode="auto">
          <a:xfrm>
            <a:off x="0" y="381000"/>
            <a:ext cx="9144000" cy="517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sz="3200" dirty="0">
                <a:latin typeface="Bookman Old Style" panose="02050604050505020204" pitchFamily="18" charset="0"/>
                <a:ea typeface="ＭＳ Ｐゴシック" panose="020B0600070205080204" pitchFamily="34" charset="-128"/>
              </a:rPr>
              <a:t>Agenda</a:t>
            </a:r>
            <a:endParaRPr lang="en-US" sz="2800" dirty="0">
              <a:latin typeface="Bookman Old Style" panose="02050604050505020204" pitchFamily="18" charset="0"/>
              <a:ea typeface="ＭＳ Ｐゴシック" panose="020B0600070205080204" pitchFamily="34" charset="-128"/>
            </a:endParaRPr>
          </a:p>
        </p:txBody>
      </p:sp>
      <p:sp>
        <p:nvSpPr>
          <p:cNvPr id="5125" name="Content Placeholder 2"/>
          <p:cNvSpPr>
            <a:spLocks noGrp="1"/>
          </p:cNvSpPr>
          <p:nvPr>
            <p:ph idx="1"/>
          </p:nvPr>
        </p:nvSpPr>
        <p:spPr bwMode="auto">
          <a:xfrm>
            <a:off x="468573" y="1058862"/>
            <a:ext cx="82296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sz="2400" dirty="0">
              <a:ea typeface="ＭＳ Ｐゴシック" panose="020B0600070205080204" pitchFamily="34" charset="-128"/>
            </a:endParaRPr>
          </a:p>
          <a:p>
            <a:endParaRPr lang="en-US" sz="2000" dirty="0">
              <a:ea typeface="ＭＳ Ｐゴシック" panose="020B0600070205080204" pitchFamily="34" charset="-128"/>
            </a:endParaRPr>
          </a:p>
          <a:p>
            <a:r>
              <a:rPr lang="en-US" sz="2400" dirty="0"/>
              <a:t>Introduction</a:t>
            </a:r>
            <a:endParaRPr lang="en-US" sz="1900" dirty="0"/>
          </a:p>
          <a:p>
            <a:endParaRPr lang="en-US" sz="2400" dirty="0">
              <a:ea typeface="ＭＳ Ｐゴシック" panose="020B0600070205080204" pitchFamily="34" charset="-128"/>
            </a:endParaRPr>
          </a:p>
          <a:p>
            <a:r>
              <a:rPr lang="en-US" sz="2400" dirty="0">
                <a:ea typeface="ＭＳ Ｐゴシック" panose="020B0600070205080204" pitchFamily="34" charset="-128"/>
              </a:rPr>
              <a:t>Data Source</a:t>
            </a:r>
          </a:p>
          <a:p>
            <a:endParaRPr lang="en-US" sz="2400" dirty="0">
              <a:ea typeface="ＭＳ Ｐゴシック" panose="020B0600070205080204" pitchFamily="34" charset="-128"/>
            </a:endParaRPr>
          </a:p>
          <a:p>
            <a:r>
              <a:rPr lang="en-US" sz="2400" dirty="0">
                <a:ea typeface="ＭＳ Ｐゴシック" panose="020B0600070205080204" pitchFamily="34" charset="-128"/>
              </a:rPr>
              <a:t>Analysis Methodology</a:t>
            </a:r>
          </a:p>
          <a:p>
            <a:endParaRPr lang="en-US" sz="2400" dirty="0">
              <a:ea typeface="ＭＳ Ｐゴシック" panose="020B0600070205080204" pitchFamily="34" charset="-128"/>
            </a:endParaRPr>
          </a:p>
          <a:p>
            <a:r>
              <a:rPr lang="en-US" sz="2400" dirty="0">
                <a:ea typeface="ＭＳ Ｐゴシック" panose="020B0600070205080204" pitchFamily="34" charset="-128"/>
              </a:rPr>
              <a:t>Conclusion</a:t>
            </a:r>
          </a:p>
          <a:p>
            <a:pPr marL="0" indent="0">
              <a:buNone/>
            </a:pPr>
            <a:endParaRPr lang="en-US" sz="2400" dirty="0">
              <a:ea typeface="ＭＳ Ｐゴシック" panose="020B0600070205080204"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56805F65-BC4A-497A-9670-E07D68D90D0E}"/>
              </a:ext>
            </a:extLst>
          </p:cNvPr>
          <p:cNvCxnSpPr>
            <a:stCxn id="2" idx="0"/>
            <a:endCxn id="3" idx="4"/>
          </p:cNvCxnSpPr>
          <p:nvPr/>
        </p:nvCxnSpPr>
        <p:spPr>
          <a:xfrm flipV="1">
            <a:off x="4305300" y="2670175"/>
            <a:ext cx="0" cy="947738"/>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627C7B8-6FFB-4AFB-B397-5C68B8724312}"/>
              </a:ext>
            </a:extLst>
          </p:cNvPr>
          <p:cNvCxnSpPr/>
          <p:nvPr/>
        </p:nvCxnSpPr>
        <p:spPr>
          <a:xfrm flipH="1" flipV="1">
            <a:off x="3305175" y="2649538"/>
            <a:ext cx="782638" cy="101282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346A432-E199-4669-AD54-0D3A7DB258DD}"/>
              </a:ext>
            </a:extLst>
          </p:cNvPr>
          <p:cNvCxnSpPr/>
          <p:nvPr/>
        </p:nvCxnSpPr>
        <p:spPr>
          <a:xfrm flipH="1" flipV="1">
            <a:off x="3789363" y="2649538"/>
            <a:ext cx="400050" cy="101282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C0CCB28-4154-4A83-A417-0170250C79B2}"/>
              </a:ext>
            </a:extLst>
          </p:cNvPr>
          <p:cNvCxnSpPr/>
          <p:nvPr/>
        </p:nvCxnSpPr>
        <p:spPr>
          <a:xfrm flipV="1">
            <a:off x="4416425" y="2670175"/>
            <a:ext cx="398463" cy="958850"/>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20943D5-A126-441C-B18A-06A6C09F7B65}"/>
              </a:ext>
            </a:extLst>
          </p:cNvPr>
          <p:cNvCxnSpPr/>
          <p:nvPr/>
        </p:nvCxnSpPr>
        <p:spPr>
          <a:xfrm flipV="1">
            <a:off x="4559300" y="2649538"/>
            <a:ext cx="1025525" cy="979487"/>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B5A07171-8B35-4A4A-9A50-02D5CAC4D230}"/>
              </a:ext>
            </a:extLst>
          </p:cNvPr>
          <p:cNvCxnSpPr>
            <a:stCxn id="2" idx="1"/>
          </p:cNvCxnSpPr>
          <p:nvPr/>
        </p:nvCxnSpPr>
        <p:spPr>
          <a:xfrm flipH="1" flipV="1">
            <a:off x="1431925" y="2617788"/>
            <a:ext cx="2538413" cy="1249362"/>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3677D8C-FB45-42E0-8B9E-CC797A53FF82}"/>
              </a:ext>
            </a:extLst>
          </p:cNvPr>
          <p:cNvCxnSpPr/>
          <p:nvPr/>
        </p:nvCxnSpPr>
        <p:spPr>
          <a:xfrm flipH="1" flipV="1">
            <a:off x="2808288" y="2643188"/>
            <a:ext cx="1181100" cy="1136650"/>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C121EDC-CD47-4E96-938F-89B9EC0BE6E4}"/>
              </a:ext>
            </a:extLst>
          </p:cNvPr>
          <p:cNvCxnSpPr>
            <a:stCxn id="8" idx="3"/>
          </p:cNvCxnSpPr>
          <p:nvPr/>
        </p:nvCxnSpPr>
        <p:spPr>
          <a:xfrm flipV="1">
            <a:off x="4575175" y="2643188"/>
            <a:ext cx="1576388" cy="1231900"/>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ounded Rectangle 1">
            <a:extLst>
              <a:ext uri="{FF2B5EF4-FFF2-40B4-BE49-F238E27FC236}">
                <a16:creationId xmlns:a16="http://schemas.microsoft.com/office/drawing/2014/main" id="{CB57D031-3322-4075-9293-63E1100FECB5}"/>
              </a:ext>
            </a:extLst>
          </p:cNvPr>
          <p:cNvSpPr/>
          <p:nvPr/>
        </p:nvSpPr>
        <p:spPr bwMode="auto">
          <a:xfrm>
            <a:off x="3970338" y="3617913"/>
            <a:ext cx="669925" cy="49688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8" name="Picture 7">
            <a:extLst>
              <a:ext uri="{FF2B5EF4-FFF2-40B4-BE49-F238E27FC236}">
                <a16:creationId xmlns:a16="http://schemas.microsoft.com/office/drawing/2014/main" id="{DAB95BE0-DDA9-4605-BA16-9228FAA0530B}"/>
              </a:ext>
            </a:extLst>
          </p:cNvPr>
          <p:cNvPicPr>
            <a:picLocks noChangeAspect="1"/>
          </p:cNvPicPr>
          <p:nvPr/>
        </p:nvPicPr>
        <p:blipFill>
          <a:blip r:embed="rId3" cstate="print">
            <a:extLst/>
          </a:blip>
          <a:stretch>
            <a:fillRect/>
          </a:stretch>
        </p:blipFill>
        <p:spPr bwMode="auto">
          <a:xfrm>
            <a:off x="4057283" y="3660471"/>
            <a:ext cx="517874" cy="428792"/>
          </a:xfrm>
          <a:prstGeom prst="rect">
            <a:avLst/>
          </a:prstGeom>
          <a:noFill/>
          <a:effectLst>
            <a:innerShdw blurRad="63500" dist="50800" dir="16200000">
              <a:prstClr val="black">
                <a:alpha val="50000"/>
              </a:prstClr>
            </a:innerShdw>
            <a:softEdge rad="12700"/>
          </a:effectLst>
        </p:spPr>
      </p:pic>
      <p:sp>
        <p:nvSpPr>
          <p:cNvPr id="3" name="Oval 2">
            <a:extLst>
              <a:ext uri="{FF2B5EF4-FFF2-40B4-BE49-F238E27FC236}">
                <a16:creationId xmlns:a16="http://schemas.microsoft.com/office/drawing/2014/main" id="{6C1AE879-24C9-4958-8B15-95F813961785}"/>
              </a:ext>
            </a:extLst>
          </p:cNvPr>
          <p:cNvSpPr/>
          <p:nvPr/>
        </p:nvSpPr>
        <p:spPr bwMode="auto">
          <a:xfrm>
            <a:off x="4087813" y="2255838"/>
            <a:ext cx="434975" cy="41275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14" name="Picture 13">
            <a:extLst>
              <a:ext uri="{FF2B5EF4-FFF2-40B4-BE49-F238E27FC236}">
                <a16:creationId xmlns:a16="http://schemas.microsoft.com/office/drawing/2014/main" id="{35083291-746F-48D2-9F66-07AE52EBF734}"/>
              </a:ext>
            </a:extLst>
          </p:cNvPr>
          <p:cNvPicPr>
            <a:picLocks noChangeAspect="1"/>
          </p:cNvPicPr>
          <p:nvPr/>
        </p:nvPicPr>
        <p:blipFill>
          <a:blip r:embed="rId4" cstate="print">
            <a:duotone>
              <a:prstClr val="black"/>
              <a:srgbClr val="D9C3A5">
                <a:tint val="50000"/>
                <a:satMod val="180000"/>
              </a:srgbClr>
            </a:duotone>
            <a:extLst/>
          </a:blip>
          <a:stretch>
            <a:fillRect/>
          </a:stretch>
        </p:blipFill>
        <p:spPr bwMode="auto">
          <a:xfrm>
            <a:off x="4151158" y="2304807"/>
            <a:ext cx="322198" cy="285208"/>
          </a:xfrm>
          <a:prstGeom prst="rect">
            <a:avLst/>
          </a:prstGeom>
        </p:spPr>
      </p:pic>
      <p:cxnSp>
        <p:nvCxnSpPr>
          <p:cNvPr id="49" name="Curved Connector 48">
            <a:extLst>
              <a:ext uri="{FF2B5EF4-FFF2-40B4-BE49-F238E27FC236}">
                <a16:creationId xmlns:a16="http://schemas.microsoft.com/office/drawing/2014/main" id="{7CFDAB1D-C6C6-4780-8211-0241FE21C0C9}"/>
              </a:ext>
            </a:extLst>
          </p:cNvPr>
          <p:cNvCxnSpPr>
            <a:stCxn id="10" idx="0"/>
            <a:endCxn id="13" idx="0"/>
          </p:cNvCxnSpPr>
          <p:nvPr/>
        </p:nvCxnSpPr>
        <p:spPr bwMode="auto">
          <a:xfrm rot="16200000" flipH="1">
            <a:off x="4304507" y="1696244"/>
            <a:ext cx="11112" cy="1130300"/>
          </a:xfrm>
          <a:prstGeom prst="curvedConnector3">
            <a:avLst>
              <a:gd name="adj1" fmla="val -1117454"/>
            </a:avLst>
          </a:prstGeom>
          <a:ln w="19050">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8" name="Curved Connector 97">
            <a:extLst>
              <a:ext uri="{FF2B5EF4-FFF2-40B4-BE49-F238E27FC236}">
                <a16:creationId xmlns:a16="http://schemas.microsoft.com/office/drawing/2014/main" id="{792A7544-F5B1-4501-81FA-3FAED01CCAAF}"/>
              </a:ext>
            </a:extLst>
          </p:cNvPr>
          <p:cNvCxnSpPr>
            <a:stCxn id="92" idx="0"/>
            <a:endCxn id="88" idx="0"/>
          </p:cNvCxnSpPr>
          <p:nvPr/>
        </p:nvCxnSpPr>
        <p:spPr bwMode="auto">
          <a:xfrm rot="16200000" flipH="1">
            <a:off x="1996282" y="1559718"/>
            <a:ext cx="6350" cy="1376363"/>
          </a:xfrm>
          <a:prstGeom prst="curvedConnector3">
            <a:avLst>
              <a:gd name="adj1" fmla="val -3373105"/>
            </a:avLst>
          </a:prstGeom>
          <a:ln w="19050">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0853674F-41AF-470C-A66E-D3006822DE23}"/>
              </a:ext>
            </a:extLst>
          </p:cNvPr>
          <p:cNvSpPr txBox="1"/>
          <p:nvPr/>
        </p:nvSpPr>
        <p:spPr bwMode="auto">
          <a:xfrm>
            <a:off x="2100263" y="2363788"/>
            <a:ext cx="369887" cy="338137"/>
          </a:xfrm>
          <a:prstGeom prst="rect">
            <a:avLst/>
          </a:prstGeom>
          <a:noFill/>
        </p:spPr>
        <p:txBody>
          <a:bodyPr>
            <a:spAutoFit/>
          </a:bodyPr>
          <a:lstStyle/>
          <a:p>
            <a:pPr algn="ctr">
              <a:defRPr/>
            </a:pPr>
            <a:r>
              <a:rPr lang="en-US" sz="1600" dirty="0">
                <a:solidFill>
                  <a:schemeClr val="bg1">
                    <a:lumMod val="85000"/>
                  </a:schemeClr>
                </a:solidFill>
              </a:rPr>
              <a:t>...</a:t>
            </a:r>
          </a:p>
        </p:txBody>
      </p:sp>
      <p:grpSp>
        <p:nvGrpSpPr>
          <p:cNvPr id="10284" name="Group 11">
            <a:extLst>
              <a:ext uri="{FF2B5EF4-FFF2-40B4-BE49-F238E27FC236}">
                <a16:creationId xmlns:a16="http://schemas.microsoft.com/office/drawing/2014/main" id="{1A9F90E1-A3BA-41BA-87FB-4BCB82F07D71}"/>
              </a:ext>
            </a:extLst>
          </p:cNvPr>
          <p:cNvGrpSpPr>
            <a:grpSpLocks/>
          </p:cNvGrpSpPr>
          <p:nvPr/>
        </p:nvGrpSpPr>
        <p:grpSpPr bwMode="auto">
          <a:xfrm>
            <a:off x="1664726" y="2255063"/>
            <a:ext cx="435256" cy="414929"/>
            <a:chOff x="3200400" y="685800"/>
            <a:chExt cx="2438400" cy="1905000"/>
          </a:xfrm>
          <a:solidFill>
            <a:srgbClr val="0066FF"/>
          </a:solidFill>
        </p:grpSpPr>
        <p:sp>
          <p:nvSpPr>
            <p:cNvPr id="90" name="Oval 89">
              <a:extLst>
                <a:ext uri="{FF2B5EF4-FFF2-40B4-BE49-F238E27FC236}">
                  <a16:creationId xmlns:a16="http://schemas.microsoft.com/office/drawing/2014/main" id="{5AAC4280-60E3-4E99-BD65-2BF930EE4634}"/>
                </a:ext>
              </a:extLst>
            </p:cNvPr>
            <p:cNvSpPr/>
            <p:nvPr/>
          </p:nvSpPr>
          <p:spPr>
            <a:xfrm>
              <a:off x="3197470" y="686374"/>
              <a:ext cx="2445722" cy="190228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91" name="Picture 90">
              <a:extLst>
                <a:ext uri="{FF2B5EF4-FFF2-40B4-BE49-F238E27FC236}">
                  <a16:creationId xmlns:a16="http://schemas.microsoft.com/office/drawing/2014/main" id="{A225812C-D967-4BFE-ABCE-6D7A9FA8EC71}"/>
                </a:ext>
              </a:extLst>
            </p:cNvPr>
            <p:cNvPicPr>
              <a:picLocks noChangeAspect="1"/>
            </p:cNvPicPr>
            <p:nvPr/>
          </p:nvPicPr>
          <p:blipFill>
            <a:blip r:embed="rId4" cstate="print">
              <a:duotone>
                <a:prstClr val="black"/>
                <a:srgbClr val="D9C3A5">
                  <a:tint val="50000"/>
                  <a:satMod val="180000"/>
                </a:srgbClr>
              </a:duotone>
              <a:extLst/>
            </a:blip>
            <a:stretch>
              <a:fillRect/>
            </a:stretch>
          </p:blipFill>
          <p:spPr>
            <a:xfrm>
              <a:off x="3555187" y="914400"/>
              <a:ext cx="1805026" cy="1313993"/>
            </a:xfrm>
            <a:prstGeom prst="rect">
              <a:avLst/>
            </a:prstGeom>
            <a:grpFill/>
          </p:spPr>
        </p:pic>
      </p:grpSp>
      <p:cxnSp>
        <p:nvCxnSpPr>
          <p:cNvPr id="86" name="Straight Connector 85">
            <a:extLst>
              <a:ext uri="{FF2B5EF4-FFF2-40B4-BE49-F238E27FC236}">
                <a16:creationId xmlns:a16="http://schemas.microsoft.com/office/drawing/2014/main" id="{E54A706F-FCFD-4045-9A72-3EE303C09AC2}"/>
              </a:ext>
            </a:extLst>
          </p:cNvPr>
          <p:cNvCxnSpPr>
            <a:cxnSpLocks/>
            <a:stCxn id="90" idx="2"/>
          </p:cNvCxnSpPr>
          <p:nvPr/>
        </p:nvCxnSpPr>
        <p:spPr bwMode="auto">
          <a:xfrm flipH="1">
            <a:off x="1528763" y="2463800"/>
            <a:ext cx="134937" cy="0"/>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262" name="TextBox 98">
            <a:extLst>
              <a:ext uri="{FF2B5EF4-FFF2-40B4-BE49-F238E27FC236}">
                <a16:creationId xmlns:a16="http://schemas.microsoft.com/office/drawing/2014/main" id="{A1B30137-7B1D-43F8-9299-6253109970A0}"/>
              </a:ext>
            </a:extLst>
          </p:cNvPr>
          <p:cNvSpPr txBox="1">
            <a:spLocks noChangeArrowheads="1"/>
          </p:cNvSpPr>
          <p:nvPr/>
        </p:nvSpPr>
        <p:spPr bwMode="auto">
          <a:xfrm>
            <a:off x="685800" y="228600"/>
            <a:ext cx="7848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sz="3600" dirty="0"/>
              <a:t>Supply base relationships</a:t>
            </a:r>
            <a:endParaRPr lang="en-US" altLang="en-US" sz="3600" dirty="0">
              <a:latin typeface="Bookman Old Style" panose="02050604050505020204" pitchFamily="18" charset="0"/>
            </a:endParaRPr>
          </a:p>
        </p:txBody>
      </p:sp>
      <p:sp>
        <p:nvSpPr>
          <p:cNvPr id="7" name="TextBox 6">
            <a:extLst>
              <a:ext uri="{FF2B5EF4-FFF2-40B4-BE49-F238E27FC236}">
                <a16:creationId xmlns:a16="http://schemas.microsoft.com/office/drawing/2014/main" id="{15FC169A-A515-4F83-BB20-EE91D8745BB5}"/>
              </a:ext>
            </a:extLst>
          </p:cNvPr>
          <p:cNvSpPr txBox="1"/>
          <p:nvPr/>
        </p:nvSpPr>
        <p:spPr bwMode="auto">
          <a:xfrm>
            <a:off x="5094288" y="2373313"/>
            <a:ext cx="369887" cy="338137"/>
          </a:xfrm>
          <a:prstGeom prst="rect">
            <a:avLst/>
          </a:prstGeom>
          <a:noFill/>
        </p:spPr>
        <p:txBody>
          <a:bodyPr>
            <a:spAutoFit/>
          </a:bodyPr>
          <a:lstStyle/>
          <a:p>
            <a:pPr algn="ctr">
              <a:defRPr/>
            </a:pPr>
            <a:r>
              <a:rPr lang="en-US" sz="1600" dirty="0">
                <a:solidFill>
                  <a:schemeClr val="bg1">
                    <a:lumMod val="85000"/>
                  </a:schemeClr>
                </a:solidFill>
              </a:rPr>
              <a:t>...</a:t>
            </a:r>
          </a:p>
        </p:txBody>
      </p:sp>
      <p:grpSp>
        <p:nvGrpSpPr>
          <p:cNvPr id="10319" name="Group 18">
            <a:extLst>
              <a:ext uri="{FF2B5EF4-FFF2-40B4-BE49-F238E27FC236}">
                <a16:creationId xmlns:a16="http://schemas.microsoft.com/office/drawing/2014/main" id="{1A688036-C863-4F54-8712-778CAC7B15F0}"/>
              </a:ext>
            </a:extLst>
          </p:cNvPr>
          <p:cNvGrpSpPr>
            <a:grpSpLocks/>
          </p:cNvGrpSpPr>
          <p:nvPr/>
        </p:nvGrpSpPr>
        <p:grpSpPr bwMode="auto">
          <a:xfrm>
            <a:off x="3001963" y="2260600"/>
            <a:ext cx="434975" cy="412750"/>
            <a:chOff x="3200400" y="685800"/>
            <a:chExt cx="2438400" cy="1905000"/>
          </a:xfrm>
        </p:grpSpPr>
        <p:sp>
          <p:nvSpPr>
            <p:cNvPr id="20" name="Oval 19">
              <a:extLst>
                <a:ext uri="{FF2B5EF4-FFF2-40B4-BE49-F238E27FC236}">
                  <a16:creationId xmlns:a16="http://schemas.microsoft.com/office/drawing/2014/main" id="{2A5131DB-4319-4487-8A22-00D02066768F}"/>
                </a:ext>
              </a:extLst>
            </p:cNvPr>
            <p:cNvSpPr/>
            <p:nvPr/>
          </p:nvSpPr>
          <p:spPr>
            <a:xfrm>
              <a:off x="3200400" y="685800"/>
              <a:ext cx="2438400" cy="1905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21" name="Picture 20">
              <a:extLst>
                <a:ext uri="{FF2B5EF4-FFF2-40B4-BE49-F238E27FC236}">
                  <a16:creationId xmlns:a16="http://schemas.microsoft.com/office/drawing/2014/main" id="{38F34BC6-9A03-46F9-BFBC-97B531F33B7C}"/>
                </a:ext>
              </a:extLst>
            </p:cNvPr>
            <p:cNvPicPr>
              <a:picLocks noChangeAspect="1"/>
            </p:cNvPicPr>
            <p:nvPr/>
          </p:nvPicPr>
          <p:blipFill>
            <a:blip r:embed="rId4" cstate="print">
              <a:duotone>
                <a:prstClr val="black"/>
                <a:srgbClr val="D9C3A5">
                  <a:tint val="50000"/>
                  <a:satMod val="180000"/>
                </a:srgbClr>
              </a:duotone>
              <a:extLst/>
            </a:blip>
            <a:stretch>
              <a:fillRect/>
            </a:stretch>
          </p:blipFill>
          <p:spPr>
            <a:xfrm>
              <a:off x="3555187" y="914400"/>
              <a:ext cx="1805026" cy="1313993"/>
            </a:xfrm>
            <a:prstGeom prst="rect">
              <a:avLst/>
            </a:prstGeom>
          </p:spPr>
        </p:pic>
      </p:grpSp>
      <p:grpSp>
        <p:nvGrpSpPr>
          <p:cNvPr id="10320" name="Group 8">
            <a:extLst>
              <a:ext uri="{FF2B5EF4-FFF2-40B4-BE49-F238E27FC236}">
                <a16:creationId xmlns:a16="http://schemas.microsoft.com/office/drawing/2014/main" id="{2FC3CFE2-A8E8-477F-ADB2-24AB41F4BD3C}"/>
              </a:ext>
            </a:extLst>
          </p:cNvPr>
          <p:cNvGrpSpPr>
            <a:grpSpLocks/>
          </p:cNvGrpSpPr>
          <p:nvPr/>
        </p:nvGrpSpPr>
        <p:grpSpPr bwMode="auto">
          <a:xfrm>
            <a:off x="3527425" y="2255838"/>
            <a:ext cx="434975" cy="412750"/>
            <a:chOff x="3200400" y="685800"/>
            <a:chExt cx="2438400" cy="1905000"/>
          </a:xfrm>
        </p:grpSpPr>
        <p:sp>
          <p:nvSpPr>
            <p:cNvPr id="10" name="Oval 9">
              <a:extLst>
                <a:ext uri="{FF2B5EF4-FFF2-40B4-BE49-F238E27FC236}">
                  <a16:creationId xmlns:a16="http://schemas.microsoft.com/office/drawing/2014/main" id="{AB00EB30-E97C-4AD7-8773-37902BD52EF9}"/>
                </a:ext>
              </a:extLst>
            </p:cNvPr>
            <p:cNvSpPr/>
            <p:nvPr/>
          </p:nvSpPr>
          <p:spPr>
            <a:xfrm>
              <a:off x="3200400" y="685800"/>
              <a:ext cx="2438400" cy="1905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11" name="Picture 10">
              <a:extLst>
                <a:ext uri="{FF2B5EF4-FFF2-40B4-BE49-F238E27FC236}">
                  <a16:creationId xmlns:a16="http://schemas.microsoft.com/office/drawing/2014/main" id="{AE40773F-6B97-4BB8-A80B-591349BA426D}"/>
                </a:ext>
              </a:extLst>
            </p:cNvPr>
            <p:cNvPicPr>
              <a:picLocks noChangeAspect="1"/>
            </p:cNvPicPr>
            <p:nvPr/>
          </p:nvPicPr>
          <p:blipFill>
            <a:blip r:embed="rId4" cstate="print">
              <a:duotone>
                <a:prstClr val="black"/>
                <a:srgbClr val="D9C3A5">
                  <a:tint val="50000"/>
                  <a:satMod val="180000"/>
                </a:srgbClr>
              </a:duotone>
              <a:extLst/>
            </a:blip>
            <a:stretch>
              <a:fillRect/>
            </a:stretch>
          </p:blipFill>
          <p:spPr>
            <a:xfrm>
              <a:off x="3555187" y="914400"/>
              <a:ext cx="1805026" cy="1313993"/>
            </a:xfrm>
            <a:prstGeom prst="rect">
              <a:avLst/>
            </a:prstGeom>
          </p:spPr>
        </p:pic>
      </p:grpSp>
      <p:grpSp>
        <p:nvGrpSpPr>
          <p:cNvPr id="10322" name="Group 11">
            <a:extLst>
              <a:ext uri="{FF2B5EF4-FFF2-40B4-BE49-F238E27FC236}">
                <a16:creationId xmlns:a16="http://schemas.microsoft.com/office/drawing/2014/main" id="{9B4874C0-9C12-449E-89B9-0DA73908DB52}"/>
              </a:ext>
            </a:extLst>
          </p:cNvPr>
          <p:cNvGrpSpPr>
            <a:grpSpLocks/>
          </p:cNvGrpSpPr>
          <p:nvPr/>
        </p:nvGrpSpPr>
        <p:grpSpPr bwMode="auto">
          <a:xfrm>
            <a:off x="4659313" y="2265363"/>
            <a:ext cx="434975" cy="414337"/>
            <a:chOff x="3200400" y="685800"/>
            <a:chExt cx="2438400" cy="1905000"/>
          </a:xfrm>
        </p:grpSpPr>
        <p:sp>
          <p:nvSpPr>
            <p:cNvPr id="13" name="Oval 12">
              <a:extLst>
                <a:ext uri="{FF2B5EF4-FFF2-40B4-BE49-F238E27FC236}">
                  <a16:creationId xmlns:a16="http://schemas.microsoft.com/office/drawing/2014/main" id="{627604E2-67F0-4D78-82AD-F9A0027A1795}"/>
                </a:ext>
              </a:extLst>
            </p:cNvPr>
            <p:cNvSpPr/>
            <p:nvPr/>
          </p:nvSpPr>
          <p:spPr>
            <a:xfrm>
              <a:off x="3200400" y="685800"/>
              <a:ext cx="2438400" cy="1905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15" name="Picture 14">
              <a:extLst>
                <a:ext uri="{FF2B5EF4-FFF2-40B4-BE49-F238E27FC236}">
                  <a16:creationId xmlns:a16="http://schemas.microsoft.com/office/drawing/2014/main" id="{C7F0047F-FB63-4790-9850-DD63C408E06C}"/>
                </a:ext>
              </a:extLst>
            </p:cNvPr>
            <p:cNvPicPr>
              <a:picLocks noChangeAspect="1"/>
            </p:cNvPicPr>
            <p:nvPr/>
          </p:nvPicPr>
          <p:blipFill>
            <a:blip r:embed="rId4" cstate="print">
              <a:duotone>
                <a:prstClr val="black"/>
                <a:srgbClr val="D9C3A5">
                  <a:tint val="50000"/>
                  <a:satMod val="180000"/>
                </a:srgbClr>
              </a:duotone>
              <a:extLst/>
            </a:blip>
            <a:stretch>
              <a:fillRect/>
            </a:stretch>
          </p:blipFill>
          <p:spPr>
            <a:xfrm>
              <a:off x="3555187" y="914400"/>
              <a:ext cx="1805026" cy="1313993"/>
            </a:xfrm>
            <a:prstGeom prst="rect">
              <a:avLst/>
            </a:prstGeom>
          </p:spPr>
        </p:pic>
      </p:grpSp>
      <p:grpSp>
        <p:nvGrpSpPr>
          <p:cNvPr id="10323" name="Group 15">
            <a:extLst>
              <a:ext uri="{FF2B5EF4-FFF2-40B4-BE49-F238E27FC236}">
                <a16:creationId xmlns:a16="http://schemas.microsoft.com/office/drawing/2014/main" id="{6416D8FD-FF4C-4CEF-90A4-52BC06ED45F8}"/>
              </a:ext>
            </a:extLst>
          </p:cNvPr>
          <p:cNvGrpSpPr>
            <a:grpSpLocks/>
          </p:cNvGrpSpPr>
          <p:nvPr/>
        </p:nvGrpSpPr>
        <p:grpSpPr bwMode="auto">
          <a:xfrm>
            <a:off x="5464175" y="2260600"/>
            <a:ext cx="434975" cy="412750"/>
            <a:chOff x="3200400" y="685800"/>
            <a:chExt cx="2438400" cy="1905000"/>
          </a:xfrm>
        </p:grpSpPr>
        <p:sp>
          <p:nvSpPr>
            <p:cNvPr id="17" name="Oval 16">
              <a:extLst>
                <a:ext uri="{FF2B5EF4-FFF2-40B4-BE49-F238E27FC236}">
                  <a16:creationId xmlns:a16="http://schemas.microsoft.com/office/drawing/2014/main" id="{AA07E206-B659-4DF0-9F58-797CFC2EFDC9}"/>
                </a:ext>
              </a:extLst>
            </p:cNvPr>
            <p:cNvSpPr/>
            <p:nvPr/>
          </p:nvSpPr>
          <p:spPr>
            <a:xfrm>
              <a:off x="3200400" y="685800"/>
              <a:ext cx="2438400" cy="1905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18" name="Picture 17">
              <a:extLst>
                <a:ext uri="{FF2B5EF4-FFF2-40B4-BE49-F238E27FC236}">
                  <a16:creationId xmlns:a16="http://schemas.microsoft.com/office/drawing/2014/main" id="{171EB67F-DDE7-401F-84D8-819A7FCA8067}"/>
                </a:ext>
              </a:extLst>
            </p:cNvPr>
            <p:cNvPicPr>
              <a:picLocks noChangeAspect="1"/>
            </p:cNvPicPr>
            <p:nvPr/>
          </p:nvPicPr>
          <p:blipFill>
            <a:blip r:embed="rId4" cstate="print">
              <a:duotone>
                <a:prstClr val="black"/>
                <a:srgbClr val="D9C3A5">
                  <a:tint val="50000"/>
                  <a:satMod val="180000"/>
                </a:srgbClr>
              </a:duotone>
              <a:extLst/>
            </a:blip>
            <a:stretch>
              <a:fillRect/>
            </a:stretch>
          </p:blipFill>
          <p:spPr>
            <a:xfrm>
              <a:off x="3555187" y="914400"/>
              <a:ext cx="1805026" cy="1313993"/>
            </a:xfrm>
            <a:prstGeom prst="rect">
              <a:avLst/>
            </a:prstGeom>
          </p:spPr>
        </p:pic>
      </p:grpSp>
      <p:cxnSp>
        <p:nvCxnSpPr>
          <p:cNvPr id="44" name="Straight Connector 43">
            <a:extLst>
              <a:ext uri="{FF2B5EF4-FFF2-40B4-BE49-F238E27FC236}">
                <a16:creationId xmlns:a16="http://schemas.microsoft.com/office/drawing/2014/main" id="{E3EE9259-8201-4691-AB8B-72E473C5DDAE}"/>
              </a:ext>
            </a:extLst>
          </p:cNvPr>
          <p:cNvCxnSpPr>
            <a:stCxn id="13" idx="2"/>
          </p:cNvCxnSpPr>
          <p:nvPr/>
        </p:nvCxnSpPr>
        <p:spPr bwMode="auto">
          <a:xfrm flipH="1">
            <a:off x="4522788" y="2473325"/>
            <a:ext cx="134937" cy="0"/>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B588B6F-AA85-441C-A750-83295E71E43F}"/>
              </a:ext>
            </a:extLst>
          </p:cNvPr>
          <p:cNvCxnSpPr>
            <a:stCxn id="3" idx="2"/>
          </p:cNvCxnSpPr>
          <p:nvPr/>
        </p:nvCxnSpPr>
        <p:spPr bwMode="auto">
          <a:xfrm flipH="1">
            <a:off x="3962400" y="2462213"/>
            <a:ext cx="125413" cy="6350"/>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299" name="Group 18">
            <a:extLst>
              <a:ext uri="{FF2B5EF4-FFF2-40B4-BE49-F238E27FC236}">
                <a16:creationId xmlns:a16="http://schemas.microsoft.com/office/drawing/2014/main" id="{AD613A47-80C4-4B63-8765-DB3242730F3D}"/>
              </a:ext>
            </a:extLst>
          </p:cNvPr>
          <p:cNvGrpSpPr>
            <a:grpSpLocks/>
          </p:cNvGrpSpPr>
          <p:nvPr/>
        </p:nvGrpSpPr>
        <p:grpSpPr bwMode="auto">
          <a:xfrm>
            <a:off x="5974266" y="2260640"/>
            <a:ext cx="435256" cy="413488"/>
            <a:chOff x="3200400" y="685800"/>
            <a:chExt cx="2438400" cy="1905000"/>
          </a:xfrm>
          <a:solidFill>
            <a:srgbClr val="0066FF"/>
          </a:solidFill>
        </p:grpSpPr>
        <p:sp>
          <p:nvSpPr>
            <p:cNvPr id="70" name="Oval 69">
              <a:extLst>
                <a:ext uri="{FF2B5EF4-FFF2-40B4-BE49-F238E27FC236}">
                  <a16:creationId xmlns:a16="http://schemas.microsoft.com/office/drawing/2014/main" id="{82256BF8-E312-413E-8A3E-746CC10C2994}"/>
                </a:ext>
              </a:extLst>
            </p:cNvPr>
            <p:cNvSpPr/>
            <p:nvPr/>
          </p:nvSpPr>
          <p:spPr>
            <a:xfrm>
              <a:off x="3200400" y="682621"/>
              <a:ext cx="2436826" cy="190891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71" name="Picture 70">
              <a:extLst>
                <a:ext uri="{FF2B5EF4-FFF2-40B4-BE49-F238E27FC236}">
                  <a16:creationId xmlns:a16="http://schemas.microsoft.com/office/drawing/2014/main" id="{0CA1FB8C-9DB0-4593-9D7A-73E2428D47CD}"/>
                </a:ext>
              </a:extLst>
            </p:cNvPr>
            <p:cNvPicPr>
              <a:picLocks noChangeAspect="1"/>
            </p:cNvPicPr>
            <p:nvPr/>
          </p:nvPicPr>
          <p:blipFill>
            <a:blip r:embed="rId4" cstate="print">
              <a:duotone>
                <a:prstClr val="black"/>
                <a:srgbClr val="D9C3A5">
                  <a:tint val="50000"/>
                  <a:satMod val="180000"/>
                </a:srgbClr>
              </a:duotone>
              <a:extLst/>
            </a:blip>
            <a:stretch>
              <a:fillRect/>
            </a:stretch>
          </p:blipFill>
          <p:spPr>
            <a:xfrm>
              <a:off x="3555187" y="914400"/>
              <a:ext cx="1805026" cy="1313993"/>
            </a:xfrm>
            <a:prstGeom prst="rect">
              <a:avLst/>
            </a:prstGeom>
            <a:grpFill/>
          </p:spPr>
        </p:pic>
      </p:grpSp>
      <p:grpSp>
        <p:nvGrpSpPr>
          <p:cNvPr id="10283" name="Group 4">
            <a:extLst>
              <a:ext uri="{FF2B5EF4-FFF2-40B4-BE49-F238E27FC236}">
                <a16:creationId xmlns:a16="http://schemas.microsoft.com/office/drawing/2014/main" id="{5E9E3883-45E2-4E2D-B801-9104EB393A2C}"/>
              </a:ext>
            </a:extLst>
          </p:cNvPr>
          <p:cNvGrpSpPr>
            <a:grpSpLocks/>
          </p:cNvGrpSpPr>
          <p:nvPr/>
        </p:nvGrpSpPr>
        <p:grpSpPr bwMode="auto">
          <a:xfrm>
            <a:off x="1093803" y="2244075"/>
            <a:ext cx="435256" cy="414929"/>
            <a:chOff x="3200400" y="685800"/>
            <a:chExt cx="2438400" cy="1905000"/>
          </a:xfrm>
          <a:solidFill>
            <a:srgbClr val="0066FF"/>
          </a:solidFill>
        </p:grpSpPr>
        <p:sp>
          <p:nvSpPr>
            <p:cNvPr id="92" name="Oval 91">
              <a:extLst>
                <a:ext uri="{FF2B5EF4-FFF2-40B4-BE49-F238E27FC236}">
                  <a16:creationId xmlns:a16="http://schemas.microsoft.com/office/drawing/2014/main" id="{B46CCE8B-AC46-4732-B96B-F0D63D1F52D6}"/>
                </a:ext>
              </a:extLst>
            </p:cNvPr>
            <p:cNvSpPr/>
            <p:nvPr/>
          </p:nvSpPr>
          <p:spPr>
            <a:xfrm>
              <a:off x="3203134" y="685800"/>
              <a:ext cx="2436826" cy="1902287"/>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93" name="Picture 92">
              <a:extLst>
                <a:ext uri="{FF2B5EF4-FFF2-40B4-BE49-F238E27FC236}">
                  <a16:creationId xmlns:a16="http://schemas.microsoft.com/office/drawing/2014/main" id="{52A9441D-98ED-4A0B-B6CF-7DCF0CCCF4E5}"/>
                </a:ext>
              </a:extLst>
            </p:cNvPr>
            <p:cNvPicPr>
              <a:picLocks noChangeAspect="1"/>
            </p:cNvPicPr>
            <p:nvPr/>
          </p:nvPicPr>
          <p:blipFill>
            <a:blip r:embed="rId4" cstate="print">
              <a:duotone>
                <a:prstClr val="black"/>
                <a:srgbClr val="D9C3A5">
                  <a:tint val="50000"/>
                  <a:satMod val="180000"/>
                </a:srgbClr>
              </a:duotone>
              <a:extLst/>
            </a:blip>
            <a:stretch>
              <a:fillRect/>
            </a:stretch>
          </p:blipFill>
          <p:spPr>
            <a:xfrm>
              <a:off x="3555187" y="914400"/>
              <a:ext cx="1805026" cy="1313993"/>
            </a:xfrm>
            <a:prstGeom prst="rect">
              <a:avLst/>
            </a:prstGeom>
            <a:grpFill/>
          </p:spPr>
        </p:pic>
      </p:grpSp>
      <p:grpSp>
        <p:nvGrpSpPr>
          <p:cNvPr id="10285" name="Group 15">
            <a:extLst>
              <a:ext uri="{FF2B5EF4-FFF2-40B4-BE49-F238E27FC236}">
                <a16:creationId xmlns:a16="http://schemas.microsoft.com/office/drawing/2014/main" id="{CB718604-8CE1-467A-960B-4A04629C652D}"/>
              </a:ext>
            </a:extLst>
          </p:cNvPr>
          <p:cNvGrpSpPr>
            <a:grpSpLocks/>
          </p:cNvGrpSpPr>
          <p:nvPr/>
        </p:nvGrpSpPr>
        <p:grpSpPr bwMode="auto">
          <a:xfrm>
            <a:off x="2470372" y="2249546"/>
            <a:ext cx="435256" cy="414929"/>
            <a:chOff x="3200400" y="685800"/>
            <a:chExt cx="2438400" cy="1905000"/>
          </a:xfrm>
          <a:solidFill>
            <a:srgbClr val="0066FF"/>
          </a:solidFill>
        </p:grpSpPr>
        <p:sp>
          <p:nvSpPr>
            <p:cNvPr id="88" name="Oval 87">
              <a:extLst>
                <a:ext uri="{FF2B5EF4-FFF2-40B4-BE49-F238E27FC236}">
                  <a16:creationId xmlns:a16="http://schemas.microsoft.com/office/drawing/2014/main" id="{113217A3-B7FF-49EE-BA74-C4D2232DC25A}"/>
                </a:ext>
              </a:extLst>
            </p:cNvPr>
            <p:cNvSpPr/>
            <p:nvPr/>
          </p:nvSpPr>
          <p:spPr>
            <a:xfrm>
              <a:off x="3201974" y="682549"/>
              <a:ext cx="2436826" cy="190957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89" name="Picture 88">
              <a:extLst>
                <a:ext uri="{FF2B5EF4-FFF2-40B4-BE49-F238E27FC236}">
                  <a16:creationId xmlns:a16="http://schemas.microsoft.com/office/drawing/2014/main" id="{E96E2238-45ED-49FF-A0BB-AD1D39C6D582}"/>
                </a:ext>
              </a:extLst>
            </p:cNvPr>
            <p:cNvPicPr>
              <a:picLocks noChangeAspect="1"/>
            </p:cNvPicPr>
            <p:nvPr/>
          </p:nvPicPr>
          <p:blipFill>
            <a:blip r:embed="rId4" cstate="print">
              <a:duotone>
                <a:prstClr val="black"/>
                <a:srgbClr val="D9C3A5">
                  <a:tint val="50000"/>
                  <a:satMod val="180000"/>
                </a:srgbClr>
              </a:duotone>
              <a:extLst/>
            </a:blip>
            <a:stretch>
              <a:fillRect/>
            </a:stretch>
          </p:blipFill>
          <p:spPr>
            <a:xfrm>
              <a:off x="3555187" y="914400"/>
              <a:ext cx="1805026" cy="1313993"/>
            </a:xfrm>
            <a:prstGeom prst="rect">
              <a:avLst/>
            </a:prstGeom>
            <a:grpFill/>
          </p:spPr>
        </p:pic>
      </p:grpSp>
      <p:grpSp>
        <p:nvGrpSpPr>
          <p:cNvPr id="9300" name="Group 24">
            <a:extLst>
              <a:ext uri="{FF2B5EF4-FFF2-40B4-BE49-F238E27FC236}">
                <a16:creationId xmlns:a16="http://schemas.microsoft.com/office/drawing/2014/main" id="{972FDD3A-22CF-45E5-8CE7-3389A5135BFB}"/>
              </a:ext>
            </a:extLst>
          </p:cNvPr>
          <p:cNvGrpSpPr>
            <a:grpSpLocks/>
          </p:cNvGrpSpPr>
          <p:nvPr/>
        </p:nvGrpSpPr>
        <p:grpSpPr bwMode="auto">
          <a:xfrm>
            <a:off x="8124825" y="1371600"/>
            <a:ext cx="484188" cy="1482725"/>
            <a:chOff x="8292083" y="1537025"/>
            <a:chExt cx="484632" cy="1482369"/>
          </a:xfrm>
        </p:grpSpPr>
        <p:sp>
          <p:nvSpPr>
            <p:cNvPr id="19" name="Arrow: Striped Right 18">
              <a:extLst>
                <a:ext uri="{FF2B5EF4-FFF2-40B4-BE49-F238E27FC236}">
                  <a16:creationId xmlns:a16="http://schemas.microsoft.com/office/drawing/2014/main" id="{00D23103-DC9F-4AE4-A1EB-FE880C54CFD2}"/>
                </a:ext>
              </a:extLst>
            </p:cNvPr>
            <p:cNvSpPr/>
            <p:nvPr/>
          </p:nvSpPr>
          <p:spPr>
            <a:xfrm rot="5400000">
              <a:off x="7793214" y="2035894"/>
              <a:ext cx="1482369" cy="484632"/>
            </a:xfrm>
            <a:prstGeom prst="strip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08" name="TextBox 22">
              <a:extLst>
                <a:ext uri="{FF2B5EF4-FFF2-40B4-BE49-F238E27FC236}">
                  <a16:creationId xmlns:a16="http://schemas.microsoft.com/office/drawing/2014/main" id="{DE9258CF-7A45-4F1F-BA83-E3EA94AE3ED6}"/>
                </a:ext>
              </a:extLst>
            </p:cNvPr>
            <p:cNvSpPr txBox="1">
              <a:spLocks noChangeArrowheads="1"/>
            </p:cNvSpPr>
            <p:nvPr/>
          </p:nvSpPr>
          <p:spPr bwMode="auto">
            <a:xfrm rot="-5400000">
              <a:off x="7914528" y="2124322"/>
              <a:ext cx="123974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t>Material Flow</a:t>
              </a:r>
            </a:p>
          </p:txBody>
        </p:sp>
      </p:grpSp>
      <p:grpSp>
        <p:nvGrpSpPr>
          <p:cNvPr id="9301" name="Group 159">
            <a:extLst>
              <a:ext uri="{FF2B5EF4-FFF2-40B4-BE49-F238E27FC236}">
                <a16:creationId xmlns:a16="http://schemas.microsoft.com/office/drawing/2014/main" id="{2E84A41E-A3BA-477E-B9E6-F9131CA61FE4}"/>
              </a:ext>
            </a:extLst>
          </p:cNvPr>
          <p:cNvGrpSpPr>
            <a:grpSpLocks/>
          </p:cNvGrpSpPr>
          <p:nvPr/>
        </p:nvGrpSpPr>
        <p:grpSpPr bwMode="auto">
          <a:xfrm rot="10800000">
            <a:off x="8001000" y="3013075"/>
            <a:ext cx="598488" cy="1801813"/>
            <a:chOff x="8292083" y="1537025"/>
            <a:chExt cx="598593" cy="1482369"/>
          </a:xfrm>
        </p:grpSpPr>
        <p:sp>
          <p:nvSpPr>
            <p:cNvPr id="161" name="Arrow: Striped Right 160">
              <a:extLst>
                <a:ext uri="{FF2B5EF4-FFF2-40B4-BE49-F238E27FC236}">
                  <a16:creationId xmlns:a16="http://schemas.microsoft.com/office/drawing/2014/main" id="{39C26CA6-DC0A-45C1-87E4-1264E6B0CE2D}"/>
                </a:ext>
              </a:extLst>
            </p:cNvPr>
            <p:cNvSpPr/>
            <p:nvPr/>
          </p:nvSpPr>
          <p:spPr>
            <a:xfrm rot="5400000">
              <a:off x="7793035" y="2036073"/>
              <a:ext cx="1482369" cy="484273"/>
            </a:xfrm>
            <a:prstGeom prst="strip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06" name="TextBox 161">
              <a:extLst>
                <a:ext uri="{FF2B5EF4-FFF2-40B4-BE49-F238E27FC236}">
                  <a16:creationId xmlns:a16="http://schemas.microsoft.com/office/drawing/2014/main" id="{7BF87363-D333-41A2-8188-28D44E41E2E3}"/>
                </a:ext>
              </a:extLst>
            </p:cNvPr>
            <p:cNvSpPr txBox="1">
              <a:spLocks noChangeArrowheads="1"/>
            </p:cNvSpPr>
            <p:nvPr/>
          </p:nvSpPr>
          <p:spPr bwMode="auto">
            <a:xfrm rot="-5400000">
              <a:off x="8009195" y="1941519"/>
              <a:ext cx="12397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t>Financial Flow</a:t>
              </a:r>
            </a:p>
          </p:txBody>
        </p:sp>
      </p:grpSp>
      <p:grpSp>
        <p:nvGrpSpPr>
          <p:cNvPr id="9302" name="Group 29">
            <a:extLst>
              <a:ext uri="{FF2B5EF4-FFF2-40B4-BE49-F238E27FC236}">
                <a16:creationId xmlns:a16="http://schemas.microsoft.com/office/drawing/2014/main" id="{5F44FE1D-2591-4C15-BD63-3B1E45B645AC}"/>
              </a:ext>
            </a:extLst>
          </p:cNvPr>
          <p:cNvGrpSpPr>
            <a:grpSpLocks/>
          </p:cNvGrpSpPr>
          <p:nvPr/>
        </p:nvGrpSpPr>
        <p:grpSpPr bwMode="auto">
          <a:xfrm>
            <a:off x="8599488" y="1381125"/>
            <a:ext cx="468312" cy="3433763"/>
            <a:chOff x="9890760" y="2163684"/>
            <a:chExt cx="484632" cy="1922529"/>
          </a:xfrm>
        </p:grpSpPr>
        <p:sp>
          <p:nvSpPr>
            <p:cNvPr id="26" name="Arrow: Left-Right 25">
              <a:extLst>
                <a:ext uri="{FF2B5EF4-FFF2-40B4-BE49-F238E27FC236}">
                  <a16:creationId xmlns:a16="http://schemas.microsoft.com/office/drawing/2014/main" id="{E1F47264-D0D8-48E8-90F7-7458A38D7E9A}"/>
                </a:ext>
              </a:extLst>
            </p:cNvPr>
            <p:cNvSpPr/>
            <p:nvPr/>
          </p:nvSpPr>
          <p:spPr>
            <a:xfrm rot="5400000">
              <a:off x="9171811" y="2882633"/>
              <a:ext cx="1922529" cy="484632"/>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04" name="TextBox 27">
              <a:extLst>
                <a:ext uri="{FF2B5EF4-FFF2-40B4-BE49-F238E27FC236}">
                  <a16:creationId xmlns:a16="http://schemas.microsoft.com/office/drawing/2014/main" id="{8650FFFF-9A8B-48AD-BA85-77C206D1ACF3}"/>
                </a:ext>
              </a:extLst>
            </p:cNvPr>
            <p:cNvSpPr txBox="1">
              <a:spLocks noChangeArrowheads="1"/>
            </p:cNvSpPr>
            <p:nvPr/>
          </p:nvSpPr>
          <p:spPr bwMode="auto">
            <a:xfrm rot="5400000">
              <a:off x="9481333" y="3132093"/>
              <a:ext cx="1281988" cy="31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t>Information Flow</a:t>
              </a:r>
            </a:p>
          </p:txBody>
        </p:sp>
      </p:grpSp>
      <p:sp>
        <p:nvSpPr>
          <p:cNvPr id="4" name="Rectangle 3">
            <a:extLst>
              <a:ext uri="{FF2B5EF4-FFF2-40B4-BE49-F238E27FC236}">
                <a16:creationId xmlns:a16="http://schemas.microsoft.com/office/drawing/2014/main" id="{E5EB5CA3-F5E0-45E4-96B3-696A01D64A87}"/>
              </a:ext>
            </a:extLst>
          </p:cNvPr>
          <p:cNvSpPr/>
          <p:nvPr/>
        </p:nvSpPr>
        <p:spPr>
          <a:xfrm>
            <a:off x="558800" y="5030595"/>
            <a:ext cx="8299450" cy="584775"/>
          </a:xfrm>
          <a:prstGeom prst="rect">
            <a:avLst/>
          </a:prstGeom>
        </p:spPr>
        <p:txBody>
          <a:bodyPr wrap="square">
            <a:spAutoFit/>
          </a:bodyPr>
          <a:lstStyle/>
          <a:p>
            <a:r>
              <a:rPr lang="en-US" dirty="0">
                <a:ea typeface="ＭＳ Ｐゴシック" panose="020B0600070205080204" pitchFamily="34" charset="-128"/>
              </a:rPr>
              <a:t>Traditional buyer-supplier research </a:t>
            </a:r>
            <a:r>
              <a:rPr lang="en-US" sz="1400" dirty="0"/>
              <a:t>(e.g. Agrawal and Nahmias, 1997; </a:t>
            </a:r>
            <a:r>
              <a:rPr lang="en-US" sz="1400" dirty="0" err="1"/>
              <a:t>Ellram</a:t>
            </a:r>
            <a:r>
              <a:rPr lang="en-US" sz="1400" dirty="0"/>
              <a:t>, 1990; Ogden and Carter, 2008)</a:t>
            </a:r>
          </a:p>
        </p:txBody>
      </p:sp>
      <p:sp>
        <p:nvSpPr>
          <p:cNvPr id="5" name="Rectangle 4">
            <a:extLst>
              <a:ext uri="{FF2B5EF4-FFF2-40B4-BE49-F238E27FC236}">
                <a16:creationId xmlns:a16="http://schemas.microsoft.com/office/drawing/2014/main" id="{9F25FCAE-9A3F-4649-9D98-F94FFFEE8328}"/>
              </a:ext>
            </a:extLst>
          </p:cNvPr>
          <p:cNvSpPr/>
          <p:nvPr/>
        </p:nvSpPr>
        <p:spPr>
          <a:xfrm>
            <a:off x="545308" y="5012422"/>
            <a:ext cx="8129584" cy="646331"/>
          </a:xfrm>
          <a:prstGeom prst="rect">
            <a:avLst/>
          </a:prstGeom>
        </p:spPr>
        <p:txBody>
          <a:bodyPr wrap="square">
            <a:spAutoFit/>
          </a:bodyPr>
          <a:lstStyle/>
          <a:p>
            <a:r>
              <a:rPr lang="en-US" sz="2000" dirty="0">
                <a:ea typeface="ＭＳ Ｐゴシック" panose="020B0600070205080204" pitchFamily="34" charset="-128"/>
              </a:rPr>
              <a:t>Transition to network view </a:t>
            </a:r>
            <a:r>
              <a:rPr lang="en-US" sz="1600" dirty="0"/>
              <a:t>(</a:t>
            </a:r>
            <a:r>
              <a:rPr lang="en-US" sz="1600" dirty="0" err="1"/>
              <a:t>Borgatti</a:t>
            </a:r>
            <a:r>
              <a:rPr lang="en-US" sz="1600" dirty="0"/>
              <a:t> and Li, 2009; Choi and Kim, 2008; </a:t>
            </a:r>
            <a:r>
              <a:rPr lang="en-US" sz="1600" dirty="0" err="1"/>
              <a:t>Galaskiewicz</a:t>
            </a:r>
            <a:r>
              <a:rPr lang="en-US" sz="1600" dirty="0"/>
              <a:t>, 2011)</a:t>
            </a:r>
            <a:endParaRPr lang="en-US" sz="1600" dirty="0">
              <a:ea typeface="ＭＳ Ｐゴシック" panose="020B0600070205080204" pitchFamily="34" charset="-128"/>
            </a:endParaRPr>
          </a:p>
        </p:txBody>
      </p:sp>
      <p:sp>
        <p:nvSpPr>
          <p:cNvPr id="9" name="Rectangle 8">
            <a:extLst>
              <a:ext uri="{FF2B5EF4-FFF2-40B4-BE49-F238E27FC236}">
                <a16:creationId xmlns:a16="http://schemas.microsoft.com/office/drawing/2014/main" id="{440017D0-11BB-42D3-A41E-3A473704B1F1}"/>
              </a:ext>
            </a:extLst>
          </p:cNvPr>
          <p:cNvSpPr/>
          <p:nvPr/>
        </p:nvSpPr>
        <p:spPr>
          <a:xfrm>
            <a:off x="553657" y="5033709"/>
            <a:ext cx="8036686" cy="369332"/>
          </a:xfrm>
          <a:prstGeom prst="rect">
            <a:avLst/>
          </a:prstGeom>
        </p:spPr>
        <p:txBody>
          <a:bodyPr wrap="square">
            <a:spAutoFit/>
          </a:bodyPr>
          <a:lstStyle/>
          <a:p>
            <a:r>
              <a:rPr lang="en-US" dirty="0">
                <a:ea typeface="ＭＳ Ｐゴシック" panose="020B0600070205080204" pitchFamily="34" charset="-128"/>
              </a:rPr>
              <a:t>This research analyzes supply base strategies over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83"/>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8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3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3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3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29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4"/>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8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0" nodeType="clickEffect">
                                  <p:stCondLst>
                                    <p:cond delay="0"/>
                                  </p:stCondLst>
                                  <p:childTnLst>
                                    <p:set>
                                      <p:cBhvr>
                                        <p:cTn id="56" dur="1" fill="hold">
                                          <p:stCondLst>
                                            <p:cond delay="0"/>
                                          </p:stCondLst>
                                        </p:cTn>
                                        <p:tgtEl>
                                          <p:spTgt spid="5"/>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7" grpId="0"/>
      <p:bldP spid="4" grpId="0"/>
      <p:bldP spid="5" grpId="0"/>
      <p:bldP spid="5" grpId="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ChangeArrowheads="1"/>
          </p:cNvSpPr>
          <p:nvPr/>
        </p:nvSpPr>
        <p:spPr bwMode="auto">
          <a:xfrm>
            <a:off x="0" y="228600"/>
            <a:ext cx="9144000" cy="228600"/>
          </a:xfrm>
          <a:prstGeom prst="rect">
            <a:avLst/>
          </a:prstGeom>
          <a:solidFill>
            <a:srgbClr val="90164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 name="Title 1"/>
          <p:cNvSpPr>
            <a:spLocks noGrp="1"/>
          </p:cNvSpPr>
          <p:nvPr>
            <p:ph type="title"/>
          </p:nvPr>
        </p:nvSpPr>
        <p:spPr>
          <a:xfrm>
            <a:off x="609599" y="457200"/>
            <a:ext cx="8153400" cy="441325"/>
          </a:xfrm>
        </p:spPr>
        <p:txBody>
          <a:bodyPr/>
          <a:lstStyle/>
          <a:p>
            <a:pPr algn="ctr"/>
            <a:r>
              <a:rPr lang="en-US" sz="3200" dirty="0"/>
              <a:t>Supply Chain Finance</a:t>
            </a:r>
            <a:endParaRPr lang="en-US" sz="2000" dirty="0">
              <a:ea typeface="ＭＳ Ｐゴシック" panose="020B0600070205080204" pitchFamily="34" charset="-128"/>
            </a:endParaRP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524000"/>
            <a:ext cx="6331040" cy="4255135"/>
          </a:xfrm>
          <a:prstGeom prst="rect">
            <a:avLst/>
          </a:prstGeom>
          <a:noFill/>
        </p:spPr>
      </p:pic>
      <p:pic>
        <p:nvPicPr>
          <p:cNvPr id="9" name="Picture 8"/>
          <p:cNvPicPr/>
          <p:nvPr/>
        </p:nvPicPr>
        <p:blipFill>
          <a:blip r:embed="rId4">
            <a:extLst>
              <a:ext uri="{28A0092B-C50C-407E-A947-70E740481C1C}">
                <a14:useLocalDpi xmlns:a14="http://schemas.microsoft.com/office/drawing/2010/main" val="0"/>
              </a:ext>
            </a:extLst>
          </a:blip>
          <a:srcRect/>
          <a:stretch>
            <a:fillRect/>
          </a:stretch>
        </p:blipFill>
        <p:spPr bwMode="auto">
          <a:xfrm>
            <a:off x="990600" y="1524000"/>
            <a:ext cx="6553200" cy="4191000"/>
          </a:xfrm>
          <a:prstGeom prst="rect">
            <a:avLst/>
          </a:prstGeom>
          <a:noFill/>
        </p:spPr>
      </p:pic>
    </p:spTree>
    <p:extLst>
      <p:ext uri="{BB962C8B-B14F-4D97-AF65-F5344CB8AC3E}">
        <p14:creationId xmlns:p14="http://schemas.microsoft.com/office/powerpoint/2010/main" val="419840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ChangeArrowheads="1"/>
          </p:cNvSpPr>
          <p:nvPr/>
        </p:nvSpPr>
        <p:spPr bwMode="auto">
          <a:xfrm>
            <a:off x="0" y="228600"/>
            <a:ext cx="9144000" cy="228600"/>
          </a:xfrm>
          <a:prstGeom prst="rect">
            <a:avLst/>
          </a:prstGeom>
          <a:solidFill>
            <a:srgbClr val="90164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 name="Title 1"/>
          <p:cNvSpPr>
            <a:spLocks noGrp="1"/>
          </p:cNvSpPr>
          <p:nvPr>
            <p:ph type="title"/>
          </p:nvPr>
        </p:nvSpPr>
        <p:spPr>
          <a:xfrm>
            <a:off x="609599" y="457200"/>
            <a:ext cx="8153400" cy="441325"/>
          </a:xfrm>
        </p:spPr>
        <p:txBody>
          <a:bodyPr/>
          <a:lstStyle/>
          <a:p>
            <a:pPr algn="ctr"/>
            <a:r>
              <a:rPr lang="en-US" sz="3200" dirty="0"/>
              <a:t>Supply Chain Finance</a:t>
            </a:r>
            <a:endParaRPr lang="en-US" sz="2000" dirty="0">
              <a:ea typeface="ＭＳ Ｐゴシック" panose="020B0600070205080204" pitchFamily="34" charset="-128"/>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1444625" y="1291919"/>
            <a:ext cx="6254750" cy="4755198"/>
          </a:xfrm>
          <a:prstGeom prst="rect">
            <a:avLst/>
          </a:prstGeom>
          <a:noFill/>
        </p:spPr>
      </p:pic>
    </p:spTree>
    <p:extLst>
      <p:ext uri="{BB962C8B-B14F-4D97-AF65-F5344CB8AC3E}">
        <p14:creationId xmlns:p14="http://schemas.microsoft.com/office/powerpoint/2010/main" val="4007766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ChangeArrowheads="1"/>
          </p:cNvSpPr>
          <p:nvPr/>
        </p:nvSpPr>
        <p:spPr bwMode="auto">
          <a:xfrm>
            <a:off x="0" y="228600"/>
            <a:ext cx="9144000" cy="228600"/>
          </a:xfrm>
          <a:prstGeom prst="rect">
            <a:avLst/>
          </a:prstGeom>
          <a:solidFill>
            <a:srgbClr val="90164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 name="Title 1"/>
          <p:cNvSpPr>
            <a:spLocks noGrp="1"/>
          </p:cNvSpPr>
          <p:nvPr>
            <p:ph type="title"/>
          </p:nvPr>
        </p:nvSpPr>
        <p:spPr>
          <a:xfrm>
            <a:off x="609599" y="457200"/>
            <a:ext cx="8153400" cy="441325"/>
          </a:xfrm>
        </p:spPr>
        <p:txBody>
          <a:bodyPr/>
          <a:lstStyle/>
          <a:p>
            <a:pPr algn="ctr"/>
            <a:r>
              <a:rPr lang="en-US" sz="3200" dirty="0"/>
              <a:t>Supply Chain Finance</a:t>
            </a:r>
            <a:endParaRPr lang="en-US" sz="2000" dirty="0">
              <a:ea typeface="ＭＳ Ｐゴシック" panose="020B0600070205080204" pitchFamily="34" charset="-128"/>
            </a:endParaRPr>
          </a:p>
        </p:txBody>
      </p:sp>
      <p:sp>
        <p:nvSpPr>
          <p:cNvPr id="3" name="Slide Number Placeholder 2"/>
          <p:cNvSpPr>
            <a:spLocks noGrp="1"/>
          </p:cNvSpPr>
          <p:nvPr>
            <p:ph type="sldNum" sz="quarter" idx="4294967295"/>
          </p:nvPr>
        </p:nvSpPr>
        <p:spPr>
          <a:xfrm>
            <a:off x="7239000" y="6400800"/>
            <a:ext cx="1905000" cy="457200"/>
          </a:xfrm>
          <a:prstGeom prst="rect">
            <a:avLst/>
          </a:prstGeom>
        </p:spPr>
        <p:txBody>
          <a:bodyPr/>
          <a:lstStyle/>
          <a:p>
            <a:pPr algn="ctr"/>
            <a:fld id="{691F8A7E-B5E3-4432-B99D-64F6C0B88D25}" type="slidenum">
              <a:rPr lang="en-US" smtClean="0"/>
              <a:pPr algn="ctr"/>
              <a:t>7</a:t>
            </a:fld>
            <a:endParaRPr lang="en-US" dirty="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345435"/>
            <a:ext cx="6400800" cy="4630176"/>
          </a:xfrm>
          <a:prstGeom prst="rect">
            <a:avLst/>
          </a:prstGeom>
          <a:noFill/>
        </p:spPr>
      </p:pic>
    </p:spTree>
    <p:extLst>
      <p:ext uri="{BB962C8B-B14F-4D97-AF65-F5344CB8AC3E}">
        <p14:creationId xmlns:p14="http://schemas.microsoft.com/office/powerpoint/2010/main" val="3182752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ChangeArrowheads="1"/>
          </p:cNvSpPr>
          <p:nvPr/>
        </p:nvSpPr>
        <p:spPr bwMode="auto">
          <a:xfrm>
            <a:off x="0" y="228600"/>
            <a:ext cx="9144000" cy="228600"/>
          </a:xfrm>
          <a:prstGeom prst="rect">
            <a:avLst/>
          </a:prstGeom>
          <a:solidFill>
            <a:srgbClr val="90164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 name="Title 1"/>
          <p:cNvSpPr>
            <a:spLocks noGrp="1"/>
          </p:cNvSpPr>
          <p:nvPr>
            <p:ph type="title"/>
          </p:nvPr>
        </p:nvSpPr>
        <p:spPr>
          <a:xfrm>
            <a:off x="609599" y="457200"/>
            <a:ext cx="8153400" cy="441325"/>
          </a:xfrm>
        </p:spPr>
        <p:txBody>
          <a:bodyPr/>
          <a:lstStyle/>
          <a:p>
            <a:pPr algn="ctr"/>
            <a:r>
              <a:rPr lang="en-US" sz="3200" dirty="0"/>
              <a:t>Supply Chain Finance</a:t>
            </a:r>
            <a:endParaRPr lang="en-US" sz="2000" dirty="0">
              <a:ea typeface="ＭＳ Ｐゴシック" panose="020B0600070205080204" pitchFamily="34" charset="-128"/>
            </a:endParaRPr>
          </a:p>
        </p:txBody>
      </p:sp>
      <p:sp>
        <p:nvSpPr>
          <p:cNvPr id="8" name="Content Placeholder 2"/>
          <p:cNvSpPr txBox="1">
            <a:spLocks/>
          </p:cNvSpPr>
          <p:nvPr/>
        </p:nvSpPr>
        <p:spPr bwMode="auto">
          <a:xfrm>
            <a:off x="457200" y="1524000"/>
            <a:ext cx="8305799" cy="47243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Wingdings" panose="05000000000000000000" pitchFamily="2" charset="2"/>
              <a:buChar char="n"/>
              <a:defRPr sz="31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1"/>
              </a:buClr>
              <a:buSzPct val="65000"/>
              <a:buFont typeface="Wingdings" panose="05000000000000000000" pitchFamily="2" charset="2"/>
              <a:buChar char="n"/>
              <a:defRPr sz="26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tx1"/>
              </a:buClr>
              <a:buSzPct val="85000"/>
              <a:buFont typeface="Wingdings" panose="05000000000000000000" pitchFamily="2" charset="2"/>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tx1"/>
              </a:buClr>
              <a:buSzPct val="85000"/>
              <a:buFont typeface="Wingdings" charset="2"/>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tx1"/>
              </a:buClr>
              <a:buSzPct val="85000"/>
              <a:buFont typeface="Wingdings" charset="2"/>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tx1"/>
              </a:buClr>
              <a:buSzPct val="85000"/>
              <a:buFont typeface="Wingdings" charset="2"/>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tx1"/>
              </a:buClr>
              <a:buSzPct val="85000"/>
              <a:buFont typeface="Wingdings" charset="2"/>
              <a:buChar char="§"/>
              <a:defRPr sz="2000">
                <a:solidFill>
                  <a:schemeClr val="tx1"/>
                </a:solidFill>
                <a:latin typeface="+mn-lt"/>
                <a:ea typeface="ＭＳ Ｐゴシック" charset="-128"/>
              </a:defRPr>
            </a:lvl9pPr>
          </a:lstStyle>
          <a:p>
            <a:r>
              <a:rPr lang="en-US" sz="2000" dirty="0"/>
              <a:t>Supply chain flows: materials, information and financial </a:t>
            </a:r>
            <a:r>
              <a:rPr lang="en-US" sz="1600" dirty="0"/>
              <a:t>(Gupta and Dutta, 2011)</a:t>
            </a:r>
            <a:endParaRPr lang="en-US" sz="2000" dirty="0"/>
          </a:p>
          <a:p>
            <a:endParaRPr lang="en-US" sz="2000" kern="0" dirty="0">
              <a:ea typeface="ＭＳ Ｐゴシック" panose="020B0600070205080204" pitchFamily="34" charset="-128"/>
            </a:endParaRPr>
          </a:p>
          <a:p>
            <a:r>
              <a:rPr lang="en-US" sz="2000" kern="0" dirty="0"/>
              <a:t>Research focus</a:t>
            </a:r>
          </a:p>
          <a:p>
            <a:pPr lvl="1"/>
            <a:r>
              <a:rPr lang="en-US" sz="1600" kern="0" dirty="0"/>
              <a:t>Examine Fortune 500 firms (excluding service companies)</a:t>
            </a:r>
            <a:endParaRPr lang="en-US" sz="2200" kern="0" dirty="0"/>
          </a:p>
          <a:p>
            <a:pPr lvl="1"/>
            <a:r>
              <a:rPr lang="en-US" sz="1600" kern="0" dirty="0"/>
              <a:t>Cash Conversion Cycle and firm performance</a:t>
            </a:r>
          </a:p>
          <a:p>
            <a:pPr lvl="2"/>
            <a:r>
              <a:rPr lang="en-US" sz="1400" kern="0" dirty="0"/>
              <a:t>CCC = DIO – DPO + DSO</a:t>
            </a:r>
          </a:p>
          <a:p>
            <a:endParaRPr lang="en-US" sz="2000" kern="0" dirty="0"/>
          </a:p>
          <a:p>
            <a:r>
              <a:rPr lang="en-US" sz="2000" kern="0" dirty="0"/>
              <a:t>Inventory Theory</a:t>
            </a:r>
            <a:endParaRPr lang="en-US" sz="1800" kern="0" dirty="0"/>
          </a:p>
          <a:p>
            <a:pPr lvl="1"/>
            <a:r>
              <a:rPr lang="en-US" sz="1600" dirty="0"/>
              <a:t>“Just–in-time” practices improve operations by reducing inventories</a:t>
            </a:r>
            <a:endParaRPr lang="en-US" sz="1600" kern="0" dirty="0"/>
          </a:p>
          <a:p>
            <a:pPr lvl="1"/>
            <a:endParaRPr lang="en-US" sz="1500" kern="0" dirty="0"/>
          </a:p>
          <a:p>
            <a:r>
              <a:rPr lang="en-US" sz="2000" kern="0" dirty="0"/>
              <a:t>COMPUSTAT database</a:t>
            </a:r>
          </a:p>
          <a:p>
            <a:pPr lvl="1"/>
            <a:r>
              <a:rPr lang="en-US" sz="1500" kern="0" dirty="0"/>
              <a:t> Longitudinal analysis of Supply Chain Finance strategies</a:t>
            </a:r>
          </a:p>
          <a:p>
            <a:endParaRPr lang="en-US" sz="2000" i="1" kern="0" dirty="0">
              <a:ea typeface="ＭＳ Ｐゴシック" panose="020B0600070205080204" pitchFamily="34" charset="-128"/>
            </a:endParaRPr>
          </a:p>
          <a:p>
            <a:endParaRPr lang="en-US" sz="2000" kern="0" dirty="0">
              <a:ea typeface="ＭＳ Ｐゴシック" panose="020B0600070205080204" pitchFamily="34" charset="-128"/>
            </a:endParaRPr>
          </a:p>
        </p:txBody>
      </p:sp>
    </p:spTree>
    <p:extLst>
      <p:ext uri="{BB962C8B-B14F-4D97-AF65-F5344CB8AC3E}">
        <p14:creationId xmlns:p14="http://schemas.microsoft.com/office/powerpoint/2010/main" val="574376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ChangeArrowheads="1"/>
          </p:cNvSpPr>
          <p:nvPr/>
        </p:nvSpPr>
        <p:spPr bwMode="auto">
          <a:xfrm>
            <a:off x="0" y="228600"/>
            <a:ext cx="9144000" cy="228600"/>
          </a:xfrm>
          <a:prstGeom prst="rect">
            <a:avLst/>
          </a:prstGeom>
          <a:solidFill>
            <a:srgbClr val="90164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 name="Title 1"/>
          <p:cNvSpPr>
            <a:spLocks noGrp="1"/>
          </p:cNvSpPr>
          <p:nvPr>
            <p:ph type="title"/>
          </p:nvPr>
        </p:nvSpPr>
        <p:spPr>
          <a:xfrm>
            <a:off x="609599" y="457200"/>
            <a:ext cx="8153400" cy="441325"/>
          </a:xfrm>
        </p:spPr>
        <p:txBody>
          <a:bodyPr/>
          <a:lstStyle/>
          <a:p>
            <a:pPr algn="ctr"/>
            <a:r>
              <a:rPr lang="en-US" sz="3200" dirty="0"/>
              <a:t>Supply Chain Finance</a:t>
            </a:r>
            <a:endParaRPr lang="en-US" sz="2000" dirty="0">
              <a:ea typeface="ＭＳ Ｐゴシック" panose="020B0600070205080204" pitchFamily="34" charset="-128"/>
            </a:endParaRP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524000"/>
            <a:ext cx="7086600" cy="4114800"/>
          </a:xfrm>
          <a:prstGeom prst="rect">
            <a:avLst/>
          </a:prstGeom>
          <a:noFill/>
        </p:spPr>
      </p:pic>
    </p:spTree>
    <p:extLst>
      <p:ext uri="{BB962C8B-B14F-4D97-AF65-F5344CB8AC3E}">
        <p14:creationId xmlns:p14="http://schemas.microsoft.com/office/powerpoint/2010/main" val="334399983"/>
      </p:ext>
    </p:extLst>
  </p:cSld>
  <p:clrMapOvr>
    <a:masterClrMapping/>
  </p:clrMapOvr>
</p:sld>
</file>

<file path=ppt/theme/theme1.xml><?xml version="1.0" encoding="utf-8"?>
<a:theme xmlns:a="http://schemas.openxmlformats.org/drawingml/2006/main" name="Gold ASU Background">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Gold ASU Background</Template>
  <TotalTime>4990</TotalTime>
  <Words>2094</Words>
  <Application>Microsoft Office PowerPoint</Application>
  <PresentationFormat>On-screen Show (4:3)</PresentationFormat>
  <Paragraphs>201</Paragraphs>
  <Slides>22</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Bookman Old Style</vt:lpstr>
      <vt:lpstr>Calibri</vt:lpstr>
      <vt:lpstr>Cambria Math</vt:lpstr>
      <vt:lpstr>Times New Roman</vt:lpstr>
      <vt:lpstr>Wingdings</vt:lpstr>
      <vt:lpstr>Gold ASU Background</vt:lpstr>
      <vt:lpstr>Funding the Organization through Supply Chain Finance: A longitudinal investigation </vt:lpstr>
      <vt:lpstr>Jerry Huff, PhD</vt:lpstr>
      <vt:lpstr>Agenda</vt:lpstr>
      <vt:lpstr>PowerPoint Presentation</vt:lpstr>
      <vt:lpstr>Supply Chain Finance</vt:lpstr>
      <vt:lpstr>Supply Chain Finance</vt:lpstr>
      <vt:lpstr>Supply Chain Finance</vt:lpstr>
      <vt:lpstr>Supply Chain Finance</vt:lpstr>
      <vt:lpstr>Supply Chain Finance</vt:lpstr>
      <vt:lpstr>Supply Chain Finance</vt:lpstr>
      <vt:lpstr>Supply Chain Finance</vt:lpstr>
      <vt:lpstr>Supply Chain Finance</vt:lpstr>
      <vt:lpstr>Supply Chain Finance</vt:lpstr>
      <vt:lpstr>Supply Chain Finance</vt:lpstr>
      <vt:lpstr>Supply Chain Finance</vt:lpstr>
      <vt:lpstr>Supply Chain Finance</vt:lpstr>
      <vt:lpstr>PowerPoint Presentation</vt:lpstr>
      <vt:lpstr>Thank you</vt:lpstr>
      <vt:lpstr>Backup</vt:lpstr>
      <vt:lpstr>References</vt:lpstr>
      <vt:lpstr>References</vt:lpstr>
      <vt:lpstr>References</vt:lpstr>
    </vt:vector>
  </TitlesOfParts>
  <Company>W. P. Carey School of Business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 P. Carey School of Business</dc:title>
  <dc:creator>administrator</dc:creator>
  <cp:lastModifiedBy> </cp:lastModifiedBy>
  <cp:revision>404</cp:revision>
  <cp:lastPrinted>2016-07-14T01:02:47Z</cp:lastPrinted>
  <dcterms:created xsi:type="dcterms:W3CDTF">2009-08-17T16:57:19Z</dcterms:created>
  <dcterms:modified xsi:type="dcterms:W3CDTF">2019-06-04T17:10:56Z</dcterms:modified>
</cp:coreProperties>
</file>