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1"/>
  </p:notesMasterIdLst>
  <p:handoutMasterIdLst>
    <p:handoutMasterId r:id="rId82"/>
  </p:handoutMasterIdLst>
  <p:sldIdLst>
    <p:sldId id="346" r:id="rId2"/>
    <p:sldId id="326" r:id="rId3"/>
    <p:sldId id="338" r:id="rId4"/>
    <p:sldId id="328" r:id="rId5"/>
    <p:sldId id="329" r:id="rId6"/>
    <p:sldId id="340" r:id="rId7"/>
    <p:sldId id="332" r:id="rId8"/>
    <p:sldId id="333" r:id="rId9"/>
    <p:sldId id="349" r:id="rId10"/>
    <p:sldId id="347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71" r:id="rId31"/>
    <p:sldId id="370" r:id="rId32"/>
    <p:sldId id="369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4" r:id="rId45"/>
    <p:sldId id="386" r:id="rId46"/>
    <p:sldId id="385" r:id="rId47"/>
    <p:sldId id="387" r:id="rId48"/>
    <p:sldId id="388" r:id="rId49"/>
    <p:sldId id="389" r:id="rId50"/>
    <p:sldId id="390" r:id="rId51"/>
    <p:sldId id="383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9" r:id="rId60"/>
    <p:sldId id="398" r:id="rId61"/>
    <p:sldId id="400" r:id="rId62"/>
    <p:sldId id="401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4" r:id="rId73"/>
    <p:sldId id="411" r:id="rId74"/>
    <p:sldId id="412" r:id="rId75"/>
    <p:sldId id="415" r:id="rId76"/>
    <p:sldId id="413" r:id="rId77"/>
    <p:sldId id="416" r:id="rId78"/>
    <p:sldId id="417" r:id="rId79"/>
    <p:sldId id="418" r:id="rId80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2" autoAdjust="0"/>
    <p:restoredTop sz="92132" autoAdjust="0"/>
  </p:normalViewPr>
  <p:slideViewPr>
    <p:cSldViewPr>
      <p:cViewPr>
        <p:scale>
          <a:sx n="72" d="100"/>
          <a:sy n="72" d="100"/>
        </p:scale>
        <p:origin x="-1072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4" Type="http://schemas.openxmlformats.org/officeDocument/2006/relationships/image" Target="../media/image58.wmf"/><Relationship Id="rId5" Type="http://schemas.openxmlformats.org/officeDocument/2006/relationships/image" Target="../media/image59.wmf"/><Relationship Id="rId6" Type="http://schemas.openxmlformats.org/officeDocument/2006/relationships/image" Target="../media/image60.wmf"/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6" Type="http://schemas.openxmlformats.org/officeDocument/2006/relationships/image" Target="../media/image26.wmf"/><Relationship Id="rId7" Type="http://schemas.openxmlformats.org/officeDocument/2006/relationships/image" Target="../media/image27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2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E469690-042E-0041-99B6-D52FB57C9B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9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57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7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2</a:t>
            </a:r>
          </a:p>
        </p:txBody>
      </p:sp>
      <p:sp>
        <p:nvSpPr>
          <p:cNvPr id="157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3FFB6EC-AE73-C14E-990E-95C5D542BC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473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14495" indent="-274806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99223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38912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78602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18291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57980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9766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3735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SEAWAT Training Course</a:t>
            </a:r>
          </a:p>
        </p:txBody>
      </p:sp>
      <p:sp>
        <p:nvSpPr>
          <p:cNvPr id="18435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14495" indent="-274806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99223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38912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78602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18291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57980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9766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3735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Lecture 1</a:t>
            </a:r>
          </a:p>
        </p:txBody>
      </p:sp>
      <p:sp>
        <p:nvSpPr>
          <p:cNvPr id="1843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14495" indent="-274806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99223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38912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78602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18291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57980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9766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3735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26DADCD-9161-1E44-8FA2-A9C6435507DF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SEAWAT Training Course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EC-AE73-C14E-990E-95C5D542BCC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5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pitchFamily="18" charset="0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pitchFamily="18" charset="0"/>
              <a:ea typeface="+mn-ea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4875541B-4E81-AE42-B47E-31F6042C17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488C0-8192-9146-9311-387F0FE284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1347C0-45FF-8F42-853D-88FF856495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7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40817-79EC-E048-9D1E-DEC089225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6A74-978C-674E-AFD2-E78BF18E6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C00E1-6831-5F4E-B507-B5977921D5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2C1A7-A57C-B34C-AC03-E73DF093E1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91C3A-D5B3-F141-A564-0FA207B6D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8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0AF17-0BC4-0548-B8C2-E07FA885A4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AA249-8BC4-514C-8509-0F6C592E3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22C7D-FDC4-4D41-9991-6F12989B9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0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1FFC1-1A6B-8A47-988B-76CF016245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8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2206E3A9-10FF-7A44-AE53-D0FB490557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pitchFamily="18" charset="0"/>
              <a:ea typeface="+mn-ea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0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Image:SaltInWaterSolutionLiquid.jpg" TargetMode="External"/><Relationship Id="rId3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25.w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26.w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23.w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4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4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jpeg"/><Relationship Id="rId3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50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5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53.wmf"/><Relationship Id="rId7" Type="http://schemas.openxmlformats.org/officeDocument/2006/relationships/image" Target="../media/image54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7.bin"/><Relationship Id="rId12" Type="http://schemas.openxmlformats.org/officeDocument/2006/relationships/image" Target="../media/image59.wmf"/><Relationship Id="rId13" Type="http://schemas.openxmlformats.org/officeDocument/2006/relationships/oleObject" Target="../embeddings/oleObject38.bin"/><Relationship Id="rId14" Type="http://schemas.openxmlformats.org/officeDocument/2006/relationships/image" Target="../media/image60.wmf"/><Relationship Id="rId15" Type="http://schemas.openxmlformats.org/officeDocument/2006/relationships/image" Target="../media/image61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33.bin"/><Relationship Id="rId4" Type="http://schemas.openxmlformats.org/officeDocument/2006/relationships/image" Target="../media/image55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56.w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57.w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58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884615"/>
            <a:ext cx="7772400" cy="156966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 smtClean="0">
                <a:ea typeface="+mj-ea"/>
              </a:rPr>
              <a:t>SWIM Short Course SEAWAT Concepts</a:t>
            </a:r>
            <a:endParaRPr lang="en-US" sz="2800" dirty="0" smtClean="0">
              <a:ea typeface="+mj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5181600"/>
            <a:ext cx="6400800" cy="1219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800" i="1" dirty="0" smtClean="0">
                <a:latin typeface="Tahoma" charset="0"/>
              </a:rPr>
              <a:t>2016 </a:t>
            </a:r>
            <a:r>
              <a:rPr lang="en-US" sz="1800" i="1" dirty="0">
                <a:latin typeface="Tahoma" charset="0"/>
              </a:rPr>
              <a:t>Salt Water Intrusion Meeting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Tahoma" charset="0"/>
              </a:rPr>
              <a:t>June </a:t>
            </a:r>
            <a:r>
              <a:rPr lang="en-US" sz="1800" i="1" dirty="0" smtClean="0">
                <a:latin typeface="Tahoma" charset="0"/>
              </a:rPr>
              <a:t>28 </a:t>
            </a:r>
            <a:r>
              <a:rPr lang="en-US" sz="1800" i="1" dirty="0">
                <a:latin typeface="Tahoma" charset="0"/>
              </a:rPr>
              <a:t>– </a:t>
            </a:r>
            <a:r>
              <a:rPr lang="en-US" sz="1800" i="1" dirty="0" smtClean="0">
                <a:latin typeface="Tahoma" charset="0"/>
              </a:rPr>
              <a:t>July 1, 2016</a:t>
            </a:r>
            <a:endParaRPr lang="en-US" sz="1800" i="1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 smtClean="0">
                <a:latin typeface="Tahoma" charset="0"/>
              </a:rPr>
              <a:t>Cairns, Australia</a:t>
            </a:r>
            <a:endParaRPr lang="en-US" sz="1800" i="1" dirty="0">
              <a:latin typeface="Tahoma" charset="0"/>
            </a:endParaRPr>
          </a:p>
        </p:txBody>
      </p:sp>
      <p:pic>
        <p:nvPicPr>
          <p:cNvPr id="307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55626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42"/>
          <p:cNvSpPr>
            <a:spLocks noChangeArrowheads="1"/>
          </p:cNvSpPr>
          <p:nvPr/>
        </p:nvSpPr>
        <p:spPr bwMode="auto">
          <a:xfrm>
            <a:off x="0" y="3017838"/>
            <a:ext cx="48990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Solute Concentration (C)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Solute mass fraction (</a:t>
            </a:r>
            <a:r>
              <a:rPr lang="en-US">
                <a:latin typeface="Symbol" charset="0"/>
              </a:rPr>
              <a:t>w</a:t>
            </a:r>
            <a:r>
              <a:rPr lang="en-US">
                <a:latin typeface="Tahoma" charset="0"/>
              </a:rPr>
              <a:t>)</a:t>
            </a:r>
          </a:p>
          <a:p>
            <a:pPr lvl="1" eaLnBrk="1" hangingPunct="1"/>
            <a:r>
              <a:rPr lang="en-US">
                <a:latin typeface="Tahoma" charset="0"/>
              </a:rPr>
              <a:t>Mass of solute / total mass of fluid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Solute volumetric concentration (C)</a:t>
            </a:r>
          </a:p>
          <a:p>
            <a:pPr lvl="1" eaLnBrk="1" hangingPunct="1"/>
            <a:r>
              <a:rPr lang="en-US">
                <a:latin typeface="Tahoma" charset="0"/>
              </a:rPr>
              <a:t>Mass of solute / volume of fluid</a:t>
            </a:r>
          </a:p>
          <a:p>
            <a:pPr lvl="1"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Relation: C = 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ahoma" charset="0"/>
              </a:rPr>
              <a:t> * </a:t>
            </a:r>
            <a:r>
              <a:rPr lang="en-US">
                <a:latin typeface="Symbol" charset="0"/>
              </a:rPr>
              <a:t>w</a:t>
            </a:r>
          </a:p>
        </p:txBody>
      </p:sp>
      <p:pic>
        <p:nvPicPr>
          <p:cNvPr id="15364" name="Picture 5" descr="Dissolving table salt in water">
            <a:hlinkClick r:id="rId2" tooltip="Dissolving table salt in water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114800"/>
            <a:ext cx="1447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90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Head-Based Formulation?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Many variable-density codes solve equations in terms of pressure, but equations can also be formulated using head</a:t>
            </a:r>
          </a:p>
          <a:p>
            <a:pPr eaLnBrk="1" hangingPunct="1"/>
            <a:r>
              <a:rPr lang="en-US" sz="2800">
                <a:latin typeface="Tahoma" charset="0"/>
              </a:rPr>
              <a:t>Why head instead of pressure?</a:t>
            </a:r>
          </a:p>
          <a:p>
            <a:pPr lvl="1" eaLnBrk="1" hangingPunct="1"/>
            <a:r>
              <a:rPr lang="en-US" sz="2400">
                <a:latin typeface="Tahoma" charset="0"/>
              </a:rPr>
              <a:t>Perhaps more intuitive</a:t>
            </a:r>
          </a:p>
          <a:p>
            <a:pPr lvl="1" eaLnBrk="1" hangingPunct="1"/>
            <a:r>
              <a:rPr lang="en-US" sz="2400">
                <a:latin typeface="Tahoma" charset="0"/>
              </a:rPr>
              <a:t>Use popular codes, such as MODFLOW?</a:t>
            </a:r>
          </a:p>
          <a:p>
            <a:pPr eaLnBrk="1" hangingPunct="1"/>
            <a:r>
              <a:rPr lang="en-US" sz="2800">
                <a:latin typeface="Tahoma" charset="0"/>
              </a:rPr>
              <a:t>Complication: what is 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>
                <a:latin typeface="Tahoma" charset="0"/>
              </a:rPr>
              <a:t>head</a:t>
            </a:r>
            <a:r>
              <a:rPr lang="ja-JP" altLang="en-US" sz="2800">
                <a:latin typeface="Tahoma" charset="0"/>
              </a:rPr>
              <a:t>”</a:t>
            </a:r>
            <a:r>
              <a:rPr lang="en-US" sz="2800">
                <a:latin typeface="Tahoma" charset="0"/>
              </a:rPr>
              <a:t> in a variable-density system?</a:t>
            </a:r>
          </a:p>
        </p:txBody>
      </p:sp>
    </p:spTree>
    <p:extLst>
      <p:ext uri="{BB962C8B-B14F-4D97-AF65-F5344CB8AC3E}">
        <p14:creationId xmlns:p14="http://schemas.microsoft.com/office/powerpoint/2010/main" val="72957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4"/>
          <p:cNvGrpSpPr>
            <a:grpSpLocks/>
          </p:cNvGrpSpPr>
          <p:nvPr/>
        </p:nvGrpSpPr>
        <p:grpSpPr bwMode="auto">
          <a:xfrm>
            <a:off x="152400" y="2743200"/>
            <a:ext cx="8839200" cy="3962400"/>
            <a:chOff x="96" y="1728"/>
            <a:chExt cx="4608" cy="2496"/>
          </a:xfrm>
        </p:grpSpPr>
        <p:sp>
          <p:nvSpPr>
            <p:cNvPr id="24606" name="Rectangle 20"/>
            <p:cNvSpPr>
              <a:spLocks noChangeArrowheads="1"/>
            </p:cNvSpPr>
            <p:nvPr/>
          </p:nvSpPr>
          <p:spPr bwMode="auto">
            <a:xfrm>
              <a:off x="96" y="1728"/>
              <a:ext cx="460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Rectangle 21"/>
            <p:cNvSpPr>
              <a:spLocks noChangeArrowheads="1"/>
            </p:cNvSpPr>
            <p:nvPr/>
          </p:nvSpPr>
          <p:spPr bwMode="auto">
            <a:xfrm>
              <a:off x="96" y="2208"/>
              <a:ext cx="4608" cy="72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Rectangle 22"/>
            <p:cNvSpPr>
              <a:spLocks noChangeArrowheads="1"/>
            </p:cNvSpPr>
            <p:nvPr/>
          </p:nvSpPr>
          <p:spPr bwMode="auto">
            <a:xfrm>
              <a:off x="96" y="2928"/>
              <a:ext cx="4608" cy="48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Rectangle 23"/>
            <p:cNvSpPr>
              <a:spLocks noChangeArrowheads="1"/>
            </p:cNvSpPr>
            <p:nvPr/>
          </p:nvSpPr>
          <p:spPr bwMode="auto">
            <a:xfrm>
              <a:off x="96" y="3408"/>
              <a:ext cx="4608" cy="816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Measures of Head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343400" y="2438400"/>
            <a:ext cx="228600" cy="3124200"/>
            <a:chOff x="2736" y="1536"/>
            <a:chExt cx="144" cy="1968"/>
          </a:xfrm>
        </p:grpSpPr>
        <p:sp>
          <p:nvSpPr>
            <p:cNvPr id="24604" name="Rectangle 29"/>
            <p:cNvSpPr>
              <a:spLocks noChangeArrowheads="1"/>
            </p:cNvSpPr>
            <p:nvPr/>
          </p:nvSpPr>
          <p:spPr bwMode="auto">
            <a:xfrm>
              <a:off x="2736" y="1536"/>
              <a:ext cx="144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30"/>
            <p:cNvSpPr>
              <a:spLocks noChangeArrowheads="1"/>
            </p:cNvSpPr>
            <p:nvPr/>
          </p:nvSpPr>
          <p:spPr bwMode="auto">
            <a:xfrm>
              <a:off x="2736" y="1920"/>
              <a:ext cx="144" cy="15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371850" y="2428875"/>
            <a:ext cx="228600" cy="3124200"/>
            <a:chOff x="720" y="1552"/>
            <a:chExt cx="144" cy="1968"/>
          </a:xfrm>
        </p:grpSpPr>
        <p:sp>
          <p:nvSpPr>
            <p:cNvPr id="24602" name="Rectangle 33"/>
            <p:cNvSpPr>
              <a:spLocks noChangeArrowheads="1"/>
            </p:cNvSpPr>
            <p:nvPr/>
          </p:nvSpPr>
          <p:spPr bwMode="auto">
            <a:xfrm>
              <a:off x="720" y="1552"/>
              <a:ext cx="144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Rectangle 34"/>
            <p:cNvSpPr>
              <a:spLocks noChangeArrowheads="1"/>
            </p:cNvSpPr>
            <p:nvPr/>
          </p:nvSpPr>
          <p:spPr bwMode="auto">
            <a:xfrm>
              <a:off x="720" y="2080"/>
              <a:ext cx="144" cy="1440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56" name="Text Box 36"/>
          <p:cNvSpPr txBox="1">
            <a:spLocks noChangeArrowheads="1"/>
          </p:cNvSpPr>
          <p:nvPr/>
        </p:nvSpPr>
        <p:spPr bwMode="auto">
          <a:xfrm>
            <a:off x="3810000" y="1981200"/>
            <a:ext cx="122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piezometer filled</a:t>
            </a:r>
          </a:p>
          <a:p>
            <a:pPr algn="ctr" eaLnBrk="1" hangingPunct="1"/>
            <a:r>
              <a:rPr lang="en-US"/>
              <a:t> with freshwater</a:t>
            </a:r>
          </a:p>
        </p:txBody>
      </p:sp>
      <p:sp>
        <p:nvSpPr>
          <p:cNvPr id="81957" name="Text Box 37"/>
          <p:cNvSpPr txBox="1">
            <a:spLocks noChangeArrowheads="1"/>
          </p:cNvSpPr>
          <p:nvPr/>
        </p:nvSpPr>
        <p:spPr bwMode="auto">
          <a:xfrm>
            <a:off x="2057400" y="2057400"/>
            <a:ext cx="13430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piezometer filled</a:t>
            </a:r>
          </a:p>
          <a:p>
            <a:pPr algn="ctr" eaLnBrk="1" hangingPunct="1"/>
            <a:r>
              <a:rPr lang="en-US"/>
              <a:t> with aquifer water</a:t>
            </a:r>
          </a:p>
          <a:p>
            <a:pPr algn="ctr" eaLnBrk="1" hangingPunct="1"/>
            <a:r>
              <a:rPr lang="en-US"/>
              <a:t>at well opening</a:t>
            </a:r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5486400" y="2133600"/>
            <a:ext cx="189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piezometer filled</a:t>
            </a:r>
          </a:p>
          <a:p>
            <a:pPr algn="ctr" eaLnBrk="1" hangingPunct="1"/>
            <a:r>
              <a:rPr lang="en-US"/>
              <a:t> with adjacent aquifer water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313363" y="2439988"/>
            <a:ext cx="228600" cy="3124200"/>
            <a:chOff x="4704" y="1536"/>
            <a:chExt cx="144" cy="1968"/>
          </a:xfrm>
        </p:grpSpPr>
        <p:sp>
          <p:nvSpPr>
            <p:cNvPr id="24598" name="Rectangle 25"/>
            <p:cNvSpPr>
              <a:spLocks noChangeArrowheads="1"/>
            </p:cNvSpPr>
            <p:nvPr/>
          </p:nvSpPr>
          <p:spPr bwMode="auto">
            <a:xfrm>
              <a:off x="4704" y="1536"/>
              <a:ext cx="144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Rectangle 26"/>
            <p:cNvSpPr>
              <a:spLocks noChangeArrowheads="1"/>
            </p:cNvSpPr>
            <p:nvPr/>
          </p:nvSpPr>
          <p:spPr bwMode="auto">
            <a:xfrm>
              <a:off x="4704" y="2016"/>
              <a:ext cx="144" cy="91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8"/>
            <p:cNvSpPr>
              <a:spLocks noChangeArrowheads="1"/>
            </p:cNvSpPr>
            <p:nvPr/>
          </p:nvSpPr>
          <p:spPr bwMode="auto">
            <a:xfrm>
              <a:off x="4704" y="2928"/>
              <a:ext cx="144" cy="48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9"/>
            <p:cNvSpPr>
              <a:spLocks noChangeArrowheads="1"/>
            </p:cNvSpPr>
            <p:nvPr/>
          </p:nvSpPr>
          <p:spPr bwMode="auto">
            <a:xfrm>
              <a:off x="4704" y="3408"/>
              <a:ext cx="144" cy="96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6" name="Text Box 30"/>
          <p:cNvSpPr txBox="1">
            <a:spLocks noChangeArrowheads="1"/>
          </p:cNvSpPr>
          <p:nvPr/>
        </p:nvSpPr>
        <p:spPr bwMode="auto">
          <a:xfrm>
            <a:off x="609600" y="3962400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freshwater</a:t>
            </a:r>
          </a:p>
        </p:txBody>
      </p:sp>
      <p:sp>
        <p:nvSpPr>
          <p:cNvPr id="24587" name="Text Box 31"/>
          <p:cNvSpPr txBox="1">
            <a:spLocks noChangeArrowheads="1"/>
          </p:cNvSpPr>
          <p:nvPr/>
        </p:nvSpPr>
        <p:spPr bwMode="auto">
          <a:xfrm>
            <a:off x="473075" y="4840288"/>
            <a:ext cx="1079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brackish water</a:t>
            </a:r>
          </a:p>
        </p:txBody>
      </p:sp>
      <p:sp>
        <p:nvSpPr>
          <p:cNvPr id="24588" name="Text Box 32"/>
          <p:cNvSpPr txBox="1">
            <a:spLocks noChangeArrowheads="1"/>
          </p:cNvSpPr>
          <p:nvPr/>
        </p:nvSpPr>
        <p:spPr bwMode="auto">
          <a:xfrm>
            <a:off x="625475" y="5678488"/>
            <a:ext cx="719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seawater</a:t>
            </a:r>
          </a:p>
        </p:txBody>
      </p:sp>
      <p:sp>
        <p:nvSpPr>
          <p:cNvPr id="84007" name="Line 39"/>
          <p:cNvSpPr>
            <a:spLocks noChangeShapeType="1"/>
          </p:cNvSpPr>
          <p:nvPr/>
        </p:nvSpPr>
        <p:spPr bwMode="auto">
          <a:xfrm>
            <a:off x="1905000" y="3276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1600200" y="31242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84009" name="Line 41"/>
          <p:cNvSpPr>
            <a:spLocks noChangeShapeType="1"/>
          </p:cNvSpPr>
          <p:nvPr/>
        </p:nvSpPr>
        <p:spPr bwMode="auto">
          <a:xfrm>
            <a:off x="1905000" y="3048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010" name="Text Box 42"/>
          <p:cNvSpPr txBox="1">
            <a:spLocks noChangeArrowheads="1"/>
          </p:cNvSpPr>
          <p:nvPr/>
        </p:nvSpPr>
        <p:spPr bwMode="auto">
          <a:xfrm>
            <a:off x="1600200" y="2895600"/>
            <a:ext cx="293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  <a:r>
              <a:rPr lang="en-US" baseline="-25000"/>
              <a:t>f</a:t>
            </a:r>
          </a:p>
        </p:txBody>
      </p:sp>
      <p:sp>
        <p:nvSpPr>
          <p:cNvPr id="84011" name="Line 43"/>
          <p:cNvSpPr>
            <a:spLocks noChangeShapeType="1"/>
          </p:cNvSpPr>
          <p:nvPr/>
        </p:nvSpPr>
        <p:spPr bwMode="auto">
          <a:xfrm flipH="1">
            <a:off x="55626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012" name="Text Box 44"/>
          <p:cNvSpPr txBox="1">
            <a:spLocks noChangeArrowheads="1"/>
          </p:cNvSpPr>
          <p:nvPr/>
        </p:nvSpPr>
        <p:spPr bwMode="auto">
          <a:xfrm>
            <a:off x="6553200" y="3048000"/>
            <a:ext cx="30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  <a:r>
              <a:rPr lang="en-US" baseline="-25000"/>
              <a:t>e</a:t>
            </a:r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2209800" y="5562600"/>
            <a:ext cx="1384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point-water </a:t>
            </a:r>
          </a:p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head (h)</a:t>
            </a:r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3886200" y="5562600"/>
            <a:ext cx="123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freshwater</a:t>
            </a:r>
          </a:p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head (h</a:t>
            </a:r>
            <a:r>
              <a:rPr lang="en-US" sz="1800" b="1" baseline="-25000">
                <a:solidFill>
                  <a:schemeClr val="bg1"/>
                </a:solidFill>
              </a:rPr>
              <a:t>f</a:t>
            </a:r>
            <a:r>
              <a:rPr lang="en-US" sz="18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5334000" y="55626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environmental</a:t>
            </a:r>
          </a:p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head (h</a:t>
            </a:r>
            <a:r>
              <a:rPr lang="en-US" sz="1800" b="1" baseline="-25000">
                <a:solidFill>
                  <a:schemeClr val="bg1"/>
                </a:solidFill>
              </a:rPr>
              <a:t>e</a:t>
            </a:r>
            <a:r>
              <a:rPr lang="en-US" sz="1800" b="1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97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6" grpId="0"/>
      <p:bldP spid="81957" grpId="0"/>
      <p:bldP spid="83995" grpId="0"/>
      <p:bldP spid="84007" grpId="0" animBg="1"/>
      <p:bldP spid="84008" grpId="0"/>
      <p:bldP spid="84009" grpId="0" animBg="1"/>
      <p:bldP spid="84010" grpId="0"/>
      <p:bldP spid="84011" grpId="0" animBg="1"/>
      <p:bldP spid="84012" grpId="0"/>
      <p:bldP spid="84013" grpId="0"/>
      <p:bldP spid="84014" grpId="0"/>
      <p:bldP spid="840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010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Point-Water and Freshwater Head</a:t>
            </a:r>
          </a:p>
        </p:txBody>
      </p:sp>
      <p:sp>
        <p:nvSpPr>
          <p:cNvPr id="2056" name="Line 3"/>
          <p:cNvSpPr>
            <a:spLocks noChangeShapeType="1"/>
          </p:cNvSpPr>
          <p:nvPr/>
        </p:nvSpPr>
        <p:spPr bwMode="auto">
          <a:xfrm>
            <a:off x="2133600" y="5562600"/>
            <a:ext cx="3048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4"/>
          <p:cNvSpPr>
            <a:spLocks noChangeShapeType="1"/>
          </p:cNvSpPr>
          <p:nvPr/>
        </p:nvSpPr>
        <p:spPr bwMode="auto">
          <a:xfrm>
            <a:off x="2133600" y="3048000"/>
            <a:ext cx="3048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5"/>
          <p:cNvSpPr>
            <a:spLocks noChangeShapeType="1"/>
          </p:cNvSpPr>
          <p:nvPr/>
        </p:nvSpPr>
        <p:spPr bwMode="auto">
          <a:xfrm>
            <a:off x="4419600" y="5562600"/>
            <a:ext cx="3048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6"/>
          <p:cNvSpPr>
            <a:spLocks noChangeShapeType="1"/>
          </p:cNvSpPr>
          <p:nvPr/>
        </p:nvSpPr>
        <p:spPr bwMode="auto">
          <a:xfrm>
            <a:off x="4419600" y="3276600"/>
            <a:ext cx="3048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7"/>
          <p:cNvSpPr>
            <a:spLocks noChangeShapeType="1"/>
          </p:cNvSpPr>
          <p:nvPr/>
        </p:nvSpPr>
        <p:spPr bwMode="auto">
          <a:xfrm>
            <a:off x="4572000" y="4800600"/>
            <a:ext cx="0" cy="7620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8"/>
          <p:cNvSpPr>
            <a:spLocks noChangeShapeType="1"/>
          </p:cNvSpPr>
          <p:nvPr/>
        </p:nvSpPr>
        <p:spPr bwMode="auto">
          <a:xfrm>
            <a:off x="2286000" y="4724400"/>
            <a:ext cx="0" cy="838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9"/>
          <p:cNvSpPr>
            <a:spLocks noChangeShapeType="1"/>
          </p:cNvSpPr>
          <p:nvPr/>
        </p:nvSpPr>
        <p:spPr bwMode="auto">
          <a:xfrm flipV="1">
            <a:off x="2286000" y="3048000"/>
            <a:ext cx="0" cy="9906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0"/>
          <p:cNvSpPr>
            <a:spLocks noChangeShapeType="1"/>
          </p:cNvSpPr>
          <p:nvPr/>
        </p:nvSpPr>
        <p:spPr bwMode="auto">
          <a:xfrm flipV="1">
            <a:off x="4572000" y="3276600"/>
            <a:ext cx="0" cy="838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4430713" y="4114800"/>
          <a:ext cx="3698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6" name="Equation" r:id="rId3" imgW="253800" imgH="419040" progId="Equation.3">
                  <p:embed/>
                </p:oleObj>
              </mc:Choice>
              <mc:Fallback>
                <p:oleObj name="Equation" r:id="rId3" imgW="253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4114800"/>
                        <a:ext cx="3698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2"/>
          <p:cNvGraphicFramePr>
            <a:graphicFrameLocks noChangeAspect="1"/>
          </p:cNvGraphicFramePr>
          <p:nvPr/>
        </p:nvGraphicFramePr>
        <p:xfrm>
          <a:off x="2057400" y="4038600"/>
          <a:ext cx="4508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7" name="Equation" r:id="rId5" imgW="342720" imgH="444240" progId="Equation.3">
                  <p:embed/>
                </p:oleObj>
              </mc:Choice>
              <mc:Fallback>
                <p:oleObj name="Equation" r:id="rId5" imgW="342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508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Line 13"/>
          <p:cNvSpPr>
            <a:spLocks noChangeShapeType="1"/>
          </p:cNvSpPr>
          <p:nvPr/>
        </p:nvSpPr>
        <p:spPr bwMode="auto">
          <a:xfrm>
            <a:off x="3886200" y="5562600"/>
            <a:ext cx="3048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14"/>
          <p:cNvSpPr>
            <a:spLocks noChangeShapeType="1"/>
          </p:cNvSpPr>
          <p:nvPr/>
        </p:nvSpPr>
        <p:spPr bwMode="auto">
          <a:xfrm>
            <a:off x="838200" y="6705600"/>
            <a:ext cx="51816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Line 15"/>
          <p:cNvSpPr>
            <a:spLocks noChangeShapeType="1"/>
          </p:cNvSpPr>
          <p:nvPr/>
        </p:nvSpPr>
        <p:spPr bwMode="auto">
          <a:xfrm flipV="1">
            <a:off x="4038600" y="5562600"/>
            <a:ext cx="0" cy="3810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Line 16"/>
          <p:cNvSpPr>
            <a:spLocks noChangeShapeType="1"/>
          </p:cNvSpPr>
          <p:nvPr/>
        </p:nvSpPr>
        <p:spPr bwMode="auto">
          <a:xfrm>
            <a:off x="4038600" y="6248400"/>
            <a:ext cx="0" cy="457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2" name="Object 17"/>
          <p:cNvGraphicFramePr>
            <a:graphicFrameLocks noChangeAspect="1"/>
          </p:cNvGraphicFramePr>
          <p:nvPr/>
        </p:nvGraphicFramePr>
        <p:xfrm>
          <a:off x="3886200" y="5867400"/>
          <a:ext cx="36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8" name="Equation" r:id="rId7" imgW="215640" imgH="228600" progId="Equation.3">
                  <p:embed/>
                </p:oleObj>
              </mc:Choice>
              <mc:Fallback>
                <p:oleObj name="Equation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67400"/>
                        <a:ext cx="3603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8" name="Group 18"/>
          <p:cNvGrpSpPr>
            <a:grpSpLocks/>
          </p:cNvGrpSpPr>
          <p:nvPr/>
        </p:nvGrpSpPr>
        <p:grpSpPr bwMode="auto">
          <a:xfrm>
            <a:off x="304800" y="3048000"/>
            <a:ext cx="1409700" cy="3657600"/>
            <a:chOff x="1032" y="1920"/>
            <a:chExt cx="888" cy="2304"/>
          </a:xfrm>
        </p:grpSpPr>
        <p:sp>
          <p:nvSpPr>
            <p:cNvPr id="2086" name="Line 19"/>
            <p:cNvSpPr>
              <a:spLocks noChangeShapeType="1"/>
            </p:cNvSpPr>
            <p:nvPr/>
          </p:nvSpPr>
          <p:spPr bwMode="auto">
            <a:xfrm>
              <a:off x="1440" y="1920"/>
              <a:ext cx="1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Line 20"/>
            <p:cNvSpPr>
              <a:spLocks noChangeShapeType="1"/>
            </p:cNvSpPr>
            <p:nvPr/>
          </p:nvSpPr>
          <p:spPr bwMode="auto">
            <a:xfrm>
              <a:off x="1536" y="3216"/>
              <a:ext cx="0" cy="1008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Line 21"/>
            <p:cNvSpPr>
              <a:spLocks noChangeShapeType="1"/>
            </p:cNvSpPr>
            <p:nvPr/>
          </p:nvSpPr>
          <p:spPr bwMode="auto">
            <a:xfrm flipV="1">
              <a:off x="1536" y="1920"/>
              <a:ext cx="0" cy="768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4" name="Object 22"/>
            <p:cNvGraphicFramePr>
              <a:graphicFrameLocks noChangeAspect="1"/>
            </p:cNvGraphicFramePr>
            <p:nvPr/>
          </p:nvGraphicFramePr>
          <p:xfrm>
            <a:off x="1032" y="2736"/>
            <a:ext cx="88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49" name="Equation" r:id="rId9" imgW="952200" imgH="444240" progId="Equation.3">
                    <p:embed/>
                  </p:oleObj>
                </mc:Choice>
                <mc:Fallback>
                  <p:oleObj name="Equation" r:id="rId9" imgW="9522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2736"/>
                          <a:ext cx="888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9" name="Group 23"/>
          <p:cNvGrpSpPr>
            <a:grpSpLocks/>
          </p:cNvGrpSpPr>
          <p:nvPr/>
        </p:nvGrpSpPr>
        <p:grpSpPr bwMode="auto">
          <a:xfrm>
            <a:off x="5105400" y="3276600"/>
            <a:ext cx="1104900" cy="3429000"/>
            <a:chOff x="3556" y="2064"/>
            <a:chExt cx="696" cy="2160"/>
          </a:xfrm>
        </p:grpSpPr>
        <p:sp>
          <p:nvSpPr>
            <p:cNvPr id="2083" name="Line 24"/>
            <p:cNvSpPr>
              <a:spLocks noChangeShapeType="1"/>
            </p:cNvSpPr>
            <p:nvPr/>
          </p:nvSpPr>
          <p:spPr bwMode="auto">
            <a:xfrm>
              <a:off x="3776" y="2064"/>
              <a:ext cx="1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3" name="Object 25"/>
            <p:cNvGraphicFramePr>
              <a:graphicFrameLocks noChangeAspect="1"/>
            </p:cNvGraphicFramePr>
            <p:nvPr/>
          </p:nvGraphicFramePr>
          <p:xfrm>
            <a:off x="3556" y="2872"/>
            <a:ext cx="69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0" name="Equation" r:id="rId11" imgW="1104840" imgH="596880" progId="Equation.3">
                    <p:embed/>
                  </p:oleObj>
                </mc:Choice>
                <mc:Fallback>
                  <p:oleObj name="Equation" r:id="rId11" imgW="110484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2872"/>
                          <a:ext cx="69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4" name="Line 26"/>
            <p:cNvSpPr>
              <a:spLocks noChangeShapeType="1"/>
            </p:cNvSpPr>
            <p:nvPr/>
          </p:nvSpPr>
          <p:spPr bwMode="auto">
            <a:xfrm>
              <a:off x="3888" y="3264"/>
              <a:ext cx="0" cy="96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Line 27"/>
            <p:cNvSpPr>
              <a:spLocks noChangeShapeType="1"/>
            </p:cNvSpPr>
            <p:nvPr/>
          </p:nvSpPr>
          <p:spPr bwMode="auto">
            <a:xfrm flipV="1">
              <a:off x="3888" y="2064"/>
              <a:ext cx="0" cy="768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0" name="Group 28"/>
          <p:cNvGrpSpPr>
            <a:grpSpLocks/>
          </p:cNvGrpSpPr>
          <p:nvPr/>
        </p:nvGrpSpPr>
        <p:grpSpPr bwMode="auto">
          <a:xfrm>
            <a:off x="3048000" y="1828800"/>
            <a:ext cx="404813" cy="3733800"/>
            <a:chOff x="2352" y="1152"/>
            <a:chExt cx="255" cy="2352"/>
          </a:xfrm>
        </p:grpSpPr>
        <p:sp>
          <p:nvSpPr>
            <p:cNvPr id="2080" name="Rectangle 29"/>
            <p:cNvSpPr>
              <a:spLocks noChangeArrowheads="1"/>
            </p:cNvSpPr>
            <p:nvPr/>
          </p:nvSpPr>
          <p:spPr bwMode="auto">
            <a:xfrm>
              <a:off x="2400" y="1536"/>
              <a:ext cx="144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" name="Rectangle 30"/>
            <p:cNvSpPr>
              <a:spLocks noChangeArrowheads="1"/>
            </p:cNvSpPr>
            <p:nvPr/>
          </p:nvSpPr>
          <p:spPr bwMode="auto">
            <a:xfrm>
              <a:off x="2400" y="1920"/>
              <a:ext cx="144" cy="15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2" name="Text Box 31"/>
            <p:cNvSpPr txBox="1">
              <a:spLocks noChangeArrowheads="1"/>
            </p:cNvSpPr>
            <p:nvPr/>
          </p:nvSpPr>
          <p:spPr bwMode="auto">
            <a:xfrm>
              <a:off x="2352" y="11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2071" name="Group 32"/>
          <p:cNvGrpSpPr>
            <a:grpSpLocks/>
          </p:cNvGrpSpPr>
          <p:nvPr/>
        </p:nvGrpSpPr>
        <p:grpSpPr bwMode="auto">
          <a:xfrm>
            <a:off x="3581400" y="1828800"/>
            <a:ext cx="387350" cy="3733800"/>
            <a:chOff x="2976" y="1152"/>
            <a:chExt cx="244" cy="2352"/>
          </a:xfrm>
        </p:grpSpPr>
        <p:sp>
          <p:nvSpPr>
            <p:cNvPr id="2077" name="Rectangle 33"/>
            <p:cNvSpPr>
              <a:spLocks noChangeArrowheads="1"/>
            </p:cNvSpPr>
            <p:nvPr/>
          </p:nvSpPr>
          <p:spPr bwMode="auto">
            <a:xfrm>
              <a:off x="3024" y="1536"/>
              <a:ext cx="144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4"/>
            <p:cNvSpPr>
              <a:spLocks noChangeArrowheads="1"/>
            </p:cNvSpPr>
            <p:nvPr/>
          </p:nvSpPr>
          <p:spPr bwMode="auto">
            <a:xfrm>
              <a:off x="3024" y="2064"/>
              <a:ext cx="144" cy="144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5"/>
            <p:cNvSpPr txBox="1">
              <a:spLocks noChangeArrowheads="1"/>
            </p:cNvSpPr>
            <p:nvPr/>
          </p:nvSpPr>
          <p:spPr bwMode="auto">
            <a:xfrm>
              <a:off x="2976" y="115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2072" name="Text Box 36"/>
          <p:cNvSpPr txBox="1">
            <a:spLocks noChangeArrowheads="1"/>
          </p:cNvSpPr>
          <p:nvPr/>
        </p:nvSpPr>
        <p:spPr bwMode="auto">
          <a:xfrm>
            <a:off x="1066800" y="2209800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Piezometer filled</a:t>
            </a:r>
          </a:p>
          <a:p>
            <a:pPr algn="ctr" eaLnBrk="1" hangingPunct="1"/>
            <a:r>
              <a:rPr lang="en-US" sz="1600"/>
              <a:t> with freshwater</a:t>
            </a:r>
          </a:p>
        </p:txBody>
      </p:sp>
      <p:sp>
        <p:nvSpPr>
          <p:cNvPr id="2073" name="Text Box 37"/>
          <p:cNvSpPr txBox="1">
            <a:spLocks noChangeArrowheads="1"/>
          </p:cNvSpPr>
          <p:nvPr/>
        </p:nvSpPr>
        <p:spPr bwMode="auto">
          <a:xfrm>
            <a:off x="4186238" y="2209800"/>
            <a:ext cx="16271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Piezometer filled</a:t>
            </a:r>
          </a:p>
          <a:p>
            <a:pPr algn="ctr" eaLnBrk="1" hangingPunct="1"/>
            <a:r>
              <a:rPr lang="en-US" sz="1600"/>
              <a:t> with saline water</a:t>
            </a:r>
          </a:p>
        </p:txBody>
      </p:sp>
      <p:sp>
        <p:nvSpPr>
          <p:cNvPr id="2074" name="Text Box 38"/>
          <p:cNvSpPr txBox="1">
            <a:spLocks noChangeArrowheads="1"/>
          </p:cNvSpPr>
          <p:nvPr/>
        </p:nvSpPr>
        <p:spPr bwMode="auto">
          <a:xfrm>
            <a:off x="1657350" y="63627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bg1"/>
                </a:solidFill>
              </a:rPr>
              <a:t>Datum</a:t>
            </a:r>
          </a:p>
        </p:txBody>
      </p:sp>
      <p:sp>
        <p:nvSpPr>
          <p:cNvPr id="2075" name="Text Box 39"/>
          <p:cNvSpPr txBox="1">
            <a:spLocks noChangeArrowheads="1"/>
          </p:cNvSpPr>
          <p:nvPr/>
        </p:nvSpPr>
        <p:spPr bwMode="auto">
          <a:xfrm>
            <a:off x="3313113" y="55356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N</a:t>
            </a:r>
          </a:p>
        </p:txBody>
      </p:sp>
      <p:sp>
        <p:nvSpPr>
          <p:cNvPr id="2076" name="Text Box 40"/>
          <p:cNvSpPr txBox="1">
            <a:spLocks noChangeArrowheads="1"/>
          </p:cNvSpPr>
          <p:nvPr/>
        </p:nvSpPr>
        <p:spPr bwMode="auto">
          <a:xfrm>
            <a:off x="6461125" y="2297113"/>
            <a:ext cx="2332038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h: head</a:t>
            </a:r>
          </a:p>
          <a:p>
            <a:pPr eaLnBrk="1" hangingPunct="1"/>
            <a:r>
              <a:rPr lang="en-US" sz="1400"/>
              <a:t>h</a:t>
            </a:r>
            <a:r>
              <a:rPr lang="en-US" sz="1400" baseline="-25000"/>
              <a:t>f</a:t>
            </a:r>
            <a:r>
              <a:rPr lang="en-US" sz="1400"/>
              <a:t>: equivalent freshwater head</a:t>
            </a:r>
          </a:p>
          <a:p>
            <a:pPr eaLnBrk="1" hangingPunct="1"/>
            <a:r>
              <a:rPr lang="en-US" sz="1400"/>
              <a:t>P: pressure</a:t>
            </a:r>
          </a:p>
          <a:p>
            <a:pPr eaLnBrk="1" hangingPunct="1"/>
            <a:r>
              <a:rPr lang="en-US" sz="1400">
                <a:sym typeface="Symbol" charset="0"/>
              </a:rPr>
              <a:t></a:t>
            </a:r>
            <a:r>
              <a:rPr lang="en-US" sz="1400"/>
              <a:t>: density</a:t>
            </a:r>
          </a:p>
          <a:p>
            <a:pPr eaLnBrk="1" hangingPunct="1"/>
            <a:r>
              <a:rPr lang="en-US" sz="1400">
                <a:sym typeface="Symbol" charset="0"/>
              </a:rPr>
              <a:t></a:t>
            </a:r>
            <a:r>
              <a:rPr lang="en-US" sz="1400"/>
              <a:t> </a:t>
            </a:r>
            <a:r>
              <a:rPr lang="en-US" sz="1400" baseline="-25000"/>
              <a:t>f</a:t>
            </a:r>
            <a:r>
              <a:rPr lang="en-US" sz="1400"/>
              <a:t> : density of freshwater</a:t>
            </a:r>
          </a:p>
          <a:p>
            <a:pPr eaLnBrk="1" hangingPunct="1"/>
            <a:r>
              <a:rPr lang="en-US" sz="1400"/>
              <a:t>g: gravity</a:t>
            </a:r>
          </a:p>
          <a:p>
            <a:pPr eaLnBrk="1" hangingPunct="1"/>
            <a:r>
              <a:rPr lang="en-US" sz="1400"/>
              <a:t>Z: elevation</a:t>
            </a:r>
          </a:p>
        </p:txBody>
      </p:sp>
    </p:spTree>
    <p:extLst>
      <p:ext uri="{BB962C8B-B14F-4D97-AF65-F5344CB8AC3E}">
        <p14:creationId xmlns:p14="http://schemas.microsoft.com/office/powerpoint/2010/main" val="133458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Converting between h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and h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143000" y="3784600"/>
          <a:ext cx="1023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6" name="Equation" r:id="rId3" imgW="507960" imgH="215640" progId="Equation.3">
                  <p:embed/>
                </p:oleObj>
              </mc:Choice>
              <mc:Fallback>
                <p:oleObj name="Equation" r:id="rId3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84600"/>
                        <a:ext cx="1023938" cy="434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114800" y="2565400"/>
          <a:ext cx="28416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name="Equation" r:id="rId5" imgW="1409400" imgH="469800" progId="Equation.3">
                  <p:embed/>
                </p:oleObj>
              </mc:Choice>
              <mc:Fallback>
                <p:oleObj name="Equation" r:id="rId5" imgW="1409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65400"/>
                        <a:ext cx="2841625" cy="947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114800" y="4419600"/>
          <a:ext cx="28416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Equation" r:id="rId7" imgW="1409400" imgH="444240" progId="Equation.3">
                  <p:embed/>
                </p:oleObj>
              </mc:Choice>
              <mc:Fallback>
                <p:oleObj name="Equation" r:id="rId7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19600"/>
                        <a:ext cx="2841625" cy="895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AutoShape 6"/>
          <p:cNvSpPr>
            <a:spLocks/>
          </p:cNvSpPr>
          <p:nvPr/>
        </p:nvSpPr>
        <p:spPr bwMode="auto">
          <a:xfrm>
            <a:off x="2438400" y="2489200"/>
            <a:ext cx="1143000" cy="2895600"/>
          </a:xfrm>
          <a:prstGeom prst="leftBrace">
            <a:avLst>
              <a:gd name="adj1" fmla="val 2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Why use h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in SEAWAT?</a:t>
            </a:r>
          </a:p>
        </p:txBody>
      </p:sp>
      <p:sp>
        <p:nvSpPr>
          <p:cNvPr id="109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Conceptually straightforward (i.e. for freshwater system, h</a:t>
            </a:r>
            <a:r>
              <a:rPr lang="en-US" baseline="-25000">
                <a:latin typeface="Tahoma" charset="0"/>
              </a:rPr>
              <a:t>f </a:t>
            </a:r>
            <a:r>
              <a:rPr lang="en-US">
                <a:latin typeface="Tahoma" charset="0"/>
              </a:rPr>
              <a:t>= h)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Finite-difference form of governing equation can be solved by MODFLOW (with a few modifications)</a:t>
            </a:r>
          </a:p>
        </p:txBody>
      </p:sp>
    </p:spTree>
    <p:extLst>
      <p:ext uri="{BB962C8B-B14F-4D97-AF65-F5344CB8AC3E}">
        <p14:creationId xmlns:p14="http://schemas.microsoft.com/office/powerpoint/2010/main" val="426731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Darcy</a:t>
            </a:r>
            <a:r>
              <a:rPr lang="ja-JP" altLang="en-US">
                <a:latin typeface="Tahoma" charset="0"/>
              </a:rPr>
              <a:t>’</a:t>
            </a:r>
            <a:r>
              <a:rPr lang="en-US">
                <a:latin typeface="Tahoma" charset="0"/>
              </a:rPr>
              <a:t>s Law</a:t>
            </a:r>
          </a:p>
        </p:txBody>
      </p:sp>
      <p:grpSp>
        <p:nvGrpSpPr>
          <p:cNvPr id="4106" name="Group 3"/>
          <p:cNvGrpSpPr>
            <a:grpSpLocks/>
          </p:cNvGrpSpPr>
          <p:nvPr/>
        </p:nvGrpSpPr>
        <p:grpSpPr bwMode="auto">
          <a:xfrm>
            <a:off x="152400" y="2362200"/>
            <a:ext cx="3328988" cy="2933700"/>
            <a:chOff x="96" y="1488"/>
            <a:chExt cx="2097" cy="1848"/>
          </a:xfrm>
        </p:grpSpPr>
        <p:graphicFrame>
          <p:nvGraphicFramePr>
            <p:cNvPr id="4103" name="Object 25"/>
            <p:cNvGraphicFramePr>
              <a:graphicFrameLocks noChangeAspect="1"/>
            </p:cNvGraphicFramePr>
            <p:nvPr/>
          </p:nvGraphicFramePr>
          <p:xfrm>
            <a:off x="528" y="2112"/>
            <a:ext cx="80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2" name="Equation" r:id="rId3" imgW="850680" imgH="419040" progId="Equation.3">
                    <p:embed/>
                  </p:oleObj>
                </mc:Choice>
                <mc:Fallback>
                  <p:oleObj name="Equation" r:id="rId3" imgW="8506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112"/>
                          <a:ext cx="804" cy="39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4" name="Text Box 5"/>
            <p:cNvSpPr txBox="1">
              <a:spLocks noChangeArrowheads="1"/>
            </p:cNvSpPr>
            <p:nvPr/>
          </p:nvSpPr>
          <p:spPr bwMode="auto">
            <a:xfrm>
              <a:off x="96" y="1488"/>
              <a:ext cx="20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/>
                <a:t>pressure and permeability</a:t>
              </a:r>
            </a:p>
          </p:txBody>
        </p:sp>
        <p:graphicFrame>
          <p:nvGraphicFramePr>
            <p:cNvPr id="4104" name="Object 26"/>
            <p:cNvGraphicFramePr>
              <a:graphicFrameLocks noChangeAspect="1"/>
            </p:cNvGraphicFramePr>
            <p:nvPr/>
          </p:nvGraphicFramePr>
          <p:xfrm>
            <a:off x="384" y="2928"/>
            <a:ext cx="123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3" name="Equation" r:id="rId5" imgW="1307880" imgH="431640" progId="Equation.3">
                    <p:embed/>
                  </p:oleObj>
                </mc:Choice>
                <mc:Fallback>
                  <p:oleObj name="Equation" r:id="rId5" imgW="1307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928"/>
                          <a:ext cx="1235" cy="40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7" name="AutoShape 8"/>
          <p:cNvSpPr>
            <a:spLocks/>
          </p:cNvSpPr>
          <p:nvPr/>
        </p:nvSpPr>
        <p:spPr bwMode="auto">
          <a:xfrm>
            <a:off x="2895600" y="3048000"/>
            <a:ext cx="381000" cy="2667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10200" y="2209800"/>
            <a:ext cx="3733800" cy="3505200"/>
            <a:chOff x="3408" y="1392"/>
            <a:chExt cx="2352" cy="2208"/>
          </a:xfrm>
        </p:grpSpPr>
        <p:graphicFrame>
          <p:nvGraphicFramePr>
            <p:cNvPr id="4101" name="Object 23"/>
            <p:cNvGraphicFramePr>
              <a:graphicFrameLocks noChangeAspect="1"/>
            </p:cNvGraphicFramePr>
            <p:nvPr/>
          </p:nvGraphicFramePr>
          <p:xfrm>
            <a:off x="4176" y="2112"/>
            <a:ext cx="1092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4" name="Equation" r:id="rId7" imgW="1155600" imgH="444240" progId="Equation.3">
                    <p:embed/>
                  </p:oleObj>
                </mc:Choice>
                <mc:Fallback>
                  <p:oleObj name="Equation" r:id="rId7" imgW="11556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112"/>
                          <a:ext cx="1092" cy="4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24"/>
            <p:cNvGraphicFramePr>
              <a:graphicFrameLocks noChangeAspect="1"/>
            </p:cNvGraphicFramePr>
            <p:nvPr/>
          </p:nvGraphicFramePr>
          <p:xfrm>
            <a:off x="3840" y="2880"/>
            <a:ext cx="181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5" name="Equation" r:id="rId9" imgW="1917360" imgH="507960" progId="Equation.3">
                    <p:embed/>
                  </p:oleObj>
                </mc:Choice>
                <mc:Fallback>
                  <p:oleObj name="Equation" r:id="rId9" imgW="191736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80"/>
                          <a:ext cx="1811" cy="48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AutoShape 12"/>
            <p:cNvSpPr>
              <a:spLocks/>
            </p:cNvSpPr>
            <p:nvPr/>
          </p:nvSpPr>
          <p:spPr bwMode="auto">
            <a:xfrm>
              <a:off x="3552" y="1920"/>
              <a:ext cx="144" cy="1680"/>
            </a:xfrm>
            <a:prstGeom prst="leftBrace">
              <a:avLst>
                <a:gd name="adj1" fmla="val 9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Text Box 13"/>
            <p:cNvSpPr txBox="1">
              <a:spLocks noChangeArrowheads="1"/>
            </p:cNvSpPr>
            <p:nvPr/>
          </p:nvSpPr>
          <p:spPr bwMode="auto">
            <a:xfrm>
              <a:off x="3408" y="1392"/>
              <a:ext cx="23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equivalent freshwater head and hydraulic conductivity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172200" y="5943600"/>
            <a:ext cx="2228850" cy="666750"/>
            <a:chOff x="3888" y="3744"/>
            <a:chExt cx="1404" cy="420"/>
          </a:xfrm>
        </p:grpSpPr>
        <p:graphicFrame>
          <p:nvGraphicFramePr>
            <p:cNvPr id="4100" name="Object 22"/>
            <p:cNvGraphicFramePr>
              <a:graphicFrameLocks noChangeAspect="1"/>
            </p:cNvGraphicFramePr>
            <p:nvPr/>
          </p:nvGraphicFramePr>
          <p:xfrm>
            <a:off x="4848" y="3744"/>
            <a:ext cx="444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6" name="Equation" r:id="rId11" imgW="469800" imgH="444240" progId="Equation.3">
                    <p:embed/>
                  </p:oleObj>
                </mc:Choice>
                <mc:Fallback>
                  <p:oleObj name="Equation" r:id="rId11" imgW="4698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744"/>
                          <a:ext cx="444" cy="4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Text Box 16"/>
            <p:cNvSpPr txBox="1">
              <a:spLocks noChangeArrowheads="1"/>
            </p:cNvSpPr>
            <p:nvPr/>
          </p:nvSpPr>
          <p:spPr bwMode="auto">
            <a:xfrm>
              <a:off x="3888" y="3840"/>
              <a:ext cx="10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/>
                <a:t>can assume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657600" y="3657600"/>
            <a:ext cx="1560513" cy="1238250"/>
            <a:chOff x="2304" y="2304"/>
            <a:chExt cx="983" cy="780"/>
          </a:xfrm>
        </p:grpSpPr>
        <p:graphicFrame>
          <p:nvGraphicFramePr>
            <p:cNvPr id="4098" name="Object 20"/>
            <p:cNvGraphicFramePr>
              <a:graphicFrameLocks noChangeAspect="1"/>
            </p:cNvGraphicFramePr>
            <p:nvPr/>
          </p:nvGraphicFramePr>
          <p:xfrm>
            <a:off x="2304" y="2304"/>
            <a:ext cx="9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7" name="Equation" r:id="rId13" imgW="1041120" imgH="241200" progId="Equation.3">
                    <p:embed/>
                  </p:oleObj>
                </mc:Choice>
                <mc:Fallback>
                  <p:oleObj name="Equation" r:id="rId13" imgW="10411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304"/>
                          <a:ext cx="983" cy="22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21"/>
            <p:cNvGraphicFramePr>
              <a:graphicFrameLocks noChangeAspect="1"/>
            </p:cNvGraphicFramePr>
            <p:nvPr/>
          </p:nvGraphicFramePr>
          <p:xfrm>
            <a:off x="2400" y="2640"/>
            <a:ext cx="719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8" name="Equation" r:id="rId15" imgW="761760" imgH="469800" progId="Equation.3">
                    <p:embed/>
                  </p:oleObj>
                </mc:Choice>
                <mc:Fallback>
                  <p:oleObj name="Equation" r:id="rId15" imgW="7617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640"/>
                          <a:ext cx="719" cy="44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613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38200" y="2971800"/>
          <a:ext cx="74136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Equation" r:id="rId3" imgW="7441920" imgH="533160" progId="Equation.3">
                  <p:embed/>
                </p:oleObj>
              </mc:Choice>
              <mc:Fallback>
                <p:oleObj name="Equation" r:id="rId3" imgW="7441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7413625" cy="531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Governing Equation for Variable-Density Flow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835275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590800" y="4735513"/>
          <a:ext cx="36274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Equation" r:id="rId5" imgW="3619440" imgH="507960" progId="Equation.3">
                  <p:embed/>
                </p:oleObj>
              </mc:Choice>
              <mc:Fallback>
                <p:oleObj name="Equation" r:id="rId5" imgW="36194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35513"/>
                        <a:ext cx="3627438" cy="501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946525" y="39274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66684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Governing Equation for Solute Transport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871538" y="3048000"/>
          <a:ext cx="74771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3" imgW="2819160" imgH="431640" progId="Equation.3">
                  <p:embed/>
                </p:oleObj>
              </mc:Choice>
              <mc:Fallback>
                <p:oleObj name="Equation" r:id="rId3" imgW="281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48000"/>
                        <a:ext cx="7477125" cy="1144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AutoShape 4"/>
          <p:cNvSpPr>
            <a:spLocks/>
          </p:cNvSpPr>
          <p:nvPr/>
        </p:nvSpPr>
        <p:spPr bwMode="auto">
          <a:xfrm rot="5400000">
            <a:off x="2514600" y="21336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 rot="5400000">
            <a:off x="4495800" y="19050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 rot="5400000">
            <a:off x="6324600" y="2362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 rot="5400000">
            <a:off x="7620000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362200" y="2362200"/>
            <a:ext cx="84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ADV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343400" y="2362200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DSP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096000" y="2362200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SSM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315200" y="2362200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RCT</a:t>
            </a:r>
          </a:p>
        </p:txBody>
      </p:sp>
    </p:spTree>
    <p:extLst>
      <p:ext uri="{BB962C8B-B14F-4D97-AF65-F5344CB8AC3E}">
        <p14:creationId xmlns:p14="http://schemas.microsoft.com/office/powerpoint/2010/main" val="5656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Equation of State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400">
                <a:latin typeface="Tahoma" charset="0"/>
              </a:rPr>
              <a:t>Equation of state is used to relate fluid density to pressure, temperature, and concentration</a:t>
            </a:r>
          </a:p>
          <a:p>
            <a:pPr eaLnBrk="1" hangingPunct="1">
              <a:lnSpc>
                <a:spcPct val="80000"/>
              </a:lnSpc>
            </a:pPr>
            <a:endParaRPr lang="en-US" sz="140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>
                <a:latin typeface="Tahoma" charset="0"/>
              </a:rPr>
              <a:t>Most rigorous form: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Symbol" charset="0"/>
              </a:rPr>
              <a:t>r = r </a:t>
            </a:r>
            <a:r>
              <a:rPr lang="en-US" sz="1200" baseline="-25000">
                <a:latin typeface="Symbol" charset="0"/>
              </a:rPr>
              <a:t>0</a:t>
            </a:r>
            <a:r>
              <a:rPr lang="en-US" sz="1200">
                <a:latin typeface="Times New Roman" charset="0"/>
              </a:rPr>
              <a:t>exp[B</a:t>
            </a:r>
            <a:r>
              <a:rPr lang="en-US" sz="1200" baseline="-25000">
                <a:latin typeface="Times New Roman" charset="0"/>
              </a:rPr>
              <a:t>P</a:t>
            </a:r>
            <a:r>
              <a:rPr lang="en-US" sz="1200">
                <a:latin typeface="Times New Roman" charset="0"/>
              </a:rPr>
              <a:t>(P-P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 + B</a:t>
            </a:r>
            <a:r>
              <a:rPr lang="en-US" sz="1200" baseline="-25000">
                <a:latin typeface="Times New Roman" charset="0"/>
              </a:rPr>
              <a:t>T</a:t>
            </a:r>
            <a:r>
              <a:rPr lang="en-US" sz="1200">
                <a:latin typeface="Times New Roman" charset="0"/>
              </a:rPr>
              <a:t>(T-T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)+</a:t>
            </a:r>
            <a:r>
              <a:rPr lang="en-US" sz="1200">
                <a:latin typeface="Symbol" charset="0"/>
              </a:rPr>
              <a:t>B</a:t>
            </a:r>
            <a:r>
              <a:rPr lang="en-US" sz="1200" baseline="-25000">
                <a:latin typeface="Times New Roman" charset="0"/>
              </a:rPr>
              <a:t>C</a:t>
            </a:r>
            <a:r>
              <a:rPr lang="en-US" sz="1200">
                <a:latin typeface="Times New Roman" charset="0"/>
              </a:rPr>
              <a:t>(C-C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Symbol" charset="0"/>
              </a:rPr>
              <a:t>B</a:t>
            </a:r>
            <a:r>
              <a:rPr lang="en-US" sz="1200" baseline="-25000">
                <a:latin typeface="Times New Roman" charset="0"/>
              </a:rPr>
              <a:t>P</a:t>
            </a:r>
            <a:r>
              <a:rPr lang="en-US" sz="1200">
                <a:latin typeface="Tahoma" charset="0"/>
              </a:rPr>
              <a:t> = 1/ 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imes New Roman" charset="0"/>
              </a:rPr>
              <a:t>*</a:t>
            </a:r>
            <a:r>
              <a:rPr lang="en-US" sz="1200">
                <a:latin typeface="Symbol" charset="0"/>
              </a:rPr>
              <a:t>dr</a:t>
            </a:r>
            <a:r>
              <a:rPr lang="en-US" sz="1200">
                <a:latin typeface="Times New Roman" charset="0"/>
              </a:rPr>
              <a:t>/</a:t>
            </a:r>
            <a:r>
              <a:rPr lang="en-US" sz="1200">
                <a:latin typeface="Symbol" charset="0"/>
              </a:rPr>
              <a:t>d</a:t>
            </a:r>
            <a:r>
              <a:rPr lang="en-US" sz="1200">
                <a:latin typeface="Times New Roman" charset="0"/>
              </a:rPr>
              <a:t>P|</a:t>
            </a:r>
            <a:r>
              <a:rPr lang="en-US" sz="1200" baseline="-25000">
                <a:latin typeface="Times New Roman" charset="0"/>
              </a:rPr>
              <a:t>T,C</a:t>
            </a:r>
            <a:r>
              <a:rPr lang="en-US" sz="1200">
                <a:latin typeface="Times New Roman" charset="0"/>
              </a:rPr>
              <a:t>  (fluid compressibility)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baseline="-25000">
                <a:latin typeface="Times New Roman" charset="0"/>
              </a:rPr>
              <a:t> </a:t>
            </a:r>
            <a:r>
              <a:rPr lang="en-US" sz="1200">
                <a:latin typeface="Symbol" charset="0"/>
              </a:rPr>
              <a:t>B</a:t>
            </a:r>
            <a:r>
              <a:rPr lang="en-US" sz="1200" baseline="-25000">
                <a:latin typeface="Times New Roman" charset="0"/>
              </a:rPr>
              <a:t>T</a:t>
            </a:r>
            <a:r>
              <a:rPr lang="en-US" sz="1200">
                <a:latin typeface="Tahoma" charset="0"/>
              </a:rPr>
              <a:t> = 1/ 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imes New Roman" charset="0"/>
              </a:rPr>
              <a:t>*</a:t>
            </a:r>
            <a:r>
              <a:rPr lang="en-US" sz="1200">
                <a:latin typeface="Symbol" charset="0"/>
              </a:rPr>
              <a:t>dr</a:t>
            </a:r>
            <a:r>
              <a:rPr lang="en-US" sz="1200">
                <a:latin typeface="Times New Roman" charset="0"/>
              </a:rPr>
              <a:t>/</a:t>
            </a:r>
            <a:r>
              <a:rPr lang="en-US" sz="1200">
                <a:latin typeface="Symbol" charset="0"/>
              </a:rPr>
              <a:t>d</a:t>
            </a:r>
            <a:r>
              <a:rPr lang="en-US" sz="1200">
                <a:latin typeface="Times New Roman" charset="0"/>
              </a:rPr>
              <a:t>T|</a:t>
            </a:r>
            <a:r>
              <a:rPr lang="en-US" sz="1200" baseline="-25000">
                <a:latin typeface="Times New Roman" charset="0"/>
              </a:rPr>
              <a:t>P,C </a:t>
            </a:r>
            <a:r>
              <a:rPr lang="en-US" sz="1200">
                <a:latin typeface="Times New Roman" charset="0"/>
              </a:rPr>
              <a:t> (fluid coefficient of thermal expansion)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Symbol" charset="0"/>
              </a:rPr>
              <a:t>B</a:t>
            </a:r>
            <a:r>
              <a:rPr lang="en-US" sz="1200" baseline="-25000">
                <a:latin typeface="Times New Roman" charset="0"/>
              </a:rPr>
              <a:t>C</a:t>
            </a:r>
            <a:r>
              <a:rPr lang="en-US" sz="1200">
                <a:latin typeface="Tahoma" charset="0"/>
              </a:rPr>
              <a:t> = 1/ 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imes New Roman" charset="0"/>
              </a:rPr>
              <a:t>*</a:t>
            </a:r>
            <a:r>
              <a:rPr lang="en-US" sz="1200">
                <a:latin typeface="Symbol" charset="0"/>
              </a:rPr>
              <a:t>dr</a:t>
            </a:r>
            <a:r>
              <a:rPr lang="en-US" sz="1200">
                <a:latin typeface="Times New Roman" charset="0"/>
              </a:rPr>
              <a:t>/</a:t>
            </a:r>
            <a:r>
              <a:rPr lang="en-US" sz="1200">
                <a:latin typeface="Symbol" charset="0"/>
              </a:rPr>
              <a:t>d</a:t>
            </a:r>
            <a:r>
              <a:rPr lang="en-US" sz="1200">
                <a:latin typeface="Times New Roman" charset="0"/>
              </a:rPr>
              <a:t>C|</a:t>
            </a:r>
            <a:r>
              <a:rPr lang="en-US" sz="1200" baseline="-25000">
                <a:latin typeface="Times New Roman" charset="0"/>
              </a:rPr>
              <a:t>P,T </a:t>
            </a:r>
            <a:r>
              <a:rPr lang="en-US" sz="1200">
                <a:latin typeface="Times New Roman" charset="0"/>
              </a:rPr>
              <a:t> (slope of fluid density as a function of solute concentration, divided by reference density)</a:t>
            </a:r>
          </a:p>
          <a:p>
            <a:pPr lvl="1" eaLnBrk="1" hangingPunct="1">
              <a:lnSpc>
                <a:spcPct val="80000"/>
              </a:lnSpc>
            </a:pPr>
            <a:endParaRPr lang="en-US" sz="1200">
              <a:latin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>
                <a:latin typeface="Tahoma" charset="0"/>
              </a:rPr>
              <a:t>A linear approximation is often used, which can be written 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Symbol" charset="0"/>
              </a:rPr>
              <a:t>r = r </a:t>
            </a:r>
            <a:r>
              <a:rPr lang="en-US" sz="1200" baseline="-25000">
                <a:latin typeface="Symbol" charset="0"/>
              </a:rPr>
              <a:t>0</a:t>
            </a:r>
            <a:r>
              <a:rPr lang="en-US" sz="1200">
                <a:latin typeface="Times New Roman" charset="0"/>
              </a:rPr>
              <a:t>[1 + B</a:t>
            </a:r>
            <a:r>
              <a:rPr lang="en-US" sz="1200" baseline="-25000">
                <a:latin typeface="Times New Roman" charset="0"/>
              </a:rPr>
              <a:t>P</a:t>
            </a:r>
            <a:r>
              <a:rPr lang="en-US" sz="1200">
                <a:latin typeface="Times New Roman" charset="0"/>
              </a:rPr>
              <a:t>(P-P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 + B</a:t>
            </a:r>
            <a:r>
              <a:rPr lang="en-US" sz="1200" baseline="-25000">
                <a:latin typeface="Times New Roman" charset="0"/>
              </a:rPr>
              <a:t>T</a:t>
            </a:r>
            <a:r>
              <a:rPr lang="en-US" sz="1200">
                <a:latin typeface="Times New Roman" charset="0"/>
              </a:rPr>
              <a:t>(T-T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)+</a:t>
            </a:r>
            <a:r>
              <a:rPr lang="en-US" sz="1200">
                <a:latin typeface="Symbol" charset="0"/>
              </a:rPr>
              <a:t>B</a:t>
            </a:r>
            <a:r>
              <a:rPr lang="en-US" sz="1200" baseline="-25000">
                <a:latin typeface="Times New Roman" charset="0"/>
              </a:rPr>
              <a:t>C</a:t>
            </a:r>
            <a:r>
              <a:rPr lang="en-US" sz="1200">
                <a:latin typeface="Times New Roman" charset="0"/>
              </a:rPr>
              <a:t>(C-C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)], 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Symbol" charset="0"/>
              </a:rPr>
              <a:t>r = r 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+ d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ahoma" charset="0"/>
              </a:rPr>
              <a:t>/</a:t>
            </a:r>
            <a:r>
              <a:rPr lang="en-US" sz="1200">
                <a:latin typeface="Times New Roman" charset="0"/>
              </a:rPr>
              <a:t>d</a:t>
            </a:r>
            <a:r>
              <a:rPr lang="en-US" sz="1200">
                <a:latin typeface="Tahoma" charset="0"/>
              </a:rPr>
              <a:t>P*</a:t>
            </a:r>
            <a:r>
              <a:rPr lang="en-US" sz="1200" baseline="-25000">
                <a:latin typeface="Times New Roman" charset="0"/>
              </a:rPr>
              <a:t> </a:t>
            </a:r>
            <a:r>
              <a:rPr lang="en-US" sz="1200">
                <a:latin typeface="Times New Roman" charset="0"/>
              </a:rPr>
              <a:t>(P-P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 + d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ahoma" charset="0"/>
              </a:rPr>
              <a:t>/</a:t>
            </a:r>
            <a:r>
              <a:rPr lang="en-US" sz="1200">
                <a:latin typeface="Times New Roman" charset="0"/>
              </a:rPr>
              <a:t>d</a:t>
            </a:r>
            <a:r>
              <a:rPr lang="en-US" sz="1200">
                <a:latin typeface="Tahoma" charset="0"/>
              </a:rPr>
              <a:t>T*</a:t>
            </a:r>
            <a:r>
              <a:rPr lang="en-US" sz="1200" baseline="-25000">
                <a:latin typeface="Times New Roman" charset="0"/>
              </a:rPr>
              <a:t> </a:t>
            </a:r>
            <a:r>
              <a:rPr lang="en-US" sz="1200">
                <a:latin typeface="Times New Roman" charset="0"/>
              </a:rPr>
              <a:t>(T-T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 + d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ahoma" charset="0"/>
              </a:rPr>
              <a:t>/</a:t>
            </a:r>
            <a:r>
              <a:rPr lang="en-US" sz="1200">
                <a:latin typeface="Times New Roman" charset="0"/>
              </a:rPr>
              <a:t>d</a:t>
            </a:r>
            <a:r>
              <a:rPr lang="en-US" sz="1200">
                <a:latin typeface="Tahoma" charset="0"/>
              </a:rPr>
              <a:t>C*</a:t>
            </a:r>
            <a:r>
              <a:rPr lang="en-US" sz="1200" baseline="-25000">
                <a:latin typeface="Times New Roman" charset="0"/>
              </a:rPr>
              <a:t> </a:t>
            </a:r>
            <a:r>
              <a:rPr lang="en-US" sz="1200">
                <a:latin typeface="Times New Roman" charset="0"/>
              </a:rPr>
              <a:t>(C-C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)]</a:t>
            </a:r>
            <a:endParaRPr lang="en-US" sz="120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>
                <a:latin typeface="Tahoma" charset="0"/>
              </a:rPr>
              <a:t>In SEAWAT, we assume that density is not affected by pressure or temperature, and that the reference density is freshwater with a concentration of zero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Symbol" charset="0"/>
              </a:rPr>
              <a:t>r = r </a:t>
            </a:r>
            <a:r>
              <a:rPr lang="en-US" sz="1200" baseline="-25000">
                <a:latin typeface="Times New Roman" charset="0"/>
              </a:rPr>
              <a:t>f</a:t>
            </a:r>
            <a:r>
              <a:rPr lang="en-US" sz="1200">
                <a:latin typeface="Times New Roman" charset="0"/>
              </a:rPr>
              <a:t> + d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imes New Roman" charset="0"/>
              </a:rPr>
              <a:t>/dC *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Courier" charset="0"/>
              </a:rPr>
              <a:t>DENSE = DENSEREF + DENSESLP * CONC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>
                <a:latin typeface="Tahoma" charset="0"/>
              </a:rPr>
              <a:t>Value for </a:t>
            </a:r>
            <a:r>
              <a:rPr lang="en-US" sz="1400">
                <a:latin typeface="Times New Roman" charset="0"/>
              </a:rPr>
              <a:t>d</a:t>
            </a:r>
            <a:r>
              <a:rPr lang="en-US" sz="1400">
                <a:latin typeface="Symbol" charset="0"/>
              </a:rPr>
              <a:t>r</a:t>
            </a:r>
            <a:r>
              <a:rPr lang="en-US" sz="1400">
                <a:latin typeface="Tahoma" charset="0"/>
              </a:rPr>
              <a:t>/</a:t>
            </a:r>
            <a:r>
              <a:rPr lang="en-US" sz="1400">
                <a:latin typeface="Times New Roman" charset="0"/>
              </a:rPr>
              <a:t>d</a:t>
            </a:r>
            <a:r>
              <a:rPr lang="en-US" sz="1400">
                <a:latin typeface="Tahoma" charset="0"/>
              </a:rPr>
              <a:t>C is about 0.7143 (25/35) for a freshwater-seawater mixture, if density and concentration are expressed in equivalent units</a:t>
            </a:r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1812925" y="6437313"/>
            <a:ext cx="60626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Note: parts of this taken from Kipp (1987), Kolditz et al. (1998) and Diersch and Kolditz (2002)</a:t>
            </a:r>
          </a:p>
        </p:txBody>
      </p:sp>
    </p:spTree>
    <p:extLst>
      <p:ext uri="{BB962C8B-B14F-4D97-AF65-F5344CB8AC3E}">
        <p14:creationId xmlns:p14="http://schemas.microsoft.com/office/powerpoint/2010/main" val="27241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SEAWAT Computer Program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Finite difference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Combined version of MODFLOW and MT3DMS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Designed to simulate transient, three-dimensional, fully saturated, variable-density groundwater flow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Coupled Flow and Transport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Groundwater flow is affected by fluid density </a:t>
            </a:r>
          </a:p>
          <a:p>
            <a:pPr lvl="1" eaLnBrk="1" hangingPunct="1"/>
            <a:r>
              <a:rPr lang="en-US" sz="2400">
                <a:latin typeface="Tahoma" charset="0"/>
              </a:rPr>
              <a:t>q = f(</a:t>
            </a:r>
            <a:r>
              <a:rPr lang="en-US" sz="2400">
                <a:latin typeface="Symbol" charset="0"/>
              </a:rPr>
              <a:t>r</a:t>
            </a:r>
            <a:r>
              <a:rPr lang="en-US" sz="2400">
                <a:latin typeface="Tahoma" charset="0"/>
              </a:rPr>
              <a:t>,…)</a:t>
            </a:r>
          </a:p>
          <a:p>
            <a:pPr eaLnBrk="1" hangingPunct="1"/>
            <a:r>
              <a:rPr lang="en-US" sz="2800">
                <a:latin typeface="Tahoma" charset="0"/>
              </a:rPr>
              <a:t>Concentration is affected by flow velocity (advection and dispersion)</a:t>
            </a:r>
          </a:p>
          <a:p>
            <a:pPr lvl="1" eaLnBrk="1" hangingPunct="1"/>
            <a:r>
              <a:rPr lang="en-US" sz="2400">
                <a:latin typeface="Tahoma" charset="0"/>
              </a:rPr>
              <a:t>C = f(q,…)</a:t>
            </a:r>
          </a:p>
          <a:p>
            <a:pPr eaLnBrk="1" hangingPunct="1"/>
            <a:r>
              <a:rPr lang="en-US" sz="2800">
                <a:latin typeface="Tahoma" charset="0"/>
              </a:rPr>
              <a:t>Fluid density is function of solute concentration</a:t>
            </a:r>
          </a:p>
          <a:p>
            <a:pPr lvl="1" eaLnBrk="1" hangingPunct="1"/>
            <a:r>
              <a:rPr lang="en-US" sz="2400">
                <a:latin typeface="Symbol" charset="0"/>
              </a:rPr>
              <a:t>r </a:t>
            </a:r>
            <a:r>
              <a:rPr lang="en-US" sz="2400">
                <a:latin typeface="Tahoma" charset="0"/>
              </a:rPr>
              <a:t>= f(C)</a:t>
            </a:r>
          </a:p>
        </p:txBody>
      </p:sp>
    </p:spTree>
    <p:extLst>
      <p:ext uri="{BB962C8B-B14F-4D97-AF65-F5344CB8AC3E}">
        <p14:creationId xmlns:p14="http://schemas.microsoft.com/office/powerpoint/2010/main" val="340759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Solute Transport Processes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Physical Transport of solute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Advection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Diffusion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Mechanical Dispersion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Reactive Transport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Geochemical reactions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Biological reactions</a:t>
            </a:r>
          </a:p>
        </p:txBody>
      </p:sp>
    </p:spTree>
    <p:extLst>
      <p:ext uri="{BB962C8B-B14F-4D97-AF65-F5344CB8AC3E}">
        <p14:creationId xmlns:p14="http://schemas.microsoft.com/office/powerpoint/2010/main" val="78083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Advection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Transport of solute in flowing groundwater with average groundwater velocity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 most cases, advection is primary process for solute transport</a:t>
            </a:r>
          </a:p>
        </p:txBody>
      </p:sp>
    </p:spTree>
    <p:extLst>
      <p:ext uri="{BB962C8B-B14F-4D97-AF65-F5344CB8AC3E}">
        <p14:creationId xmlns:p14="http://schemas.microsoft.com/office/powerpoint/2010/main" val="99339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Dispersion</a:t>
            </a:r>
          </a:p>
        </p:txBody>
      </p:sp>
      <p:sp>
        <p:nvSpPr>
          <p:cNvPr id="4101" name="Oval 3"/>
          <p:cNvSpPr>
            <a:spLocks noChangeArrowheads="1"/>
          </p:cNvSpPr>
          <p:nvPr/>
        </p:nvSpPr>
        <p:spPr bwMode="auto">
          <a:xfrm>
            <a:off x="1143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4"/>
          <p:cNvSpPr>
            <a:spLocks noChangeArrowheads="1"/>
          </p:cNvSpPr>
          <p:nvPr/>
        </p:nvSpPr>
        <p:spPr bwMode="auto">
          <a:xfrm>
            <a:off x="2514600" y="4267200"/>
            <a:ext cx="1524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5"/>
          <p:cNvSpPr>
            <a:spLocks noChangeArrowheads="1"/>
          </p:cNvSpPr>
          <p:nvPr/>
        </p:nvSpPr>
        <p:spPr bwMode="auto">
          <a:xfrm>
            <a:off x="5105400" y="3733800"/>
            <a:ext cx="32766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6"/>
          <p:cNvSpPr>
            <a:spLocks noChangeShapeType="1"/>
          </p:cNvSpPr>
          <p:nvPr/>
        </p:nvSpPr>
        <p:spPr bwMode="auto">
          <a:xfrm>
            <a:off x="1295400" y="3352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3429000" y="288925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 </a:t>
            </a:r>
            <a:r>
              <a:rPr lang="en-US" sz="2400">
                <a:sym typeface="Symbol" pitchFamily="18" charset="2"/>
              </a:rPr>
              <a:t></a:t>
            </a:r>
            <a:r>
              <a:rPr lang="en-US" sz="2400"/>
              <a:t> t</a:t>
            </a:r>
            <a:r>
              <a:rPr lang="en-US" sz="2400" baseline="-25000"/>
              <a:t>2</a:t>
            </a:r>
          </a:p>
        </p:txBody>
      </p:sp>
      <p:sp>
        <p:nvSpPr>
          <p:cNvPr id="4106" name="Line 8"/>
          <p:cNvSpPr>
            <a:spLocks noChangeShapeType="1"/>
          </p:cNvSpPr>
          <p:nvPr/>
        </p:nvSpPr>
        <p:spPr bwMode="auto">
          <a:xfrm>
            <a:off x="1295400" y="4038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7" name="Text Box 9"/>
          <p:cNvSpPr txBox="1">
            <a:spLocks noChangeArrowheads="1"/>
          </p:cNvSpPr>
          <p:nvPr/>
        </p:nvSpPr>
        <p:spPr bwMode="auto">
          <a:xfrm>
            <a:off x="1905000" y="357505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</a:t>
            </a:r>
            <a:r>
              <a:rPr lang="en-US" sz="2400">
                <a:sym typeface="Symbol" pitchFamily="18" charset="2"/>
              </a:rPr>
              <a:t></a:t>
            </a:r>
            <a:r>
              <a:rPr lang="en-US" sz="2400"/>
              <a:t>t</a:t>
            </a:r>
            <a:r>
              <a:rPr lang="en-US" sz="2400" baseline="-25000"/>
              <a:t>1</a:t>
            </a:r>
          </a:p>
        </p:txBody>
      </p:sp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898525" y="1946275"/>
            <a:ext cx="6950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Spreading of a solute over a greater area than would be predicted solely from average groundwater velocity</a:t>
            </a:r>
          </a:p>
        </p:txBody>
      </p:sp>
      <p:sp>
        <p:nvSpPr>
          <p:cNvPr id="4109" name="Line 11"/>
          <p:cNvSpPr>
            <a:spLocks noChangeShapeType="1"/>
          </p:cNvSpPr>
          <p:nvPr/>
        </p:nvSpPr>
        <p:spPr bwMode="auto">
          <a:xfrm>
            <a:off x="67056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0" name="Line 12"/>
          <p:cNvSpPr>
            <a:spLocks noChangeShapeType="1"/>
          </p:cNvSpPr>
          <p:nvPr/>
        </p:nvSpPr>
        <p:spPr bwMode="auto">
          <a:xfrm flipH="1">
            <a:off x="5105400" y="4495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1" name="Text Box 13"/>
          <p:cNvSpPr txBox="1">
            <a:spLocks noChangeArrowheads="1"/>
          </p:cNvSpPr>
          <p:nvPr/>
        </p:nvSpPr>
        <p:spPr bwMode="auto">
          <a:xfrm>
            <a:off x="2286000" y="5334000"/>
            <a:ext cx="308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Longitudinal dispersion</a:t>
            </a:r>
          </a:p>
        </p:txBody>
      </p:sp>
      <p:sp>
        <p:nvSpPr>
          <p:cNvPr id="4112" name="Line 14"/>
          <p:cNvSpPr>
            <a:spLocks noChangeShapeType="1"/>
          </p:cNvSpPr>
          <p:nvPr/>
        </p:nvSpPr>
        <p:spPr bwMode="auto">
          <a:xfrm flipV="1">
            <a:off x="4572000" y="44958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3048000" y="5791200"/>
          <a:ext cx="9366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Equation" r:id="rId3" imgW="647640" imgH="253800" progId="Equation.3">
                  <p:embed/>
                </p:oleObj>
              </mc:Choice>
              <mc:Fallback>
                <p:oleObj name="Equation" r:id="rId3" imgW="647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936625" cy="366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6"/>
          <p:cNvSpPr txBox="1">
            <a:spLocks noChangeArrowheads="1"/>
          </p:cNvSpPr>
          <p:nvPr/>
        </p:nvSpPr>
        <p:spPr bwMode="auto">
          <a:xfrm>
            <a:off x="5867400" y="5486400"/>
            <a:ext cx="284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Transverse dispersion</a:t>
            </a:r>
          </a:p>
        </p:txBody>
      </p:sp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6621463" y="5943600"/>
          <a:ext cx="9540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Equation" r:id="rId5" imgW="660240" imgH="253800" progId="Equation.3">
                  <p:embed/>
                </p:oleObj>
              </mc:Choice>
              <mc:Fallback>
                <p:oleObj name="Equation" r:id="rId5" imgW="660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5943600"/>
                        <a:ext cx="954087" cy="366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0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Molecular Diffusion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3886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Spread of solute caused by concentration gradients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257800" y="762000"/>
            <a:ext cx="1981200" cy="1295400"/>
            <a:chOff x="912" y="2064"/>
            <a:chExt cx="1248" cy="816"/>
          </a:xfrm>
        </p:grpSpPr>
        <p:sp>
          <p:nvSpPr>
            <p:cNvPr id="28044" name="Rectangle 5" descr="25%"/>
            <p:cNvSpPr>
              <a:spLocks noChangeArrowheads="1"/>
            </p:cNvSpPr>
            <p:nvPr/>
          </p:nvSpPr>
          <p:spPr bwMode="auto">
            <a:xfrm>
              <a:off x="912" y="2064"/>
              <a:ext cx="62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5" name="Rectangle 6"/>
            <p:cNvSpPr>
              <a:spLocks noChangeArrowheads="1"/>
            </p:cNvSpPr>
            <p:nvPr/>
          </p:nvSpPr>
          <p:spPr bwMode="auto">
            <a:xfrm>
              <a:off x="1536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6" name="Rectangle 7"/>
            <p:cNvSpPr>
              <a:spLocks noChangeArrowheads="1"/>
            </p:cNvSpPr>
            <p:nvPr/>
          </p:nvSpPr>
          <p:spPr bwMode="auto">
            <a:xfrm>
              <a:off x="912" y="20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7" name="Freeform 8"/>
            <p:cNvSpPr>
              <a:spLocks/>
            </p:cNvSpPr>
            <p:nvPr/>
          </p:nvSpPr>
          <p:spPr bwMode="auto">
            <a:xfrm>
              <a:off x="1216" y="2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8" name="Freeform 9"/>
            <p:cNvSpPr>
              <a:spLocks/>
            </p:cNvSpPr>
            <p:nvPr/>
          </p:nvSpPr>
          <p:spPr bwMode="auto">
            <a:xfrm>
              <a:off x="1176" y="22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9" name="Freeform 10"/>
            <p:cNvSpPr>
              <a:spLocks/>
            </p:cNvSpPr>
            <p:nvPr/>
          </p:nvSpPr>
          <p:spPr bwMode="auto">
            <a:xfrm>
              <a:off x="1217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0" name="Freeform 11"/>
            <p:cNvSpPr>
              <a:spLocks/>
            </p:cNvSpPr>
            <p:nvPr/>
          </p:nvSpPr>
          <p:spPr bwMode="auto">
            <a:xfrm>
              <a:off x="1224" y="2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1" name="Freeform 12"/>
            <p:cNvSpPr>
              <a:spLocks/>
            </p:cNvSpPr>
            <p:nvPr/>
          </p:nvSpPr>
          <p:spPr bwMode="auto">
            <a:xfrm>
              <a:off x="1138" y="2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2" name="Freeform 13"/>
            <p:cNvSpPr>
              <a:spLocks/>
            </p:cNvSpPr>
            <p:nvPr/>
          </p:nvSpPr>
          <p:spPr bwMode="auto">
            <a:xfrm>
              <a:off x="1192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3" name="Freeform 14"/>
            <p:cNvSpPr>
              <a:spLocks/>
            </p:cNvSpPr>
            <p:nvPr/>
          </p:nvSpPr>
          <p:spPr bwMode="auto">
            <a:xfrm>
              <a:off x="1187" y="2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4" name="Freeform 15"/>
            <p:cNvSpPr>
              <a:spLocks/>
            </p:cNvSpPr>
            <p:nvPr/>
          </p:nvSpPr>
          <p:spPr bwMode="auto">
            <a:xfrm>
              <a:off x="1202" y="21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5" name="Freeform 16"/>
            <p:cNvSpPr>
              <a:spLocks/>
            </p:cNvSpPr>
            <p:nvPr/>
          </p:nvSpPr>
          <p:spPr bwMode="auto">
            <a:xfrm>
              <a:off x="1146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6" name="Freeform 17"/>
            <p:cNvSpPr>
              <a:spLocks/>
            </p:cNvSpPr>
            <p:nvPr/>
          </p:nvSpPr>
          <p:spPr bwMode="auto">
            <a:xfrm>
              <a:off x="1203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7" name="Freeform 18"/>
            <p:cNvSpPr>
              <a:spLocks/>
            </p:cNvSpPr>
            <p:nvPr/>
          </p:nvSpPr>
          <p:spPr bwMode="auto">
            <a:xfrm>
              <a:off x="1210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8" name="Freeform 19"/>
            <p:cNvSpPr>
              <a:spLocks/>
            </p:cNvSpPr>
            <p:nvPr/>
          </p:nvSpPr>
          <p:spPr bwMode="auto">
            <a:xfrm>
              <a:off x="1124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9" name="Freeform 20"/>
            <p:cNvSpPr>
              <a:spLocks/>
            </p:cNvSpPr>
            <p:nvPr/>
          </p:nvSpPr>
          <p:spPr bwMode="auto">
            <a:xfrm>
              <a:off x="1178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0" name="Freeform 21"/>
            <p:cNvSpPr>
              <a:spLocks/>
            </p:cNvSpPr>
            <p:nvPr/>
          </p:nvSpPr>
          <p:spPr bwMode="auto">
            <a:xfrm>
              <a:off x="1173" y="21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1" name="Freeform 22"/>
            <p:cNvSpPr>
              <a:spLocks/>
            </p:cNvSpPr>
            <p:nvPr/>
          </p:nvSpPr>
          <p:spPr bwMode="auto">
            <a:xfrm>
              <a:off x="1325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2" name="Freeform 23"/>
            <p:cNvSpPr>
              <a:spLocks/>
            </p:cNvSpPr>
            <p:nvPr/>
          </p:nvSpPr>
          <p:spPr bwMode="auto">
            <a:xfrm>
              <a:off x="1285" y="22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3" name="Freeform 24"/>
            <p:cNvSpPr>
              <a:spLocks/>
            </p:cNvSpPr>
            <p:nvPr/>
          </p:nvSpPr>
          <p:spPr bwMode="auto">
            <a:xfrm>
              <a:off x="1326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4" name="Freeform 25"/>
            <p:cNvSpPr>
              <a:spLocks/>
            </p:cNvSpPr>
            <p:nvPr/>
          </p:nvSpPr>
          <p:spPr bwMode="auto">
            <a:xfrm>
              <a:off x="1333" y="22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5" name="Freeform 26"/>
            <p:cNvSpPr>
              <a:spLocks/>
            </p:cNvSpPr>
            <p:nvPr/>
          </p:nvSpPr>
          <p:spPr bwMode="auto">
            <a:xfrm>
              <a:off x="1263" y="22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6" name="Freeform 27"/>
            <p:cNvSpPr>
              <a:spLocks/>
            </p:cNvSpPr>
            <p:nvPr/>
          </p:nvSpPr>
          <p:spPr bwMode="auto">
            <a:xfrm>
              <a:off x="1301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7" name="Freeform 28"/>
            <p:cNvSpPr>
              <a:spLocks/>
            </p:cNvSpPr>
            <p:nvPr/>
          </p:nvSpPr>
          <p:spPr bwMode="auto">
            <a:xfrm>
              <a:off x="1296" y="22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8" name="Freeform 29"/>
            <p:cNvSpPr>
              <a:spLocks/>
            </p:cNvSpPr>
            <p:nvPr/>
          </p:nvSpPr>
          <p:spPr bwMode="auto">
            <a:xfrm>
              <a:off x="1311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9" name="Freeform 30"/>
            <p:cNvSpPr>
              <a:spLocks/>
            </p:cNvSpPr>
            <p:nvPr/>
          </p:nvSpPr>
          <p:spPr bwMode="auto">
            <a:xfrm>
              <a:off x="1271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0" name="Freeform 31"/>
            <p:cNvSpPr>
              <a:spLocks/>
            </p:cNvSpPr>
            <p:nvPr/>
          </p:nvSpPr>
          <p:spPr bwMode="auto">
            <a:xfrm>
              <a:off x="1312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1" name="Freeform 32"/>
            <p:cNvSpPr>
              <a:spLocks/>
            </p:cNvSpPr>
            <p:nvPr/>
          </p:nvSpPr>
          <p:spPr bwMode="auto">
            <a:xfrm>
              <a:off x="1319" y="21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2" name="Freeform 33"/>
            <p:cNvSpPr>
              <a:spLocks/>
            </p:cNvSpPr>
            <p:nvPr/>
          </p:nvSpPr>
          <p:spPr bwMode="auto">
            <a:xfrm>
              <a:off x="1249" y="21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3" name="Freeform 34"/>
            <p:cNvSpPr>
              <a:spLocks/>
            </p:cNvSpPr>
            <p:nvPr/>
          </p:nvSpPr>
          <p:spPr bwMode="auto">
            <a:xfrm>
              <a:off x="1287" y="21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4" name="Freeform 35"/>
            <p:cNvSpPr>
              <a:spLocks/>
            </p:cNvSpPr>
            <p:nvPr/>
          </p:nvSpPr>
          <p:spPr bwMode="auto">
            <a:xfrm>
              <a:off x="1282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5" name="Freeform 36"/>
            <p:cNvSpPr>
              <a:spLocks/>
            </p:cNvSpPr>
            <p:nvPr/>
          </p:nvSpPr>
          <p:spPr bwMode="auto">
            <a:xfrm>
              <a:off x="1018" y="22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6" name="Freeform 37"/>
            <p:cNvSpPr>
              <a:spLocks/>
            </p:cNvSpPr>
            <p:nvPr/>
          </p:nvSpPr>
          <p:spPr bwMode="auto">
            <a:xfrm>
              <a:off x="978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7" name="Freeform 38"/>
            <p:cNvSpPr>
              <a:spLocks/>
            </p:cNvSpPr>
            <p:nvPr/>
          </p:nvSpPr>
          <p:spPr bwMode="auto">
            <a:xfrm>
              <a:off x="1019" y="21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8" name="Freeform 39"/>
            <p:cNvSpPr>
              <a:spLocks/>
            </p:cNvSpPr>
            <p:nvPr/>
          </p:nvSpPr>
          <p:spPr bwMode="auto">
            <a:xfrm>
              <a:off x="1026" y="2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9" name="Freeform 40"/>
            <p:cNvSpPr>
              <a:spLocks/>
            </p:cNvSpPr>
            <p:nvPr/>
          </p:nvSpPr>
          <p:spPr bwMode="auto">
            <a:xfrm>
              <a:off x="956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0" name="Freeform 41"/>
            <p:cNvSpPr>
              <a:spLocks/>
            </p:cNvSpPr>
            <p:nvPr/>
          </p:nvSpPr>
          <p:spPr bwMode="auto">
            <a:xfrm>
              <a:off x="994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1" name="Freeform 42"/>
            <p:cNvSpPr>
              <a:spLocks/>
            </p:cNvSpPr>
            <p:nvPr/>
          </p:nvSpPr>
          <p:spPr bwMode="auto">
            <a:xfrm>
              <a:off x="989" y="2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2" name="Freeform 43"/>
            <p:cNvSpPr>
              <a:spLocks/>
            </p:cNvSpPr>
            <p:nvPr/>
          </p:nvSpPr>
          <p:spPr bwMode="auto">
            <a:xfrm>
              <a:off x="1004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3" name="Freeform 44"/>
            <p:cNvSpPr>
              <a:spLocks/>
            </p:cNvSpPr>
            <p:nvPr/>
          </p:nvSpPr>
          <p:spPr bwMode="auto">
            <a:xfrm>
              <a:off x="964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4" name="Freeform 45"/>
            <p:cNvSpPr>
              <a:spLocks/>
            </p:cNvSpPr>
            <p:nvPr/>
          </p:nvSpPr>
          <p:spPr bwMode="auto">
            <a:xfrm>
              <a:off x="1005" y="21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5" name="Freeform 46"/>
            <p:cNvSpPr>
              <a:spLocks/>
            </p:cNvSpPr>
            <p:nvPr/>
          </p:nvSpPr>
          <p:spPr bwMode="auto">
            <a:xfrm>
              <a:off x="1012" y="21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6" name="Freeform 47"/>
            <p:cNvSpPr>
              <a:spLocks/>
            </p:cNvSpPr>
            <p:nvPr/>
          </p:nvSpPr>
          <p:spPr bwMode="auto">
            <a:xfrm>
              <a:off x="942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7" name="Freeform 48"/>
            <p:cNvSpPr>
              <a:spLocks/>
            </p:cNvSpPr>
            <p:nvPr/>
          </p:nvSpPr>
          <p:spPr bwMode="auto">
            <a:xfrm>
              <a:off x="980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8" name="Freeform 49"/>
            <p:cNvSpPr>
              <a:spLocks/>
            </p:cNvSpPr>
            <p:nvPr/>
          </p:nvSpPr>
          <p:spPr bwMode="auto">
            <a:xfrm>
              <a:off x="975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9" name="Freeform 50"/>
            <p:cNvSpPr>
              <a:spLocks/>
            </p:cNvSpPr>
            <p:nvPr/>
          </p:nvSpPr>
          <p:spPr bwMode="auto">
            <a:xfrm>
              <a:off x="1127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0" name="Freeform 51"/>
            <p:cNvSpPr>
              <a:spLocks/>
            </p:cNvSpPr>
            <p:nvPr/>
          </p:nvSpPr>
          <p:spPr bwMode="auto">
            <a:xfrm>
              <a:off x="1087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1" name="Freeform 52"/>
            <p:cNvSpPr>
              <a:spLocks/>
            </p:cNvSpPr>
            <p:nvPr/>
          </p:nvSpPr>
          <p:spPr bwMode="auto">
            <a:xfrm>
              <a:off x="1128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2" name="Freeform 53"/>
            <p:cNvSpPr>
              <a:spLocks/>
            </p:cNvSpPr>
            <p:nvPr/>
          </p:nvSpPr>
          <p:spPr bwMode="auto">
            <a:xfrm>
              <a:off x="1135" y="22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3" name="Freeform 54"/>
            <p:cNvSpPr>
              <a:spLocks/>
            </p:cNvSpPr>
            <p:nvPr/>
          </p:nvSpPr>
          <p:spPr bwMode="auto">
            <a:xfrm>
              <a:off x="1065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4" name="Freeform 55"/>
            <p:cNvSpPr>
              <a:spLocks/>
            </p:cNvSpPr>
            <p:nvPr/>
          </p:nvSpPr>
          <p:spPr bwMode="auto">
            <a:xfrm>
              <a:off x="1103" y="22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5" name="Freeform 56"/>
            <p:cNvSpPr>
              <a:spLocks/>
            </p:cNvSpPr>
            <p:nvPr/>
          </p:nvSpPr>
          <p:spPr bwMode="auto">
            <a:xfrm>
              <a:off x="1098" y="2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6" name="Freeform 57"/>
            <p:cNvSpPr>
              <a:spLocks/>
            </p:cNvSpPr>
            <p:nvPr/>
          </p:nvSpPr>
          <p:spPr bwMode="auto">
            <a:xfrm>
              <a:off x="1113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7" name="Freeform 58"/>
            <p:cNvSpPr>
              <a:spLocks/>
            </p:cNvSpPr>
            <p:nvPr/>
          </p:nvSpPr>
          <p:spPr bwMode="auto">
            <a:xfrm>
              <a:off x="1073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8" name="Freeform 59"/>
            <p:cNvSpPr>
              <a:spLocks/>
            </p:cNvSpPr>
            <p:nvPr/>
          </p:nvSpPr>
          <p:spPr bwMode="auto">
            <a:xfrm>
              <a:off x="1114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9" name="Freeform 60"/>
            <p:cNvSpPr>
              <a:spLocks/>
            </p:cNvSpPr>
            <p:nvPr/>
          </p:nvSpPr>
          <p:spPr bwMode="auto">
            <a:xfrm>
              <a:off x="1121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0" name="Freeform 61"/>
            <p:cNvSpPr>
              <a:spLocks/>
            </p:cNvSpPr>
            <p:nvPr/>
          </p:nvSpPr>
          <p:spPr bwMode="auto">
            <a:xfrm>
              <a:off x="1051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1" name="Freeform 62"/>
            <p:cNvSpPr>
              <a:spLocks/>
            </p:cNvSpPr>
            <p:nvPr/>
          </p:nvSpPr>
          <p:spPr bwMode="auto">
            <a:xfrm>
              <a:off x="1089" y="21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2" name="Freeform 63"/>
            <p:cNvSpPr>
              <a:spLocks/>
            </p:cNvSpPr>
            <p:nvPr/>
          </p:nvSpPr>
          <p:spPr bwMode="auto">
            <a:xfrm>
              <a:off x="1084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3" name="Freeform 64"/>
            <p:cNvSpPr>
              <a:spLocks/>
            </p:cNvSpPr>
            <p:nvPr/>
          </p:nvSpPr>
          <p:spPr bwMode="auto">
            <a:xfrm>
              <a:off x="1049" y="2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4" name="Freeform 65"/>
            <p:cNvSpPr>
              <a:spLocks/>
            </p:cNvSpPr>
            <p:nvPr/>
          </p:nvSpPr>
          <p:spPr bwMode="auto">
            <a:xfrm>
              <a:off x="1009" y="2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5" name="Freeform 66"/>
            <p:cNvSpPr>
              <a:spLocks/>
            </p:cNvSpPr>
            <p:nvPr/>
          </p:nvSpPr>
          <p:spPr bwMode="auto">
            <a:xfrm>
              <a:off x="1050" y="2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6" name="Freeform 67"/>
            <p:cNvSpPr>
              <a:spLocks/>
            </p:cNvSpPr>
            <p:nvPr/>
          </p:nvSpPr>
          <p:spPr bwMode="auto">
            <a:xfrm>
              <a:off x="1057" y="2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7" name="Freeform 68"/>
            <p:cNvSpPr>
              <a:spLocks/>
            </p:cNvSpPr>
            <p:nvPr/>
          </p:nvSpPr>
          <p:spPr bwMode="auto">
            <a:xfrm>
              <a:off x="971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8" name="Freeform 69"/>
            <p:cNvSpPr>
              <a:spLocks/>
            </p:cNvSpPr>
            <p:nvPr/>
          </p:nvSpPr>
          <p:spPr bwMode="auto">
            <a:xfrm>
              <a:off x="1025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9" name="Freeform 70"/>
            <p:cNvSpPr>
              <a:spLocks/>
            </p:cNvSpPr>
            <p:nvPr/>
          </p:nvSpPr>
          <p:spPr bwMode="auto">
            <a:xfrm>
              <a:off x="1020" y="24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0" name="Freeform 71"/>
            <p:cNvSpPr>
              <a:spLocks/>
            </p:cNvSpPr>
            <p:nvPr/>
          </p:nvSpPr>
          <p:spPr bwMode="auto">
            <a:xfrm>
              <a:off x="1035" y="2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1" name="Freeform 72"/>
            <p:cNvSpPr>
              <a:spLocks/>
            </p:cNvSpPr>
            <p:nvPr/>
          </p:nvSpPr>
          <p:spPr bwMode="auto">
            <a:xfrm>
              <a:off x="979" y="2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2" name="Freeform 73"/>
            <p:cNvSpPr>
              <a:spLocks/>
            </p:cNvSpPr>
            <p:nvPr/>
          </p:nvSpPr>
          <p:spPr bwMode="auto">
            <a:xfrm>
              <a:off x="1036" y="2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3" name="Freeform 74"/>
            <p:cNvSpPr>
              <a:spLocks/>
            </p:cNvSpPr>
            <p:nvPr/>
          </p:nvSpPr>
          <p:spPr bwMode="auto">
            <a:xfrm>
              <a:off x="1043" y="2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4" name="Freeform 75"/>
            <p:cNvSpPr>
              <a:spLocks/>
            </p:cNvSpPr>
            <p:nvPr/>
          </p:nvSpPr>
          <p:spPr bwMode="auto">
            <a:xfrm>
              <a:off x="957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5" name="Freeform 76"/>
            <p:cNvSpPr>
              <a:spLocks/>
            </p:cNvSpPr>
            <p:nvPr/>
          </p:nvSpPr>
          <p:spPr bwMode="auto">
            <a:xfrm>
              <a:off x="1011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6" name="Freeform 77"/>
            <p:cNvSpPr>
              <a:spLocks/>
            </p:cNvSpPr>
            <p:nvPr/>
          </p:nvSpPr>
          <p:spPr bwMode="auto">
            <a:xfrm>
              <a:off x="1006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7" name="Freeform 78"/>
            <p:cNvSpPr>
              <a:spLocks/>
            </p:cNvSpPr>
            <p:nvPr/>
          </p:nvSpPr>
          <p:spPr bwMode="auto">
            <a:xfrm>
              <a:off x="1158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8" name="Freeform 79"/>
            <p:cNvSpPr>
              <a:spLocks/>
            </p:cNvSpPr>
            <p:nvPr/>
          </p:nvSpPr>
          <p:spPr bwMode="auto">
            <a:xfrm>
              <a:off x="1118" y="2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9" name="Freeform 80"/>
            <p:cNvSpPr>
              <a:spLocks/>
            </p:cNvSpPr>
            <p:nvPr/>
          </p:nvSpPr>
          <p:spPr bwMode="auto">
            <a:xfrm>
              <a:off x="1159" y="2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0" name="Freeform 81"/>
            <p:cNvSpPr>
              <a:spLocks/>
            </p:cNvSpPr>
            <p:nvPr/>
          </p:nvSpPr>
          <p:spPr bwMode="auto">
            <a:xfrm>
              <a:off x="1166" y="2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1" name="Freeform 82"/>
            <p:cNvSpPr>
              <a:spLocks/>
            </p:cNvSpPr>
            <p:nvPr/>
          </p:nvSpPr>
          <p:spPr bwMode="auto">
            <a:xfrm>
              <a:off x="1096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2" name="Freeform 83"/>
            <p:cNvSpPr>
              <a:spLocks/>
            </p:cNvSpPr>
            <p:nvPr/>
          </p:nvSpPr>
          <p:spPr bwMode="auto">
            <a:xfrm>
              <a:off x="1134" y="2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3" name="Freeform 84"/>
            <p:cNvSpPr>
              <a:spLocks/>
            </p:cNvSpPr>
            <p:nvPr/>
          </p:nvSpPr>
          <p:spPr bwMode="auto">
            <a:xfrm>
              <a:off x="1129" y="2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4" name="Freeform 85"/>
            <p:cNvSpPr>
              <a:spLocks/>
            </p:cNvSpPr>
            <p:nvPr/>
          </p:nvSpPr>
          <p:spPr bwMode="auto">
            <a:xfrm>
              <a:off x="1144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5" name="Freeform 86"/>
            <p:cNvSpPr>
              <a:spLocks/>
            </p:cNvSpPr>
            <p:nvPr/>
          </p:nvSpPr>
          <p:spPr bwMode="auto">
            <a:xfrm>
              <a:off x="1104" y="2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6" name="Freeform 87"/>
            <p:cNvSpPr>
              <a:spLocks/>
            </p:cNvSpPr>
            <p:nvPr/>
          </p:nvSpPr>
          <p:spPr bwMode="auto">
            <a:xfrm>
              <a:off x="1145" y="22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7" name="Freeform 88"/>
            <p:cNvSpPr>
              <a:spLocks/>
            </p:cNvSpPr>
            <p:nvPr/>
          </p:nvSpPr>
          <p:spPr bwMode="auto">
            <a:xfrm>
              <a:off x="1152" y="2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8" name="Freeform 89"/>
            <p:cNvSpPr>
              <a:spLocks/>
            </p:cNvSpPr>
            <p:nvPr/>
          </p:nvSpPr>
          <p:spPr bwMode="auto">
            <a:xfrm>
              <a:off x="1082" y="2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9" name="Freeform 90"/>
            <p:cNvSpPr>
              <a:spLocks/>
            </p:cNvSpPr>
            <p:nvPr/>
          </p:nvSpPr>
          <p:spPr bwMode="auto">
            <a:xfrm>
              <a:off x="1120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0" name="Freeform 91"/>
            <p:cNvSpPr>
              <a:spLocks/>
            </p:cNvSpPr>
            <p:nvPr/>
          </p:nvSpPr>
          <p:spPr bwMode="auto">
            <a:xfrm>
              <a:off x="1115" y="2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1" name="Freeform 92"/>
            <p:cNvSpPr>
              <a:spLocks/>
            </p:cNvSpPr>
            <p:nvPr/>
          </p:nvSpPr>
          <p:spPr bwMode="auto">
            <a:xfrm>
              <a:off x="960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2" name="Freeform 93"/>
            <p:cNvSpPr>
              <a:spLocks/>
            </p:cNvSpPr>
            <p:nvPr/>
          </p:nvSpPr>
          <p:spPr bwMode="auto">
            <a:xfrm>
              <a:off x="961" y="2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3" name="Freeform 94"/>
            <p:cNvSpPr>
              <a:spLocks/>
            </p:cNvSpPr>
            <p:nvPr/>
          </p:nvSpPr>
          <p:spPr bwMode="auto">
            <a:xfrm>
              <a:off x="968" y="2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4" name="Freeform 95"/>
            <p:cNvSpPr>
              <a:spLocks/>
            </p:cNvSpPr>
            <p:nvPr/>
          </p:nvSpPr>
          <p:spPr bwMode="auto">
            <a:xfrm>
              <a:off x="936" y="2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5" name="Freeform 96"/>
            <p:cNvSpPr>
              <a:spLocks/>
            </p:cNvSpPr>
            <p:nvPr/>
          </p:nvSpPr>
          <p:spPr bwMode="auto">
            <a:xfrm>
              <a:off x="931" y="24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6" name="Freeform 97"/>
            <p:cNvSpPr>
              <a:spLocks/>
            </p:cNvSpPr>
            <p:nvPr/>
          </p:nvSpPr>
          <p:spPr bwMode="auto">
            <a:xfrm>
              <a:off x="946" y="2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7" name="Freeform 98"/>
            <p:cNvSpPr>
              <a:spLocks/>
            </p:cNvSpPr>
            <p:nvPr/>
          </p:nvSpPr>
          <p:spPr bwMode="auto">
            <a:xfrm>
              <a:off x="947" y="2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8" name="Freeform 99"/>
            <p:cNvSpPr>
              <a:spLocks/>
            </p:cNvSpPr>
            <p:nvPr/>
          </p:nvSpPr>
          <p:spPr bwMode="auto">
            <a:xfrm>
              <a:off x="954" y="2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9" name="Freeform 100"/>
            <p:cNvSpPr>
              <a:spLocks/>
            </p:cNvSpPr>
            <p:nvPr/>
          </p:nvSpPr>
          <p:spPr bwMode="auto">
            <a:xfrm>
              <a:off x="1086" y="25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0" name="Freeform 101"/>
            <p:cNvSpPr>
              <a:spLocks/>
            </p:cNvSpPr>
            <p:nvPr/>
          </p:nvSpPr>
          <p:spPr bwMode="auto">
            <a:xfrm>
              <a:off x="1046" y="25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1" name="Freeform 102"/>
            <p:cNvSpPr>
              <a:spLocks/>
            </p:cNvSpPr>
            <p:nvPr/>
          </p:nvSpPr>
          <p:spPr bwMode="auto">
            <a:xfrm>
              <a:off x="1087" y="25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2" name="Freeform 103"/>
            <p:cNvSpPr>
              <a:spLocks/>
            </p:cNvSpPr>
            <p:nvPr/>
          </p:nvSpPr>
          <p:spPr bwMode="auto">
            <a:xfrm>
              <a:off x="1094" y="26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3" name="Freeform 104"/>
            <p:cNvSpPr>
              <a:spLocks/>
            </p:cNvSpPr>
            <p:nvPr/>
          </p:nvSpPr>
          <p:spPr bwMode="auto">
            <a:xfrm>
              <a:off x="1008" y="2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4" name="Freeform 105"/>
            <p:cNvSpPr>
              <a:spLocks/>
            </p:cNvSpPr>
            <p:nvPr/>
          </p:nvSpPr>
          <p:spPr bwMode="auto">
            <a:xfrm>
              <a:off x="1062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5" name="Freeform 106"/>
            <p:cNvSpPr>
              <a:spLocks/>
            </p:cNvSpPr>
            <p:nvPr/>
          </p:nvSpPr>
          <p:spPr bwMode="auto">
            <a:xfrm>
              <a:off x="1057" y="2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6" name="Freeform 107"/>
            <p:cNvSpPr>
              <a:spLocks/>
            </p:cNvSpPr>
            <p:nvPr/>
          </p:nvSpPr>
          <p:spPr bwMode="auto">
            <a:xfrm>
              <a:off x="1072" y="2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7" name="Freeform 108"/>
            <p:cNvSpPr>
              <a:spLocks/>
            </p:cNvSpPr>
            <p:nvPr/>
          </p:nvSpPr>
          <p:spPr bwMode="auto">
            <a:xfrm>
              <a:off x="1016" y="25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8" name="Freeform 109"/>
            <p:cNvSpPr>
              <a:spLocks/>
            </p:cNvSpPr>
            <p:nvPr/>
          </p:nvSpPr>
          <p:spPr bwMode="auto">
            <a:xfrm>
              <a:off x="1073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9" name="Freeform 110"/>
            <p:cNvSpPr>
              <a:spLocks/>
            </p:cNvSpPr>
            <p:nvPr/>
          </p:nvSpPr>
          <p:spPr bwMode="auto">
            <a:xfrm>
              <a:off x="1080" y="2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0" name="Freeform 111"/>
            <p:cNvSpPr>
              <a:spLocks/>
            </p:cNvSpPr>
            <p:nvPr/>
          </p:nvSpPr>
          <p:spPr bwMode="auto">
            <a:xfrm>
              <a:off x="994" y="2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1" name="Freeform 112"/>
            <p:cNvSpPr>
              <a:spLocks/>
            </p:cNvSpPr>
            <p:nvPr/>
          </p:nvSpPr>
          <p:spPr bwMode="auto">
            <a:xfrm>
              <a:off x="1048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2" name="Freeform 113"/>
            <p:cNvSpPr>
              <a:spLocks/>
            </p:cNvSpPr>
            <p:nvPr/>
          </p:nvSpPr>
          <p:spPr bwMode="auto">
            <a:xfrm>
              <a:off x="1043" y="2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3" name="Freeform 114"/>
            <p:cNvSpPr>
              <a:spLocks/>
            </p:cNvSpPr>
            <p:nvPr/>
          </p:nvSpPr>
          <p:spPr bwMode="auto">
            <a:xfrm>
              <a:off x="1195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4" name="Freeform 115"/>
            <p:cNvSpPr>
              <a:spLocks/>
            </p:cNvSpPr>
            <p:nvPr/>
          </p:nvSpPr>
          <p:spPr bwMode="auto">
            <a:xfrm>
              <a:off x="1155" y="2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5" name="Freeform 116"/>
            <p:cNvSpPr>
              <a:spLocks/>
            </p:cNvSpPr>
            <p:nvPr/>
          </p:nvSpPr>
          <p:spPr bwMode="auto">
            <a:xfrm>
              <a:off x="1196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6" name="Freeform 117"/>
            <p:cNvSpPr>
              <a:spLocks/>
            </p:cNvSpPr>
            <p:nvPr/>
          </p:nvSpPr>
          <p:spPr bwMode="auto">
            <a:xfrm>
              <a:off x="1203" y="26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7" name="Freeform 118"/>
            <p:cNvSpPr>
              <a:spLocks/>
            </p:cNvSpPr>
            <p:nvPr/>
          </p:nvSpPr>
          <p:spPr bwMode="auto">
            <a:xfrm>
              <a:off x="1133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8" name="Freeform 119"/>
            <p:cNvSpPr>
              <a:spLocks/>
            </p:cNvSpPr>
            <p:nvPr/>
          </p:nvSpPr>
          <p:spPr bwMode="auto">
            <a:xfrm>
              <a:off x="1171" y="26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9" name="Freeform 120"/>
            <p:cNvSpPr>
              <a:spLocks/>
            </p:cNvSpPr>
            <p:nvPr/>
          </p:nvSpPr>
          <p:spPr bwMode="auto">
            <a:xfrm>
              <a:off x="1166" y="26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0" name="Freeform 121"/>
            <p:cNvSpPr>
              <a:spLocks/>
            </p:cNvSpPr>
            <p:nvPr/>
          </p:nvSpPr>
          <p:spPr bwMode="auto">
            <a:xfrm>
              <a:off x="1181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1" name="Freeform 122"/>
            <p:cNvSpPr>
              <a:spLocks/>
            </p:cNvSpPr>
            <p:nvPr/>
          </p:nvSpPr>
          <p:spPr bwMode="auto">
            <a:xfrm>
              <a:off x="1141" y="24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2" name="Freeform 123"/>
            <p:cNvSpPr>
              <a:spLocks/>
            </p:cNvSpPr>
            <p:nvPr/>
          </p:nvSpPr>
          <p:spPr bwMode="auto">
            <a:xfrm>
              <a:off x="1182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3" name="Freeform 124"/>
            <p:cNvSpPr>
              <a:spLocks/>
            </p:cNvSpPr>
            <p:nvPr/>
          </p:nvSpPr>
          <p:spPr bwMode="auto">
            <a:xfrm>
              <a:off x="1189" y="25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4" name="Freeform 125"/>
            <p:cNvSpPr>
              <a:spLocks/>
            </p:cNvSpPr>
            <p:nvPr/>
          </p:nvSpPr>
          <p:spPr bwMode="auto">
            <a:xfrm>
              <a:off x="1119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5" name="Freeform 126"/>
            <p:cNvSpPr>
              <a:spLocks/>
            </p:cNvSpPr>
            <p:nvPr/>
          </p:nvSpPr>
          <p:spPr bwMode="auto">
            <a:xfrm>
              <a:off x="1157" y="25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6" name="Freeform 127"/>
            <p:cNvSpPr>
              <a:spLocks/>
            </p:cNvSpPr>
            <p:nvPr/>
          </p:nvSpPr>
          <p:spPr bwMode="auto">
            <a:xfrm>
              <a:off x="1152" y="2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7" name="Freeform 128"/>
            <p:cNvSpPr>
              <a:spLocks/>
            </p:cNvSpPr>
            <p:nvPr/>
          </p:nvSpPr>
          <p:spPr bwMode="auto">
            <a:xfrm>
              <a:off x="997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8" name="Freeform 129"/>
            <p:cNvSpPr>
              <a:spLocks/>
            </p:cNvSpPr>
            <p:nvPr/>
          </p:nvSpPr>
          <p:spPr bwMode="auto">
            <a:xfrm>
              <a:off x="957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9" name="Freeform 130"/>
            <p:cNvSpPr>
              <a:spLocks/>
            </p:cNvSpPr>
            <p:nvPr/>
          </p:nvSpPr>
          <p:spPr bwMode="auto">
            <a:xfrm>
              <a:off x="998" y="2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0" name="Freeform 131"/>
            <p:cNvSpPr>
              <a:spLocks/>
            </p:cNvSpPr>
            <p:nvPr/>
          </p:nvSpPr>
          <p:spPr bwMode="auto">
            <a:xfrm>
              <a:off x="1005" y="2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1" name="Freeform 132"/>
            <p:cNvSpPr>
              <a:spLocks/>
            </p:cNvSpPr>
            <p:nvPr/>
          </p:nvSpPr>
          <p:spPr bwMode="auto">
            <a:xfrm>
              <a:off x="935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2" name="Freeform 133"/>
            <p:cNvSpPr>
              <a:spLocks/>
            </p:cNvSpPr>
            <p:nvPr/>
          </p:nvSpPr>
          <p:spPr bwMode="auto">
            <a:xfrm>
              <a:off x="973" y="2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3" name="Freeform 134"/>
            <p:cNvSpPr>
              <a:spLocks/>
            </p:cNvSpPr>
            <p:nvPr/>
          </p:nvSpPr>
          <p:spPr bwMode="auto">
            <a:xfrm>
              <a:off x="968" y="26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4" name="Freeform 135"/>
            <p:cNvSpPr>
              <a:spLocks/>
            </p:cNvSpPr>
            <p:nvPr/>
          </p:nvSpPr>
          <p:spPr bwMode="auto">
            <a:xfrm>
              <a:off x="983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5" name="Freeform 136"/>
            <p:cNvSpPr>
              <a:spLocks/>
            </p:cNvSpPr>
            <p:nvPr/>
          </p:nvSpPr>
          <p:spPr bwMode="auto">
            <a:xfrm>
              <a:off x="943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6" name="Freeform 137"/>
            <p:cNvSpPr>
              <a:spLocks/>
            </p:cNvSpPr>
            <p:nvPr/>
          </p:nvSpPr>
          <p:spPr bwMode="auto">
            <a:xfrm>
              <a:off x="984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7" name="Freeform 138"/>
            <p:cNvSpPr>
              <a:spLocks/>
            </p:cNvSpPr>
            <p:nvPr/>
          </p:nvSpPr>
          <p:spPr bwMode="auto">
            <a:xfrm>
              <a:off x="991" y="2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8" name="Freeform 139"/>
            <p:cNvSpPr>
              <a:spLocks/>
            </p:cNvSpPr>
            <p:nvPr/>
          </p:nvSpPr>
          <p:spPr bwMode="auto">
            <a:xfrm>
              <a:off x="959" y="25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9" name="Freeform 140"/>
            <p:cNvSpPr>
              <a:spLocks/>
            </p:cNvSpPr>
            <p:nvPr/>
          </p:nvSpPr>
          <p:spPr bwMode="auto">
            <a:xfrm>
              <a:off x="954" y="2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0" name="Freeform 141"/>
            <p:cNvSpPr>
              <a:spLocks/>
            </p:cNvSpPr>
            <p:nvPr/>
          </p:nvSpPr>
          <p:spPr bwMode="auto">
            <a:xfrm>
              <a:off x="927" y="2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1" name="Freeform 142"/>
            <p:cNvSpPr>
              <a:spLocks/>
            </p:cNvSpPr>
            <p:nvPr/>
          </p:nvSpPr>
          <p:spPr bwMode="auto">
            <a:xfrm>
              <a:off x="1028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2" name="Freeform 143"/>
            <p:cNvSpPr>
              <a:spLocks/>
            </p:cNvSpPr>
            <p:nvPr/>
          </p:nvSpPr>
          <p:spPr bwMode="auto">
            <a:xfrm>
              <a:off x="988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3" name="Freeform 144"/>
            <p:cNvSpPr>
              <a:spLocks/>
            </p:cNvSpPr>
            <p:nvPr/>
          </p:nvSpPr>
          <p:spPr bwMode="auto">
            <a:xfrm>
              <a:off x="1029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4" name="Freeform 145"/>
            <p:cNvSpPr>
              <a:spLocks/>
            </p:cNvSpPr>
            <p:nvPr/>
          </p:nvSpPr>
          <p:spPr bwMode="auto">
            <a:xfrm>
              <a:off x="1036" y="2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5" name="Freeform 146"/>
            <p:cNvSpPr>
              <a:spLocks/>
            </p:cNvSpPr>
            <p:nvPr/>
          </p:nvSpPr>
          <p:spPr bwMode="auto">
            <a:xfrm>
              <a:off x="966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6" name="Freeform 147"/>
            <p:cNvSpPr>
              <a:spLocks/>
            </p:cNvSpPr>
            <p:nvPr/>
          </p:nvSpPr>
          <p:spPr bwMode="auto">
            <a:xfrm>
              <a:off x="1004" y="2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7" name="Freeform 148"/>
            <p:cNvSpPr>
              <a:spLocks/>
            </p:cNvSpPr>
            <p:nvPr/>
          </p:nvSpPr>
          <p:spPr bwMode="auto">
            <a:xfrm>
              <a:off x="999" y="2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8" name="Freeform 149"/>
            <p:cNvSpPr>
              <a:spLocks/>
            </p:cNvSpPr>
            <p:nvPr/>
          </p:nvSpPr>
          <p:spPr bwMode="auto">
            <a:xfrm>
              <a:off x="1014" y="26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9" name="Freeform 150"/>
            <p:cNvSpPr>
              <a:spLocks/>
            </p:cNvSpPr>
            <p:nvPr/>
          </p:nvSpPr>
          <p:spPr bwMode="auto">
            <a:xfrm>
              <a:off x="974" y="2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0" name="Freeform 151"/>
            <p:cNvSpPr>
              <a:spLocks/>
            </p:cNvSpPr>
            <p:nvPr/>
          </p:nvSpPr>
          <p:spPr bwMode="auto">
            <a:xfrm>
              <a:off x="1015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1" name="Freeform 152"/>
            <p:cNvSpPr>
              <a:spLocks/>
            </p:cNvSpPr>
            <p:nvPr/>
          </p:nvSpPr>
          <p:spPr bwMode="auto">
            <a:xfrm>
              <a:off x="1022" y="2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2" name="Freeform 153"/>
            <p:cNvSpPr>
              <a:spLocks/>
            </p:cNvSpPr>
            <p:nvPr/>
          </p:nvSpPr>
          <p:spPr bwMode="auto">
            <a:xfrm>
              <a:off x="952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3" name="Freeform 154"/>
            <p:cNvSpPr>
              <a:spLocks/>
            </p:cNvSpPr>
            <p:nvPr/>
          </p:nvSpPr>
          <p:spPr bwMode="auto">
            <a:xfrm>
              <a:off x="990" y="2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4" name="Freeform 155"/>
            <p:cNvSpPr>
              <a:spLocks/>
            </p:cNvSpPr>
            <p:nvPr/>
          </p:nvSpPr>
          <p:spPr bwMode="auto">
            <a:xfrm>
              <a:off x="985" y="2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5" name="Freeform 156"/>
            <p:cNvSpPr>
              <a:spLocks/>
            </p:cNvSpPr>
            <p:nvPr/>
          </p:nvSpPr>
          <p:spPr bwMode="auto">
            <a:xfrm>
              <a:off x="1490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6" name="Freeform 157"/>
            <p:cNvSpPr>
              <a:spLocks/>
            </p:cNvSpPr>
            <p:nvPr/>
          </p:nvSpPr>
          <p:spPr bwMode="auto">
            <a:xfrm>
              <a:off x="1452" y="2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7" name="Freeform 158"/>
            <p:cNvSpPr>
              <a:spLocks/>
            </p:cNvSpPr>
            <p:nvPr/>
          </p:nvSpPr>
          <p:spPr bwMode="auto">
            <a:xfrm>
              <a:off x="1506" y="2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8" name="Freeform 159"/>
            <p:cNvSpPr>
              <a:spLocks/>
            </p:cNvSpPr>
            <p:nvPr/>
          </p:nvSpPr>
          <p:spPr bwMode="auto">
            <a:xfrm>
              <a:off x="1501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9" name="Freeform 160"/>
            <p:cNvSpPr>
              <a:spLocks/>
            </p:cNvSpPr>
            <p:nvPr/>
          </p:nvSpPr>
          <p:spPr bwMode="auto">
            <a:xfrm>
              <a:off x="1332" y="2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0" name="Freeform 161"/>
            <p:cNvSpPr>
              <a:spLocks/>
            </p:cNvSpPr>
            <p:nvPr/>
          </p:nvSpPr>
          <p:spPr bwMode="auto">
            <a:xfrm>
              <a:off x="1292" y="24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1" name="Freeform 162"/>
            <p:cNvSpPr>
              <a:spLocks/>
            </p:cNvSpPr>
            <p:nvPr/>
          </p:nvSpPr>
          <p:spPr bwMode="auto">
            <a:xfrm>
              <a:off x="1333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2" name="Freeform 163"/>
            <p:cNvSpPr>
              <a:spLocks/>
            </p:cNvSpPr>
            <p:nvPr/>
          </p:nvSpPr>
          <p:spPr bwMode="auto">
            <a:xfrm>
              <a:off x="1340" y="24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3" name="Freeform 164"/>
            <p:cNvSpPr>
              <a:spLocks/>
            </p:cNvSpPr>
            <p:nvPr/>
          </p:nvSpPr>
          <p:spPr bwMode="auto">
            <a:xfrm>
              <a:off x="1270" y="24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4" name="Freeform 165"/>
            <p:cNvSpPr>
              <a:spLocks/>
            </p:cNvSpPr>
            <p:nvPr/>
          </p:nvSpPr>
          <p:spPr bwMode="auto">
            <a:xfrm>
              <a:off x="1308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5" name="Freeform 166"/>
            <p:cNvSpPr>
              <a:spLocks/>
            </p:cNvSpPr>
            <p:nvPr/>
          </p:nvSpPr>
          <p:spPr bwMode="auto">
            <a:xfrm>
              <a:off x="1303" y="2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6" name="Freeform 167"/>
            <p:cNvSpPr>
              <a:spLocks/>
            </p:cNvSpPr>
            <p:nvPr/>
          </p:nvSpPr>
          <p:spPr bwMode="auto">
            <a:xfrm>
              <a:off x="1441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7" name="Freeform 168"/>
            <p:cNvSpPr>
              <a:spLocks/>
            </p:cNvSpPr>
            <p:nvPr/>
          </p:nvSpPr>
          <p:spPr bwMode="auto">
            <a:xfrm>
              <a:off x="1401" y="2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8" name="Freeform 169"/>
            <p:cNvSpPr>
              <a:spLocks/>
            </p:cNvSpPr>
            <p:nvPr/>
          </p:nvSpPr>
          <p:spPr bwMode="auto">
            <a:xfrm>
              <a:off x="1442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9" name="Freeform 170"/>
            <p:cNvSpPr>
              <a:spLocks/>
            </p:cNvSpPr>
            <p:nvPr/>
          </p:nvSpPr>
          <p:spPr bwMode="auto">
            <a:xfrm>
              <a:off x="1449" y="2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0" name="Freeform 171"/>
            <p:cNvSpPr>
              <a:spLocks/>
            </p:cNvSpPr>
            <p:nvPr/>
          </p:nvSpPr>
          <p:spPr bwMode="auto">
            <a:xfrm>
              <a:off x="1379" y="2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1" name="Freeform 172"/>
            <p:cNvSpPr>
              <a:spLocks/>
            </p:cNvSpPr>
            <p:nvPr/>
          </p:nvSpPr>
          <p:spPr bwMode="auto">
            <a:xfrm>
              <a:off x="1417" y="2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2" name="Freeform 173"/>
            <p:cNvSpPr>
              <a:spLocks/>
            </p:cNvSpPr>
            <p:nvPr/>
          </p:nvSpPr>
          <p:spPr bwMode="auto">
            <a:xfrm>
              <a:off x="1412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3" name="Freeform 174"/>
            <p:cNvSpPr>
              <a:spLocks/>
            </p:cNvSpPr>
            <p:nvPr/>
          </p:nvSpPr>
          <p:spPr bwMode="auto">
            <a:xfrm>
              <a:off x="1363" y="2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4" name="Freeform 175"/>
            <p:cNvSpPr>
              <a:spLocks/>
            </p:cNvSpPr>
            <p:nvPr/>
          </p:nvSpPr>
          <p:spPr bwMode="auto">
            <a:xfrm>
              <a:off x="1323" y="25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5" name="Freeform 176"/>
            <p:cNvSpPr>
              <a:spLocks/>
            </p:cNvSpPr>
            <p:nvPr/>
          </p:nvSpPr>
          <p:spPr bwMode="auto">
            <a:xfrm>
              <a:off x="1364" y="25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6" name="Freeform 177"/>
            <p:cNvSpPr>
              <a:spLocks/>
            </p:cNvSpPr>
            <p:nvPr/>
          </p:nvSpPr>
          <p:spPr bwMode="auto">
            <a:xfrm>
              <a:off x="1371" y="2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7" name="Freeform 178"/>
            <p:cNvSpPr>
              <a:spLocks/>
            </p:cNvSpPr>
            <p:nvPr/>
          </p:nvSpPr>
          <p:spPr bwMode="auto">
            <a:xfrm>
              <a:off x="1285" y="2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8" name="Freeform 179"/>
            <p:cNvSpPr>
              <a:spLocks/>
            </p:cNvSpPr>
            <p:nvPr/>
          </p:nvSpPr>
          <p:spPr bwMode="auto">
            <a:xfrm>
              <a:off x="1339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9" name="Freeform 180"/>
            <p:cNvSpPr>
              <a:spLocks/>
            </p:cNvSpPr>
            <p:nvPr/>
          </p:nvSpPr>
          <p:spPr bwMode="auto">
            <a:xfrm>
              <a:off x="1334" y="26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0" name="Freeform 181"/>
            <p:cNvSpPr>
              <a:spLocks/>
            </p:cNvSpPr>
            <p:nvPr/>
          </p:nvSpPr>
          <p:spPr bwMode="auto">
            <a:xfrm>
              <a:off x="1349" y="2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1" name="Freeform 182"/>
            <p:cNvSpPr>
              <a:spLocks/>
            </p:cNvSpPr>
            <p:nvPr/>
          </p:nvSpPr>
          <p:spPr bwMode="auto">
            <a:xfrm>
              <a:off x="1293" y="2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2" name="Freeform 183"/>
            <p:cNvSpPr>
              <a:spLocks/>
            </p:cNvSpPr>
            <p:nvPr/>
          </p:nvSpPr>
          <p:spPr bwMode="auto">
            <a:xfrm>
              <a:off x="1350" y="2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3" name="Freeform 184"/>
            <p:cNvSpPr>
              <a:spLocks/>
            </p:cNvSpPr>
            <p:nvPr/>
          </p:nvSpPr>
          <p:spPr bwMode="auto">
            <a:xfrm>
              <a:off x="1357" y="2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4" name="Freeform 185"/>
            <p:cNvSpPr>
              <a:spLocks/>
            </p:cNvSpPr>
            <p:nvPr/>
          </p:nvSpPr>
          <p:spPr bwMode="auto">
            <a:xfrm>
              <a:off x="1271" y="25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5" name="Freeform 186"/>
            <p:cNvSpPr>
              <a:spLocks/>
            </p:cNvSpPr>
            <p:nvPr/>
          </p:nvSpPr>
          <p:spPr bwMode="auto">
            <a:xfrm>
              <a:off x="1325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6" name="Freeform 187"/>
            <p:cNvSpPr>
              <a:spLocks/>
            </p:cNvSpPr>
            <p:nvPr/>
          </p:nvSpPr>
          <p:spPr bwMode="auto">
            <a:xfrm>
              <a:off x="1320" y="25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7" name="Freeform 188"/>
            <p:cNvSpPr>
              <a:spLocks/>
            </p:cNvSpPr>
            <p:nvPr/>
          </p:nvSpPr>
          <p:spPr bwMode="auto">
            <a:xfrm>
              <a:off x="1472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8" name="Freeform 189"/>
            <p:cNvSpPr>
              <a:spLocks/>
            </p:cNvSpPr>
            <p:nvPr/>
          </p:nvSpPr>
          <p:spPr bwMode="auto">
            <a:xfrm>
              <a:off x="1432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9" name="Freeform 190"/>
            <p:cNvSpPr>
              <a:spLocks/>
            </p:cNvSpPr>
            <p:nvPr/>
          </p:nvSpPr>
          <p:spPr bwMode="auto">
            <a:xfrm>
              <a:off x="1473" y="2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0" name="Freeform 191"/>
            <p:cNvSpPr>
              <a:spLocks/>
            </p:cNvSpPr>
            <p:nvPr/>
          </p:nvSpPr>
          <p:spPr bwMode="auto">
            <a:xfrm>
              <a:off x="1480" y="2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1" name="Freeform 192"/>
            <p:cNvSpPr>
              <a:spLocks/>
            </p:cNvSpPr>
            <p:nvPr/>
          </p:nvSpPr>
          <p:spPr bwMode="auto">
            <a:xfrm>
              <a:off x="1410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2" name="Freeform 193"/>
            <p:cNvSpPr>
              <a:spLocks/>
            </p:cNvSpPr>
            <p:nvPr/>
          </p:nvSpPr>
          <p:spPr bwMode="auto">
            <a:xfrm>
              <a:off x="1448" y="26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3" name="Freeform 194"/>
            <p:cNvSpPr>
              <a:spLocks/>
            </p:cNvSpPr>
            <p:nvPr/>
          </p:nvSpPr>
          <p:spPr bwMode="auto">
            <a:xfrm>
              <a:off x="1443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4" name="Freeform 195"/>
            <p:cNvSpPr>
              <a:spLocks/>
            </p:cNvSpPr>
            <p:nvPr/>
          </p:nvSpPr>
          <p:spPr bwMode="auto">
            <a:xfrm>
              <a:off x="1458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5" name="Freeform 196"/>
            <p:cNvSpPr>
              <a:spLocks/>
            </p:cNvSpPr>
            <p:nvPr/>
          </p:nvSpPr>
          <p:spPr bwMode="auto">
            <a:xfrm>
              <a:off x="1418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6" name="Freeform 197"/>
            <p:cNvSpPr>
              <a:spLocks/>
            </p:cNvSpPr>
            <p:nvPr/>
          </p:nvSpPr>
          <p:spPr bwMode="auto">
            <a:xfrm>
              <a:off x="1459" y="2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7" name="Freeform 198"/>
            <p:cNvSpPr>
              <a:spLocks/>
            </p:cNvSpPr>
            <p:nvPr/>
          </p:nvSpPr>
          <p:spPr bwMode="auto">
            <a:xfrm>
              <a:off x="1466" y="2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8" name="Freeform 199"/>
            <p:cNvSpPr>
              <a:spLocks/>
            </p:cNvSpPr>
            <p:nvPr/>
          </p:nvSpPr>
          <p:spPr bwMode="auto">
            <a:xfrm>
              <a:off x="1396" y="25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9" name="Freeform 200"/>
            <p:cNvSpPr>
              <a:spLocks/>
            </p:cNvSpPr>
            <p:nvPr/>
          </p:nvSpPr>
          <p:spPr bwMode="auto">
            <a:xfrm>
              <a:off x="1434" y="25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0" name="Freeform 201"/>
            <p:cNvSpPr>
              <a:spLocks/>
            </p:cNvSpPr>
            <p:nvPr/>
          </p:nvSpPr>
          <p:spPr bwMode="auto">
            <a:xfrm>
              <a:off x="1429" y="2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1" name="Freeform 202"/>
            <p:cNvSpPr>
              <a:spLocks/>
            </p:cNvSpPr>
            <p:nvPr/>
          </p:nvSpPr>
          <p:spPr bwMode="auto">
            <a:xfrm>
              <a:off x="1274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2" name="Freeform 203"/>
            <p:cNvSpPr>
              <a:spLocks/>
            </p:cNvSpPr>
            <p:nvPr/>
          </p:nvSpPr>
          <p:spPr bwMode="auto">
            <a:xfrm>
              <a:off x="1275" y="2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3" name="Freeform 204"/>
            <p:cNvSpPr>
              <a:spLocks/>
            </p:cNvSpPr>
            <p:nvPr/>
          </p:nvSpPr>
          <p:spPr bwMode="auto">
            <a:xfrm>
              <a:off x="1282" y="2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4" name="Freeform 205"/>
            <p:cNvSpPr>
              <a:spLocks/>
            </p:cNvSpPr>
            <p:nvPr/>
          </p:nvSpPr>
          <p:spPr bwMode="auto">
            <a:xfrm>
              <a:off x="1268" y="2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5" name="Freeform 206"/>
            <p:cNvSpPr>
              <a:spLocks/>
            </p:cNvSpPr>
            <p:nvPr/>
          </p:nvSpPr>
          <p:spPr bwMode="auto">
            <a:xfrm>
              <a:off x="1400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6" name="Freeform 207"/>
            <p:cNvSpPr>
              <a:spLocks/>
            </p:cNvSpPr>
            <p:nvPr/>
          </p:nvSpPr>
          <p:spPr bwMode="auto">
            <a:xfrm>
              <a:off x="1360" y="27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7" name="Freeform 208"/>
            <p:cNvSpPr>
              <a:spLocks/>
            </p:cNvSpPr>
            <p:nvPr/>
          </p:nvSpPr>
          <p:spPr bwMode="auto">
            <a:xfrm>
              <a:off x="1401" y="27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8" name="Freeform 209"/>
            <p:cNvSpPr>
              <a:spLocks/>
            </p:cNvSpPr>
            <p:nvPr/>
          </p:nvSpPr>
          <p:spPr bwMode="auto">
            <a:xfrm>
              <a:off x="1408" y="28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9" name="Freeform 210"/>
            <p:cNvSpPr>
              <a:spLocks/>
            </p:cNvSpPr>
            <p:nvPr/>
          </p:nvSpPr>
          <p:spPr bwMode="auto">
            <a:xfrm>
              <a:off x="1322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0" name="Freeform 211"/>
            <p:cNvSpPr>
              <a:spLocks/>
            </p:cNvSpPr>
            <p:nvPr/>
          </p:nvSpPr>
          <p:spPr bwMode="auto">
            <a:xfrm>
              <a:off x="1376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1" name="Freeform 212"/>
            <p:cNvSpPr>
              <a:spLocks/>
            </p:cNvSpPr>
            <p:nvPr/>
          </p:nvSpPr>
          <p:spPr bwMode="auto">
            <a:xfrm>
              <a:off x="1371" y="28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2" name="Freeform 213"/>
            <p:cNvSpPr>
              <a:spLocks/>
            </p:cNvSpPr>
            <p:nvPr/>
          </p:nvSpPr>
          <p:spPr bwMode="auto">
            <a:xfrm>
              <a:off x="1386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3" name="Freeform 214"/>
            <p:cNvSpPr>
              <a:spLocks/>
            </p:cNvSpPr>
            <p:nvPr/>
          </p:nvSpPr>
          <p:spPr bwMode="auto">
            <a:xfrm>
              <a:off x="1330" y="27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4" name="Freeform 215"/>
            <p:cNvSpPr>
              <a:spLocks/>
            </p:cNvSpPr>
            <p:nvPr/>
          </p:nvSpPr>
          <p:spPr bwMode="auto">
            <a:xfrm>
              <a:off x="1387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5" name="Freeform 216"/>
            <p:cNvSpPr>
              <a:spLocks/>
            </p:cNvSpPr>
            <p:nvPr/>
          </p:nvSpPr>
          <p:spPr bwMode="auto">
            <a:xfrm>
              <a:off x="1394" y="2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6" name="Freeform 217"/>
            <p:cNvSpPr>
              <a:spLocks/>
            </p:cNvSpPr>
            <p:nvPr/>
          </p:nvSpPr>
          <p:spPr bwMode="auto">
            <a:xfrm>
              <a:off x="1308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7" name="Freeform 218"/>
            <p:cNvSpPr>
              <a:spLocks/>
            </p:cNvSpPr>
            <p:nvPr/>
          </p:nvSpPr>
          <p:spPr bwMode="auto">
            <a:xfrm>
              <a:off x="1362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8" name="Freeform 219"/>
            <p:cNvSpPr>
              <a:spLocks/>
            </p:cNvSpPr>
            <p:nvPr/>
          </p:nvSpPr>
          <p:spPr bwMode="auto">
            <a:xfrm>
              <a:off x="1357" y="2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9" name="Freeform 220"/>
            <p:cNvSpPr>
              <a:spLocks/>
            </p:cNvSpPr>
            <p:nvPr/>
          </p:nvSpPr>
          <p:spPr bwMode="auto">
            <a:xfrm>
              <a:off x="1509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0" name="Freeform 221"/>
            <p:cNvSpPr>
              <a:spLocks/>
            </p:cNvSpPr>
            <p:nvPr/>
          </p:nvSpPr>
          <p:spPr bwMode="auto">
            <a:xfrm>
              <a:off x="1469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1" name="Freeform 222"/>
            <p:cNvSpPr>
              <a:spLocks/>
            </p:cNvSpPr>
            <p:nvPr/>
          </p:nvSpPr>
          <p:spPr bwMode="auto">
            <a:xfrm>
              <a:off x="1510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2" name="Freeform 223"/>
            <p:cNvSpPr>
              <a:spLocks/>
            </p:cNvSpPr>
            <p:nvPr/>
          </p:nvSpPr>
          <p:spPr bwMode="auto">
            <a:xfrm>
              <a:off x="1447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3" name="Freeform 224"/>
            <p:cNvSpPr>
              <a:spLocks/>
            </p:cNvSpPr>
            <p:nvPr/>
          </p:nvSpPr>
          <p:spPr bwMode="auto">
            <a:xfrm>
              <a:off x="1485" y="28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4" name="Freeform 225"/>
            <p:cNvSpPr>
              <a:spLocks/>
            </p:cNvSpPr>
            <p:nvPr/>
          </p:nvSpPr>
          <p:spPr bwMode="auto">
            <a:xfrm>
              <a:off x="1480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5" name="Freeform 226"/>
            <p:cNvSpPr>
              <a:spLocks/>
            </p:cNvSpPr>
            <p:nvPr/>
          </p:nvSpPr>
          <p:spPr bwMode="auto">
            <a:xfrm>
              <a:off x="1495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6" name="Freeform 227"/>
            <p:cNvSpPr>
              <a:spLocks/>
            </p:cNvSpPr>
            <p:nvPr/>
          </p:nvSpPr>
          <p:spPr bwMode="auto">
            <a:xfrm>
              <a:off x="1455" y="26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7" name="Freeform 228"/>
            <p:cNvSpPr>
              <a:spLocks/>
            </p:cNvSpPr>
            <p:nvPr/>
          </p:nvSpPr>
          <p:spPr bwMode="auto">
            <a:xfrm>
              <a:off x="1496" y="2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8" name="Freeform 229"/>
            <p:cNvSpPr>
              <a:spLocks/>
            </p:cNvSpPr>
            <p:nvPr/>
          </p:nvSpPr>
          <p:spPr bwMode="auto">
            <a:xfrm>
              <a:off x="1503" y="27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9" name="Freeform 230"/>
            <p:cNvSpPr>
              <a:spLocks/>
            </p:cNvSpPr>
            <p:nvPr/>
          </p:nvSpPr>
          <p:spPr bwMode="auto">
            <a:xfrm>
              <a:off x="1433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0" name="Freeform 231"/>
            <p:cNvSpPr>
              <a:spLocks/>
            </p:cNvSpPr>
            <p:nvPr/>
          </p:nvSpPr>
          <p:spPr bwMode="auto">
            <a:xfrm>
              <a:off x="1471" y="27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1" name="Freeform 232"/>
            <p:cNvSpPr>
              <a:spLocks/>
            </p:cNvSpPr>
            <p:nvPr/>
          </p:nvSpPr>
          <p:spPr bwMode="auto">
            <a:xfrm>
              <a:off x="1466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2" name="Freeform 233"/>
            <p:cNvSpPr>
              <a:spLocks/>
            </p:cNvSpPr>
            <p:nvPr/>
          </p:nvSpPr>
          <p:spPr bwMode="auto">
            <a:xfrm>
              <a:off x="1311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3" name="Freeform 234"/>
            <p:cNvSpPr>
              <a:spLocks/>
            </p:cNvSpPr>
            <p:nvPr/>
          </p:nvSpPr>
          <p:spPr bwMode="auto">
            <a:xfrm>
              <a:off x="1271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4" name="Freeform 235"/>
            <p:cNvSpPr>
              <a:spLocks/>
            </p:cNvSpPr>
            <p:nvPr/>
          </p:nvSpPr>
          <p:spPr bwMode="auto">
            <a:xfrm>
              <a:off x="1312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5" name="Freeform 236"/>
            <p:cNvSpPr>
              <a:spLocks/>
            </p:cNvSpPr>
            <p:nvPr/>
          </p:nvSpPr>
          <p:spPr bwMode="auto">
            <a:xfrm>
              <a:off x="1319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6" name="Freeform 237"/>
            <p:cNvSpPr>
              <a:spLocks/>
            </p:cNvSpPr>
            <p:nvPr/>
          </p:nvSpPr>
          <p:spPr bwMode="auto">
            <a:xfrm>
              <a:off x="1287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7" name="Freeform 238"/>
            <p:cNvSpPr>
              <a:spLocks/>
            </p:cNvSpPr>
            <p:nvPr/>
          </p:nvSpPr>
          <p:spPr bwMode="auto">
            <a:xfrm>
              <a:off x="1282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8" name="Freeform 239"/>
            <p:cNvSpPr>
              <a:spLocks/>
            </p:cNvSpPr>
            <p:nvPr/>
          </p:nvSpPr>
          <p:spPr bwMode="auto">
            <a:xfrm>
              <a:off x="1297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9" name="Freeform 240"/>
            <p:cNvSpPr>
              <a:spLocks/>
            </p:cNvSpPr>
            <p:nvPr/>
          </p:nvSpPr>
          <p:spPr bwMode="auto">
            <a:xfrm>
              <a:off x="1298" y="2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0" name="Freeform 241"/>
            <p:cNvSpPr>
              <a:spLocks/>
            </p:cNvSpPr>
            <p:nvPr/>
          </p:nvSpPr>
          <p:spPr bwMode="auto">
            <a:xfrm>
              <a:off x="1305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1" name="Freeform 242"/>
            <p:cNvSpPr>
              <a:spLocks/>
            </p:cNvSpPr>
            <p:nvPr/>
          </p:nvSpPr>
          <p:spPr bwMode="auto">
            <a:xfrm>
              <a:off x="1273" y="2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2" name="Freeform 243"/>
            <p:cNvSpPr>
              <a:spLocks/>
            </p:cNvSpPr>
            <p:nvPr/>
          </p:nvSpPr>
          <p:spPr bwMode="auto">
            <a:xfrm>
              <a:off x="1268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3" name="Freeform 244"/>
            <p:cNvSpPr>
              <a:spLocks/>
            </p:cNvSpPr>
            <p:nvPr/>
          </p:nvSpPr>
          <p:spPr bwMode="auto">
            <a:xfrm>
              <a:off x="1288" y="2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4" name="Freeform 245"/>
            <p:cNvSpPr>
              <a:spLocks/>
            </p:cNvSpPr>
            <p:nvPr/>
          </p:nvSpPr>
          <p:spPr bwMode="auto">
            <a:xfrm>
              <a:off x="1329" y="28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5" name="Freeform 246"/>
            <p:cNvSpPr>
              <a:spLocks/>
            </p:cNvSpPr>
            <p:nvPr/>
          </p:nvSpPr>
          <p:spPr bwMode="auto">
            <a:xfrm>
              <a:off x="1377" y="21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6" name="Freeform 247"/>
            <p:cNvSpPr>
              <a:spLocks/>
            </p:cNvSpPr>
            <p:nvPr/>
          </p:nvSpPr>
          <p:spPr bwMode="auto">
            <a:xfrm>
              <a:off x="1345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7" name="Freeform 248"/>
            <p:cNvSpPr>
              <a:spLocks/>
            </p:cNvSpPr>
            <p:nvPr/>
          </p:nvSpPr>
          <p:spPr bwMode="auto">
            <a:xfrm>
              <a:off x="1340" y="22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8" name="Freeform 249"/>
            <p:cNvSpPr>
              <a:spLocks/>
            </p:cNvSpPr>
            <p:nvPr/>
          </p:nvSpPr>
          <p:spPr bwMode="auto">
            <a:xfrm>
              <a:off x="1478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9" name="Freeform 250"/>
            <p:cNvSpPr>
              <a:spLocks/>
            </p:cNvSpPr>
            <p:nvPr/>
          </p:nvSpPr>
          <p:spPr bwMode="auto">
            <a:xfrm>
              <a:off x="1486" y="22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0" name="Freeform 251"/>
            <p:cNvSpPr>
              <a:spLocks/>
            </p:cNvSpPr>
            <p:nvPr/>
          </p:nvSpPr>
          <p:spPr bwMode="auto">
            <a:xfrm>
              <a:off x="1416" y="21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1" name="Freeform 252"/>
            <p:cNvSpPr>
              <a:spLocks/>
            </p:cNvSpPr>
            <p:nvPr/>
          </p:nvSpPr>
          <p:spPr bwMode="auto">
            <a:xfrm>
              <a:off x="1454" y="21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2" name="Freeform 253"/>
            <p:cNvSpPr>
              <a:spLocks/>
            </p:cNvSpPr>
            <p:nvPr/>
          </p:nvSpPr>
          <p:spPr bwMode="auto">
            <a:xfrm>
              <a:off x="1449" y="22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3" name="Freeform 254"/>
            <p:cNvSpPr>
              <a:spLocks/>
            </p:cNvSpPr>
            <p:nvPr/>
          </p:nvSpPr>
          <p:spPr bwMode="auto">
            <a:xfrm>
              <a:off x="1406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4" name="Freeform 255"/>
            <p:cNvSpPr>
              <a:spLocks/>
            </p:cNvSpPr>
            <p:nvPr/>
          </p:nvSpPr>
          <p:spPr bwMode="auto">
            <a:xfrm>
              <a:off x="1366" y="23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5" name="Freeform 256"/>
            <p:cNvSpPr>
              <a:spLocks/>
            </p:cNvSpPr>
            <p:nvPr/>
          </p:nvSpPr>
          <p:spPr bwMode="auto">
            <a:xfrm>
              <a:off x="1407" y="23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6" name="Freeform 257"/>
            <p:cNvSpPr>
              <a:spLocks/>
            </p:cNvSpPr>
            <p:nvPr/>
          </p:nvSpPr>
          <p:spPr bwMode="auto">
            <a:xfrm>
              <a:off x="1382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7" name="Freeform 258"/>
            <p:cNvSpPr>
              <a:spLocks/>
            </p:cNvSpPr>
            <p:nvPr/>
          </p:nvSpPr>
          <p:spPr bwMode="auto">
            <a:xfrm>
              <a:off x="1392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8" name="Freeform 259"/>
            <p:cNvSpPr>
              <a:spLocks/>
            </p:cNvSpPr>
            <p:nvPr/>
          </p:nvSpPr>
          <p:spPr bwMode="auto">
            <a:xfrm>
              <a:off x="1336" y="22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9" name="Freeform 260"/>
            <p:cNvSpPr>
              <a:spLocks/>
            </p:cNvSpPr>
            <p:nvPr/>
          </p:nvSpPr>
          <p:spPr bwMode="auto">
            <a:xfrm>
              <a:off x="1393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0" name="Freeform 261"/>
            <p:cNvSpPr>
              <a:spLocks/>
            </p:cNvSpPr>
            <p:nvPr/>
          </p:nvSpPr>
          <p:spPr bwMode="auto">
            <a:xfrm>
              <a:off x="1400" y="22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1" name="Freeform 262"/>
            <p:cNvSpPr>
              <a:spLocks/>
            </p:cNvSpPr>
            <p:nvPr/>
          </p:nvSpPr>
          <p:spPr bwMode="auto">
            <a:xfrm>
              <a:off x="1314" y="2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2" name="Freeform 263"/>
            <p:cNvSpPr>
              <a:spLocks/>
            </p:cNvSpPr>
            <p:nvPr/>
          </p:nvSpPr>
          <p:spPr bwMode="auto">
            <a:xfrm>
              <a:off x="1368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3" name="Freeform 264"/>
            <p:cNvSpPr>
              <a:spLocks/>
            </p:cNvSpPr>
            <p:nvPr/>
          </p:nvSpPr>
          <p:spPr bwMode="auto">
            <a:xfrm>
              <a:off x="1363" y="22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4" name="Freeform 265"/>
            <p:cNvSpPr>
              <a:spLocks/>
            </p:cNvSpPr>
            <p:nvPr/>
          </p:nvSpPr>
          <p:spPr bwMode="auto">
            <a:xfrm>
              <a:off x="1515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5" name="Freeform 266"/>
            <p:cNvSpPr>
              <a:spLocks/>
            </p:cNvSpPr>
            <p:nvPr/>
          </p:nvSpPr>
          <p:spPr bwMode="auto">
            <a:xfrm>
              <a:off x="1475" y="23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6" name="Freeform 267"/>
            <p:cNvSpPr>
              <a:spLocks/>
            </p:cNvSpPr>
            <p:nvPr/>
          </p:nvSpPr>
          <p:spPr bwMode="auto">
            <a:xfrm>
              <a:off x="1516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7" name="Freeform 268"/>
            <p:cNvSpPr>
              <a:spLocks/>
            </p:cNvSpPr>
            <p:nvPr/>
          </p:nvSpPr>
          <p:spPr bwMode="auto">
            <a:xfrm>
              <a:off x="1501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8" name="Freeform 269"/>
            <p:cNvSpPr>
              <a:spLocks/>
            </p:cNvSpPr>
            <p:nvPr/>
          </p:nvSpPr>
          <p:spPr bwMode="auto">
            <a:xfrm>
              <a:off x="1461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9" name="Freeform 270"/>
            <p:cNvSpPr>
              <a:spLocks/>
            </p:cNvSpPr>
            <p:nvPr/>
          </p:nvSpPr>
          <p:spPr bwMode="auto">
            <a:xfrm>
              <a:off x="1502" y="22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0" name="Freeform 271"/>
            <p:cNvSpPr>
              <a:spLocks/>
            </p:cNvSpPr>
            <p:nvPr/>
          </p:nvSpPr>
          <p:spPr bwMode="auto">
            <a:xfrm>
              <a:off x="1509" y="22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1" name="Freeform 272"/>
            <p:cNvSpPr>
              <a:spLocks/>
            </p:cNvSpPr>
            <p:nvPr/>
          </p:nvSpPr>
          <p:spPr bwMode="auto">
            <a:xfrm>
              <a:off x="1439" y="22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2" name="Freeform 273"/>
            <p:cNvSpPr>
              <a:spLocks/>
            </p:cNvSpPr>
            <p:nvPr/>
          </p:nvSpPr>
          <p:spPr bwMode="auto">
            <a:xfrm>
              <a:off x="1477" y="2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3" name="Freeform 274"/>
            <p:cNvSpPr>
              <a:spLocks/>
            </p:cNvSpPr>
            <p:nvPr/>
          </p:nvSpPr>
          <p:spPr bwMode="auto">
            <a:xfrm>
              <a:off x="1472" y="23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4" name="Freeform 275"/>
            <p:cNvSpPr>
              <a:spLocks/>
            </p:cNvSpPr>
            <p:nvPr/>
          </p:nvSpPr>
          <p:spPr bwMode="auto">
            <a:xfrm>
              <a:off x="1317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5" name="Freeform 276"/>
            <p:cNvSpPr>
              <a:spLocks/>
            </p:cNvSpPr>
            <p:nvPr/>
          </p:nvSpPr>
          <p:spPr bwMode="auto">
            <a:xfrm>
              <a:off x="1318" y="2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6" name="Freeform 277"/>
            <p:cNvSpPr>
              <a:spLocks/>
            </p:cNvSpPr>
            <p:nvPr/>
          </p:nvSpPr>
          <p:spPr bwMode="auto">
            <a:xfrm>
              <a:off x="1303" y="22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7" name="Freeform 278"/>
            <p:cNvSpPr>
              <a:spLocks/>
            </p:cNvSpPr>
            <p:nvPr/>
          </p:nvSpPr>
          <p:spPr bwMode="auto">
            <a:xfrm>
              <a:off x="1304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8" name="Freeform 279"/>
            <p:cNvSpPr>
              <a:spLocks/>
            </p:cNvSpPr>
            <p:nvPr/>
          </p:nvSpPr>
          <p:spPr bwMode="auto">
            <a:xfrm>
              <a:off x="1311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9" name="Freeform 280"/>
            <p:cNvSpPr>
              <a:spLocks/>
            </p:cNvSpPr>
            <p:nvPr/>
          </p:nvSpPr>
          <p:spPr bwMode="auto">
            <a:xfrm>
              <a:off x="1184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0" name="Freeform 281"/>
            <p:cNvSpPr>
              <a:spLocks/>
            </p:cNvSpPr>
            <p:nvPr/>
          </p:nvSpPr>
          <p:spPr bwMode="auto">
            <a:xfrm>
              <a:off x="1152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1" name="Freeform 282"/>
            <p:cNvSpPr>
              <a:spLocks/>
            </p:cNvSpPr>
            <p:nvPr/>
          </p:nvSpPr>
          <p:spPr bwMode="auto">
            <a:xfrm>
              <a:off x="1147" y="2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2" name="Freeform 283"/>
            <p:cNvSpPr>
              <a:spLocks/>
            </p:cNvSpPr>
            <p:nvPr/>
          </p:nvSpPr>
          <p:spPr bwMode="auto">
            <a:xfrm>
              <a:off x="1285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3" name="Freeform 284"/>
            <p:cNvSpPr>
              <a:spLocks/>
            </p:cNvSpPr>
            <p:nvPr/>
          </p:nvSpPr>
          <p:spPr bwMode="auto">
            <a:xfrm>
              <a:off x="1293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4" name="Freeform 285"/>
            <p:cNvSpPr>
              <a:spLocks/>
            </p:cNvSpPr>
            <p:nvPr/>
          </p:nvSpPr>
          <p:spPr bwMode="auto">
            <a:xfrm>
              <a:off x="1223" y="2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5" name="Freeform 286"/>
            <p:cNvSpPr>
              <a:spLocks/>
            </p:cNvSpPr>
            <p:nvPr/>
          </p:nvSpPr>
          <p:spPr bwMode="auto">
            <a:xfrm>
              <a:off x="1261" y="2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6" name="Freeform 287"/>
            <p:cNvSpPr>
              <a:spLocks/>
            </p:cNvSpPr>
            <p:nvPr/>
          </p:nvSpPr>
          <p:spPr bwMode="auto">
            <a:xfrm>
              <a:off x="1256" y="2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7" name="Freeform 288"/>
            <p:cNvSpPr>
              <a:spLocks/>
            </p:cNvSpPr>
            <p:nvPr/>
          </p:nvSpPr>
          <p:spPr bwMode="auto">
            <a:xfrm>
              <a:off x="1213" y="2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8" name="Freeform 289"/>
            <p:cNvSpPr>
              <a:spLocks/>
            </p:cNvSpPr>
            <p:nvPr/>
          </p:nvSpPr>
          <p:spPr bwMode="auto">
            <a:xfrm>
              <a:off x="1173" y="24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9" name="Freeform 290"/>
            <p:cNvSpPr>
              <a:spLocks/>
            </p:cNvSpPr>
            <p:nvPr/>
          </p:nvSpPr>
          <p:spPr bwMode="auto">
            <a:xfrm>
              <a:off x="1214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0" name="Freeform 291"/>
            <p:cNvSpPr>
              <a:spLocks/>
            </p:cNvSpPr>
            <p:nvPr/>
          </p:nvSpPr>
          <p:spPr bwMode="auto">
            <a:xfrm>
              <a:off x="1189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1" name="Freeform 292"/>
            <p:cNvSpPr>
              <a:spLocks/>
            </p:cNvSpPr>
            <p:nvPr/>
          </p:nvSpPr>
          <p:spPr bwMode="auto">
            <a:xfrm>
              <a:off x="1199" y="23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2" name="Freeform 293"/>
            <p:cNvSpPr>
              <a:spLocks/>
            </p:cNvSpPr>
            <p:nvPr/>
          </p:nvSpPr>
          <p:spPr bwMode="auto">
            <a:xfrm>
              <a:off x="1143" y="2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3" name="Freeform 294"/>
            <p:cNvSpPr>
              <a:spLocks/>
            </p:cNvSpPr>
            <p:nvPr/>
          </p:nvSpPr>
          <p:spPr bwMode="auto">
            <a:xfrm>
              <a:off x="1200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4" name="Freeform 295"/>
            <p:cNvSpPr>
              <a:spLocks/>
            </p:cNvSpPr>
            <p:nvPr/>
          </p:nvSpPr>
          <p:spPr bwMode="auto">
            <a:xfrm>
              <a:off x="1207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5" name="Freeform 296"/>
            <p:cNvSpPr>
              <a:spLocks/>
            </p:cNvSpPr>
            <p:nvPr/>
          </p:nvSpPr>
          <p:spPr bwMode="auto">
            <a:xfrm>
              <a:off x="1121" y="2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6" name="Freeform 297"/>
            <p:cNvSpPr>
              <a:spLocks/>
            </p:cNvSpPr>
            <p:nvPr/>
          </p:nvSpPr>
          <p:spPr bwMode="auto">
            <a:xfrm>
              <a:off x="1175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7" name="Freeform 298"/>
            <p:cNvSpPr>
              <a:spLocks/>
            </p:cNvSpPr>
            <p:nvPr/>
          </p:nvSpPr>
          <p:spPr bwMode="auto">
            <a:xfrm>
              <a:off x="1170" y="2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8" name="Freeform 299"/>
            <p:cNvSpPr>
              <a:spLocks/>
            </p:cNvSpPr>
            <p:nvPr/>
          </p:nvSpPr>
          <p:spPr bwMode="auto">
            <a:xfrm>
              <a:off x="1322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9" name="Freeform 300"/>
            <p:cNvSpPr>
              <a:spLocks/>
            </p:cNvSpPr>
            <p:nvPr/>
          </p:nvSpPr>
          <p:spPr bwMode="auto">
            <a:xfrm>
              <a:off x="1282" y="24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0" name="Freeform 301"/>
            <p:cNvSpPr>
              <a:spLocks/>
            </p:cNvSpPr>
            <p:nvPr/>
          </p:nvSpPr>
          <p:spPr bwMode="auto">
            <a:xfrm>
              <a:off x="1323" y="2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1" name="Freeform 302"/>
            <p:cNvSpPr>
              <a:spLocks/>
            </p:cNvSpPr>
            <p:nvPr/>
          </p:nvSpPr>
          <p:spPr bwMode="auto">
            <a:xfrm>
              <a:off x="1308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2" name="Freeform 303"/>
            <p:cNvSpPr>
              <a:spLocks/>
            </p:cNvSpPr>
            <p:nvPr/>
          </p:nvSpPr>
          <p:spPr bwMode="auto">
            <a:xfrm>
              <a:off x="1268" y="2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3" name="Freeform 304"/>
            <p:cNvSpPr>
              <a:spLocks/>
            </p:cNvSpPr>
            <p:nvPr/>
          </p:nvSpPr>
          <p:spPr bwMode="auto">
            <a:xfrm>
              <a:off x="1309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4" name="Freeform 305"/>
            <p:cNvSpPr>
              <a:spLocks/>
            </p:cNvSpPr>
            <p:nvPr/>
          </p:nvSpPr>
          <p:spPr bwMode="auto">
            <a:xfrm>
              <a:off x="1316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5" name="Freeform 306"/>
            <p:cNvSpPr>
              <a:spLocks/>
            </p:cNvSpPr>
            <p:nvPr/>
          </p:nvSpPr>
          <p:spPr bwMode="auto">
            <a:xfrm>
              <a:off x="1246" y="2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6" name="Freeform 307"/>
            <p:cNvSpPr>
              <a:spLocks/>
            </p:cNvSpPr>
            <p:nvPr/>
          </p:nvSpPr>
          <p:spPr bwMode="auto">
            <a:xfrm>
              <a:off x="1284" y="23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7" name="Freeform 308"/>
            <p:cNvSpPr>
              <a:spLocks/>
            </p:cNvSpPr>
            <p:nvPr/>
          </p:nvSpPr>
          <p:spPr bwMode="auto">
            <a:xfrm>
              <a:off x="1279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8" name="Freeform 309"/>
            <p:cNvSpPr>
              <a:spLocks/>
            </p:cNvSpPr>
            <p:nvPr/>
          </p:nvSpPr>
          <p:spPr bwMode="auto">
            <a:xfrm>
              <a:off x="1124" y="24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9" name="Freeform 310"/>
            <p:cNvSpPr>
              <a:spLocks/>
            </p:cNvSpPr>
            <p:nvPr/>
          </p:nvSpPr>
          <p:spPr bwMode="auto">
            <a:xfrm>
              <a:off x="1125" y="2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0" name="Freeform 311"/>
            <p:cNvSpPr>
              <a:spLocks/>
            </p:cNvSpPr>
            <p:nvPr/>
          </p:nvSpPr>
          <p:spPr bwMode="auto">
            <a:xfrm>
              <a:off x="1110" y="23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1" name="Freeform 312"/>
            <p:cNvSpPr>
              <a:spLocks/>
            </p:cNvSpPr>
            <p:nvPr/>
          </p:nvSpPr>
          <p:spPr bwMode="auto">
            <a:xfrm>
              <a:off x="1111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2" name="Freeform 313"/>
            <p:cNvSpPr>
              <a:spLocks/>
            </p:cNvSpPr>
            <p:nvPr/>
          </p:nvSpPr>
          <p:spPr bwMode="auto">
            <a:xfrm>
              <a:off x="1118" y="2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3" name="Freeform 314"/>
            <p:cNvSpPr>
              <a:spLocks/>
            </p:cNvSpPr>
            <p:nvPr/>
          </p:nvSpPr>
          <p:spPr bwMode="auto">
            <a:xfrm>
              <a:off x="1129" y="26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4" name="Freeform 315"/>
            <p:cNvSpPr>
              <a:spLocks/>
            </p:cNvSpPr>
            <p:nvPr/>
          </p:nvSpPr>
          <p:spPr bwMode="auto">
            <a:xfrm>
              <a:off x="1097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5" name="Freeform 316"/>
            <p:cNvSpPr>
              <a:spLocks/>
            </p:cNvSpPr>
            <p:nvPr/>
          </p:nvSpPr>
          <p:spPr bwMode="auto">
            <a:xfrm>
              <a:off x="1092" y="26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6" name="Freeform 317"/>
            <p:cNvSpPr>
              <a:spLocks/>
            </p:cNvSpPr>
            <p:nvPr/>
          </p:nvSpPr>
          <p:spPr bwMode="auto">
            <a:xfrm>
              <a:off x="1230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7" name="Freeform 318"/>
            <p:cNvSpPr>
              <a:spLocks/>
            </p:cNvSpPr>
            <p:nvPr/>
          </p:nvSpPr>
          <p:spPr bwMode="auto">
            <a:xfrm>
              <a:off x="1238" y="2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8" name="Freeform 319"/>
            <p:cNvSpPr>
              <a:spLocks/>
            </p:cNvSpPr>
            <p:nvPr/>
          </p:nvSpPr>
          <p:spPr bwMode="auto">
            <a:xfrm>
              <a:off x="1168" y="2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9" name="Freeform 320"/>
            <p:cNvSpPr>
              <a:spLocks/>
            </p:cNvSpPr>
            <p:nvPr/>
          </p:nvSpPr>
          <p:spPr bwMode="auto">
            <a:xfrm>
              <a:off x="1206" y="2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0" name="Freeform 321"/>
            <p:cNvSpPr>
              <a:spLocks/>
            </p:cNvSpPr>
            <p:nvPr/>
          </p:nvSpPr>
          <p:spPr bwMode="auto">
            <a:xfrm>
              <a:off x="1201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1" name="Freeform 322"/>
            <p:cNvSpPr>
              <a:spLocks/>
            </p:cNvSpPr>
            <p:nvPr/>
          </p:nvSpPr>
          <p:spPr bwMode="auto">
            <a:xfrm>
              <a:off x="1158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2" name="Freeform 323"/>
            <p:cNvSpPr>
              <a:spLocks/>
            </p:cNvSpPr>
            <p:nvPr/>
          </p:nvSpPr>
          <p:spPr bwMode="auto">
            <a:xfrm>
              <a:off x="1118" y="27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3" name="Freeform 324"/>
            <p:cNvSpPr>
              <a:spLocks/>
            </p:cNvSpPr>
            <p:nvPr/>
          </p:nvSpPr>
          <p:spPr bwMode="auto">
            <a:xfrm>
              <a:off x="1159" y="27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4" name="Freeform 325"/>
            <p:cNvSpPr>
              <a:spLocks/>
            </p:cNvSpPr>
            <p:nvPr/>
          </p:nvSpPr>
          <p:spPr bwMode="auto">
            <a:xfrm>
              <a:off x="1134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5" name="Freeform 326"/>
            <p:cNvSpPr>
              <a:spLocks/>
            </p:cNvSpPr>
            <p:nvPr/>
          </p:nvSpPr>
          <p:spPr bwMode="auto">
            <a:xfrm>
              <a:off x="1144" y="2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6" name="Freeform 327"/>
            <p:cNvSpPr>
              <a:spLocks/>
            </p:cNvSpPr>
            <p:nvPr/>
          </p:nvSpPr>
          <p:spPr bwMode="auto">
            <a:xfrm>
              <a:off x="1088" y="27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7" name="Freeform 328"/>
            <p:cNvSpPr>
              <a:spLocks/>
            </p:cNvSpPr>
            <p:nvPr/>
          </p:nvSpPr>
          <p:spPr bwMode="auto">
            <a:xfrm>
              <a:off x="1145" y="26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8" name="Freeform 329"/>
            <p:cNvSpPr>
              <a:spLocks/>
            </p:cNvSpPr>
            <p:nvPr/>
          </p:nvSpPr>
          <p:spPr bwMode="auto">
            <a:xfrm>
              <a:off x="1152" y="27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9" name="Freeform 330"/>
            <p:cNvSpPr>
              <a:spLocks/>
            </p:cNvSpPr>
            <p:nvPr/>
          </p:nvSpPr>
          <p:spPr bwMode="auto">
            <a:xfrm>
              <a:off x="1066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0" name="Freeform 331"/>
            <p:cNvSpPr>
              <a:spLocks/>
            </p:cNvSpPr>
            <p:nvPr/>
          </p:nvSpPr>
          <p:spPr bwMode="auto">
            <a:xfrm>
              <a:off x="1120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1" name="Freeform 332"/>
            <p:cNvSpPr>
              <a:spLocks/>
            </p:cNvSpPr>
            <p:nvPr/>
          </p:nvSpPr>
          <p:spPr bwMode="auto">
            <a:xfrm>
              <a:off x="1115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2" name="Freeform 333"/>
            <p:cNvSpPr>
              <a:spLocks/>
            </p:cNvSpPr>
            <p:nvPr/>
          </p:nvSpPr>
          <p:spPr bwMode="auto">
            <a:xfrm>
              <a:off x="1267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3" name="Freeform 334"/>
            <p:cNvSpPr>
              <a:spLocks/>
            </p:cNvSpPr>
            <p:nvPr/>
          </p:nvSpPr>
          <p:spPr bwMode="auto">
            <a:xfrm>
              <a:off x="1227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4" name="Freeform 335"/>
            <p:cNvSpPr>
              <a:spLocks/>
            </p:cNvSpPr>
            <p:nvPr/>
          </p:nvSpPr>
          <p:spPr bwMode="auto">
            <a:xfrm>
              <a:off x="1268" y="2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5" name="Freeform 336"/>
            <p:cNvSpPr>
              <a:spLocks/>
            </p:cNvSpPr>
            <p:nvPr/>
          </p:nvSpPr>
          <p:spPr bwMode="auto">
            <a:xfrm>
              <a:off x="1253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6" name="Freeform 337"/>
            <p:cNvSpPr>
              <a:spLocks/>
            </p:cNvSpPr>
            <p:nvPr/>
          </p:nvSpPr>
          <p:spPr bwMode="auto">
            <a:xfrm>
              <a:off x="1213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7" name="Freeform 338"/>
            <p:cNvSpPr>
              <a:spLocks/>
            </p:cNvSpPr>
            <p:nvPr/>
          </p:nvSpPr>
          <p:spPr bwMode="auto">
            <a:xfrm>
              <a:off x="1254" y="2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8" name="Freeform 339"/>
            <p:cNvSpPr>
              <a:spLocks/>
            </p:cNvSpPr>
            <p:nvPr/>
          </p:nvSpPr>
          <p:spPr bwMode="auto">
            <a:xfrm>
              <a:off x="1261" y="27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9" name="Freeform 340"/>
            <p:cNvSpPr>
              <a:spLocks/>
            </p:cNvSpPr>
            <p:nvPr/>
          </p:nvSpPr>
          <p:spPr bwMode="auto">
            <a:xfrm>
              <a:off x="1191" y="2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0" name="Freeform 341"/>
            <p:cNvSpPr>
              <a:spLocks/>
            </p:cNvSpPr>
            <p:nvPr/>
          </p:nvSpPr>
          <p:spPr bwMode="auto">
            <a:xfrm>
              <a:off x="1229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1" name="Freeform 342"/>
            <p:cNvSpPr>
              <a:spLocks/>
            </p:cNvSpPr>
            <p:nvPr/>
          </p:nvSpPr>
          <p:spPr bwMode="auto">
            <a:xfrm>
              <a:off x="1224" y="27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2" name="Freeform 343"/>
            <p:cNvSpPr>
              <a:spLocks/>
            </p:cNvSpPr>
            <p:nvPr/>
          </p:nvSpPr>
          <p:spPr bwMode="auto">
            <a:xfrm>
              <a:off x="1069" y="2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3" name="Freeform 344"/>
            <p:cNvSpPr>
              <a:spLocks/>
            </p:cNvSpPr>
            <p:nvPr/>
          </p:nvSpPr>
          <p:spPr bwMode="auto">
            <a:xfrm>
              <a:off x="1070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4" name="Freeform 345"/>
            <p:cNvSpPr>
              <a:spLocks/>
            </p:cNvSpPr>
            <p:nvPr/>
          </p:nvSpPr>
          <p:spPr bwMode="auto">
            <a:xfrm>
              <a:off x="1055" y="2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5" name="Freeform 346"/>
            <p:cNvSpPr>
              <a:spLocks/>
            </p:cNvSpPr>
            <p:nvPr/>
          </p:nvSpPr>
          <p:spPr bwMode="auto">
            <a:xfrm>
              <a:off x="1056" y="26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6" name="Freeform 347"/>
            <p:cNvSpPr>
              <a:spLocks/>
            </p:cNvSpPr>
            <p:nvPr/>
          </p:nvSpPr>
          <p:spPr bwMode="auto">
            <a:xfrm>
              <a:off x="1063" y="2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7" name="Freeform 348"/>
            <p:cNvSpPr>
              <a:spLocks/>
            </p:cNvSpPr>
            <p:nvPr/>
          </p:nvSpPr>
          <p:spPr bwMode="auto">
            <a:xfrm>
              <a:off x="1353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8" name="Freeform 349"/>
            <p:cNvSpPr>
              <a:spLocks/>
            </p:cNvSpPr>
            <p:nvPr/>
          </p:nvSpPr>
          <p:spPr bwMode="auto">
            <a:xfrm>
              <a:off x="1321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9" name="Freeform 350"/>
            <p:cNvSpPr>
              <a:spLocks/>
            </p:cNvSpPr>
            <p:nvPr/>
          </p:nvSpPr>
          <p:spPr bwMode="auto">
            <a:xfrm>
              <a:off x="1316" y="21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0" name="Freeform 351"/>
            <p:cNvSpPr>
              <a:spLocks/>
            </p:cNvSpPr>
            <p:nvPr/>
          </p:nvSpPr>
          <p:spPr bwMode="auto">
            <a:xfrm>
              <a:off x="1454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1" name="Freeform 352"/>
            <p:cNvSpPr>
              <a:spLocks/>
            </p:cNvSpPr>
            <p:nvPr/>
          </p:nvSpPr>
          <p:spPr bwMode="auto">
            <a:xfrm>
              <a:off x="1462" y="20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2" name="Freeform 353"/>
            <p:cNvSpPr>
              <a:spLocks/>
            </p:cNvSpPr>
            <p:nvPr/>
          </p:nvSpPr>
          <p:spPr bwMode="auto">
            <a:xfrm>
              <a:off x="1392" y="20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3" name="Freeform 354"/>
            <p:cNvSpPr>
              <a:spLocks/>
            </p:cNvSpPr>
            <p:nvPr/>
          </p:nvSpPr>
          <p:spPr bwMode="auto">
            <a:xfrm>
              <a:off x="1430" y="20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4" name="Freeform 355"/>
            <p:cNvSpPr>
              <a:spLocks/>
            </p:cNvSpPr>
            <p:nvPr/>
          </p:nvSpPr>
          <p:spPr bwMode="auto">
            <a:xfrm>
              <a:off x="1425" y="21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5" name="Freeform 356"/>
            <p:cNvSpPr>
              <a:spLocks/>
            </p:cNvSpPr>
            <p:nvPr/>
          </p:nvSpPr>
          <p:spPr bwMode="auto">
            <a:xfrm>
              <a:off x="1382" y="2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6" name="Freeform 357"/>
            <p:cNvSpPr>
              <a:spLocks/>
            </p:cNvSpPr>
            <p:nvPr/>
          </p:nvSpPr>
          <p:spPr bwMode="auto">
            <a:xfrm>
              <a:off x="1342" y="22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7" name="Freeform 358"/>
            <p:cNvSpPr>
              <a:spLocks/>
            </p:cNvSpPr>
            <p:nvPr/>
          </p:nvSpPr>
          <p:spPr bwMode="auto">
            <a:xfrm>
              <a:off x="1383" y="22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8" name="Freeform 359"/>
            <p:cNvSpPr>
              <a:spLocks/>
            </p:cNvSpPr>
            <p:nvPr/>
          </p:nvSpPr>
          <p:spPr bwMode="auto">
            <a:xfrm>
              <a:off x="1358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9" name="Freeform 360"/>
            <p:cNvSpPr>
              <a:spLocks/>
            </p:cNvSpPr>
            <p:nvPr/>
          </p:nvSpPr>
          <p:spPr bwMode="auto">
            <a:xfrm>
              <a:off x="1368" y="21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0" name="Freeform 361"/>
            <p:cNvSpPr>
              <a:spLocks/>
            </p:cNvSpPr>
            <p:nvPr/>
          </p:nvSpPr>
          <p:spPr bwMode="auto">
            <a:xfrm>
              <a:off x="1312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1" name="Freeform 362"/>
            <p:cNvSpPr>
              <a:spLocks/>
            </p:cNvSpPr>
            <p:nvPr/>
          </p:nvSpPr>
          <p:spPr bwMode="auto">
            <a:xfrm>
              <a:off x="1369" y="21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2" name="Freeform 363"/>
            <p:cNvSpPr>
              <a:spLocks/>
            </p:cNvSpPr>
            <p:nvPr/>
          </p:nvSpPr>
          <p:spPr bwMode="auto">
            <a:xfrm>
              <a:off x="1376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3" name="Freeform 364"/>
            <p:cNvSpPr>
              <a:spLocks/>
            </p:cNvSpPr>
            <p:nvPr/>
          </p:nvSpPr>
          <p:spPr bwMode="auto">
            <a:xfrm>
              <a:off x="1290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4" name="Freeform 365"/>
            <p:cNvSpPr>
              <a:spLocks/>
            </p:cNvSpPr>
            <p:nvPr/>
          </p:nvSpPr>
          <p:spPr bwMode="auto">
            <a:xfrm>
              <a:off x="1344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5" name="Freeform 366"/>
            <p:cNvSpPr>
              <a:spLocks/>
            </p:cNvSpPr>
            <p:nvPr/>
          </p:nvSpPr>
          <p:spPr bwMode="auto">
            <a:xfrm>
              <a:off x="1339" y="21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6" name="Freeform 367"/>
            <p:cNvSpPr>
              <a:spLocks/>
            </p:cNvSpPr>
            <p:nvPr/>
          </p:nvSpPr>
          <p:spPr bwMode="auto">
            <a:xfrm>
              <a:off x="1491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7" name="Freeform 368"/>
            <p:cNvSpPr>
              <a:spLocks/>
            </p:cNvSpPr>
            <p:nvPr/>
          </p:nvSpPr>
          <p:spPr bwMode="auto">
            <a:xfrm>
              <a:off x="1451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8" name="Freeform 369"/>
            <p:cNvSpPr>
              <a:spLocks/>
            </p:cNvSpPr>
            <p:nvPr/>
          </p:nvSpPr>
          <p:spPr bwMode="auto">
            <a:xfrm>
              <a:off x="1492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9" name="Freeform 370"/>
            <p:cNvSpPr>
              <a:spLocks/>
            </p:cNvSpPr>
            <p:nvPr/>
          </p:nvSpPr>
          <p:spPr bwMode="auto">
            <a:xfrm>
              <a:off x="1477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0" name="Freeform 371"/>
            <p:cNvSpPr>
              <a:spLocks/>
            </p:cNvSpPr>
            <p:nvPr/>
          </p:nvSpPr>
          <p:spPr bwMode="auto">
            <a:xfrm>
              <a:off x="1437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1" name="Freeform 372"/>
            <p:cNvSpPr>
              <a:spLocks/>
            </p:cNvSpPr>
            <p:nvPr/>
          </p:nvSpPr>
          <p:spPr bwMode="auto">
            <a:xfrm>
              <a:off x="1478" y="21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2" name="Freeform 373"/>
            <p:cNvSpPr>
              <a:spLocks/>
            </p:cNvSpPr>
            <p:nvPr/>
          </p:nvSpPr>
          <p:spPr bwMode="auto">
            <a:xfrm>
              <a:off x="1485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3" name="Freeform 374"/>
            <p:cNvSpPr>
              <a:spLocks/>
            </p:cNvSpPr>
            <p:nvPr/>
          </p:nvSpPr>
          <p:spPr bwMode="auto">
            <a:xfrm>
              <a:off x="1415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4" name="Freeform 375"/>
            <p:cNvSpPr>
              <a:spLocks/>
            </p:cNvSpPr>
            <p:nvPr/>
          </p:nvSpPr>
          <p:spPr bwMode="auto">
            <a:xfrm>
              <a:off x="1453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5" name="Freeform 376"/>
            <p:cNvSpPr>
              <a:spLocks/>
            </p:cNvSpPr>
            <p:nvPr/>
          </p:nvSpPr>
          <p:spPr bwMode="auto">
            <a:xfrm>
              <a:off x="1448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6" name="Freeform 377"/>
            <p:cNvSpPr>
              <a:spLocks/>
            </p:cNvSpPr>
            <p:nvPr/>
          </p:nvSpPr>
          <p:spPr bwMode="auto">
            <a:xfrm>
              <a:off x="1293" y="2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7" name="Freeform 378"/>
            <p:cNvSpPr>
              <a:spLocks/>
            </p:cNvSpPr>
            <p:nvPr/>
          </p:nvSpPr>
          <p:spPr bwMode="auto">
            <a:xfrm>
              <a:off x="1294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8" name="Freeform 379"/>
            <p:cNvSpPr>
              <a:spLocks/>
            </p:cNvSpPr>
            <p:nvPr/>
          </p:nvSpPr>
          <p:spPr bwMode="auto">
            <a:xfrm>
              <a:off x="1279" y="21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9" name="Freeform 380"/>
            <p:cNvSpPr>
              <a:spLocks/>
            </p:cNvSpPr>
            <p:nvPr/>
          </p:nvSpPr>
          <p:spPr bwMode="auto">
            <a:xfrm>
              <a:off x="1280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0" name="Freeform 381"/>
            <p:cNvSpPr>
              <a:spLocks/>
            </p:cNvSpPr>
            <p:nvPr/>
          </p:nvSpPr>
          <p:spPr bwMode="auto">
            <a:xfrm>
              <a:off x="1287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1" name="Freeform 382"/>
            <p:cNvSpPr>
              <a:spLocks/>
            </p:cNvSpPr>
            <p:nvPr/>
          </p:nvSpPr>
          <p:spPr bwMode="auto">
            <a:xfrm>
              <a:off x="970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2" name="Freeform 383"/>
            <p:cNvSpPr>
              <a:spLocks/>
            </p:cNvSpPr>
            <p:nvPr/>
          </p:nvSpPr>
          <p:spPr bwMode="auto">
            <a:xfrm>
              <a:off x="930" y="2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3" name="Freeform 384"/>
            <p:cNvSpPr>
              <a:spLocks/>
            </p:cNvSpPr>
            <p:nvPr/>
          </p:nvSpPr>
          <p:spPr bwMode="auto">
            <a:xfrm>
              <a:off x="971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4" name="Freeform 385"/>
            <p:cNvSpPr>
              <a:spLocks/>
            </p:cNvSpPr>
            <p:nvPr/>
          </p:nvSpPr>
          <p:spPr bwMode="auto">
            <a:xfrm>
              <a:off x="978" y="2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5" name="Freeform 386"/>
            <p:cNvSpPr>
              <a:spLocks/>
            </p:cNvSpPr>
            <p:nvPr/>
          </p:nvSpPr>
          <p:spPr bwMode="auto">
            <a:xfrm>
              <a:off x="946" y="2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6" name="Freeform 387"/>
            <p:cNvSpPr>
              <a:spLocks/>
            </p:cNvSpPr>
            <p:nvPr/>
          </p:nvSpPr>
          <p:spPr bwMode="auto">
            <a:xfrm>
              <a:off x="956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7" name="Freeform 388"/>
            <p:cNvSpPr>
              <a:spLocks/>
            </p:cNvSpPr>
            <p:nvPr/>
          </p:nvSpPr>
          <p:spPr bwMode="auto">
            <a:xfrm>
              <a:off x="964" y="2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8" name="Freeform 389"/>
            <p:cNvSpPr>
              <a:spLocks/>
            </p:cNvSpPr>
            <p:nvPr/>
          </p:nvSpPr>
          <p:spPr bwMode="auto">
            <a:xfrm>
              <a:off x="932" y="2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9" name="Freeform 390"/>
            <p:cNvSpPr>
              <a:spLocks/>
            </p:cNvSpPr>
            <p:nvPr/>
          </p:nvSpPr>
          <p:spPr bwMode="auto">
            <a:xfrm>
              <a:off x="927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0" name="Freeform 391"/>
            <p:cNvSpPr>
              <a:spLocks/>
            </p:cNvSpPr>
            <p:nvPr/>
          </p:nvSpPr>
          <p:spPr bwMode="auto">
            <a:xfrm>
              <a:off x="1100" y="2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1" name="Freeform 392"/>
            <p:cNvSpPr>
              <a:spLocks/>
            </p:cNvSpPr>
            <p:nvPr/>
          </p:nvSpPr>
          <p:spPr bwMode="auto">
            <a:xfrm>
              <a:off x="1060" y="2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2" name="Freeform 393"/>
            <p:cNvSpPr>
              <a:spLocks/>
            </p:cNvSpPr>
            <p:nvPr/>
          </p:nvSpPr>
          <p:spPr bwMode="auto">
            <a:xfrm>
              <a:off x="1101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3" name="Freeform 394"/>
            <p:cNvSpPr>
              <a:spLocks/>
            </p:cNvSpPr>
            <p:nvPr/>
          </p:nvSpPr>
          <p:spPr bwMode="auto">
            <a:xfrm>
              <a:off x="1086" y="2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4" name="Freeform 395"/>
            <p:cNvSpPr>
              <a:spLocks/>
            </p:cNvSpPr>
            <p:nvPr/>
          </p:nvSpPr>
          <p:spPr bwMode="auto">
            <a:xfrm>
              <a:off x="1030" y="27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5" name="Freeform 396"/>
            <p:cNvSpPr>
              <a:spLocks/>
            </p:cNvSpPr>
            <p:nvPr/>
          </p:nvSpPr>
          <p:spPr bwMode="auto">
            <a:xfrm>
              <a:off x="1087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6" name="Freeform 397"/>
            <p:cNvSpPr>
              <a:spLocks/>
            </p:cNvSpPr>
            <p:nvPr/>
          </p:nvSpPr>
          <p:spPr bwMode="auto">
            <a:xfrm>
              <a:off x="1094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7" name="Freeform 398"/>
            <p:cNvSpPr>
              <a:spLocks/>
            </p:cNvSpPr>
            <p:nvPr/>
          </p:nvSpPr>
          <p:spPr bwMode="auto">
            <a:xfrm>
              <a:off x="1008" y="28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8" name="Freeform 399"/>
            <p:cNvSpPr>
              <a:spLocks/>
            </p:cNvSpPr>
            <p:nvPr/>
          </p:nvSpPr>
          <p:spPr bwMode="auto">
            <a:xfrm>
              <a:off x="1062" y="2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9" name="Freeform 400"/>
            <p:cNvSpPr>
              <a:spLocks/>
            </p:cNvSpPr>
            <p:nvPr/>
          </p:nvSpPr>
          <p:spPr bwMode="auto">
            <a:xfrm>
              <a:off x="1057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0" name="Freeform 401"/>
            <p:cNvSpPr>
              <a:spLocks/>
            </p:cNvSpPr>
            <p:nvPr/>
          </p:nvSpPr>
          <p:spPr bwMode="auto">
            <a:xfrm>
              <a:off x="1012" y="2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1" name="Freeform 402"/>
            <p:cNvSpPr>
              <a:spLocks/>
            </p:cNvSpPr>
            <p:nvPr/>
          </p:nvSpPr>
          <p:spPr bwMode="auto">
            <a:xfrm>
              <a:off x="997" y="27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2" name="Freeform 403"/>
            <p:cNvSpPr>
              <a:spLocks/>
            </p:cNvSpPr>
            <p:nvPr/>
          </p:nvSpPr>
          <p:spPr bwMode="auto">
            <a:xfrm>
              <a:off x="998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3" name="Freeform 404"/>
            <p:cNvSpPr>
              <a:spLocks/>
            </p:cNvSpPr>
            <p:nvPr/>
          </p:nvSpPr>
          <p:spPr bwMode="auto">
            <a:xfrm>
              <a:off x="1005" y="2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4" name="Freeform 405"/>
            <p:cNvSpPr>
              <a:spLocks/>
            </p:cNvSpPr>
            <p:nvPr/>
          </p:nvSpPr>
          <p:spPr bwMode="auto">
            <a:xfrm>
              <a:off x="1127" y="2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5" name="Freeform 406"/>
            <p:cNvSpPr>
              <a:spLocks/>
            </p:cNvSpPr>
            <p:nvPr/>
          </p:nvSpPr>
          <p:spPr bwMode="auto">
            <a:xfrm>
              <a:off x="1087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6" name="Freeform 407"/>
            <p:cNvSpPr>
              <a:spLocks/>
            </p:cNvSpPr>
            <p:nvPr/>
          </p:nvSpPr>
          <p:spPr bwMode="auto">
            <a:xfrm>
              <a:off x="1128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7" name="Freeform 408"/>
            <p:cNvSpPr>
              <a:spLocks/>
            </p:cNvSpPr>
            <p:nvPr/>
          </p:nvSpPr>
          <p:spPr bwMode="auto">
            <a:xfrm>
              <a:off x="1135" y="2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8" name="Freeform 409"/>
            <p:cNvSpPr>
              <a:spLocks/>
            </p:cNvSpPr>
            <p:nvPr/>
          </p:nvSpPr>
          <p:spPr bwMode="auto">
            <a:xfrm>
              <a:off x="1103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9" name="Freeform 410"/>
            <p:cNvSpPr>
              <a:spLocks/>
            </p:cNvSpPr>
            <p:nvPr/>
          </p:nvSpPr>
          <p:spPr bwMode="auto">
            <a:xfrm>
              <a:off x="1113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0" name="Freeform 411"/>
            <p:cNvSpPr>
              <a:spLocks/>
            </p:cNvSpPr>
            <p:nvPr/>
          </p:nvSpPr>
          <p:spPr bwMode="auto">
            <a:xfrm>
              <a:off x="1121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1" name="Freeform 412"/>
            <p:cNvSpPr>
              <a:spLocks/>
            </p:cNvSpPr>
            <p:nvPr/>
          </p:nvSpPr>
          <p:spPr bwMode="auto">
            <a:xfrm>
              <a:off x="1089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2" name="Freeform 413"/>
            <p:cNvSpPr>
              <a:spLocks/>
            </p:cNvSpPr>
            <p:nvPr/>
          </p:nvSpPr>
          <p:spPr bwMode="auto">
            <a:xfrm>
              <a:off x="1084" y="27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3" name="Freeform 414"/>
            <p:cNvSpPr>
              <a:spLocks/>
            </p:cNvSpPr>
            <p:nvPr/>
          </p:nvSpPr>
          <p:spPr bwMode="auto">
            <a:xfrm>
              <a:off x="1257" y="2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4" name="Freeform 415"/>
            <p:cNvSpPr>
              <a:spLocks/>
            </p:cNvSpPr>
            <p:nvPr/>
          </p:nvSpPr>
          <p:spPr bwMode="auto">
            <a:xfrm>
              <a:off x="1217" y="2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5" name="Freeform 416"/>
            <p:cNvSpPr>
              <a:spLocks/>
            </p:cNvSpPr>
            <p:nvPr/>
          </p:nvSpPr>
          <p:spPr bwMode="auto">
            <a:xfrm>
              <a:off x="1258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6" name="Freeform 417"/>
            <p:cNvSpPr>
              <a:spLocks/>
            </p:cNvSpPr>
            <p:nvPr/>
          </p:nvSpPr>
          <p:spPr bwMode="auto">
            <a:xfrm>
              <a:off x="1243" y="2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7" name="Freeform 418"/>
            <p:cNvSpPr>
              <a:spLocks/>
            </p:cNvSpPr>
            <p:nvPr/>
          </p:nvSpPr>
          <p:spPr bwMode="auto">
            <a:xfrm>
              <a:off x="1187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8" name="Freeform 419"/>
            <p:cNvSpPr>
              <a:spLocks/>
            </p:cNvSpPr>
            <p:nvPr/>
          </p:nvSpPr>
          <p:spPr bwMode="auto">
            <a:xfrm>
              <a:off x="1244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9" name="Freeform 420"/>
            <p:cNvSpPr>
              <a:spLocks/>
            </p:cNvSpPr>
            <p:nvPr/>
          </p:nvSpPr>
          <p:spPr bwMode="auto">
            <a:xfrm>
              <a:off x="1251" y="2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0" name="Freeform 421"/>
            <p:cNvSpPr>
              <a:spLocks/>
            </p:cNvSpPr>
            <p:nvPr/>
          </p:nvSpPr>
          <p:spPr bwMode="auto">
            <a:xfrm>
              <a:off x="1165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1" name="Freeform 422"/>
            <p:cNvSpPr>
              <a:spLocks/>
            </p:cNvSpPr>
            <p:nvPr/>
          </p:nvSpPr>
          <p:spPr bwMode="auto">
            <a:xfrm>
              <a:off x="1219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2" name="Freeform 423"/>
            <p:cNvSpPr>
              <a:spLocks/>
            </p:cNvSpPr>
            <p:nvPr/>
          </p:nvSpPr>
          <p:spPr bwMode="auto">
            <a:xfrm>
              <a:off x="1214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3" name="Freeform 424"/>
            <p:cNvSpPr>
              <a:spLocks/>
            </p:cNvSpPr>
            <p:nvPr/>
          </p:nvSpPr>
          <p:spPr bwMode="auto">
            <a:xfrm>
              <a:off x="1169" y="2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4" name="Freeform 425"/>
            <p:cNvSpPr>
              <a:spLocks/>
            </p:cNvSpPr>
            <p:nvPr/>
          </p:nvSpPr>
          <p:spPr bwMode="auto">
            <a:xfrm>
              <a:off x="1154" y="27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5" name="Freeform 426"/>
            <p:cNvSpPr>
              <a:spLocks/>
            </p:cNvSpPr>
            <p:nvPr/>
          </p:nvSpPr>
          <p:spPr bwMode="auto">
            <a:xfrm>
              <a:off x="1155" y="2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6" name="Freeform 427"/>
            <p:cNvSpPr>
              <a:spLocks/>
            </p:cNvSpPr>
            <p:nvPr/>
          </p:nvSpPr>
          <p:spPr bwMode="auto">
            <a:xfrm>
              <a:off x="1162" y="2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7" name="Freeform 428"/>
            <p:cNvSpPr>
              <a:spLocks/>
            </p:cNvSpPr>
            <p:nvPr/>
          </p:nvSpPr>
          <p:spPr bwMode="auto">
            <a:xfrm>
              <a:off x="959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8" name="Freeform 429"/>
            <p:cNvSpPr>
              <a:spLocks/>
            </p:cNvSpPr>
            <p:nvPr/>
          </p:nvSpPr>
          <p:spPr bwMode="auto">
            <a:xfrm>
              <a:off x="919" y="21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9" name="Freeform 430"/>
            <p:cNvSpPr>
              <a:spLocks/>
            </p:cNvSpPr>
            <p:nvPr/>
          </p:nvSpPr>
          <p:spPr bwMode="auto">
            <a:xfrm>
              <a:off x="960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0" name="Freeform 431"/>
            <p:cNvSpPr>
              <a:spLocks/>
            </p:cNvSpPr>
            <p:nvPr/>
          </p:nvSpPr>
          <p:spPr bwMode="auto">
            <a:xfrm>
              <a:off x="967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1" name="Freeform 432"/>
            <p:cNvSpPr>
              <a:spLocks/>
            </p:cNvSpPr>
            <p:nvPr/>
          </p:nvSpPr>
          <p:spPr bwMode="auto">
            <a:xfrm>
              <a:off x="935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2" name="Freeform 433"/>
            <p:cNvSpPr>
              <a:spLocks/>
            </p:cNvSpPr>
            <p:nvPr/>
          </p:nvSpPr>
          <p:spPr bwMode="auto">
            <a:xfrm>
              <a:off x="945" y="20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3" name="Freeform 434"/>
            <p:cNvSpPr>
              <a:spLocks/>
            </p:cNvSpPr>
            <p:nvPr/>
          </p:nvSpPr>
          <p:spPr bwMode="auto">
            <a:xfrm>
              <a:off x="953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4" name="Freeform 435"/>
            <p:cNvSpPr>
              <a:spLocks/>
            </p:cNvSpPr>
            <p:nvPr/>
          </p:nvSpPr>
          <p:spPr bwMode="auto">
            <a:xfrm>
              <a:off x="921" y="20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5" name="Freeform 436"/>
            <p:cNvSpPr>
              <a:spLocks/>
            </p:cNvSpPr>
            <p:nvPr/>
          </p:nvSpPr>
          <p:spPr bwMode="auto">
            <a:xfrm>
              <a:off x="916" y="21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6" name="Freeform 437"/>
            <p:cNvSpPr>
              <a:spLocks/>
            </p:cNvSpPr>
            <p:nvPr/>
          </p:nvSpPr>
          <p:spPr bwMode="auto">
            <a:xfrm>
              <a:off x="1089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7" name="Freeform 438"/>
            <p:cNvSpPr>
              <a:spLocks/>
            </p:cNvSpPr>
            <p:nvPr/>
          </p:nvSpPr>
          <p:spPr bwMode="auto">
            <a:xfrm>
              <a:off x="1049" y="21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8" name="Freeform 439"/>
            <p:cNvSpPr>
              <a:spLocks/>
            </p:cNvSpPr>
            <p:nvPr/>
          </p:nvSpPr>
          <p:spPr bwMode="auto">
            <a:xfrm>
              <a:off x="1090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9" name="Freeform 440"/>
            <p:cNvSpPr>
              <a:spLocks/>
            </p:cNvSpPr>
            <p:nvPr/>
          </p:nvSpPr>
          <p:spPr bwMode="auto">
            <a:xfrm>
              <a:off x="1075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0" name="Freeform 441"/>
            <p:cNvSpPr>
              <a:spLocks/>
            </p:cNvSpPr>
            <p:nvPr/>
          </p:nvSpPr>
          <p:spPr bwMode="auto">
            <a:xfrm>
              <a:off x="1019" y="21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1" name="Freeform 442"/>
            <p:cNvSpPr>
              <a:spLocks/>
            </p:cNvSpPr>
            <p:nvPr/>
          </p:nvSpPr>
          <p:spPr bwMode="auto">
            <a:xfrm>
              <a:off x="1076" y="20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2" name="Freeform 443"/>
            <p:cNvSpPr>
              <a:spLocks/>
            </p:cNvSpPr>
            <p:nvPr/>
          </p:nvSpPr>
          <p:spPr bwMode="auto">
            <a:xfrm>
              <a:off x="1083" y="21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3" name="Freeform 444"/>
            <p:cNvSpPr>
              <a:spLocks/>
            </p:cNvSpPr>
            <p:nvPr/>
          </p:nvSpPr>
          <p:spPr bwMode="auto">
            <a:xfrm>
              <a:off x="997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4" name="Freeform 445"/>
            <p:cNvSpPr>
              <a:spLocks/>
            </p:cNvSpPr>
            <p:nvPr/>
          </p:nvSpPr>
          <p:spPr bwMode="auto">
            <a:xfrm>
              <a:off x="1051" y="21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5" name="Freeform 446"/>
            <p:cNvSpPr>
              <a:spLocks/>
            </p:cNvSpPr>
            <p:nvPr/>
          </p:nvSpPr>
          <p:spPr bwMode="auto">
            <a:xfrm>
              <a:off x="104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6" name="Freeform 447"/>
            <p:cNvSpPr>
              <a:spLocks/>
            </p:cNvSpPr>
            <p:nvPr/>
          </p:nvSpPr>
          <p:spPr bwMode="auto">
            <a:xfrm>
              <a:off x="1001" y="21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7" name="Freeform 448"/>
            <p:cNvSpPr>
              <a:spLocks/>
            </p:cNvSpPr>
            <p:nvPr/>
          </p:nvSpPr>
          <p:spPr bwMode="auto">
            <a:xfrm>
              <a:off x="986" y="21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8" name="Freeform 449"/>
            <p:cNvSpPr>
              <a:spLocks/>
            </p:cNvSpPr>
            <p:nvPr/>
          </p:nvSpPr>
          <p:spPr bwMode="auto">
            <a:xfrm>
              <a:off x="987" y="21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9" name="Freeform 450"/>
            <p:cNvSpPr>
              <a:spLocks/>
            </p:cNvSpPr>
            <p:nvPr/>
          </p:nvSpPr>
          <p:spPr bwMode="auto">
            <a:xfrm>
              <a:off x="994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0" name="Freeform 451"/>
            <p:cNvSpPr>
              <a:spLocks/>
            </p:cNvSpPr>
            <p:nvPr/>
          </p:nvSpPr>
          <p:spPr bwMode="auto">
            <a:xfrm>
              <a:off x="1149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1" name="Freeform 452"/>
            <p:cNvSpPr>
              <a:spLocks/>
            </p:cNvSpPr>
            <p:nvPr/>
          </p:nvSpPr>
          <p:spPr bwMode="auto">
            <a:xfrm>
              <a:off x="1109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2" name="Freeform 453"/>
            <p:cNvSpPr>
              <a:spLocks/>
            </p:cNvSpPr>
            <p:nvPr/>
          </p:nvSpPr>
          <p:spPr bwMode="auto">
            <a:xfrm>
              <a:off x="1150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3" name="Freeform 454"/>
            <p:cNvSpPr>
              <a:spLocks/>
            </p:cNvSpPr>
            <p:nvPr/>
          </p:nvSpPr>
          <p:spPr bwMode="auto">
            <a:xfrm>
              <a:off x="1157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4" name="Freeform 455"/>
            <p:cNvSpPr>
              <a:spLocks/>
            </p:cNvSpPr>
            <p:nvPr/>
          </p:nvSpPr>
          <p:spPr bwMode="auto">
            <a:xfrm>
              <a:off x="1125" y="21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5" name="Freeform 456"/>
            <p:cNvSpPr>
              <a:spLocks/>
            </p:cNvSpPr>
            <p:nvPr/>
          </p:nvSpPr>
          <p:spPr bwMode="auto">
            <a:xfrm>
              <a:off x="1135" y="20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6" name="Freeform 457"/>
            <p:cNvSpPr>
              <a:spLocks/>
            </p:cNvSpPr>
            <p:nvPr/>
          </p:nvSpPr>
          <p:spPr bwMode="auto">
            <a:xfrm>
              <a:off x="1143" y="21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7" name="Freeform 458"/>
            <p:cNvSpPr>
              <a:spLocks/>
            </p:cNvSpPr>
            <p:nvPr/>
          </p:nvSpPr>
          <p:spPr bwMode="auto">
            <a:xfrm>
              <a:off x="1111" y="20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8" name="Freeform 459"/>
            <p:cNvSpPr>
              <a:spLocks/>
            </p:cNvSpPr>
            <p:nvPr/>
          </p:nvSpPr>
          <p:spPr bwMode="auto">
            <a:xfrm>
              <a:off x="1106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9" name="Freeform 460"/>
            <p:cNvSpPr>
              <a:spLocks/>
            </p:cNvSpPr>
            <p:nvPr/>
          </p:nvSpPr>
          <p:spPr bwMode="auto">
            <a:xfrm>
              <a:off x="1279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0" name="Freeform 461"/>
            <p:cNvSpPr>
              <a:spLocks/>
            </p:cNvSpPr>
            <p:nvPr/>
          </p:nvSpPr>
          <p:spPr bwMode="auto">
            <a:xfrm>
              <a:off x="1239" y="21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1" name="Freeform 462"/>
            <p:cNvSpPr>
              <a:spLocks/>
            </p:cNvSpPr>
            <p:nvPr/>
          </p:nvSpPr>
          <p:spPr bwMode="auto">
            <a:xfrm>
              <a:off x="1280" y="21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2" name="Freeform 463"/>
            <p:cNvSpPr>
              <a:spLocks/>
            </p:cNvSpPr>
            <p:nvPr/>
          </p:nvSpPr>
          <p:spPr bwMode="auto">
            <a:xfrm>
              <a:off x="1265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3" name="Freeform 464"/>
            <p:cNvSpPr>
              <a:spLocks/>
            </p:cNvSpPr>
            <p:nvPr/>
          </p:nvSpPr>
          <p:spPr bwMode="auto">
            <a:xfrm>
              <a:off x="1209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4" name="Freeform 465"/>
            <p:cNvSpPr>
              <a:spLocks/>
            </p:cNvSpPr>
            <p:nvPr/>
          </p:nvSpPr>
          <p:spPr bwMode="auto">
            <a:xfrm>
              <a:off x="1266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5" name="Freeform 466"/>
            <p:cNvSpPr>
              <a:spLocks/>
            </p:cNvSpPr>
            <p:nvPr/>
          </p:nvSpPr>
          <p:spPr bwMode="auto">
            <a:xfrm>
              <a:off x="1273" y="21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6" name="Freeform 467"/>
            <p:cNvSpPr>
              <a:spLocks/>
            </p:cNvSpPr>
            <p:nvPr/>
          </p:nvSpPr>
          <p:spPr bwMode="auto">
            <a:xfrm>
              <a:off x="1187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7" name="Freeform 468"/>
            <p:cNvSpPr>
              <a:spLocks/>
            </p:cNvSpPr>
            <p:nvPr/>
          </p:nvSpPr>
          <p:spPr bwMode="auto">
            <a:xfrm>
              <a:off x="1241" y="21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8" name="Freeform 469"/>
            <p:cNvSpPr>
              <a:spLocks/>
            </p:cNvSpPr>
            <p:nvPr/>
          </p:nvSpPr>
          <p:spPr bwMode="auto">
            <a:xfrm>
              <a:off x="1236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9" name="Freeform 470"/>
            <p:cNvSpPr>
              <a:spLocks/>
            </p:cNvSpPr>
            <p:nvPr/>
          </p:nvSpPr>
          <p:spPr bwMode="auto">
            <a:xfrm>
              <a:off x="1191" y="21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0" name="Freeform 471"/>
            <p:cNvSpPr>
              <a:spLocks/>
            </p:cNvSpPr>
            <p:nvPr/>
          </p:nvSpPr>
          <p:spPr bwMode="auto">
            <a:xfrm>
              <a:off x="1176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1" name="Freeform 472"/>
            <p:cNvSpPr>
              <a:spLocks/>
            </p:cNvSpPr>
            <p:nvPr/>
          </p:nvSpPr>
          <p:spPr bwMode="auto">
            <a:xfrm>
              <a:off x="1177" y="20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2" name="Freeform 473"/>
            <p:cNvSpPr>
              <a:spLocks/>
            </p:cNvSpPr>
            <p:nvPr/>
          </p:nvSpPr>
          <p:spPr bwMode="auto">
            <a:xfrm>
              <a:off x="1184" y="21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29" name="Group 474"/>
          <p:cNvGrpSpPr>
            <a:grpSpLocks/>
          </p:cNvGrpSpPr>
          <p:nvPr/>
        </p:nvGrpSpPr>
        <p:grpSpPr bwMode="auto">
          <a:xfrm>
            <a:off x="5257800" y="3810000"/>
            <a:ext cx="1981200" cy="1295400"/>
            <a:chOff x="912" y="3216"/>
            <a:chExt cx="1248" cy="816"/>
          </a:xfrm>
        </p:grpSpPr>
        <p:sp>
          <p:nvSpPr>
            <p:cNvPr id="27575" name="Rectangle 475" descr="25%"/>
            <p:cNvSpPr>
              <a:spLocks noChangeArrowheads="1"/>
            </p:cNvSpPr>
            <p:nvPr/>
          </p:nvSpPr>
          <p:spPr bwMode="auto">
            <a:xfrm>
              <a:off x="912" y="3216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6" name="Rectangle 476"/>
            <p:cNvSpPr>
              <a:spLocks noChangeArrowheads="1"/>
            </p:cNvSpPr>
            <p:nvPr/>
          </p:nvSpPr>
          <p:spPr bwMode="auto">
            <a:xfrm>
              <a:off x="1536" y="3216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7" name="Rectangle 477"/>
            <p:cNvSpPr>
              <a:spLocks noChangeArrowheads="1"/>
            </p:cNvSpPr>
            <p:nvPr/>
          </p:nvSpPr>
          <p:spPr bwMode="auto">
            <a:xfrm>
              <a:off x="912" y="3216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8" name="Freeform 478"/>
            <p:cNvSpPr>
              <a:spLocks/>
            </p:cNvSpPr>
            <p:nvPr/>
          </p:nvSpPr>
          <p:spPr bwMode="auto">
            <a:xfrm>
              <a:off x="1216" y="33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9" name="Freeform 479"/>
            <p:cNvSpPr>
              <a:spLocks/>
            </p:cNvSpPr>
            <p:nvPr/>
          </p:nvSpPr>
          <p:spPr bwMode="auto">
            <a:xfrm>
              <a:off x="1176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0" name="Freeform 480"/>
            <p:cNvSpPr>
              <a:spLocks/>
            </p:cNvSpPr>
            <p:nvPr/>
          </p:nvSpPr>
          <p:spPr bwMode="auto">
            <a:xfrm>
              <a:off x="1217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1" name="Freeform 481"/>
            <p:cNvSpPr>
              <a:spLocks/>
            </p:cNvSpPr>
            <p:nvPr/>
          </p:nvSpPr>
          <p:spPr bwMode="auto">
            <a:xfrm>
              <a:off x="1224" y="34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2" name="Freeform 482"/>
            <p:cNvSpPr>
              <a:spLocks/>
            </p:cNvSpPr>
            <p:nvPr/>
          </p:nvSpPr>
          <p:spPr bwMode="auto">
            <a:xfrm>
              <a:off x="1138" y="3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3" name="Freeform 483"/>
            <p:cNvSpPr>
              <a:spLocks/>
            </p:cNvSpPr>
            <p:nvPr/>
          </p:nvSpPr>
          <p:spPr bwMode="auto">
            <a:xfrm>
              <a:off x="1192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4" name="Freeform 484"/>
            <p:cNvSpPr>
              <a:spLocks/>
            </p:cNvSpPr>
            <p:nvPr/>
          </p:nvSpPr>
          <p:spPr bwMode="auto">
            <a:xfrm>
              <a:off x="1187" y="3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5" name="Freeform 485"/>
            <p:cNvSpPr>
              <a:spLocks/>
            </p:cNvSpPr>
            <p:nvPr/>
          </p:nvSpPr>
          <p:spPr bwMode="auto">
            <a:xfrm>
              <a:off x="1202" y="3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6" name="Freeform 486"/>
            <p:cNvSpPr>
              <a:spLocks/>
            </p:cNvSpPr>
            <p:nvPr/>
          </p:nvSpPr>
          <p:spPr bwMode="auto">
            <a:xfrm>
              <a:off x="1146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7" name="Freeform 487"/>
            <p:cNvSpPr>
              <a:spLocks/>
            </p:cNvSpPr>
            <p:nvPr/>
          </p:nvSpPr>
          <p:spPr bwMode="auto">
            <a:xfrm>
              <a:off x="1203" y="32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8" name="Freeform 488"/>
            <p:cNvSpPr>
              <a:spLocks/>
            </p:cNvSpPr>
            <p:nvPr/>
          </p:nvSpPr>
          <p:spPr bwMode="auto">
            <a:xfrm>
              <a:off x="1210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9" name="Freeform 489"/>
            <p:cNvSpPr>
              <a:spLocks/>
            </p:cNvSpPr>
            <p:nvPr/>
          </p:nvSpPr>
          <p:spPr bwMode="auto">
            <a:xfrm>
              <a:off x="1124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0" name="Freeform 490"/>
            <p:cNvSpPr>
              <a:spLocks/>
            </p:cNvSpPr>
            <p:nvPr/>
          </p:nvSpPr>
          <p:spPr bwMode="auto">
            <a:xfrm>
              <a:off x="1178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1" name="Freeform 491"/>
            <p:cNvSpPr>
              <a:spLocks/>
            </p:cNvSpPr>
            <p:nvPr/>
          </p:nvSpPr>
          <p:spPr bwMode="auto">
            <a:xfrm>
              <a:off x="1173" y="33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2" name="Freeform 492"/>
            <p:cNvSpPr>
              <a:spLocks/>
            </p:cNvSpPr>
            <p:nvPr/>
          </p:nvSpPr>
          <p:spPr bwMode="auto">
            <a:xfrm>
              <a:off x="1325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3" name="Freeform 493"/>
            <p:cNvSpPr>
              <a:spLocks/>
            </p:cNvSpPr>
            <p:nvPr/>
          </p:nvSpPr>
          <p:spPr bwMode="auto">
            <a:xfrm>
              <a:off x="1285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4" name="Freeform 494"/>
            <p:cNvSpPr>
              <a:spLocks/>
            </p:cNvSpPr>
            <p:nvPr/>
          </p:nvSpPr>
          <p:spPr bwMode="auto">
            <a:xfrm>
              <a:off x="1326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5" name="Freeform 495"/>
            <p:cNvSpPr>
              <a:spLocks/>
            </p:cNvSpPr>
            <p:nvPr/>
          </p:nvSpPr>
          <p:spPr bwMode="auto">
            <a:xfrm>
              <a:off x="1333" y="3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6" name="Freeform 496"/>
            <p:cNvSpPr>
              <a:spLocks/>
            </p:cNvSpPr>
            <p:nvPr/>
          </p:nvSpPr>
          <p:spPr bwMode="auto">
            <a:xfrm>
              <a:off x="1263" y="3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7" name="Freeform 497"/>
            <p:cNvSpPr>
              <a:spLocks/>
            </p:cNvSpPr>
            <p:nvPr/>
          </p:nvSpPr>
          <p:spPr bwMode="auto">
            <a:xfrm>
              <a:off x="1301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8" name="Freeform 498"/>
            <p:cNvSpPr>
              <a:spLocks/>
            </p:cNvSpPr>
            <p:nvPr/>
          </p:nvSpPr>
          <p:spPr bwMode="auto">
            <a:xfrm>
              <a:off x="1296" y="3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9" name="Freeform 499"/>
            <p:cNvSpPr>
              <a:spLocks/>
            </p:cNvSpPr>
            <p:nvPr/>
          </p:nvSpPr>
          <p:spPr bwMode="auto">
            <a:xfrm>
              <a:off x="1311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0" name="Freeform 500"/>
            <p:cNvSpPr>
              <a:spLocks/>
            </p:cNvSpPr>
            <p:nvPr/>
          </p:nvSpPr>
          <p:spPr bwMode="auto">
            <a:xfrm>
              <a:off x="1271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1" name="Freeform 501"/>
            <p:cNvSpPr>
              <a:spLocks/>
            </p:cNvSpPr>
            <p:nvPr/>
          </p:nvSpPr>
          <p:spPr bwMode="auto">
            <a:xfrm>
              <a:off x="1312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2" name="Freeform 502"/>
            <p:cNvSpPr>
              <a:spLocks/>
            </p:cNvSpPr>
            <p:nvPr/>
          </p:nvSpPr>
          <p:spPr bwMode="auto">
            <a:xfrm>
              <a:off x="1319" y="33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3" name="Freeform 503"/>
            <p:cNvSpPr>
              <a:spLocks/>
            </p:cNvSpPr>
            <p:nvPr/>
          </p:nvSpPr>
          <p:spPr bwMode="auto">
            <a:xfrm>
              <a:off x="1249" y="33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4" name="Freeform 504"/>
            <p:cNvSpPr>
              <a:spLocks/>
            </p:cNvSpPr>
            <p:nvPr/>
          </p:nvSpPr>
          <p:spPr bwMode="auto">
            <a:xfrm>
              <a:off x="1287" y="33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5" name="Freeform 505"/>
            <p:cNvSpPr>
              <a:spLocks/>
            </p:cNvSpPr>
            <p:nvPr/>
          </p:nvSpPr>
          <p:spPr bwMode="auto">
            <a:xfrm>
              <a:off x="1282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6" name="Freeform 506"/>
            <p:cNvSpPr>
              <a:spLocks/>
            </p:cNvSpPr>
            <p:nvPr/>
          </p:nvSpPr>
          <p:spPr bwMode="auto">
            <a:xfrm>
              <a:off x="1018" y="33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7" name="Freeform 507"/>
            <p:cNvSpPr>
              <a:spLocks/>
            </p:cNvSpPr>
            <p:nvPr/>
          </p:nvSpPr>
          <p:spPr bwMode="auto">
            <a:xfrm>
              <a:off x="97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8" name="Freeform 508"/>
            <p:cNvSpPr>
              <a:spLocks/>
            </p:cNvSpPr>
            <p:nvPr/>
          </p:nvSpPr>
          <p:spPr bwMode="auto">
            <a:xfrm>
              <a:off x="1019" y="33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9" name="Freeform 509"/>
            <p:cNvSpPr>
              <a:spLocks/>
            </p:cNvSpPr>
            <p:nvPr/>
          </p:nvSpPr>
          <p:spPr bwMode="auto">
            <a:xfrm>
              <a:off x="1026" y="3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0" name="Freeform 510"/>
            <p:cNvSpPr>
              <a:spLocks/>
            </p:cNvSpPr>
            <p:nvPr/>
          </p:nvSpPr>
          <p:spPr bwMode="auto">
            <a:xfrm>
              <a:off x="956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1" name="Freeform 511"/>
            <p:cNvSpPr>
              <a:spLocks/>
            </p:cNvSpPr>
            <p:nvPr/>
          </p:nvSpPr>
          <p:spPr bwMode="auto">
            <a:xfrm>
              <a:off x="994" y="33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2" name="Freeform 512"/>
            <p:cNvSpPr>
              <a:spLocks/>
            </p:cNvSpPr>
            <p:nvPr/>
          </p:nvSpPr>
          <p:spPr bwMode="auto">
            <a:xfrm>
              <a:off x="989" y="3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3" name="Freeform 513"/>
            <p:cNvSpPr>
              <a:spLocks/>
            </p:cNvSpPr>
            <p:nvPr/>
          </p:nvSpPr>
          <p:spPr bwMode="auto">
            <a:xfrm>
              <a:off x="1004" y="32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4" name="Freeform 514"/>
            <p:cNvSpPr>
              <a:spLocks/>
            </p:cNvSpPr>
            <p:nvPr/>
          </p:nvSpPr>
          <p:spPr bwMode="auto">
            <a:xfrm>
              <a:off x="964" y="32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5" name="Freeform 515"/>
            <p:cNvSpPr>
              <a:spLocks/>
            </p:cNvSpPr>
            <p:nvPr/>
          </p:nvSpPr>
          <p:spPr bwMode="auto">
            <a:xfrm>
              <a:off x="1005" y="32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6" name="Freeform 516"/>
            <p:cNvSpPr>
              <a:spLocks/>
            </p:cNvSpPr>
            <p:nvPr/>
          </p:nvSpPr>
          <p:spPr bwMode="auto">
            <a:xfrm>
              <a:off x="1012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7" name="Freeform 517"/>
            <p:cNvSpPr>
              <a:spLocks/>
            </p:cNvSpPr>
            <p:nvPr/>
          </p:nvSpPr>
          <p:spPr bwMode="auto">
            <a:xfrm>
              <a:off x="942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8" name="Freeform 518"/>
            <p:cNvSpPr>
              <a:spLocks/>
            </p:cNvSpPr>
            <p:nvPr/>
          </p:nvSpPr>
          <p:spPr bwMode="auto">
            <a:xfrm>
              <a:off x="980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9" name="Freeform 519"/>
            <p:cNvSpPr>
              <a:spLocks/>
            </p:cNvSpPr>
            <p:nvPr/>
          </p:nvSpPr>
          <p:spPr bwMode="auto">
            <a:xfrm>
              <a:off x="975" y="33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0" name="Freeform 520"/>
            <p:cNvSpPr>
              <a:spLocks/>
            </p:cNvSpPr>
            <p:nvPr/>
          </p:nvSpPr>
          <p:spPr bwMode="auto">
            <a:xfrm>
              <a:off x="1127" y="33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1" name="Freeform 521"/>
            <p:cNvSpPr>
              <a:spLocks/>
            </p:cNvSpPr>
            <p:nvPr/>
          </p:nvSpPr>
          <p:spPr bwMode="auto">
            <a:xfrm>
              <a:off x="1087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2" name="Freeform 522"/>
            <p:cNvSpPr>
              <a:spLocks/>
            </p:cNvSpPr>
            <p:nvPr/>
          </p:nvSpPr>
          <p:spPr bwMode="auto">
            <a:xfrm>
              <a:off x="1128" y="33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3" name="Freeform 523"/>
            <p:cNvSpPr>
              <a:spLocks/>
            </p:cNvSpPr>
            <p:nvPr/>
          </p:nvSpPr>
          <p:spPr bwMode="auto">
            <a:xfrm>
              <a:off x="1135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4" name="Freeform 524"/>
            <p:cNvSpPr>
              <a:spLocks/>
            </p:cNvSpPr>
            <p:nvPr/>
          </p:nvSpPr>
          <p:spPr bwMode="auto">
            <a:xfrm>
              <a:off x="1065" y="34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5" name="Freeform 525"/>
            <p:cNvSpPr>
              <a:spLocks/>
            </p:cNvSpPr>
            <p:nvPr/>
          </p:nvSpPr>
          <p:spPr bwMode="auto">
            <a:xfrm>
              <a:off x="1103" y="33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6" name="Freeform 526"/>
            <p:cNvSpPr>
              <a:spLocks/>
            </p:cNvSpPr>
            <p:nvPr/>
          </p:nvSpPr>
          <p:spPr bwMode="auto">
            <a:xfrm>
              <a:off x="1098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7" name="Freeform 527"/>
            <p:cNvSpPr>
              <a:spLocks/>
            </p:cNvSpPr>
            <p:nvPr/>
          </p:nvSpPr>
          <p:spPr bwMode="auto">
            <a:xfrm>
              <a:off x="1113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8" name="Freeform 528"/>
            <p:cNvSpPr>
              <a:spLocks/>
            </p:cNvSpPr>
            <p:nvPr/>
          </p:nvSpPr>
          <p:spPr bwMode="auto">
            <a:xfrm>
              <a:off x="1073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9" name="Freeform 529"/>
            <p:cNvSpPr>
              <a:spLocks/>
            </p:cNvSpPr>
            <p:nvPr/>
          </p:nvSpPr>
          <p:spPr bwMode="auto">
            <a:xfrm>
              <a:off x="1114" y="32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0" name="Freeform 530"/>
            <p:cNvSpPr>
              <a:spLocks/>
            </p:cNvSpPr>
            <p:nvPr/>
          </p:nvSpPr>
          <p:spPr bwMode="auto">
            <a:xfrm>
              <a:off x="1121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1" name="Freeform 531"/>
            <p:cNvSpPr>
              <a:spLocks/>
            </p:cNvSpPr>
            <p:nvPr/>
          </p:nvSpPr>
          <p:spPr bwMode="auto">
            <a:xfrm>
              <a:off x="1051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2" name="Freeform 532"/>
            <p:cNvSpPr>
              <a:spLocks/>
            </p:cNvSpPr>
            <p:nvPr/>
          </p:nvSpPr>
          <p:spPr bwMode="auto">
            <a:xfrm>
              <a:off x="1089" y="32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3" name="Freeform 533"/>
            <p:cNvSpPr>
              <a:spLocks/>
            </p:cNvSpPr>
            <p:nvPr/>
          </p:nvSpPr>
          <p:spPr bwMode="auto">
            <a:xfrm>
              <a:off x="1084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4" name="Freeform 534"/>
            <p:cNvSpPr>
              <a:spLocks/>
            </p:cNvSpPr>
            <p:nvPr/>
          </p:nvSpPr>
          <p:spPr bwMode="auto">
            <a:xfrm>
              <a:off x="1049" y="35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5" name="Freeform 535"/>
            <p:cNvSpPr>
              <a:spLocks/>
            </p:cNvSpPr>
            <p:nvPr/>
          </p:nvSpPr>
          <p:spPr bwMode="auto">
            <a:xfrm>
              <a:off x="1009" y="35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6" name="Freeform 536"/>
            <p:cNvSpPr>
              <a:spLocks/>
            </p:cNvSpPr>
            <p:nvPr/>
          </p:nvSpPr>
          <p:spPr bwMode="auto">
            <a:xfrm>
              <a:off x="1050" y="3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7" name="Freeform 537"/>
            <p:cNvSpPr>
              <a:spLocks/>
            </p:cNvSpPr>
            <p:nvPr/>
          </p:nvSpPr>
          <p:spPr bwMode="auto">
            <a:xfrm>
              <a:off x="1057" y="35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8" name="Freeform 538"/>
            <p:cNvSpPr>
              <a:spLocks/>
            </p:cNvSpPr>
            <p:nvPr/>
          </p:nvSpPr>
          <p:spPr bwMode="auto">
            <a:xfrm>
              <a:off x="971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9" name="Freeform 539"/>
            <p:cNvSpPr>
              <a:spLocks/>
            </p:cNvSpPr>
            <p:nvPr/>
          </p:nvSpPr>
          <p:spPr bwMode="auto">
            <a:xfrm>
              <a:off x="1025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0" name="Freeform 540"/>
            <p:cNvSpPr>
              <a:spLocks/>
            </p:cNvSpPr>
            <p:nvPr/>
          </p:nvSpPr>
          <p:spPr bwMode="auto">
            <a:xfrm>
              <a:off x="1020" y="3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1" name="Freeform 541"/>
            <p:cNvSpPr>
              <a:spLocks/>
            </p:cNvSpPr>
            <p:nvPr/>
          </p:nvSpPr>
          <p:spPr bwMode="auto">
            <a:xfrm>
              <a:off x="1035" y="34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2" name="Freeform 542"/>
            <p:cNvSpPr>
              <a:spLocks/>
            </p:cNvSpPr>
            <p:nvPr/>
          </p:nvSpPr>
          <p:spPr bwMode="auto">
            <a:xfrm>
              <a:off x="979" y="34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3" name="Freeform 543"/>
            <p:cNvSpPr>
              <a:spLocks/>
            </p:cNvSpPr>
            <p:nvPr/>
          </p:nvSpPr>
          <p:spPr bwMode="auto">
            <a:xfrm>
              <a:off x="1036" y="34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4" name="Freeform 544"/>
            <p:cNvSpPr>
              <a:spLocks/>
            </p:cNvSpPr>
            <p:nvPr/>
          </p:nvSpPr>
          <p:spPr bwMode="auto">
            <a:xfrm>
              <a:off x="1043" y="34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5" name="Freeform 545"/>
            <p:cNvSpPr>
              <a:spLocks/>
            </p:cNvSpPr>
            <p:nvPr/>
          </p:nvSpPr>
          <p:spPr bwMode="auto">
            <a:xfrm>
              <a:off x="957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6" name="Freeform 546"/>
            <p:cNvSpPr>
              <a:spLocks/>
            </p:cNvSpPr>
            <p:nvPr/>
          </p:nvSpPr>
          <p:spPr bwMode="auto">
            <a:xfrm>
              <a:off x="1011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7" name="Freeform 547"/>
            <p:cNvSpPr>
              <a:spLocks/>
            </p:cNvSpPr>
            <p:nvPr/>
          </p:nvSpPr>
          <p:spPr bwMode="auto">
            <a:xfrm>
              <a:off x="1006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8" name="Freeform 548"/>
            <p:cNvSpPr>
              <a:spLocks/>
            </p:cNvSpPr>
            <p:nvPr/>
          </p:nvSpPr>
          <p:spPr bwMode="auto">
            <a:xfrm>
              <a:off x="1158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9" name="Freeform 549"/>
            <p:cNvSpPr>
              <a:spLocks/>
            </p:cNvSpPr>
            <p:nvPr/>
          </p:nvSpPr>
          <p:spPr bwMode="auto">
            <a:xfrm>
              <a:off x="1118" y="35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0" name="Freeform 550"/>
            <p:cNvSpPr>
              <a:spLocks/>
            </p:cNvSpPr>
            <p:nvPr/>
          </p:nvSpPr>
          <p:spPr bwMode="auto">
            <a:xfrm>
              <a:off x="1159" y="3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1" name="Freeform 551"/>
            <p:cNvSpPr>
              <a:spLocks/>
            </p:cNvSpPr>
            <p:nvPr/>
          </p:nvSpPr>
          <p:spPr bwMode="auto">
            <a:xfrm>
              <a:off x="1166" y="35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2" name="Freeform 552"/>
            <p:cNvSpPr>
              <a:spLocks/>
            </p:cNvSpPr>
            <p:nvPr/>
          </p:nvSpPr>
          <p:spPr bwMode="auto">
            <a:xfrm>
              <a:off x="1096" y="35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3" name="Freeform 553"/>
            <p:cNvSpPr>
              <a:spLocks/>
            </p:cNvSpPr>
            <p:nvPr/>
          </p:nvSpPr>
          <p:spPr bwMode="auto">
            <a:xfrm>
              <a:off x="1134" y="3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4" name="Freeform 554"/>
            <p:cNvSpPr>
              <a:spLocks/>
            </p:cNvSpPr>
            <p:nvPr/>
          </p:nvSpPr>
          <p:spPr bwMode="auto">
            <a:xfrm>
              <a:off x="1129" y="36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5" name="Freeform 555"/>
            <p:cNvSpPr>
              <a:spLocks/>
            </p:cNvSpPr>
            <p:nvPr/>
          </p:nvSpPr>
          <p:spPr bwMode="auto">
            <a:xfrm>
              <a:off x="1144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6" name="Freeform 556"/>
            <p:cNvSpPr>
              <a:spLocks/>
            </p:cNvSpPr>
            <p:nvPr/>
          </p:nvSpPr>
          <p:spPr bwMode="auto">
            <a:xfrm>
              <a:off x="1104" y="3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7" name="Freeform 557"/>
            <p:cNvSpPr>
              <a:spLocks/>
            </p:cNvSpPr>
            <p:nvPr/>
          </p:nvSpPr>
          <p:spPr bwMode="auto">
            <a:xfrm>
              <a:off x="1145" y="34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8" name="Freeform 558"/>
            <p:cNvSpPr>
              <a:spLocks/>
            </p:cNvSpPr>
            <p:nvPr/>
          </p:nvSpPr>
          <p:spPr bwMode="auto">
            <a:xfrm>
              <a:off x="1152" y="34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9" name="Freeform 559"/>
            <p:cNvSpPr>
              <a:spLocks/>
            </p:cNvSpPr>
            <p:nvPr/>
          </p:nvSpPr>
          <p:spPr bwMode="auto">
            <a:xfrm>
              <a:off x="1082" y="34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0" name="Freeform 560"/>
            <p:cNvSpPr>
              <a:spLocks/>
            </p:cNvSpPr>
            <p:nvPr/>
          </p:nvSpPr>
          <p:spPr bwMode="auto">
            <a:xfrm>
              <a:off x="1120" y="3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1" name="Freeform 561"/>
            <p:cNvSpPr>
              <a:spLocks/>
            </p:cNvSpPr>
            <p:nvPr/>
          </p:nvSpPr>
          <p:spPr bwMode="auto">
            <a:xfrm>
              <a:off x="1115" y="35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2" name="Freeform 562"/>
            <p:cNvSpPr>
              <a:spLocks/>
            </p:cNvSpPr>
            <p:nvPr/>
          </p:nvSpPr>
          <p:spPr bwMode="auto">
            <a:xfrm>
              <a:off x="960" y="35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3" name="Freeform 563"/>
            <p:cNvSpPr>
              <a:spLocks/>
            </p:cNvSpPr>
            <p:nvPr/>
          </p:nvSpPr>
          <p:spPr bwMode="auto">
            <a:xfrm>
              <a:off x="961" y="3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4" name="Freeform 564"/>
            <p:cNvSpPr>
              <a:spLocks/>
            </p:cNvSpPr>
            <p:nvPr/>
          </p:nvSpPr>
          <p:spPr bwMode="auto">
            <a:xfrm>
              <a:off x="968" y="35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5" name="Freeform 565"/>
            <p:cNvSpPr>
              <a:spLocks/>
            </p:cNvSpPr>
            <p:nvPr/>
          </p:nvSpPr>
          <p:spPr bwMode="auto">
            <a:xfrm>
              <a:off x="936" y="35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6" name="Freeform 566"/>
            <p:cNvSpPr>
              <a:spLocks/>
            </p:cNvSpPr>
            <p:nvPr/>
          </p:nvSpPr>
          <p:spPr bwMode="auto">
            <a:xfrm>
              <a:off x="931" y="35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7" name="Freeform 567"/>
            <p:cNvSpPr>
              <a:spLocks/>
            </p:cNvSpPr>
            <p:nvPr/>
          </p:nvSpPr>
          <p:spPr bwMode="auto">
            <a:xfrm>
              <a:off x="946" y="34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8" name="Freeform 568"/>
            <p:cNvSpPr>
              <a:spLocks/>
            </p:cNvSpPr>
            <p:nvPr/>
          </p:nvSpPr>
          <p:spPr bwMode="auto">
            <a:xfrm>
              <a:off x="947" y="34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9" name="Freeform 569"/>
            <p:cNvSpPr>
              <a:spLocks/>
            </p:cNvSpPr>
            <p:nvPr/>
          </p:nvSpPr>
          <p:spPr bwMode="auto">
            <a:xfrm>
              <a:off x="954" y="34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0" name="Freeform 570"/>
            <p:cNvSpPr>
              <a:spLocks/>
            </p:cNvSpPr>
            <p:nvPr/>
          </p:nvSpPr>
          <p:spPr bwMode="auto">
            <a:xfrm>
              <a:off x="1086" y="3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1" name="Freeform 571"/>
            <p:cNvSpPr>
              <a:spLocks/>
            </p:cNvSpPr>
            <p:nvPr/>
          </p:nvSpPr>
          <p:spPr bwMode="auto">
            <a:xfrm>
              <a:off x="1046" y="3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2" name="Freeform 572"/>
            <p:cNvSpPr>
              <a:spLocks/>
            </p:cNvSpPr>
            <p:nvPr/>
          </p:nvSpPr>
          <p:spPr bwMode="auto">
            <a:xfrm>
              <a:off x="1087" y="3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3" name="Freeform 573"/>
            <p:cNvSpPr>
              <a:spLocks/>
            </p:cNvSpPr>
            <p:nvPr/>
          </p:nvSpPr>
          <p:spPr bwMode="auto">
            <a:xfrm>
              <a:off x="1094" y="37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4" name="Freeform 574"/>
            <p:cNvSpPr>
              <a:spLocks/>
            </p:cNvSpPr>
            <p:nvPr/>
          </p:nvSpPr>
          <p:spPr bwMode="auto">
            <a:xfrm>
              <a:off x="1008" y="3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5" name="Freeform 575"/>
            <p:cNvSpPr>
              <a:spLocks/>
            </p:cNvSpPr>
            <p:nvPr/>
          </p:nvSpPr>
          <p:spPr bwMode="auto">
            <a:xfrm>
              <a:off x="1062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6" name="Freeform 576"/>
            <p:cNvSpPr>
              <a:spLocks/>
            </p:cNvSpPr>
            <p:nvPr/>
          </p:nvSpPr>
          <p:spPr bwMode="auto">
            <a:xfrm>
              <a:off x="1057" y="3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7" name="Freeform 577"/>
            <p:cNvSpPr>
              <a:spLocks/>
            </p:cNvSpPr>
            <p:nvPr/>
          </p:nvSpPr>
          <p:spPr bwMode="auto">
            <a:xfrm>
              <a:off x="1072" y="3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8" name="Freeform 578"/>
            <p:cNvSpPr>
              <a:spLocks/>
            </p:cNvSpPr>
            <p:nvPr/>
          </p:nvSpPr>
          <p:spPr bwMode="auto">
            <a:xfrm>
              <a:off x="1016" y="3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9" name="Freeform 579"/>
            <p:cNvSpPr>
              <a:spLocks/>
            </p:cNvSpPr>
            <p:nvPr/>
          </p:nvSpPr>
          <p:spPr bwMode="auto">
            <a:xfrm>
              <a:off x="1073" y="36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0" name="Freeform 580"/>
            <p:cNvSpPr>
              <a:spLocks/>
            </p:cNvSpPr>
            <p:nvPr/>
          </p:nvSpPr>
          <p:spPr bwMode="auto">
            <a:xfrm>
              <a:off x="1080" y="36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1" name="Freeform 581"/>
            <p:cNvSpPr>
              <a:spLocks/>
            </p:cNvSpPr>
            <p:nvPr/>
          </p:nvSpPr>
          <p:spPr bwMode="auto">
            <a:xfrm>
              <a:off x="994" y="3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2" name="Freeform 582"/>
            <p:cNvSpPr>
              <a:spLocks/>
            </p:cNvSpPr>
            <p:nvPr/>
          </p:nvSpPr>
          <p:spPr bwMode="auto">
            <a:xfrm>
              <a:off x="1048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3" name="Freeform 583"/>
            <p:cNvSpPr>
              <a:spLocks/>
            </p:cNvSpPr>
            <p:nvPr/>
          </p:nvSpPr>
          <p:spPr bwMode="auto">
            <a:xfrm>
              <a:off x="1043" y="3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4" name="Freeform 584"/>
            <p:cNvSpPr>
              <a:spLocks/>
            </p:cNvSpPr>
            <p:nvPr/>
          </p:nvSpPr>
          <p:spPr bwMode="auto">
            <a:xfrm>
              <a:off x="1195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5" name="Freeform 585"/>
            <p:cNvSpPr>
              <a:spLocks/>
            </p:cNvSpPr>
            <p:nvPr/>
          </p:nvSpPr>
          <p:spPr bwMode="auto">
            <a:xfrm>
              <a:off x="1155" y="37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6" name="Freeform 586"/>
            <p:cNvSpPr>
              <a:spLocks/>
            </p:cNvSpPr>
            <p:nvPr/>
          </p:nvSpPr>
          <p:spPr bwMode="auto">
            <a:xfrm>
              <a:off x="1196" y="37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7" name="Freeform 587"/>
            <p:cNvSpPr>
              <a:spLocks/>
            </p:cNvSpPr>
            <p:nvPr/>
          </p:nvSpPr>
          <p:spPr bwMode="auto">
            <a:xfrm>
              <a:off x="1203" y="37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8" name="Freeform 588"/>
            <p:cNvSpPr>
              <a:spLocks/>
            </p:cNvSpPr>
            <p:nvPr/>
          </p:nvSpPr>
          <p:spPr bwMode="auto">
            <a:xfrm>
              <a:off x="1133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9" name="Freeform 589"/>
            <p:cNvSpPr>
              <a:spLocks/>
            </p:cNvSpPr>
            <p:nvPr/>
          </p:nvSpPr>
          <p:spPr bwMode="auto">
            <a:xfrm>
              <a:off x="1171" y="3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0" name="Freeform 590"/>
            <p:cNvSpPr>
              <a:spLocks/>
            </p:cNvSpPr>
            <p:nvPr/>
          </p:nvSpPr>
          <p:spPr bwMode="auto">
            <a:xfrm>
              <a:off x="1166" y="3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1" name="Freeform 591"/>
            <p:cNvSpPr>
              <a:spLocks/>
            </p:cNvSpPr>
            <p:nvPr/>
          </p:nvSpPr>
          <p:spPr bwMode="auto">
            <a:xfrm>
              <a:off x="1181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2" name="Freeform 592"/>
            <p:cNvSpPr>
              <a:spLocks/>
            </p:cNvSpPr>
            <p:nvPr/>
          </p:nvSpPr>
          <p:spPr bwMode="auto">
            <a:xfrm>
              <a:off x="1141" y="36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3" name="Freeform 593"/>
            <p:cNvSpPr>
              <a:spLocks/>
            </p:cNvSpPr>
            <p:nvPr/>
          </p:nvSpPr>
          <p:spPr bwMode="auto">
            <a:xfrm>
              <a:off x="1182" y="3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4" name="Freeform 594"/>
            <p:cNvSpPr>
              <a:spLocks/>
            </p:cNvSpPr>
            <p:nvPr/>
          </p:nvSpPr>
          <p:spPr bwMode="auto">
            <a:xfrm>
              <a:off x="1189" y="36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5" name="Freeform 595"/>
            <p:cNvSpPr>
              <a:spLocks/>
            </p:cNvSpPr>
            <p:nvPr/>
          </p:nvSpPr>
          <p:spPr bwMode="auto">
            <a:xfrm>
              <a:off x="1119" y="36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6" name="Freeform 596"/>
            <p:cNvSpPr>
              <a:spLocks/>
            </p:cNvSpPr>
            <p:nvPr/>
          </p:nvSpPr>
          <p:spPr bwMode="auto">
            <a:xfrm>
              <a:off x="1157" y="36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7" name="Freeform 597"/>
            <p:cNvSpPr>
              <a:spLocks/>
            </p:cNvSpPr>
            <p:nvPr/>
          </p:nvSpPr>
          <p:spPr bwMode="auto">
            <a:xfrm>
              <a:off x="1152" y="36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8" name="Freeform 598"/>
            <p:cNvSpPr>
              <a:spLocks/>
            </p:cNvSpPr>
            <p:nvPr/>
          </p:nvSpPr>
          <p:spPr bwMode="auto">
            <a:xfrm>
              <a:off x="997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9" name="Freeform 599"/>
            <p:cNvSpPr>
              <a:spLocks/>
            </p:cNvSpPr>
            <p:nvPr/>
          </p:nvSpPr>
          <p:spPr bwMode="auto">
            <a:xfrm>
              <a:off x="957" y="37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0" name="Freeform 600"/>
            <p:cNvSpPr>
              <a:spLocks/>
            </p:cNvSpPr>
            <p:nvPr/>
          </p:nvSpPr>
          <p:spPr bwMode="auto">
            <a:xfrm>
              <a:off x="998" y="37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1" name="Freeform 601"/>
            <p:cNvSpPr>
              <a:spLocks/>
            </p:cNvSpPr>
            <p:nvPr/>
          </p:nvSpPr>
          <p:spPr bwMode="auto">
            <a:xfrm>
              <a:off x="1005" y="3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2" name="Freeform 602"/>
            <p:cNvSpPr>
              <a:spLocks/>
            </p:cNvSpPr>
            <p:nvPr/>
          </p:nvSpPr>
          <p:spPr bwMode="auto">
            <a:xfrm>
              <a:off x="935" y="37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3" name="Freeform 603"/>
            <p:cNvSpPr>
              <a:spLocks/>
            </p:cNvSpPr>
            <p:nvPr/>
          </p:nvSpPr>
          <p:spPr bwMode="auto">
            <a:xfrm>
              <a:off x="973" y="37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4" name="Freeform 604"/>
            <p:cNvSpPr>
              <a:spLocks/>
            </p:cNvSpPr>
            <p:nvPr/>
          </p:nvSpPr>
          <p:spPr bwMode="auto">
            <a:xfrm>
              <a:off x="968" y="37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5" name="Freeform 605"/>
            <p:cNvSpPr>
              <a:spLocks/>
            </p:cNvSpPr>
            <p:nvPr/>
          </p:nvSpPr>
          <p:spPr bwMode="auto">
            <a:xfrm>
              <a:off x="983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6" name="Freeform 606"/>
            <p:cNvSpPr>
              <a:spLocks/>
            </p:cNvSpPr>
            <p:nvPr/>
          </p:nvSpPr>
          <p:spPr bwMode="auto">
            <a:xfrm>
              <a:off x="943" y="3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7" name="Freeform 607"/>
            <p:cNvSpPr>
              <a:spLocks/>
            </p:cNvSpPr>
            <p:nvPr/>
          </p:nvSpPr>
          <p:spPr bwMode="auto">
            <a:xfrm>
              <a:off x="984" y="36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8" name="Freeform 608"/>
            <p:cNvSpPr>
              <a:spLocks/>
            </p:cNvSpPr>
            <p:nvPr/>
          </p:nvSpPr>
          <p:spPr bwMode="auto">
            <a:xfrm>
              <a:off x="991" y="36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9" name="Freeform 609"/>
            <p:cNvSpPr>
              <a:spLocks/>
            </p:cNvSpPr>
            <p:nvPr/>
          </p:nvSpPr>
          <p:spPr bwMode="auto">
            <a:xfrm>
              <a:off x="959" y="36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0" name="Freeform 610"/>
            <p:cNvSpPr>
              <a:spLocks/>
            </p:cNvSpPr>
            <p:nvPr/>
          </p:nvSpPr>
          <p:spPr bwMode="auto">
            <a:xfrm>
              <a:off x="954" y="36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1" name="Freeform 611"/>
            <p:cNvSpPr>
              <a:spLocks/>
            </p:cNvSpPr>
            <p:nvPr/>
          </p:nvSpPr>
          <p:spPr bwMode="auto">
            <a:xfrm>
              <a:off x="927" y="39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2" name="Freeform 612"/>
            <p:cNvSpPr>
              <a:spLocks/>
            </p:cNvSpPr>
            <p:nvPr/>
          </p:nvSpPr>
          <p:spPr bwMode="auto">
            <a:xfrm>
              <a:off x="1028" y="39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3" name="Freeform 613"/>
            <p:cNvSpPr>
              <a:spLocks/>
            </p:cNvSpPr>
            <p:nvPr/>
          </p:nvSpPr>
          <p:spPr bwMode="auto">
            <a:xfrm>
              <a:off x="98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4" name="Freeform 614"/>
            <p:cNvSpPr>
              <a:spLocks/>
            </p:cNvSpPr>
            <p:nvPr/>
          </p:nvSpPr>
          <p:spPr bwMode="auto">
            <a:xfrm>
              <a:off x="1029" y="39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5" name="Freeform 615"/>
            <p:cNvSpPr>
              <a:spLocks/>
            </p:cNvSpPr>
            <p:nvPr/>
          </p:nvSpPr>
          <p:spPr bwMode="auto">
            <a:xfrm>
              <a:off x="1036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6" name="Freeform 616"/>
            <p:cNvSpPr>
              <a:spLocks/>
            </p:cNvSpPr>
            <p:nvPr/>
          </p:nvSpPr>
          <p:spPr bwMode="auto">
            <a:xfrm>
              <a:off x="966" y="39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7" name="Freeform 617"/>
            <p:cNvSpPr>
              <a:spLocks/>
            </p:cNvSpPr>
            <p:nvPr/>
          </p:nvSpPr>
          <p:spPr bwMode="auto">
            <a:xfrm>
              <a:off x="1004" y="39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8" name="Freeform 618"/>
            <p:cNvSpPr>
              <a:spLocks/>
            </p:cNvSpPr>
            <p:nvPr/>
          </p:nvSpPr>
          <p:spPr bwMode="auto">
            <a:xfrm>
              <a:off x="999" y="39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9" name="Freeform 619"/>
            <p:cNvSpPr>
              <a:spLocks/>
            </p:cNvSpPr>
            <p:nvPr/>
          </p:nvSpPr>
          <p:spPr bwMode="auto">
            <a:xfrm>
              <a:off x="1014" y="3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0" name="Freeform 620"/>
            <p:cNvSpPr>
              <a:spLocks/>
            </p:cNvSpPr>
            <p:nvPr/>
          </p:nvSpPr>
          <p:spPr bwMode="auto">
            <a:xfrm>
              <a:off x="974" y="3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1" name="Freeform 621"/>
            <p:cNvSpPr>
              <a:spLocks/>
            </p:cNvSpPr>
            <p:nvPr/>
          </p:nvSpPr>
          <p:spPr bwMode="auto">
            <a:xfrm>
              <a:off x="1015" y="3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2" name="Freeform 622"/>
            <p:cNvSpPr>
              <a:spLocks/>
            </p:cNvSpPr>
            <p:nvPr/>
          </p:nvSpPr>
          <p:spPr bwMode="auto">
            <a:xfrm>
              <a:off x="1022" y="3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3" name="Freeform 623"/>
            <p:cNvSpPr>
              <a:spLocks/>
            </p:cNvSpPr>
            <p:nvPr/>
          </p:nvSpPr>
          <p:spPr bwMode="auto">
            <a:xfrm>
              <a:off x="952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4" name="Freeform 624"/>
            <p:cNvSpPr>
              <a:spLocks/>
            </p:cNvSpPr>
            <p:nvPr/>
          </p:nvSpPr>
          <p:spPr bwMode="auto">
            <a:xfrm>
              <a:off x="990" y="3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5" name="Freeform 625"/>
            <p:cNvSpPr>
              <a:spLocks/>
            </p:cNvSpPr>
            <p:nvPr/>
          </p:nvSpPr>
          <p:spPr bwMode="auto">
            <a:xfrm>
              <a:off x="985" y="38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6" name="Freeform 626"/>
            <p:cNvSpPr>
              <a:spLocks/>
            </p:cNvSpPr>
            <p:nvPr/>
          </p:nvSpPr>
          <p:spPr bwMode="auto">
            <a:xfrm>
              <a:off x="1490" y="35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7" name="Freeform 627"/>
            <p:cNvSpPr>
              <a:spLocks/>
            </p:cNvSpPr>
            <p:nvPr/>
          </p:nvSpPr>
          <p:spPr bwMode="auto">
            <a:xfrm>
              <a:off x="1536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8" name="Freeform 628"/>
            <p:cNvSpPr>
              <a:spLocks/>
            </p:cNvSpPr>
            <p:nvPr/>
          </p:nvSpPr>
          <p:spPr bwMode="auto">
            <a:xfrm>
              <a:off x="163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9" name="Freeform 629"/>
            <p:cNvSpPr>
              <a:spLocks/>
            </p:cNvSpPr>
            <p:nvPr/>
          </p:nvSpPr>
          <p:spPr bwMode="auto">
            <a:xfrm>
              <a:off x="1632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0" name="Freeform 630"/>
            <p:cNvSpPr>
              <a:spLocks/>
            </p:cNvSpPr>
            <p:nvPr/>
          </p:nvSpPr>
          <p:spPr bwMode="auto">
            <a:xfrm>
              <a:off x="1332" y="3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1" name="Freeform 631"/>
            <p:cNvSpPr>
              <a:spLocks/>
            </p:cNvSpPr>
            <p:nvPr/>
          </p:nvSpPr>
          <p:spPr bwMode="auto">
            <a:xfrm>
              <a:off x="1292" y="3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2" name="Freeform 632"/>
            <p:cNvSpPr>
              <a:spLocks/>
            </p:cNvSpPr>
            <p:nvPr/>
          </p:nvSpPr>
          <p:spPr bwMode="auto">
            <a:xfrm>
              <a:off x="1333" y="35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3" name="Freeform 633"/>
            <p:cNvSpPr>
              <a:spLocks/>
            </p:cNvSpPr>
            <p:nvPr/>
          </p:nvSpPr>
          <p:spPr bwMode="auto">
            <a:xfrm>
              <a:off x="1340" y="36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4" name="Freeform 634"/>
            <p:cNvSpPr>
              <a:spLocks/>
            </p:cNvSpPr>
            <p:nvPr/>
          </p:nvSpPr>
          <p:spPr bwMode="auto">
            <a:xfrm>
              <a:off x="1270" y="3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5" name="Freeform 635"/>
            <p:cNvSpPr>
              <a:spLocks/>
            </p:cNvSpPr>
            <p:nvPr/>
          </p:nvSpPr>
          <p:spPr bwMode="auto">
            <a:xfrm>
              <a:off x="1308" y="35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6" name="Freeform 636"/>
            <p:cNvSpPr>
              <a:spLocks/>
            </p:cNvSpPr>
            <p:nvPr/>
          </p:nvSpPr>
          <p:spPr bwMode="auto">
            <a:xfrm>
              <a:off x="1303" y="36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7" name="Freeform 637"/>
            <p:cNvSpPr>
              <a:spLocks/>
            </p:cNvSpPr>
            <p:nvPr/>
          </p:nvSpPr>
          <p:spPr bwMode="auto">
            <a:xfrm>
              <a:off x="1680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8" name="Freeform 638"/>
            <p:cNvSpPr>
              <a:spLocks/>
            </p:cNvSpPr>
            <p:nvPr/>
          </p:nvSpPr>
          <p:spPr bwMode="auto">
            <a:xfrm>
              <a:off x="1401" y="35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9" name="Freeform 639"/>
            <p:cNvSpPr>
              <a:spLocks/>
            </p:cNvSpPr>
            <p:nvPr/>
          </p:nvSpPr>
          <p:spPr bwMode="auto">
            <a:xfrm>
              <a:off x="1442" y="35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0" name="Freeform 640"/>
            <p:cNvSpPr>
              <a:spLocks/>
            </p:cNvSpPr>
            <p:nvPr/>
          </p:nvSpPr>
          <p:spPr bwMode="auto">
            <a:xfrm>
              <a:off x="1449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1" name="Freeform 641"/>
            <p:cNvSpPr>
              <a:spLocks/>
            </p:cNvSpPr>
            <p:nvPr/>
          </p:nvSpPr>
          <p:spPr bwMode="auto">
            <a:xfrm>
              <a:off x="1379" y="3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2" name="Freeform 642"/>
            <p:cNvSpPr>
              <a:spLocks/>
            </p:cNvSpPr>
            <p:nvPr/>
          </p:nvSpPr>
          <p:spPr bwMode="auto">
            <a:xfrm>
              <a:off x="1417" y="35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3" name="Freeform 643"/>
            <p:cNvSpPr>
              <a:spLocks/>
            </p:cNvSpPr>
            <p:nvPr/>
          </p:nvSpPr>
          <p:spPr bwMode="auto">
            <a:xfrm>
              <a:off x="1412" y="36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4" name="Freeform 644"/>
            <p:cNvSpPr>
              <a:spLocks/>
            </p:cNvSpPr>
            <p:nvPr/>
          </p:nvSpPr>
          <p:spPr bwMode="auto">
            <a:xfrm>
              <a:off x="1363" y="37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5" name="Freeform 645"/>
            <p:cNvSpPr>
              <a:spLocks/>
            </p:cNvSpPr>
            <p:nvPr/>
          </p:nvSpPr>
          <p:spPr bwMode="auto">
            <a:xfrm>
              <a:off x="1323" y="37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6" name="Freeform 646"/>
            <p:cNvSpPr>
              <a:spLocks/>
            </p:cNvSpPr>
            <p:nvPr/>
          </p:nvSpPr>
          <p:spPr bwMode="auto">
            <a:xfrm>
              <a:off x="1364" y="3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7" name="Freeform 647"/>
            <p:cNvSpPr>
              <a:spLocks/>
            </p:cNvSpPr>
            <p:nvPr/>
          </p:nvSpPr>
          <p:spPr bwMode="auto">
            <a:xfrm>
              <a:off x="1371" y="37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8" name="Freeform 648"/>
            <p:cNvSpPr>
              <a:spLocks/>
            </p:cNvSpPr>
            <p:nvPr/>
          </p:nvSpPr>
          <p:spPr bwMode="auto">
            <a:xfrm>
              <a:off x="1285" y="3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9" name="Freeform 649"/>
            <p:cNvSpPr>
              <a:spLocks/>
            </p:cNvSpPr>
            <p:nvPr/>
          </p:nvSpPr>
          <p:spPr bwMode="auto">
            <a:xfrm>
              <a:off x="1339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0" name="Freeform 650"/>
            <p:cNvSpPr>
              <a:spLocks/>
            </p:cNvSpPr>
            <p:nvPr/>
          </p:nvSpPr>
          <p:spPr bwMode="auto">
            <a:xfrm>
              <a:off x="1334" y="3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" name="Freeform 651"/>
            <p:cNvSpPr>
              <a:spLocks/>
            </p:cNvSpPr>
            <p:nvPr/>
          </p:nvSpPr>
          <p:spPr bwMode="auto">
            <a:xfrm>
              <a:off x="1349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2" name="Freeform 652"/>
            <p:cNvSpPr>
              <a:spLocks/>
            </p:cNvSpPr>
            <p:nvPr/>
          </p:nvSpPr>
          <p:spPr bwMode="auto">
            <a:xfrm>
              <a:off x="1293" y="36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3" name="Freeform 653"/>
            <p:cNvSpPr>
              <a:spLocks/>
            </p:cNvSpPr>
            <p:nvPr/>
          </p:nvSpPr>
          <p:spPr bwMode="auto">
            <a:xfrm>
              <a:off x="1680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4" name="Freeform 654"/>
            <p:cNvSpPr>
              <a:spLocks/>
            </p:cNvSpPr>
            <p:nvPr/>
          </p:nvSpPr>
          <p:spPr bwMode="auto">
            <a:xfrm>
              <a:off x="1357" y="36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5" name="Freeform 655"/>
            <p:cNvSpPr>
              <a:spLocks/>
            </p:cNvSpPr>
            <p:nvPr/>
          </p:nvSpPr>
          <p:spPr bwMode="auto">
            <a:xfrm>
              <a:off x="1271" y="3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6" name="Freeform 656"/>
            <p:cNvSpPr>
              <a:spLocks/>
            </p:cNvSpPr>
            <p:nvPr/>
          </p:nvSpPr>
          <p:spPr bwMode="auto">
            <a:xfrm>
              <a:off x="1325" y="36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7" name="Freeform 657"/>
            <p:cNvSpPr>
              <a:spLocks/>
            </p:cNvSpPr>
            <p:nvPr/>
          </p:nvSpPr>
          <p:spPr bwMode="auto">
            <a:xfrm>
              <a:off x="1320" y="3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8" name="Freeform 658"/>
            <p:cNvSpPr>
              <a:spLocks/>
            </p:cNvSpPr>
            <p:nvPr/>
          </p:nvSpPr>
          <p:spPr bwMode="auto">
            <a:xfrm>
              <a:off x="1472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9" name="Freeform 659"/>
            <p:cNvSpPr>
              <a:spLocks/>
            </p:cNvSpPr>
            <p:nvPr/>
          </p:nvSpPr>
          <p:spPr bwMode="auto">
            <a:xfrm>
              <a:off x="143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0" name="Freeform 660"/>
            <p:cNvSpPr>
              <a:spLocks/>
            </p:cNvSpPr>
            <p:nvPr/>
          </p:nvSpPr>
          <p:spPr bwMode="auto">
            <a:xfrm>
              <a:off x="153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1" name="Freeform 661"/>
            <p:cNvSpPr>
              <a:spLocks/>
            </p:cNvSpPr>
            <p:nvPr/>
          </p:nvSpPr>
          <p:spPr bwMode="auto">
            <a:xfrm>
              <a:off x="163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2" name="Freeform 662"/>
            <p:cNvSpPr>
              <a:spLocks/>
            </p:cNvSpPr>
            <p:nvPr/>
          </p:nvSpPr>
          <p:spPr bwMode="auto">
            <a:xfrm>
              <a:off x="1410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3" name="Freeform 663"/>
            <p:cNvSpPr>
              <a:spLocks/>
            </p:cNvSpPr>
            <p:nvPr/>
          </p:nvSpPr>
          <p:spPr bwMode="auto">
            <a:xfrm>
              <a:off x="1448" y="3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4" name="Freeform 664"/>
            <p:cNvSpPr>
              <a:spLocks/>
            </p:cNvSpPr>
            <p:nvPr/>
          </p:nvSpPr>
          <p:spPr bwMode="auto">
            <a:xfrm>
              <a:off x="1443" y="3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5" name="Freeform 665"/>
            <p:cNvSpPr>
              <a:spLocks/>
            </p:cNvSpPr>
            <p:nvPr/>
          </p:nvSpPr>
          <p:spPr bwMode="auto">
            <a:xfrm>
              <a:off x="148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6" name="Freeform 666"/>
            <p:cNvSpPr>
              <a:spLocks/>
            </p:cNvSpPr>
            <p:nvPr/>
          </p:nvSpPr>
          <p:spPr bwMode="auto">
            <a:xfrm>
              <a:off x="141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7" name="Freeform 667"/>
            <p:cNvSpPr>
              <a:spLocks/>
            </p:cNvSpPr>
            <p:nvPr/>
          </p:nvSpPr>
          <p:spPr bwMode="auto">
            <a:xfrm>
              <a:off x="153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8" name="Freeform 668"/>
            <p:cNvSpPr>
              <a:spLocks/>
            </p:cNvSpPr>
            <p:nvPr/>
          </p:nvSpPr>
          <p:spPr bwMode="auto">
            <a:xfrm>
              <a:off x="146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9" name="Freeform 669"/>
            <p:cNvSpPr>
              <a:spLocks/>
            </p:cNvSpPr>
            <p:nvPr/>
          </p:nvSpPr>
          <p:spPr bwMode="auto">
            <a:xfrm>
              <a:off x="1396" y="3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0" name="Freeform 670"/>
            <p:cNvSpPr>
              <a:spLocks/>
            </p:cNvSpPr>
            <p:nvPr/>
          </p:nvSpPr>
          <p:spPr bwMode="auto">
            <a:xfrm>
              <a:off x="177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1" name="Freeform 671"/>
            <p:cNvSpPr>
              <a:spLocks/>
            </p:cNvSpPr>
            <p:nvPr/>
          </p:nvSpPr>
          <p:spPr bwMode="auto">
            <a:xfrm>
              <a:off x="1429" y="37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2" name="Freeform 672"/>
            <p:cNvSpPr>
              <a:spLocks/>
            </p:cNvSpPr>
            <p:nvPr/>
          </p:nvSpPr>
          <p:spPr bwMode="auto">
            <a:xfrm>
              <a:off x="1824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3" name="Freeform 673"/>
            <p:cNvSpPr>
              <a:spLocks/>
            </p:cNvSpPr>
            <p:nvPr/>
          </p:nvSpPr>
          <p:spPr bwMode="auto">
            <a:xfrm>
              <a:off x="1275" y="3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4" name="Freeform 674"/>
            <p:cNvSpPr>
              <a:spLocks/>
            </p:cNvSpPr>
            <p:nvPr/>
          </p:nvSpPr>
          <p:spPr bwMode="auto">
            <a:xfrm>
              <a:off x="1282" y="37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5" name="Freeform 675"/>
            <p:cNvSpPr>
              <a:spLocks/>
            </p:cNvSpPr>
            <p:nvPr/>
          </p:nvSpPr>
          <p:spPr bwMode="auto">
            <a:xfrm>
              <a:off x="1268" y="36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6" name="Freeform 676"/>
            <p:cNvSpPr>
              <a:spLocks/>
            </p:cNvSpPr>
            <p:nvPr/>
          </p:nvSpPr>
          <p:spPr bwMode="auto">
            <a:xfrm>
              <a:off x="1400" y="39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7" name="Freeform 677"/>
            <p:cNvSpPr>
              <a:spLocks/>
            </p:cNvSpPr>
            <p:nvPr/>
          </p:nvSpPr>
          <p:spPr bwMode="auto">
            <a:xfrm>
              <a:off x="1360" y="39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8" name="Freeform 678"/>
            <p:cNvSpPr>
              <a:spLocks/>
            </p:cNvSpPr>
            <p:nvPr/>
          </p:nvSpPr>
          <p:spPr bwMode="auto">
            <a:xfrm>
              <a:off x="1680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9" name="Freeform 679"/>
            <p:cNvSpPr>
              <a:spLocks/>
            </p:cNvSpPr>
            <p:nvPr/>
          </p:nvSpPr>
          <p:spPr bwMode="auto">
            <a:xfrm>
              <a:off x="1408" y="39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0" name="Freeform 680"/>
            <p:cNvSpPr>
              <a:spLocks/>
            </p:cNvSpPr>
            <p:nvPr/>
          </p:nvSpPr>
          <p:spPr bwMode="auto">
            <a:xfrm>
              <a:off x="1322" y="39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1" name="Freeform 681"/>
            <p:cNvSpPr>
              <a:spLocks/>
            </p:cNvSpPr>
            <p:nvPr/>
          </p:nvSpPr>
          <p:spPr bwMode="auto">
            <a:xfrm>
              <a:off x="1376" y="39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2" name="Freeform 682"/>
            <p:cNvSpPr>
              <a:spLocks/>
            </p:cNvSpPr>
            <p:nvPr/>
          </p:nvSpPr>
          <p:spPr bwMode="auto">
            <a:xfrm>
              <a:off x="1371" y="39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3" name="Freeform 683"/>
            <p:cNvSpPr>
              <a:spLocks/>
            </p:cNvSpPr>
            <p:nvPr/>
          </p:nvSpPr>
          <p:spPr bwMode="auto">
            <a:xfrm>
              <a:off x="1386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4" name="Freeform 684"/>
            <p:cNvSpPr>
              <a:spLocks/>
            </p:cNvSpPr>
            <p:nvPr/>
          </p:nvSpPr>
          <p:spPr bwMode="auto">
            <a:xfrm>
              <a:off x="1330" y="3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5" name="Freeform 685"/>
            <p:cNvSpPr>
              <a:spLocks/>
            </p:cNvSpPr>
            <p:nvPr/>
          </p:nvSpPr>
          <p:spPr bwMode="auto">
            <a:xfrm>
              <a:off x="1387" y="38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6" name="Freeform 686"/>
            <p:cNvSpPr>
              <a:spLocks/>
            </p:cNvSpPr>
            <p:nvPr/>
          </p:nvSpPr>
          <p:spPr bwMode="auto">
            <a:xfrm>
              <a:off x="1394" y="38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7" name="Freeform 687"/>
            <p:cNvSpPr>
              <a:spLocks/>
            </p:cNvSpPr>
            <p:nvPr/>
          </p:nvSpPr>
          <p:spPr bwMode="auto">
            <a:xfrm>
              <a:off x="1308" y="38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8" name="Freeform 688"/>
            <p:cNvSpPr>
              <a:spLocks/>
            </p:cNvSpPr>
            <p:nvPr/>
          </p:nvSpPr>
          <p:spPr bwMode="auto">
            <a:xfrm>
              <a:off x="1362" y="3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9" name="Freeform 689"/>
            <p:cNvSpPr>
              <a:spLocks/>
            </p:cNvSpPr>
            <p:nvPr/>
          </p:nvSpPr>
          <p:spPr bwMode="auto">
            <a:xfrm>
              <a:off x="1357" y="38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0" name="Freeform 690"/>
            <p:cNvSpPr>
              <a:spLocks/>
            </p:cNvSpPr>
            <p:nvPr/>
          </p:nvSpPr>
          <p:spPr bwMode="auto">
            <a:xfrm>
              <a:off x="1536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1" name="Freeform 691"/>
            <p:cNvSpPr>
              <a:spLocks/>
            </p:cNvSpPr>
            <p:nvPr/>
          </p:nvSpPr>
          <p:spPr bwMode="auto">
            <a:xfrm>
              <a:off x="1469" y="39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2" name="Freeform 692"/>
            <p:cNvSpPr>
              <a:spLocks/>
            </p:cNvSpPr>
            <p:nvPr/>
          </p:nvSpPr>
          <p:spPr bwMode="auto">
            <a:xfrm>
              <a:off x="1536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3" name="Freeform 693"/>
            <p:cNvSpPr>
              <a:spLocks/>
            </p:cNvSpPr>
            <p:nvPr/>
          </p:nvSpPr>
          <p:spPr bwMode="auto">
            <a:xfrm>
              <a:off x="1447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4" name="Freeform 694"/>
            <p:cNvSpPr>
              <a:spLocks/>
            </p:cNvSpPr>
            <p:nvPr/>
          </p:nvSpPr>
          <p:spPr bwMode="auto">
            <a:xfrm>
              <a:off x="1485" y="39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5" name="Freeform 695"/>
            <p:cNvSpPr>
              <a:spLocks/>
            </p:cNvSpPr>
            <p:nvPr/>
          </p:nvSpPr>
          <p:spPr bwMode="auto">
            <a:xfrm>
              <a:off x="1480" y="39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6" name="Freeform 696"/>
            <p:cNvSpPr>
              <a:spLocks/>
            </p:cNvSpPr>
            <p:nvPr/>
          </p:nvSpPr>
          <p:spPr bwMode="auto">
            <a:xfrm>
              <a:off x="1495" y="3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7" name="Freeform 697"/>
            <p:cNvSpPr>
              <a:spLocks/>
            </p:cNvSpPr>
            <p:nvPr/>
          </p:nvSpPr>
          <p:spPr bwMode="auto">
            <a:xfrm>
              <a:off x="1455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8" name="Freeform 698"/>
            <p:cNvSpPr>
              <a:spLocks/>
            </p:cNvSpPr>
            <p:nvPr/>
          </p:nvSpPr>
          <p:spPr bwMode="auto">
            <a:xfrm>
              <a:off x="1536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9" name="Freeform 699"/>
            <p:cNvSpPr>
              <a:spLocks/>
            </p:cNvSpPr>
            <p:nvPr/>
          </p:nvSpPr>
          <p:spPr bwMode="auto">
            <a:xfrm>
              <a:off x="1584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0" name="Freeform 700"/>
            <p:cNvSpPr>
              <a:spLocks/>
            </p:cNvSpPr>
            <p:nvPr/>
          </p:nvSpPr>
          <p:spPr bwMode="auto">
            <a:xfrm>
              <a:off x="1433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1" name="Freeform 701"/>
            <p:cNvSpPr>
              <a:spLocks/>
            </p:cNvSpPr>
            <p:nvPr/>
          </p:nvSpPr>
          <p:spPr bwMode="auto">
            <a:xfrm>
              <a:off x="1471" y="38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2" name="Freeform 702"/>
            <p:cNvSpPr>
              <a:spLocks/>
            </p:cNvSpPr>
            <p:nvPr/>
          </p:nvSpPr>
          <p:spPr bwMode="auto">
            <a:xfrm>
              <a:off x="1466" y="38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3" name="Freeform 703"/>
            <p:cNvSpPr>
              <a:spLocks/>
            </p:cNvSpPr>
            <p:nvPr/>
          </p:nvSpPr>
          <p:spPr bwMode="auto">
            <a:xfrm>
              <a:off x="1311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4" name="Freeform 704"/>
            <p:cNvSpPr>
              <a:spLocks/>
            </p:cNvSpPr>
            <p:nvPr/>
          </p:nvSpPr>
          <p:spPr bwMode="auto">
            <a:xfrm>
              <a:off x="1271" y="39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5" name="Freeform 705"/>
            <p:cNvSpPr>
              <a:spLocks/>
            </p:cNvSpPr>
            <p:nvPr/>
          </p:nvSpPr>
          <p:spPr bwMode="auto">
            <a:xfrm>
              <a:off x="1312" y="39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6" name="Freeform 706"/>
            <p:cNvSpPr>
              <a:spLocks/>
            </p:cNvSpPr>
            <p:nvPr/>
          </p:nvSpPr>
          <p:spPr bwMode="auto">
            <a:xfrm>
              <a:off x="1319" y="39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7" name="Freeform 707"/>
            <p:cNvSpPr>
              <a:spLocks/>
            </p:cNvSpPr>
            <p:nvPr/>
          </p:nvSpPr>
          <p:spPr bwMode="auto">
            <a:xfrm>
              <a:off x="128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8" name="Freeform 708"/>
            <p:cNvSpPr>
              <a:spLocks/>
            </p:cNvSpPr>
            <p:nvPr/>
          </p:nvSpPr>
          <p:spPr bwMode="auto">
            <a:xfrm>
              <a:off x="1282" y="39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9" name="Freeform 709"/>
            <p:cNvSpPr>
              <a:spLocks/>
            </p:cNvSpPr>
            <p:nvPr/>
          </p:nvSpPr>
          <p:spPr bwMode="auto">
            <a:xfrm>
              <a:off x="1297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0" name="Freeform 710"/>
            <p:cNvSpPr>
              <a:spLocks/>
            </p:cNvSpPr>
            <p:nvPr/>
          </p:nvSpPr>
          <p:spPr bwMode="auto">
            <a:xfrm>
              <a:off x="1298" y="38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1" name="Freeform 711"/>
            <p:cNvSpPr>
              <a:spLocks/>
            </p:cNvSpPr>
            <p:nvPr/>
          </p:nvSpPr>
          <p:spPr bwMode="auto">
            <a:xfrm>
              <a:off x="1305" y="38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2" name="Freeform 712"/>
            <p:cNvSpPr>
              <a:spLocks/>
            </p:cNvSpPr>
            <p:nvPr/>
          </p:nvSpPr>
          <p:spPr bwMode="auto">
            <a:xfrm>
              <a:off x="1273" y="38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3" name="Freeform 713"/>
            <p:cNvSpPr>
              <a:spLocks/>
            </p:cNvSpPr>
            <p:nvPr/>
          </p:nvSpPr>
          <p:spPr bwMode="auto">
            <a:xfrm>
              <a:off x="1268" y="38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4" name="Freeform 714"/>
            <p:cNvSpPr>
              <a:spLocks/>
            </p:cNvSpPr>
            <p:nvPr/>
          </p:nvSpPr>
          <p:spPr bwMode="auto">
            <a:xfrm>
              <a:off x="1288" y="40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5" name="Freeform 715"/>
            <p:cNvSpPr>
              <a:spLocks/>
            </p:cNvSpPr>
            <p:nvPr/>
          </p:nvSpPr>
          <p:spPr bwMode="auto">
            <a:xfrm>
              <a:off x="1329" y="40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6" name="Freeform 716"/>
            <p:cNvSpPr>
              <a:spLocks/>
            </p:cNvSpPr>
            <p:nvPr/>
          </p:nvSpPr>
          <p:spPr bwMode="auto">
            <a:xfrm>
              <a:off x="1377" y="33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7" name="Freeform 717"/>
            <p:cNvSpPr>
              <a:spLocks/>
            </p:cNvSpPr>
            <p:nvPr/>
          </p:nvSpPr>
          <p:spPr bwMode="auto">
            <a:xfrm>
              <a:off x="1345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8" name="Freeform 718"/>
            <p:cNvSpPr>
              <a:spLocks/>
            </p:cNvSpPr>
            <p:nvPr/>
          </p:nvSpPr>
          <p:spPr bwMode="auto">
            <a:xfrm>
              <a:off x="1340" y="33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9" name="Freeform 719"/>
            <p:cNvSpPr>
              <a:spLocks/>
            </p:cNvSpPr>
            <p:nvPr/>
          </p:nvSpPr>
          <p:spPr bwMode="auto">
            <a:xfrm>
              <a:off x="1584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0" name="Freeform 720"/>
            <p:cNvSpPr>
              <a:spLocks/>
            </p:cNvSpPr>
            <p:nvPr/>
          </p:nvSpPr>
          <p:spPr bwMode="auto">
            <a:xfrm>
              <a:off x="168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1" name="Freeform 721"/>
            <p:cNvSpPr>
              <a:spLocks/>
            </p:cNvSpPr>
            <p:nvPr/>
          </p:nvSpPr>
          <p:spPr bwMode="auto">
            <a:xfrm>
              <a:off x="1416" y="33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2" name="Freeform 722"/>
            <p:cNvSpPr>
              <a:spLocks/>
            </p:cNvSpPr>
            <p:nvPr/>
          </p:nvSpPr>
          <p:spPr bwMode="auto">
            <a:xfrm>
              <a:off x="1454" y="3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3" name="Freeform 723"/>
            <p:cNvSpPr>
              <a:spLocks/>
            </p:cNvSpPr>
            <p:nvPr/>
          </p:nvSpPr>
          <p:spPr bwMode="auto">
            <a:xfrm>
              <a:off x="1449" y="33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4" name="Freeform 724"/>
            <p:cNvSpPr>
              <a:spLocks/>
            </p:cNvSpPr>
            <p:nvPr/>
          </p:nvSpPr>
          <p:spPr bwMode="auto">
            <a:xfrm>
              <a:off x="1680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5" name="Freeform 725"/>
            <p:cNvSpPr>
              <a:spLocks/>
            </p:cNvSpPr>
            <p:nvPr/>
          </p:nvSpPr>
          <p:spPr bwMode="auto">
            <a:xfrm>
              <a:off x="1366" y="34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6" name="Freeform 726"/>
            <p:cNvSpPr>
              <a:spLocks/>
            </p:cNvSpPr>
            <p:nvPr/>
          </p:nvSpPr>
          <p:spPr bwMode="auto">
            <a:xfrm>
              <a:off x="1407" y="3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7" name="Freeform 727"/>
            <p:cNvSpPr>
              <a:spLocks/>
            </p:cNvSpPr>
            <p:nvPr/>
          </p:nvSpPr>
          <p:spPr bwMode="auto">
            <a:xfrm>
              <a:off x="1382" y="3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8" name="Freeform 728"/>
            <p:cNvSpPr>
              <a:spLocks/>
            </p:cNvSpPr>
            <p:nvPr/>
          </p:nvSpPr>
          <p:spPr bwMode="auto">
            <a:xfrm>
              <a:off x="139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9" name="Freeform 729"/>
            <p:cNvSpPr>
              <a:spLocks/>
            </p:cNvSpPr>
            <p:nvPr/>
          </p:nvSpPr>
          <p:spPr bwMode="auto">
            <a:xfrm>
              <a:off x="1336" y="3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0" name="Freeform 730"/>
            <p:cNvSpPr>
              <a:spLocks/>
            </p:cNvSpPr>
            <p:nvPr/>
          </p:nvSpPr>
          <p:spPr bwMode="auto">
            <a:xfrm>
              <a:off x="1393" y="3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1" name="Freeform 731"/>
            <p:cNvSpPr>
              <a:spLocks/>
            </p:cNvSpPr>
            <p:nvPr/>
          </p:nvSpPr>
          <p:spPr bwMode="auto">
            <a:xfrm>
              <a:off x="1680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2" name="Freeform 732"/>
            <p:cNvSpPr>
              <a:spLocks/>
            </p:cNvSpPr>
            <p:nvPr/>
          </p:nvSpPr>
          <p:spPr bwMode="auto">
            <a:xfrm>
              <a:off x="1314" y="3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3" name="Freeform 733"/>
            <p:cNvSpPr>
              <a:spLocks/>
            </p:cNvSpPr>
            <p:nvPr/>
          </p:nvSpPr>
          <p:spPr bwMode="auto">
            <a:xfrm>
              <a:off x="1728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4" name="Freeform 734"/>
            <p:cNvSpPr>
              <a:spLocks/>
            </p:cNvSpPr>
            <p:nvPr/>
          </p:nvSpPr>
          <p:spPr bwMode="auto">
            <a:xfrm>
              <a:off x="1363" y="3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5" name="Freeform 735"/>
            <p:cNvSpPr>
              <a:spLocks/>
            </p:cNvSpPr>
            <p:nvPr/>
          </p:nvSpPr>
          <p:spPr bwMode="auto">
            <a:xfrm>
              <a:off x="158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6" name="Freeform 736"/>
            <p:cNvSpPr>
              <a:spLocks/>
            </p:cNvSpPr>
            <p:nvPr/>
          </p:nvSpPr>
          <p:spPr bwMode="auto">
            <a:xfrm>
              <a:off x="1475" y="3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7" name="Freeform 737"/>
            <p:cNvSpPr>
              <a:spLocks/>
            </p:cNvSpPr>
            <p:nvPr/>
          </p:nvSpPr>
          <p:spPr bwMode="auto">
            <a:xfrm>
              <a:off x="1516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8" name="Freeform 738"/>
            <p:cNvSpPr>
              <a:spLocks/>
            </p:cNvSpPr>
            <p:nvPr/>
          </p:nvSpPr>
          <p:spPr bwMode="auto">
            <a:xfrm>
              <a:off x="1632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9" name="Freeform 739"/>
            <p:cNvSpPr>
              <a:spLocks/>
            </p:cNvSpPr>
            <p:nvPr/>
          </p:nvSpPr>
          <p:spPr bwMode="auto">
            <a:xfrm>
              <a:off x="1461" y="34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0" name="Freeform 740"/>
            <p:cNvSpPr>
              <a:spLocks/>
            </p:cNvSpPr>
            <p:nvPr/>
          </p:nvSpPr>
          <p:spPr bwMode="auto">
            <a:xfrm>
              <a:off x="1502" y="33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1" name="Freeform 741"/>
            <p:cNvSpPr>
              <a:spLocks/>
            </p:cNvSpPr>
            <p:nvPr/>
          </p:nvSpPr>
          <p:spPr bwMode="auto">
            <a:xfrm>
              <a:off x="158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2" name="Freeform 742"/>
            <p:cNvSpPr>
              <a:spLocks/>
            </p:cNvSpPr>
            <p:nvPr/>
          </p:nvSpPr>
          <p:spPr bwMode="auto">
            <a:xfrm>
              <a:off x="1439" y="3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3" name="Freeform 743"/>
            <p:cNvSpPr>
              <a:spLocks/>
            </p:cNvSpPr>
            <p:nvPr/>
          </p:nvSpPr>
          <p:spPr bwMode="auto">
            <a:xfrm>
              <a:off x="1632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4" name="Freeform 744"/>
            <p:cNvSpPr>
              <a:spLocks/>
            </p:cNvSpPr>
            <p:nvPr/>
          </p:nvSpPr>
          <p:spPr bwMode="auto">
            <a:xfrm>
              <a:off x="1632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5" name="Freeform 745"/>
            <p:cNvSpPr>
              <a:spLocks/>
            </p:cNvSpPr>
            <p:nvPr/>
          </p:nvSpPr>
          <p:spPr bwMode="auto">
            <a:xfrm>
              <a:off x="1317" y="35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6" name="Freeform 746"/>
            <p:cNvSpPr>
              <a:spLocks/>
            </p:cNvSpPr>
            <p:nvPr/>
          </p:nvSpPr>
          <p:spPr bwMode="auto">
            <a:xfrm>
              <a:off x="1318" y="34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7" name="Freeform 747"/>
            <p:cNvSpPr>
              <a:spLocks/>
            </p:cNvSpPr>
            <p:nvPr/>
          </p:nvSpPr>
          <p:spPr bwMode="auto">
            <a:xfrm>
              <a:off x="1303" y="3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8" name="Freeform 748"/>
            <p:cNvSpPr>
              <a:spLocks/>
            </p:cNvSpPr>
            <p:nvPr/>
          </p:nvSpPr>
          <p:spPr bwMode="auto">
            <a:xfrm>
              <a:off x="1304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9" name="Freeform 749"/>
            <p:cNvSpPr>
              <a:spLocks/>
            </p:cNvSpPr>
            <p:nvPr/>
          </p:nvSpPr>
          <p:spPr bwMode="auto">
            <a:xfrm>
              <a:off x="1311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0" name="Freeform 750"/>
            <p:cNvSpPr>
              <a:spLocks/>
            </p:cNvSpPr>
            <p:nvPr/>
          </p:nvSpPr>
          <p:spPr bwMode="auto">
            <a:xfrm>
              <a:off x="1184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1" name="Freeform 751"/>
            <p:cNvSpPr>
              <a:spLocks/>
            </p:cNvSpPr>
            <p:nvPr/>
          </p:nvSpPr>
          <p:spPr bwMode="auto">
            <a:xfrm>
              <a:off x="1152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2" name="Freeform 752"/>
            <p:cNvSpPr>
              <a:spLocks/>
            </p:cNvSpPr>
            <p:nvPr/>
          </p:nvSpPr>
          <p:spPr bwMode="auto">
            <a:xfrm>
              <a:off x="1147" y="3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3" name="Freeform 753"/>
            <p:cNvSpPr>
              <a:spLocks/>
            </p:cNvSpPr>
            <p:nvPr/>
          </p:nvSpPr>
          <p:spPr bwMode="auto">
            <a:xfrm>
              <a:off x="1285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4" name="Freeform 754"/>
            <p:cNvSpPr>
              <a:spLocks/>
            </p:cNvSpPr>
            <p:nvPr/>
          </p:nvSpPr>
          <p:spPr bwMode="auto">
            <a:xfrm>
              <a:off x="1293" y="3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5" name="Freeform 755"/>
            <p:cNvSpPr>
              <a:spLocks/>
            </p:cNvSpPr>
            <p:nvPr/>
          </p:nvSpPr>
          <p:spPr bwMode="auto">
            <a:xfrm>
              <a:off x="1223" y="3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6" name="Freeform 756"/>
            <p:cNvSpPr>
              <a:spLocks/>
            </p:cNvSpPr>
            <p:nvPr/>
          </p:nvSpPr>
          <p:spPr bwMode="auto">
            <a:xfrm>
              <a:off x="1261" y="3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7" name="Freeform 757"/>
            <p:cNvSpPr>
              <a:spLocks/>
            </p:cNvSpPr>
            <p:nvPr/>
          </p:nvSpPr>
          <p:spPr bwMode="auto">
            <a:xfrm>
              <a:off x="1256" y="3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8" name="Freeform 758"/>
            <p:cNvSpPr>
              <a:spLocks/>
            </p:cNvSpPr>
            <p:nvPr/>
          </p:nvSpPr>
          <p:spPr bwMode="auto">
            <a:xfrm>
              <a:off x="1213" y="3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9" name="Freeform 759"/>
            <p:cNvSpPr>
              <a:spLocks/>
            </p:cNvSpPr>
            <p:nvPr/>
          </p:nvSpPr>
          <p:spPr bwMode="auto">
            <a:xfrm>
              <a:off x="1173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0" name="Freeform 760"/>
            <p:cNvSpPr>
              <a:spLocks/>
            </p:cNvSpPr>
            <p:nvPr/>
          </p:nvSpPr>
          <p:spPr bwMode="auto">
            <a:xfrm>
              <a:off x="1214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1" name="Freeform 761"/>
            <p:cNvSpPr>
              <a:spLocks/>
            </p:cNvSpPr>
            <p:nvPr/>
          </p:nvSpPr>
          <p:spPr bwMode="auto">
            <a:xfrm>
              <a:off x="1189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2" name="Freeform 762"/>
            <p:cNvSpPr>
              <a:spLocks/>
            </p:cNvSpPr>
            <p:nvPr/>
          </p:nvSpPr>
          <p:spPr bwMode="auto">
            <a:xfrm>
              <a:off x="1199" y="3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3" name="Freeform 763"/>
            <p:cNvSpPr>
              <a:spLocks/>
            </p:cNvSpPr>
            <p:nvPr/>
          </p:nvSpPr>
          <p:spPr bwMode="auto">
            <a:xfrm>
              <a:off x="1143" y="35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4" name="Freeform 764"/>
            <p:cNvSpPr>
              <a:spLocks/>
            </p:cNvSpPr>
            <p:nvPr/>
          </p:nvSpPr>
          <p:spPr bwMode="auto">
            <a:xfrm>
              <a:off x="1200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5" name="Freeform 765"/>
            <p:cNvSpPr>
              <a:spLocks/>
            </p:cNvSpPr>
            <p:nvPr/>
          </p:nvSpPr>
          <p:spPr bwMode="auto">
            <a:xfrm>
              <a:off x="1207" y="35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6" name="Freeform 766"/>
            <p:cNvSpPr>
              <a:spLocks/>
            </p:cNvSpPr>
            <p:nvPr/>
          </p:nvSpPr>
          <p:spPr bwMode="auto">
            <a:xfrm>
              <a:off x="1121" y="35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7" name="Freeform 767"/>
            <p:cNvSpPr>
              <a:spLocks/>
            </p:cNvSpPr>
            <p:nvPr/>
          </p:nvSpPr>
          <p:spPr bwMode="auto">
            <a:xfrm>
              <a:off x="1175" y="35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8" name="Freeform 768"/>
            <p:cNvSpPr>
              <a:spLocks/>
            </p:cNvSpPr>
            <p:nvPr/>
          </p:nvSpPr>
          <p:spPr bwMode="auto">
            <a:xfrm>
              <a:off x="1170" y="35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9" name="Freeform 769"/>
            <p:cNvSpPr>
              <a:spLocks/>
            </p:cNvSpPr>
            <p:nvPr/>
          </p:nvSpPr>
          <p:spPr bwMode="auto">
            <a:xfrm>
              <a:off x="1322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0" name="Freeform 770"/>
            <p:cNvSpPr>
              <a:spLocks/>
            </p:cNvSpPr>
            <p:nvPr/>
          </p:nvSpPr>
          <p:spPr bwMode="auto">
            <a:xfrm>
              <a:off x="1282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1" name="Freeform 771"/>
            <p:cNvSpPr>
              <a:spLocks/>
            </p:cNvSpPr>
            <p:nvPr/>
          </p:nvSpPr>
          <p:spPr bwMode="auto">
            <a:xfrm>
              <a:off x="1323" y="3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2" name="Freeform 772"/>
            <p:cNvSpPr>
              <a:spLocks/>
            </p:cNvSpPr>
            <p:nvPr/>
          </p:nvSpPr>
          <p:spPr bwMode="auto">
            <a:xfrm>
              <a:off x="1308" y="35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3" name="Freeform 773"/>
            <p:cNvSpPr>
              <a:spLocks/>
            </p:cNvSpPr>
            <p:nvPr/>
          </p:nvSpPr>
          <p:spPr bwMode="auto">
            <a:xfrm>
              <a:off x="1268" y="35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4" name="Freeform 774"/>
            <p:cNvSpPr>
              <a:spLocks/>
            </p:cNvSpPr>
            <p:nvPr/>
          </p:nvSpPr>
          <p:spPr bwMode="auto">
            <a:xfrm>
              <a:off x="1309" y="3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5" name="Freeform 775"/>
            <p:cNvSpPr>
              <a:spLocks/>
            </p:cNvSpPr>
            <p:nvPr/>
          </p:nvSpPr>
          <p:spPr bwMode="auto">
            <a:xfrm>
              <a:off x="1316" y="35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6" name="Freeform 776"/>
            <p:cNvSpPr>
              <a:spLocks/>
            </p:cNvSpPr>
            <p:nvPr/>
          </p:nvSpPr>
          <p:spPr bwMode="auto">
            <a:xfrm>
              <a:off x="1246" y="35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7" name="Freeform 777"/>
            <p:cNvSpPr>
              <a:spLocks/>
            </p:cNvSpPr>
            <p:nvPr/>
          </p:nvSpPr>
          <p:spPr bwMode="auto">
            <a:xfrm>
              <a:off x="1284" y="35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8" name="Freeform 778"/>
            <p:cNvSpPr>
              <a:spLocks/>
            </p:cNvSpPr>
            <p:nvPr/>
          </p:nvSpPr>
          <p:spPr bwMode="auto">
            <a:xfrm>
              <a:off x="1279" y="35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9" name="Freeform 779"/>
            <p:cNvSpPr>
              <a:spLocks/>
            </p:cNvSpPr>
            <p:nvPr/>
          </p:nvSpPr>
          <p:spPr bwMode="auto">
            <a:xfrm>
              <a:off x="1124" y="36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0" name="Freeform 780"/>
            <p:cNvSpPr>
              <a:spLocks/>
            </p:cNvSpPr>
            <p:nvPr/>
          </p:nvSpPr>
          <p:spPr bwMode="auto">
            <a:xfrm>
              <a:off x="1125" y="3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1" name="Freeform 781"/>
            <p:cNvSpPr>
              <a:spLocks/>
            </p:cNvSpPr>
            <p:nvPr/>
          </p:nvSpPr>
          <p:spPr bwMode="auto">
            <a:xfrm>
              <a:off x="1110" y="35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2" name="Freeform 782"/>
            <p:cNvSpPr>
              <a:spLocks/>
            </p:cNvSpPr>
            <p:nvPr/>
          </p:nvSpPr>
          <p:spPr bwMode="auto">
            <a:xfrm>
              <a:off x="1111" y="35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3" name="Freeform 783"/>
            <p:cNvSpPr>
              <a:spLocks/>
            </p:cNvSpPr>
            <p:nvPr/>
          </p:nvSpPr>
          <p:spPr bwMode="auto">
            <a:xfrm>
              <a:off x="1118" y="35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4" name="Freeform 784"/>
            <p:cNvSpPr>
              <a:spLocks/>
            </p:cNvSpPr>
            <p:nvPr/>
          </p:nvSpPr>
          <p:spPr bwMode="auto">
            <a:xfrm>
              <a:off x="1129" y="3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5" name="Freeform 785"/>
            <p:cNvSpPr>
              <a:spLocks/>
            </p:cNvSpPr>
            <p:nvPr/>
          </p:nvSpPr>
          <p:spPr bwMode="auto">
            <a:xfrm>
              <a:off x="1097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6" name="Freeform 786"/>
            <p:cNvSpPr>
              <a:spLocks/>
            </p:cNvSpPr>
            <p:nvPr/>
          </p:nvSpPr>
          <p:spPr bwMode="auto">
            <a:xfrm>
              <a:off x="1092" y="3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7" name="Freeform 787"/>
            <p:cNvSpPr>
              <a:spLocks/>
            </p:cNvSpPr>
            <p:nvPr/>
          </p:nvSpPr>
          <p:spPr bwMode="auto">
            <a:xfrm>
              <a:off x="1230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8" name="Freeform 788"/>
            <p:cNvSpPr>
              <a:spLocks/>
            </p:cNvSpPr>
            <p:nvPr/>
          </p:nvSpPr>
          <p:spPr bwMode="auto">
            <a:xfrm>
              <a:off x="1238" y="38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9" name="Freeform 789"/>
            <p:cNvSpPr>
              <a:spLocks/>
            </p:cNvSpPr>
            <p:nvPr/>
          </p:nvSpPr>
          <p:spPr bwMode="auto">
            <a:xfrm>
              <a:off x="1168" y="3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0" name="Freeform 790"/>
            <p:cNvSpPr>
              <a:spLocks/>
            </p:cNvSpPr>
            <p:nvPr/>
          </p:nvSpPr>
          <p:spPr bwMode="auto">
            <a:xfrm>
              <a:off x="1206" y="3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1" name="Freeform 791"/>
            <p:cNvSpPr>
              <a:spLocks/>
            </p:cNvSpPr>
            <p:nvPr/>
          </p:nvSpPr>
          <p:spPr bwMode="auto">
            <a:xfrm>
              <a:off x="1201" y="38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2" name="Freeform 792"/>
            <p:cNvSpPr>
              <a:spLocks/>
            </p:cNvSpPr>
            <p:nvPr/>
          </p:nvSpPr>
          <p:spPr bwMode="auto">
            <a:xfrm>
              <a:off x="1158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3" name="Freeform 793"/>
            <p:cNvSpPr>
              <a:spLocks/>
            </p:cNvSpPr>
            <p:nvPr/>
          </p:nvSpPr>
          <p:spPr bwMode="auto">
            <a:xfrm>
              <a:off x="1118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4" name="Freeform 794"/>
            <p:cNvSpPr>
              <a:spLocks/>
            </p:cNvSpPr>
            <p:nvPr/>
          </p:nvSpPr>
          <p:spPr bwMode="auto">
            <a:xfrm>
              <a:off x="1159" y="39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5" name="Freeform 795"/>
            <p:cNvSpPr>
              <a:spLocks/>
            </p:cNvSpPr>
            <p:nvPr/>
          </p:nvSpPr>
          <p:spPr bwMode="auto">
            <a:xfrm>
              <a:off x="1134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6" name="Freeform 796"/>
            <p:cNvSpPr>
              <a:spLocks/>
            </p:cNvSpPr>
            <p:nvPr/>
          </p:nvSpPr>
          <p:spPr bwMode="auto">
            <a:xfrm>
              <a:off x="1144" y="3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7" name="Freeform 797"/>
            <p:cNvSpPr>
              <a:spLocks/>
            </p:cNvSpPr>
            <p:nvPr/>
          </p:nvSpPr>
          <p:spPr bwMode="auto">
            <a:xfrm>
              <a:off x="1088" y="38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8" name="Freeform 798"/>
            <p:cNvSpPr>
              <a:spLocks/>
            </p:cNvSpPr>
            <p:nvPr/>
          </p:nvSpPr>
          <p:spPr bwMode="auto">
            <a:xfrm>
              <a:off x="1145" y="3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9" name="Freeform 799"/>
            <p:cNvSpPr>
              <a:spLocks/>
            </p:cNvSpPr>
            <p:nvPr/>
          </p:nvSpPr>
          <p:spPr bwMode="auto">
            <a:xfrm>
              <a:off x="1152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0" name="Freeform 800"/>
            <p:cNvSpPr>
              <a:spLocks/>
            </p:cNvSpPr>
            <p:nvPr/>
          </p:nvSpPr>
          <p:spPr bwMode="auto">
            <a:xfrm>
              <a:off x="1066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1" name="Freeform 801"/>
            <p:cNvSpPr>
              <a:spLocks/>
            </p:cNvSpPr>
            <p:nvPr/>
          </p:nvSpPr>
          <p:spPr bwMode="auto">
            <a:xfrm>
              <a:off x="1120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2" name="Freeform 802"/>
            <p:cNvSpPr>
              <a:spLocks/>
            </p:cNvSpPr>
            <p:nvPr/>
          </p:nvSpPr>
          <p:spPr bwMode="auto">
            <a:xfrm>
              <a:off x="1115" y="39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3" name="Freeform 803"/>
            <p:cNvSpPr>
              <a:spLocks/>
            </p:cNvSpPr>
            <p:nvPr/>
          </p:nvSpPr>
          <p:spPr bwMode="auto">
            <a:xfrm>
              <a:off x="1267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4" name="Freeform 804"/>
            <p:cNvSpPr>
              <a:spLocks/>
            </p:cNvSpPr>
            <p:nvPr/>
          </p:nvSpPr>
          <p:spPr bwMode="auto">
            <a:xfrm>
              <a:off x="1227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5" name="Freeform 805"/>
            <p:cNvSpPr>
              <a:spLocks/>
            </p:cNvSpPr>
            <p:nvPr/>
          </p:nvSpPr>
          <p:spPr bwMode="auto">
            <a:xfrm>
              <a:off x="1268" y="39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6" name="Freeform 806"/>
            <p:cNvSpPr>
              <a:spLocks/>
            </p:cNvSpPr>
            <p:nvPr/>
          </p:nvSpPr>
          <p:spPr bwMode="auto">
            <a:xfrm>
              <a:off x="1253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7" name="Freeform 807"/>
            <p:cNvSpPr>
              <a:spLocks/>
            </p:cNvSpPr>
            <p:nvPr/>
          </p:nvSpPr>
          <p:spPr bwMode="auto">
            <a:xfrm>
              <a:off x="1213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8" name="Freeform 808"/>
            <p:cNvSpPr>
              <a:spLocks/>
            </p:cNvSpPr>
            <p:nvPr/>
          </p:nvSpPr>
          <p:spPr bwMode="auto">
            <a:xfrm>
              <a:off x="1254" y="38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9" name="Freeform 809"/>
            <p:cNvSpPr>
              <a:spLocks/>
            </p:cNvSpPr>
            <p:nvPr/>
          </p:nvSpPr>
          <p:spPr bwMode="auto">
            <a:xfrm>
              <a:off x="1261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0" name="Freeform 810"/>
            <p:cNvSpPr>
              <a:spLocks/>
            </p:cNvSpPr>
            <p:nvPr/>
          </p:nvSpPr>
          <p:spPr bwMode="auto">
            <a:xfrm>
              <a:off x="1191" y="38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1" name="Freeform 811"/>
            <p:cNvSpPr>
              <a:spLocks/>
            </p:cNvSpPr>
            <p:nvPr/>
          </p:nvSpPr>
          <p:spPr bwMode="auto">
            <a:xfrm>
              <a:off x="1229" y="38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2" name="Freeform 812"/>
            <p:cNvSpPr>
              <a:spLocks/>
            </p:cNvSpPr>
            <p:nvPr/>
          </p:nvSpPr>
          <p:spPr bwMode="auto">
            <a:xfrm>
              <a:off x="1224" y="39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3" name="Freeform 813"/>
            <p:cNvSpPr>
              <a:spLocks/>
            </p:cNvSpPr>
            <p:nvPr/>
          </p:nvSpPr>
          <p:spPr bwMode="auto">
            <a:xfrm>
              <a:off x="1069" y="39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4" name="Freeform 814"/>
            <p:cNvSpPr>
              <a:spLocks/>
            </p:cNvSpPr>
            <p:nvPr/>
          </p:nvSpPr>
          <p:spPr bwMode="auto">
            <a:xfrm>
              <a:off x="1070" y="39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5" name="Freeform 815"/>
            <p:cNvSpPr>
              <a:spLocks/>
            </p:cNvSpPr>
            <p:nvPr/>
          </p:nvSpPr>
          <p:spPr bwMode="auto">
            <a:xfrm>
              <a:off x="1055" y="38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6" name="Freeform 816"/>
            <p:cNvSpPr>
              <a:spLocks/>
            </p:cNvSpPr>
            <p:nvPr/>
          </p:nvSpPr>
          <p:spPr bwMode="auto">
            <a:xfrm>
              <a:off x="1056" y="3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7" name="Freeform 817"/>
            <p:cNvSpPr>
              <a:spLocks/>
            </p:cNvSpPr>
            <p:nvPr/>
          </p:nvSpPr>
          <p:spPr bwMode="auto">
            <a:xfrm>
              <a:off x="1063" y="38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8" name="Freeform 818"/>
            <p:cNvSpPr>
              <a:spLocks/>
            </p:cNvSpPr>
            <p:nvPr/>
          </p:nvSpPr>
          <p:spPr bwMode="auto">
            <a:xfrm>
              <a:off x="1353" y="32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9" name="Freeform 819"/>
            <p:cNvSpPr>
              <a:spLocks/>
            </p:cNvSpPr>
            <p:nvPr/>
          </p:nvSpPr>
          <p:spPr bwMode="auto">
            <a:xfrm>
              <a:off x="1321" y="3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0" name="Freeform 820"/>
            <p:cNvSpPr>
              <a:spLocks/>
            </p:cNvSpPr>
            <p:nvPr/>
          </p:nvSpPr>
          <p:spPr bwMode="auto">
            <a:xfrm>
              <a:off x="1316" y="32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1" name="Freeform 821"/>
            <p:cNvSpPr>
              <a:spLocks/>
            </p:cNvSpPr>
            <p:nvPr/>
          </p:nvSpPr>
          <p:spPr bwMode="auto">
            <a:xfrm>
              <a:off x="1454" y="3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2" name="Freeform 822"/>
            <p:cNvSpPr>
              <a:spLocks/>
            </p:cNvSpPr>
            <p:nvPr/>
          </p:nvSpPr>
          <p:spPr bwMode="auto">
            <a:xfrm>
              <a:off x="1462" y="3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3" name="Freeform 823"/>
            <p:cNvSpPr>
              <a:spLocks/>
            </p:cNvSpPr>
            <p:nvPr/>
          </p:nvSpPr>
          <p:spPr bwMode="auto">
            <a:xfrm>
              <a:off x="1392" y="32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4" name="Freeform 824"/>
            <p:cNvSpPr>
              <a:spLocks/>
            </p:cNvSpPr>
            <p:nvPr/>
          </p:nvSpPr>
          <p:spPr bwMode="auto">
            <a:xfrm>
              <a:off x="1430" y="3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5" name="Freeform 825"/>
            <p:cNvSpPr>
              <a:spLocks/>
            </p:cNvSpPr>
            <p:nvPr/>
          </p:nvSpPr>
          <p:spPr bwMode="auto">
            <a:xfrm>
              <a:off x="1425" y="3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6" name="Freeform 826"/>
            <p:cNvSpPr>
              <a:spLocks/>
            </p:cNvSpPr>
            <p:nvPr/>
          </p:nvSpPr>
          <p:spPr bwMode="auto">
            <a:xfrm>
              <a:off x="1382" y="3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7" name="Freeform 827"/>
            <p:cNvSpPr>
              <a:spLocks/>
            </p:cNvSpPr>
            <p:nvPr/>
          </p:nvSpPr>
          <p:spPr bwMode="auto">
            <a:xfrm>
              <a:off x="1342" y="3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8" name="Freeform 828"/>
            <p:cNvSpPr>
              <a:spLocks/>
            </p:cNvSpPr>
            <p:nvPr/>
          </p:nvSpPr>
          <p:spPr bwMode="auto">
            <a:xfrm>
              <a:off x="1383" y="3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9" name="Freeform 829"/>
            <p:cNvSpPr>
              <a:spLocks/>
            </p:cNvSpPr>
            <p:nvPr/>
          </p:nvSpPr>
          <p:spPr bwMode="auto">
            <a:xfrm>
              <a:off x="1358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0" name="Freeform 830"/>
            <p:cNvSpPr>
              <a:spLocks/>
            </p:cNvSpPr>
            <p:nvPr/>
          </p:nvSpPr>
          <p:spPr bwMode="auto">
            <a:xfrm>
              <a:off x="1368" y="3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1" name="Freeform 831"/>
            <p:cNvSpPr>
              <a:spLocks/>
            </p:cNvSpPr>
            <p:nvPr/>
          </p:nvSpPr>
          <p:spPr bwMode="auto">
            <a:xfrm>
              <a:off x="1312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2" name="Freeform 832"/>
            <p:cNvSpPr>
              <a:spLocks/>
            </p:cNvSpPr>
            <p:nvPr/>
          </p:nvSpPr>
          <p:spPr bwMode="auto">
            <a:xfrm>
              <a:off x="1369" y="3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3" name="Freeform 833"/>
            <p:cNvSpPr>
              <a:spLocks/>
            </p:cNvSpPr>
            <p:nvPr/>
          </p:nvSpPr>
          <p:spPr bwMode="auto">
            <a:xfrm>
              <a:off x="1376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4" name="Freeform 834"/>
            <p:cNvSpPr>
              <a:spLocks/>
            </p:cNvSpPr>
            <p:nvPr/>
          </p:nvSpPr>
          <p:spPr bwMode="auto">
            <a:xfrm>
              <a:off x="1290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5" name="Freeform 835"/>
            <p:cNvSpPr>
              <a:spLocks/>
            </p:cNvSpPr>
            <p:nvPr/>
          </p:nvSpPr>
          <p:spPr bwMode="auto">
            <a:xfrm>
              <a:off x="1344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6" name="Freeform 836"/>
            <p:cNvSpPr>
              <a:spLocks/>
            </p:cNvSpPr>
            <p:nvPr/>
          </p:nvSpPr>
          <p:spPr bwMode="auto">
            <a:xfrm>
              <a:off x="1339" y="3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7" name="Freeform 837"/>
            <p:cNvSpPr>
              <a:spLocks/>
            </p:cNvSpPr>
            <p:nvPr/>
          </p:nvSpPr>
          <p:spPr bwMode="auto">
            <a:xfrm>
              <a:off x="1491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8" name="Freeform 838"/>
            <p:cNvSpPr>
              <a:spLocks/>
            </p:cNvSpPr>
            <p:nvPr/>
          </p:nvSpPr>
          <p:spPr bwMode="auto">
            <a:xfrm>
              <a:off x="1451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9" name="Freeform 839"/>
            <p:cNvSpPr>
              <a:spLocks/>
            </p:cNvSpPr>
            <p:nvPr/>
          </p:nvSpPr>
          <p:spPr bwMode="auto">
            <a:xfrm>
              <a:off x="1492" y="3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0" name="Freeform 840"/>
            <p:cNvSpPr>
              <a:spLocks/>
            </p:cNvSpPr>
            <p:nvPr/>
          </p:nvSpPr>
          <p:spPr bwMode="auto">
            <a:xfrm>
              <a:off x="1536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1" name="Freeform 841"/>
            <p:cNvSpPr>
              <a:spLocks/>
            </p:cNvSpPr>
            <p:nvPr/>
          </p:nvSpPr>
          <p:spPr bwMode="auto">
            <a:xfrm>
              <a:off x="1437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2" name="Freeform 842"/>
            <p:cNvSpPr>
              <a:spLocks/>
            </p:cNvSpPr>
            <p:nvPr/>
          </p:nvSpPr>
          <p:spPr bwMode="auto">
            <a:xfrm>
              <a:off x="1632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3" name="Freeform 843"/>
            <p:cNvSpPr>
              <a:spLocks/>
            </p:cNvSpPr>
            <p:nvPr/>
          </p:nvSpPr>
          <p:spPr bwMode="auto">
            <a:xfrm>
              <a:off x="1536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4" name="Freeform 844"/>
            <p:cNvSpPr>
              <a:spLocks/>
            </p:cNvSpPr>
            <p:nvPr/>
          </p:nvSpPr>
          <p:spPr bwMode="auto">
            <a:xfrm>
              <a:off x="1415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5" name="Freeform 845"/>
            <p:cNvSpPr>
              <a:spLocks/>
            </p:cNvSpPr>
            <p:nvPr/>
          </p:nvSpPr>
          <p:spPr bwMode="auto">
            <a:xfrm>
              <a:off x="1453" y="3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6" name="Freeform 846"/>
            <p:cNvSpPr>
              <a:spLocks/>
            </p:cNvSpPr>
            <p:nvPr/>
          </p:nvSpPr>
          <p:spPr bwMode="auto">
            <a:xfrm>
              <a:off x="144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7" name="Freeform 847"/>
            <p:cNvSpPr>
              <a:spLocks/>
            </p:cNvSpPr>
            <p:nvPr/>
          </p:nvSpPr>
          <p:spPr bwMode="auto">
            <a:xfrm>
              <a:off x="1293" y="3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8" name="Freeform 848"/>
            <p:cNvSpPr>
              <a:spLocks/>
            </p:cNvSpPr>
            <p:nvPr/>
          </p:nvSpPr>
          <p:spPr bwMode="auto">
            <a:xfrm>
              <a:off x="1294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9" name="Freeform 849"/>
            <p:cNvSpPr>
              <a:spLocks/>
            </p:cNvSpPr>
            <p:nvPr/>
          </p:nvSpPr>
          <p:spPr bwMode="auto">
            <a:xfrm>
              <a:off x="1279" y="3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0" name="Freeform 850"/>
            <p:cNvSpPr>
              <a:spLocks/>
            </p:cNvSpPr>
            <p:nvPr/>
          </p:nvSpPr>
          <p:spPr bwMode="auto">
            <a:xfrm>
              <a:off x="1280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1" name="Freeform 851"/>
            <p:cNvSpPr>
              <a:spLocks/>
            </p:cNvSpPr>
            <p:nvPr/>
          </p:nvSpPr>
          <p:spPr bwMode="auto">
            <a:xfrm>
              <a:off x="1287" y="3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2" name="Freeform 852"/>
            <p:cNvSpPr>
              <a:spLocks/>
            </p:cNvSpPr>
            <p:nvPr/>
          </p:nvSpPr>
          <p:spPr bwMode="auto">
            <a:xfrm>
              <a:off x="970" y="39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3" name="Freeform 853"/>
            <p:cNvSpPr>
              <a:spLocks/>
            </p:cNvSpPr>
            <p:nvPr/>
          </p:nvSpPr>
          <p:spPr bwMode="auto">
            <a:xfrm>
              <a:off x="930" y="39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4" name="Freeform 854"/>
            <p:cNvSpPr>
              <a:spLocks/>
            </p:cNvSpPr>
            <p:nvPr/>
          </p:nvSpPr>
          <p:spPr bwMode="auto">
            <a:xfrm>
              <a:off x="971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5" name="Freeform 855"/>
            <p:cNvSpPr>
              <a:spLocks/>
            </p:cNvSpPr>
            <p:nvPr/>
          </p:nvSpPr>
          <p:spPr bwMode="auto">
            <a:xfrm>
              <a:off x="978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" name="Freeform 856"/>
            <p:cNvSpPr>
              <a:spLocks/>
            </p:cNvSpPr>
            <p:nvPr/>
          </p:nvSpPr>
          <p:spPr bwMode="auto">
            <a:xfrm>
              <a:off x="946" y="39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7" name="Freeform 857"/>
            <p:cNvSpPr>
              <a:spLocks/>
            </p:cNvSpPr>
            <p:nvPr/>
          </p:nvSpPr>
          <p:spPr bwMode="auto">
            <a:xfrm>
              <a:off x="956" y="38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" name="Freeform 858"/>
            <p:cNvSpPr>
              <a:spLocks/>
            </p:cNvSpPr>
            <p:nvPr/>
          </p:nvSpPr>
          <p:spPr bwMode="auto">
            <a:xfrm>
              <a:off x="964" y="39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9" name="Freeform 859"/>
            <p:cNvSpPr>
              <a:spLocks/>
            </p:cNvSpPr>
            <p:nvPr/>
          </p:nvSpPr>
          <p:spPr bwMode="auto">
            <a:xfrm>
              <a:off x="932" y="38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0" name="Freeform 860"/>
            <p:cNvSpPr>
              <a:spLocks/>
            </p:cNvSpPr>
            <p:nvPr/>
          </p:nvSpPr>
          <p:spPr bwMode="auto">
            <a:xfrm>
              <a:off x="927" y="39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1" name="Freeform 861"/>
            <p:cNvSpPr>
              <a:spLocks/>
            </p:cNvSpPr>
            <p:nvPr/>
          </p:nvSpPr>
          <p:spPr bwMode="auto">
            <a:xfrm>
              <a:off x="1100" y="40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2" name="Freeform 862"/>
            <p:cNvSpPr>
              <a:spLocks/>
            </p:cNvSpPr>
            <p:nvPr/>
          </p:nvSpPr>
          <p:spPr bwMode="auto">
            <a:xfrm>
              <a:off x="1060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3" name="Freeform 863"/>
            <p:cNvSpPr>
              <a:spLocks/>
            </p:cNvSpPr>
            <p:nvPr/>
          </p:nvSpPr>
          <p:spPr bwMode="auto">
            <a:xfrm>
              <a:off x="1101" y="39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4" name="Freeform 864"/>
            <p:cNvSpPr>
              <a:spLocks/>
            </p:cNvSpPr>
            <p:nvPr/>
          </p:nvSpPr>
          <p:spPr bwMode="auto">
            <a:xfrm>
              <a:off x="1086" y="39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5" name="Freeform 865"/>
            <p:cNvSpPr>
              <a:spLocks/>
            </p:cNvSpPr>
            <p:nvPr/>
          </p:nvSpPr>
          <p:spPr bwMode="auto">
            <a:xfrm>
              <a:off x="1030" y="39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6" name="Freeform 866"/>
            <p:cNvSpPr>
              <a:spLocks/>
            </p:cNvSpPr>
            <p:nvPr/>
          </p:nvSpPr>
          <p:spPr bwMode="auto">
            <a:xfrm>
              <a:off x="1087" y="38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7" name="Freeform 867"/>
            <p:cNvSpPr>
              <a:spLocks/>
            </p:cNvSpPr>
            <p:nvPr/>
          </p:nvSpPr>
          <p:spPr bwMode="auto">
            <a:xfrm>
              <a:off x="1094" y="39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8" name="Freeform 868"/>
            <p:cNvSpPr>
              <a:spLocks/>
            </p:cNvSpPr>
            <p:nvPr/>
          </p:nvSpPr>
          <p:spPr bwMode="auto">
            <a:xfrm>
              <a:off x="1008" y="39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9" name="Freeform 869"/>
            <p:cNvSpPr>
              <a:spLocks/>
            </p:cNvSpPr>
            <p:nvPr/>
          </p:nvSpPr>
          <p:spPr bwMode="auto">
            <a:xfrm>
              <a:off x="1062" y="39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0" name="Freeform 870"/>
            <p:cNvSpPr>
              <a:spLocks/>
            </p:cNvSpPr>
            <p:nvPr/>
          </p:nvSpPr>
          <p:spPr bwMode="auto">
            <a:xfrm>
              <a:off x="1057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1" name="Freeform 871"/>
            <p:cNvSpPr>
              <a:spLocks/>
            </p:cNvSpPr>
            <p:nvPr/>
          </p:nvSpPr>
          <p:spPr bwMode="auto">
            <a:xfrm>
              <a:off x="1012" y="39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2" name="Freeform 872"/>
            <p:cNvSpPr>
              <a:spLocks/>
            </p:cNvSpPr>
            <p:nvPr/>
          </p:nvSpPr>
          <p:spPr bwMode="auto">
            <a:xfrm>
              <a:off x="997" y="39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3" name="Freeform 873"/>
            <p:cNvSpPr>
              <a:spLocks/>
            </p:cNvSpPr>
            <p:nvPr/>
          </p:nvSpPr>
          <p:spPr bwMode="auto">
            <a:xfrm>
              <a:off x="99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4" name="Freeform 874"/>
            <p:cNvSpPr>
              <a:spLocks/>
            </p:cNvSpPr>
            <p:nvPr/>
          </p:nvSpPr>
          <p:spPr bwMode="auto">
            <a:xfrm>
              <a:off x="1005" y="39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5" name="Freeform 875"/>
            <p:cNvSpPr>
              <a:spLocks/>
            </p:cNvSpPr>
            <p:nvPr/>
          </p:nvSpPr>
          <p:spPr bwMode="auto">
            <a:xfrm>
              <a:off x="1127" y="39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6" name="Freeform 876"/>
            <p:cNvSpPr>
              <a:spLocks/>
            </p:cNvSpPr>
            <p:nvPr/>
          </p:nvSpPr>
          <p:spPr bwMode="auto">
            <a:xfrm>
              <a:off x="108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7" name="Freeform 877"/>
            <p:cNvSpPr>
              <a:spLocks/>
            </p:cNvSpPr>
            <p:nvPr/>
          </p:nvSpPr>
          <p:spPr bwMode="auto">
            <a:xfrm>
              <a:off x="1128" y="39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8" name="Freeform 878"/>
            <p:cNvSpPr>
              <a:spLocks/>
            </p:cNvSpPr>
            <p:nvPr/>
          </p:nvSpPr>
          <p:spPr bwMode="auto">
            <a:xfrm>
              <a:off x="1135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9" name="Freeform 879"/>
            <p:cNvSpPr>
              <a:spLocks/>
            </p:cNvSpPr>
            <p:nvPr/>
          </p:nvSpPr>
          <p:spPr bwMode="auto">
            <a:xfrm>
              <a:off x="1103" y="39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0" name="Freeform 880"/>
            <p:cNvSpPr>
              <a:spLocks/>
            </p:cNvSpPr>
            <p:nvPr/>
          </p:nvSpPr>
          <p:spPr bwMode="auto">
            <a:xfrm>
              <a:off x="1113" y="38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1" name="Freeform 881"/>
            <p:cNvSpPr>
              <a:spLocks/>
            </p:cNvSpPr>
            <p:nvPr/>
          </p:nvSpPr>
          <p:spPr bwMode="auto">
            <a:xfrm>
              <a:off x="1121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2" name="Freeform 882"/>
            <p:cNvSpPr>
              <a:spLocks/>
            </p:cNvSpPr>
            <p:nvPr/>
          </p:nvSpPr>
          <p:spPr bwMode="auto">
            <a:xfrm>
              <a:off x="1089" y="38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3" name="Freeform 883"/>
            <p:cNvSpPr>
              <a:spLocks/>
            </p:cNvSpPr>
            <p:nvPr/>
          </p:nvSpPr>
          <p:spPr bwMode="auto">
            <a:xfrm>
              <a:off x="1084" y="39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4" name="Freeform 884"/>
            <p:cNvSpPr>
              <a:spLocks/>
            </p:cNvSpPr>
            <p:nvPr/>
          </p:nvSpPr>
          <p:spPr bwMode="auto">
            <a:xfrm>
              <a:off x="1257" y="40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5" name="Freeform 885"/>
            <p:cNvSpPr>
              <a:spLocks/>
            </p:cNvSpPr>
            <p:nvPr/>
          </p:nvSpPr>
          <p:spPr bwMode="auto">
            <a:xfrm>
              <a:off x="1217" y="39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6" name="Freeform 886"/>
            <p:cNvSpPr>
              <a:spLocks/>
            </p:cNvSpPr>
            <p:nvPr/>
          </p:nvSpPr>
          <p:spPr bwMode="auto">
            <a:xfrm>
              <a:off x="1258" y="39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7" name="Freeform 887"/>
            <p:cNvSpPr>
              <a:spLocks/>
            </p:cNvSpPr>
            <p:nvPr/>
          </p:nvSpPr>
          <p:spPr bwMode="auto">
            <a:xfrm>
              <a:off x="1243" y="39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8" name="Freeform 888"/>
            <p:cNvSpPr>
              <a:spLocks/>
            </p:cNvSpPr>
            <p:nvPr/>
          </p:nvSpPr>
          <p:spPr bwMode="auto">
            <a:xfrm>
              <a:off x="1187" y="39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9" name="Freeform 889"/>
            <p:cNvSpPr>
              <a:spLocks/>
            </p:cNvSpPr>
            <p:nvPr/>
          </p:nvSpPr>
          <p:spPr bwMode="auto">
            <a:xfrm>
              <a:off x="1244" y="38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0" name="Freeform 890"/>
            <p:cNvSpPr>
              <a:spLocks/>
            </p:cNvSpPr>
            <p:nvPr/>
          </p:nvSpPr>
          <p:spPr bwMode="auto">
            <a:xfrm>
              <a:off x="1251" y="39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1" name="Freeform 891"/>
            <p:cNvSpPr>
              <a:spLocks/>
            </p:cNvSpPr>
            <p:nvPr/>
          </p:nvSpPr>
          <p:spPr bwMode="auto">
            <a:xfrm>
              <a:off x="1165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2" name="Freeform 892"/>
            <p:cNvSpPr>
              <a:spLocks/>
            </p:cNvSpPr>
            <p:nvPr/>
          </p:nvSpPr>
          <p:spPr bwMode="auto">
            <a:xfrm>
              <a:off x="1776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3" name="Freeform 893"/>
            <p:cNvSpPr>
              <a:spLocks/>
            </p:cNvSpPr>
            <p:nvPr/>
          </p:nvSpPr>
          <p:spPr bwMode="auto">
            <a:xfrm>
              <a:off x="1214" y="39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4" name="Freeform 894"/>
            <p:cNvSpPr>
              <a:spLocks/>
            </p:cNvSpPr>
            <p:nvPr/>
          </p:nvSpPr>
          <p:spPr bwMode="auto">
            <a:xfrm>
              <a:off x="1169" y="39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5" name="Freeform 895"/>
            <p:cNvSpPr>
              <a:spLocks/>
            </p:cNvSpPr>
            <p:nvPr/>
          </p:nvSpPr>
          <p:spPr bwMode="auto">
            <a:xfrm>
              <a:off x="1154" y="39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6" name="Freeform 896"/>
            <p:cNvSpPr>
              <a:spLocks/>
            </p:cNvSpPr>
            <p:nvPr/>
          </p:nvSpPr>
          <p:spPr bwMode="auto">
            <a:xfrm>
              <a:off x="1155" y="39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7" name="Freeform 897"/>
            <p:cNvSpPr>
              <a:spLocks/>
            </p:cNvSpPr>
            <p:nvPr/>
          </p:nvSpPr>
          <p:spPr bwMode="auto">
            <a:xfrm>
              <a:off x="1162" y="39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8" name="Freeform 898"/>
            <p:cNvSpPr>
              <a:spLocks/>
            </p:cNvSpPr>
            <p:nvPr/>
          </p:nvSpPr>
          <p:spPr bwMode="auto">
            <a:xfrm>
              <a:off x="959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9" name="Freeform 899"/>
            <p:cNvSpPr>
              <a:spLocks/>
            </p:cNvSpPr>
            <p:nvPr/>
          </p:nvSpPr>
          <p:spPr bwMode="auto">
            <a:xfrm>
              <a:off x="919" y="33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0" name="Freeform 900"/>
            <p:cNvSpPr>
              <a:spLocks/>
            </p:cNvSpPr>
            <p:nvPr/>
          </p:nvSpPr>
          <p:spPr bwMode="auto">
            <a:xfrm>
              <a:off x="960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1" name="Freeform 901"/>
            <p:cNvSpPr>
              <a:spLocks/>
            </p:cNvSpPr>
            <p:nvPr/>
          </p:nvSpPr>
          <p:spPr bwMode="auto">
            <a:xfrm>
              <a:off x="967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2" name="Freeform 902"/>
            <p:cNvSpPr>
              <a:spLocks/>
            </p:cNvSpPr>
            <p:nvPr/>
          </p:nvSpPr>
          <p:spPr bwMode="auto">
            <a:xfrm>
              <a:off x="935" y="3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3" name="Freeform 903"/>
            <p:cNvSpPr>
              <a:spLocks/>
            </p:cNvSpPr>
            <p:nvPr/>
          </p:nvSpPr>
          <p:spPr bwMode="auto">
            <a:xfrm>
              <a:off x="945" y="32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4" name="Freeform 904"/>
            <p:cNvSpPr>
              <a:spLocks/>
            </p:cNvSpPr>
            <p:nvPr/>
          </p:nvSpPr>
          <p:spPr bwMode="auto">
            <a:xfrm>
              <a:off x="953" y="3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5" name="Freeform 905"/>
            <p:cNvSpPr>
              <a:spLocks/>
            </p:cNvSpPr>
            <p:nvPr/>
          </p:nvSpPr>
          <p:spPr bwMode="auto">
            <a:xfrm>
              <a:off x="921" y="32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6" name="Freeform 906"/>
            <p:cNvSpPr>
              <a:spLocks/>
            </p:cNvSpPr>
            <p:nvPr/>
          </p:nvSpPr>
          <p:spPr bwMode="auto">
            <a:xfrm>
              <a:off x="916" y="3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7" name="Freeform 907"/>
            <p:cNvSpPr>
              <a:spLocks/>
            </p:cNvSpPr>
            <p:nvPr/>
          </p:nvSpPr>
          <p:spPr bwMode="auto">
            <a:xfrm>
              <a:off x="1089" y="33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8" name="Freeform 908"/>
            <p:cNvSpPr>
              <a:spLocks/>
            </p:cNvSpPr>
            <p:nvPr/>
          </p:nvSpPr>
          <p:spPr bwMode="auto">
            <a:xfrm>
              <a:off x="1049" y="33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9" name="Freeform 909"/>
            <p:cNvSpPr>
              <a:spLocks/>
            </p:cNvSpPr>
            <p:nvPr/>
          </p:nvSpPr>
          <p:spPr bwMode="auto">
            <a:xfrm>
              <a:off x="1090" y="3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0" name="Freeform 910"/>
            <p:cNvSpPr>
              <a:spLocks/>
            </p:cNvSpPr>
            <p:nvPr/>
          </p:nvSpPr>
          <p:spPr bwMode="auto">
            <a:xfrm>
              <a:off x="1075" y="32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1" name="Freeform 911"/>
            <p:cNvSpPr>
              <a:spLocks/>
            </p:cNvSpPr>
            <p:nvPr/>
          </p:nvSpPr>
          <p:spPr bwMode="auto">
            <a:xfrm>
              <a:off x="1019" y="32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2" name="Freeform 912"/>
            <p:cNvSpPr>
              <a:spLocks/>
            </p:cNvSpPr>
            <p:nvPr/>
          </p:nvSpPr>
          <p:spPr bwMode="auto">
            <a:xfrm>
              <a:off x="1076" y="3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3" name="Freeform 913"/>
            <p:cNvSpPr>
              <a:spLocks/>
            </p:cNvSpPr>
            <p:nvPr/>
          </p:nvSpPr>
          <p:spPr bwMode="auto">
            <a:xfrm>
              <a:off x="1083" y="32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4" name="Freeform 914"/>
            <p:cNvSpPr>
              <a:spLocks/>
            </p:cNvSpPr>
            <p:nvPr/>
          </p:nvSpPr>
          <p:spPr bwMode="auto">
            <a:xfrm>
              <a:off x="997" y="33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5" name="Freeform 915"/>
            <p:cNvSpPr>
              <a:spLocks/>
            </p:cNvSpPr>
            <p:nvPr/>
          </p:nvSpPr>
          <p:spPr bwMode="auto">
            <a:xfrm>
              <a:off x="1051" y="32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6" name="Freeform 916"/>
            <p:cNvSpPr>
              <a:spLocks/>
            </p:cNvSpPr>
            <p:nvPr/>
          </p:nvSpPr>
          <p:spPr bwMode="auto">
            <a:xfrm>
              <a:off x="1046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7" name="Freeform 917"/>
            <p:cNvSpPr>
              <a:spLocks/>
            </p:cNvSpPr>
            <p:nvPr/>
          </p:nvSpPr>
          <p:spPr bwMode="auto">
            <a:xfrm>
              <a:off x="1001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8" name="Freeform 918"/>
            <p:cNvSpPr>
              <a:spLocks/>
            </p:cNvSpPr>
            <p:nvPr/>
          </p:nvSpPr>
          <p:spPr bwMode="auto">
            <a:xfrm>
              <a:off x="986" y="32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9" name="Freeform 919"/>
            <p:cNvSpPr>
              <a:spLocks/>
            </p:cNvSpPr>
            <p:nvPr/>
          </p:nvSpPr>
          <p:spPr bwMode="auto">
            <a:xfrm>
              <a:off x="987" y="3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0" name="Freeform 920"/>
            <p:cNvSpPr>
              <a:spLocks/>
            </p:cNvSpPr>
            <p:nvPr/>
          </p:nvSpPr>
          <p:spPr bwMode="auto">
            <a:xfrm>
              <a:off x="994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1" name="Freeform 921"/>
            <p:cNvSpPr>
              <a:spLocks/>
            </p:cNvSpPr>
            <p:nvPr/>
          </p:nvSpPr>
          <p:spPr bwMode="auto">
            <a:xfrm>
              <a:off x="1149" y="3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2" name="Freeform 922"/>
            <p:cNvSpPr>
              <a:spLocks/>
            </p:cNvSpPr>
            <p:nvPr/>
          </p:nvSpPr>
          <p:spPr bwMode="auto">
            <a:xfrm>
              <a:off x="1109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3" name="Freeform 923"/>
            <p:cNvSpPr>
              <a:spLocks/>
            </p:cNvSpPr>
            <p:nvPr/>
          </p:nvSpPr>
          <p:spPr bwMode="auto">
            <a:xfrm>
              <a:off x="1150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4" name="Freeform 924"/>
            <p:cNvSpPr>
              <a:spLocks/>
            </p:cNvSpPr>
            <p:nvPr/>
          </p:nvSpPr>
          <p:spPr bwMode="auto">
            <a:xfrm>
              <a:off x="1157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5" name="Freeform 925"/>
            <p:cNvSpPr>
              <a:spLocks/>
            </p:cNvSpPr>
            <p:nvPr/>
          </p:nvSpPr>
          <p:spPr bwMode="auto">
            <a:xfrm>
              <a:off x="1125" y="33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6" name="Freeform 926"/>
            <p:cNvSpPr>
              <a:spLocks/>
            </p:cNvSpPr>
            <p:nvPr/>
          </p:nvSpPr>
          <p:spPr bwMode="auto">
            <a:xfrm>
              <a:off x="1135" y="32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7" name="Freeform 927"/>
            <p:cNvSpPr>
              <a:spLocks/>
            </p:cNvSpPr>
            <p:nvPr/>
          </p:nvSpPr>
          <p:spPr bwMode="auto">
            <a:xfrm>
              <a:off x="1143" y="3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8" name="Freeform 928"/>
            <p:cNvSpPr>
              <a:spLocks/>
            </p:cNvSpPr>
            <p:nvPr/>
          </p:nvSpPr>
          <p:spPr bwMode="auto">
            <a:xfrm>
              <a:off x="1111" y="32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9" name="Freeform 929"/>
            <p:cNvSpPr>
              <a:spLocks/>
            </p:cNvSpPr>
            <p:nvPr/>
          </p:nvSpPr>
          <p:spPr bwMode="auto">
            <a:xfrm>
              <a:off x="1106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0" name="Freeform 930"/>
            <p:cNvSpPr>
              <a:spLocks/>
            </p:cNvSpPr>
            <p:nvPr/>
          </p:nvSpPr>
          <p:spPr bwMode="auto">
            <a:xfrm>
              <a:off x="1279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1" name="Freeform 931"/>
            <p:cNvSpPr>
              <a:spLocks/>
            </p:cNvSpPr>
            <p:nvPr/>
          </p:nvSpPr>
          <p:spPr bwMode="auto">
            <a:xfrm>
              <a:off x="1239" y="33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2" name="Freeform 932"/>
            <p:cNvSpPr>
              <a:spLocks/>
            </p:cNvSpPr>
            <p:nvPr/>
          </p:nvSpPr>
          <p:spPr bwMode="auto">
            <a:xfrm>
              <a:off x="1280" y="33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3" name="Freeform 933"/>
            <p:cNvSpPr>
              <a:spLocks/>
            </p:cNvSpPr>
            <p:nvPr/>
          </p:nvSpPr>
          <p:spPr bwMode="auto">
            <a:xfrm>
              <a:off x="1265" y="3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4" name="Freeform 934"/>
            <p:cNvSpPr>
              <a:spLocks/>
            </p:cNvSpPr>
            <p:nvPr/>
          </p:nvSpPr>
          <p:spPr bwMode="auto">
            <a:xfrm>
              <a:off x="1209" y="32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5" name="Freeform 935"/>
            <p:cNvSpPr>
              <a:spLocks/>
            </p:cNvSpPr>
            <p:nvPr/>
          </p:nvSpPr>
          <p:spPr bwMode="auto">
            <a:xfrm>
              <a:off x="1266" y="32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6" name="Freeform 936"/>
            <p:cNvSpPr>
              <a:spLocks/>
            </p:cNvSpPr>
            <p:nvPr/>
          </p:nvSpPr>
          <p:spPr bwMode="auto">
            <a:xfrm>
              <a:off x="1273" y="32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7" name="Freeform 937"/>
            <p:cNvSpPr>
              <a:spLocks/>
            </p:cNvSpPr>
            <p:nvPr/>
          </p:nvSpPr>
          <p:spPr bwMode="auto">
            <a:xfrm>
              <a:off x="1187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8" name="Freeform 938"/>
            <p:cNvSpPr>
              <a:spLocks/>
            </p:cNvSpPr>
            <p:nvPr/>
          </p:nvSpPr>
          <p:spPr bwMode="auto">
            <a:xfrm>
              <a:off x="1241" y="3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9" name="Freeform 939"/>
            <p:cNvSpPr>
              <a:spLocks/>
            </p:cNvSpPr>
            <p:nvPr/>
          </p:nvSpPr>
          <p:spPr bwMode="auto">
            <a:xfrm>
              <a:off x="1236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0" name="Freeform 940"/>
            <p:cNvSpPr>
              <a:spLocks/>
            </p:cNvSpPr>
            <p:nvPr/>
          </p:nvSpPr>
          <p:spPr bwMode="auto">
            <a:xfrm>
              <a:off x="1191" y="33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1" name="Freeform 941"/>
            <p:cNvSpPr>
              <a:spLocks/>
            </p:cNvSpPr>
            <p:nvPr/>
          </p:nvSpPr>
          <p:spPr bwMode="auto">
            <a:xfrm>
              <a:off x="1176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2" name="Freeform 942"/>
            <p:cNvSpPr>
              <a:spLocks/>
            </p:cNvSpPr>
            <p:nvPr/>
          </p:nvSpPr>
          <p:spPr bwMode="auto">
            <a:xfrm>
              <a:off x="1177" y="3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3" name="Freeform 943"/>
            <p:cNvSpPr>
              <a:spLocks/>
            </p:cNvSpPr>
            <p:nvPr/>
          </p:nvSpPr>
          <p:spPr bwMode="auto">
            <a:xfrm>
              <a:off x="1184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30" name="Group 944"/>
          <p:cNvGrpSpPr>
            <a:grpSpLocks/>
          </p:cNvGrpSpPr>
          <p:nvPr/>
        </p:nvGrpSpPr>
        <p:grpSpPr bwMode="auto">
          <a:xfrm>
            <a:off x="5257800" y="2286000"/>
            <a:ext cx="1981200" cy="1295400"/>
            <a:chOff x="3168" y="2064"/>
            <a:chExt cx="1248" cy="816"/>
          </a:xfrm>
        </p:grpSpPr>
        <p:sp>
          <p:nvSpPr>
            <p:cNvPr id="27106" name="Rectangle 945" descr="25%"/>
            <p:cNvSpPr>
              <a:spLocks noChangeArrowheads="1"/>
            </p:cNvSpPr>
            <p:nvPr/>
          </p:nvSpPr>
          <p:spPr bwMode="auto">
            <a:xfrm>
              <a:off x="3168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7" name="Rectangle 946"/>
            <p:cNvSpPr>
              <a:spLocks noChangeArrowheads="1"/>
            </p:cNvSpPr>
            <p:nvPr/>
          </p:nvSpPr>
          <p:spPr bwMode="auto">
            <a:xfrm>
              <a:off x="3792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8" name="Rectangle 947"/>
            <p:cNvSpPr>
              <a:spLocks noChangeArrowheads="1"/>
            </p:cNvSpPr>
            <p:nvPr/>
          </p:nvSpPr>
          <p:spPr bwMode="auto">
            <a:xfrm>
              <a:off x="3168" y="20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9" name="Freeform 948"/>
            <p:cNvSpPr>
              <a:spLocks/>
            </p:cNvSpPr>
            <p:nvPr/>
          </p:nvSpPr>
          <p:spPr bwMode="auto">
            <a:xfrm>
              <a:off x="3472" y="2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0" name="Freeform 949"/>
            <p:cNvSpPr>
              <a:spLocks/>
            </p:cNvSpPr>
            <p:nvPr/>
          </p:nvSpPr>
          <p:spPr bwMode="auto">
            <a:xfrm>
              <a:off x="3432" y="22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1" name="Freeform 950"/>
            <p:cNvSpPr>
              <a:spLocks/>
            </p:cNvSpPr>
            <p:nvPr/>
          </p:nvSpPr>
          <p:spPr bwMode="auto">
            <a:xfrm>
              <a:off x="3473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2" name="Freeform 951"/>
            <p:cNvSpPr>
              <a:spLocks/>
            </p:cNvSpPr>
            <p:nvPr/>
          </p:nvSpPr>
          <p:spPr bwMode="auto">
            <a:xfrm>
              <a:off x="3480" y="2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3" name="Freeform 952"/>
            <p:cNvSpPr>
              <a:spLocks/>
            </p:cNvSpPr>
            <p:nvPr/>
          </p:nvSpPr>
          <p:spPr bwMode="auto">
            <a:xfrm>
              <a:off x="3394" y="2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4" name="Freeform 953"/>
            <p:cNvSpPr>
              <a:spLocks/>
            </p:cNvSpPr>
            <p:nvPr/>
          </p:nvSpPr>
          <p:spPr bwMode="auto">
            <a:xfrm>
              <a:off x="3448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5" name="Freeform 954"/>
            <p:cNvSpPr>
              <a:spLocks/>
            </p:cNvSpPr>
            <p:nvPr/>
          </p:nvSpPr>
          <p:spPr bwMode="auto">
            <a:xfrm>
              <a:off x="3443" y="2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6" name="Freeform 955"/>
            <p:cNvSpPr>
              <a:spLocks/>
            </p:cNvSpPr>
            <p:nvPr/>
          </p:nvSpPr>
          <p:spPr bwMode="auto">
            <a:xfrm>
              <a:off x="3458" y="21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7" name="Freeform 956"/>
            <p:cNvSpPr>
              <a:spLocks/>
            </p:cNvSpPr>
            <p:nvPr/>
          </p:nvSpPr>
          <p:spPr bwMode="auto">
            <a:xfrm>
              <a:off x="3402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8" name="Freeform 957"/>
            <p:cNvSpPr>
              <a:spLocks/>
            </p:cNvSpPr>
            <p:nvPr/>
          </p:nvSpPr>
          <p:spPr bwMode="auto">
            <a:xfrm>
              <a:off x="3459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9" name="Freeform 958"/>
            <p:cNvSpPr>
              <a:spLocks/>
            </p:cNvSpPr>
            <p:nvPr/>
          </p:nvSpPr>
          <p:spPr bwMode="auto">
            <a:xfrm>
              <a:off x="346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0" name="Freeform 959"/>
            <p:cNvSpPr>
              <a:spLocks/>
            </p:cNvSpPr>
            <p:nvPr/>
          </p:nvSpPr>
          <p:spPr bwMode="auto">
            <a:xfrm>
              <a:off x="3380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1" name="Freeform 960"/>
            <p:cNvSpPr>
              <a:spLocks/>
            </p:cNvSpPr>
            <p:nvPr/>
          </p:nvSpPr>
          <p:spPr bwMode="auto">
            <a:xfrm>
              <a:off x="3434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2" name="Freeform 961"/>
            <p:cNvSpPr>
              <a:spLocks/>
            </p:cNvSpPr>
            <p:nvPr/>
          </p:nvSpPr>
          <p:spPr bwMode="auto">
            <a:xfrm>
              <a:off x="3429" y="21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3" name="Freeform 962"/>
            <p:cNvSpPr>
              <a:spLocks/>
            </p:cNvSpPr>
            <p:nvPr/>
          </p:nvSpPr>
          <p:spPr bwMode="auto">
            <a:xfrm>
              <a:off x="3581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4" name="Freeform 963"/>
            <p:cNvSpPr>
              <a:spLocks/>
            </p:cNvSpPr>
            <p:nvPr/>
          </p:nvSpPr>
          <p:spPr bwMode="auto">
            <a:xfrm>
              <a:off x="3541" y="22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5" name="Freeform 964"/>
            <p:cNvSpPr>
              <a:spLocks/>
            </p:cNvSpPr>
            <p:nvPr/>
          </p:nvSpPr>
          <p:spPr bwMode="auto">
            <a:xfrm>
              <a:off x="3582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6" name="Freeform 965"/>
            <p:cNvSpPr>
              <a:spLocks/>
            </p:cNvSpPr>
            <p:nvPr/>
          </p:nvSpPr>
          <p:spPr bwMode="auto">
            <a:xfrm>
              <a:off x="3589" y="22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7" name="Freeform 966"/>
            <p:cNvSpPr>
              <a:spLocks/>
            </p:cNvSpPr>
            <p:nvPr/>
          </p:nvSpPr>
          <p:spPr bwMode="auto">
            <a:xfrm>
              <a:off x="3519" y="22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8" name="Freeform 967"/>
            <p:cNvSpPr>
              <a:spLocks/>
            </p:cNvSpPr>
            <p:nvPr/>
          </p:nvSpPr>
          <p:spPr bwMode="auto">
            <a:xfrm>
              <a:off x="3557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9" name="Freeform 968"/>
            <p:cNvSpPr>
              <a:spLocks/>
            </p:cNvSpPr>
            <p:nvPr/>
          </p:nvSpPr>
          <p:spPr bwMode="auto">
            <a:xfrm>
              <a:off x="3552" y="22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0" name="Freeform 969"/>
            <p:cNvSpPr>
              <a:spLocks/>
            </p:cNvSpPr>
            <p:nvPr/>
          </p:nvSpPr>
          <p:spPr bwMode="auto">
            <a:xfrm>
              <a:off x="3567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1" name="Freeform 970"/>
            <p:cNvSpPr>
              <a:spLocks/>
            </p:cNvSpPr>
            <p:nvPr/>
          </p:nvSpPr>
          <p:spPr bwMode="auto">
            <a:xfrm>
              <a:off x="3527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2" name="Freeform 971"/>
            <p:cNvSpPr>
              <a:spLocks/>
            </p:cNvSpPr>
            <p:nvPr/>
          </p:nvSpPr>
          <p:spPr bwMode="auto">
            <a:xfrm>
              <a:off x="3568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3" name="Freeform 972"/>
            <p:cNvSpPr>
              <a:spLocks/>
            </p:cNvSpPr>
            <p:nvPr/>
          </p:nvSpPr>
          <p:spPr bwMode="auto">
            <a:xfrm>
              <a:off x="3575" y="21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4" name="Freeform 973"/>
            <p:cNvSpPr>
              <a:spLocks/>
            </p:cNvSpPr>
            <p:nvPr/>
          </p:nvSpPr>
          <p:spPr bwMode="auto">
            <a:xfrm>
              <a:off x="3505" y="21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5" name="Freeform 974"/>
            <p:cNvSpPr>
              <a:spLocks/>
            </p:cNvSpPr>
            <p:nvPr/>
          </p:nvSpPr>
          <p:spPr bwMode="auto">
            <a:xfrm>
              <a:off x="3543" y="21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" name="Freeform 975"/>
            <p:cNvSpPr>
              <a:spLocks/>
            </p:cNvSpPr>
            <p:nvPr/>
          </p:nvSpPr>
          <p:spPr bwMode="auto">
            <a:xfrm>
              <a:off x="3538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" name="Freeform 976"/>
            <p:cNvSpPr>
              <a:spLocks/>
            </p:cNvSpPr>
            <p:nvPr/>
          </p:nvSpPr>
          <p:spPr bwMode="auto">
            <a:xfrm>
              <a:off x="3274" y="22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" name="Freeform 977"/>
            <p:cNvSpPr>
              <a:spLocks/>
            </p:cNvSpPr>
            <p:nvPr/>
          </p:nvSpPr>
          <p:spPr bwMode="auto">
            <a:xfrm>
              <a:off x="3234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" name="Freeform 978"/>
            <p:cNvSpPr>
              <a:spLocks/>
            </p:cNvSpPr>
            <p:nvPr/>
          </p:nvSpPr>
          <p:spPr bwMode="auto">
            <a:xfrm>
              <a:off x="3275" y="21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0" name="Freeform 979"/>
            <p:cNvSpPr>
              <a:spLocks/>
            </p:cNvSpPr>
            <p:nvPr/>
          </p:nvSpPr>
          <p:spPr bwMode="auto">
            <a:xfrm>
              <a:off x="3282" y="2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1" name="Freeform 980"/>
            <p:cNvSpPr>
              <a:spLocks/>
            </p:cNvSpPr>
            <p:nvPr/>
          </p:nvSpPr>
          <p:spPr bwMode="auto">
            <a:xfrm>
              <a:off x="3212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2" name="Freeform 981"/>
            <p:cNvSpPr>
              <a:spLocks/>
            </p:cNvSpPr>
            <p:nvPr/>
          </p:nvSpPr>
          <p:spPr bwMode="auto">
            <a:xfrm>
              <a:off x="3250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3" name="Freeform 982"/>
            <p:cNvSpPr>
              <a:spLocks/>
            </p:cNvSpPr>
            <p:nvPr/>
          </p:nvSpPr>
          <p:spPr bwMode="auto">
            <a:xfrm>
              <a:off x="3245" y="2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4" name="Freeform 983"/>
            <p:cNvSpPr>
              <a:spLocks/>
            </p:cNvSpPr>
            <p:nvPr/>
          </p:nvSpPr>
          <p:spPr bwMode="auto">
            <a:xfrm>
              <a:off x="3260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5" name="Freeform 984"/>
            <p:cNvSpPr>
              <a:spLocks/>
            </p:cNvSpPr>
            <p:nvPr/>
          </p:nvSpPr>
          <p:spPr bwMode="auto">
            <a:xfrm>
              <a:off x="3220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6" name="Freeform 985"/>
            <p:cNvSpPr>
              <a:spLocks/>
            </p:cNvSpPr>
            <p:nvPr/>
          </p:nvSpPr>
          <p:spPr bwMode="auto">
            <a:xfrm>
              <a:off x="3261" y="21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7" name="Freeform 986"/>
            <p:cNvSpPr>
              <a:spLocks/>
            </p:cNvSpPr>
            <p:nvPr/>
          </p:nvSpPr>
          <p:spPr bwMode="auto">
            <a:xfrm>
              <a:off x="3268" y="21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8" name="Freeform 987"/>
            <p:cNvSpPr>
              <a:spLocks/>
            </p:cNvSpPr>
            <p:nvPr/>
          </p:nvSpPr>
          <p:spPr bwMode="auto">
            <a:xfrm>
              <a:off x="3198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9" name="Freeform 988"/>
            <p:cNvSpPr>
              <a:spLocks/>
            </p:cNvSpPr>
            <p:nvPr/>
          </p:nvSpPr>
          <p:spPr bwMode="auto">
            <a:xfrm>
              <a:off x="3236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0" name="Freeform 989"/>
            <p:cNvSpPr>
              <a:spLocks/>
            </p:cNvSpPr>
            <p:nvPr/>
          </p:nvSpPr>
          <p:spPr bwMode="auto">
            <a:xfrm>
              <a:off x="3231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1" name="Freeform 990"/>
            <p:cNvSpPr>
              <a:spLocks/>
            </p:cNvSpPr>
            <p:nvPr/>
          </p:nvSpPr>
          <p:spPr bwMode="auto">
            <a:xfrm>
              <a:off x="3383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2" name="Freeform 991"/>
            <p:cNvSpPr>
              <a:spLocks/>
            </p:cNvSpPr>
            <p:nvPr/>
          </p:nvSpPr>
          <p:spPr bwMode="auto">
            <a:xfrm>
              <a:off x="3343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3" name="Freeform 992"/>
            <p:cNvSpPr>
              <a:spLocks/>
            </p:cNvSpPr>
            <p:nvPr/>
          </p:nvSpPr>
          <p:spPr bwMode="auto">
            <a:xfrm>
              <a:off x="3384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4" name="Freeform 993"/>
            <p:cNvSpPr>
              <a:spLocks/>
            </p:cNvSpPr>
            <p:nvPr/>
          </p:nvSpPr>
          <p:spPr bwMode="auto">
            <a:xfrm>
              <a:off x="3391" y="22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5" name="Freeform 994"/>
            <p:cNvSpPr>
              <a:spLocks/>
            </p:cNvSpPr>
            <p:nvPr/>
          </p:nvSpPr>
          <p:spPr bwMode="auto">
            <a:xfrm>
              <a:off x="3321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6" name="Freeform 995"/>
            <p:cNvSpPr>
              <a:spLocks/>
            </p:cNvSpPr>
            <p:nvPr/>
          </p:nvSpPr>
          <p:spPr bwMode="auto">
            <a:xfrm>
              <a:off x="3359" y="22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7" name="Freeform 996"/>
            <p:cNvSpPr>
              <a:spLocks/>
            </p:cNvSpPr>
            <p:nvPr/>
          </p:nvSpPr>
          <p:spPr bwMode="auto">
            <a:xfrm>
              <a:off x="3354" y="2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8" name="Freeform 997"/>
            <p:cNvSpPr>
              <a:spLocks/>
            </p:cNvSpPr>
            <p:nvPr/>
          </p:nvSpPr>
          <p:spPr bwMode="auto">
            <a:xfrm>
              <a:off x="3369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9" name="Freeform 998"/>
            <p:cNvSpPr>
              <a:spLocks/>
            </p:cNvSpPr>
            <p:nvPr/>
          </p:nvSpPr>
          <p:spPr bwMode="auto">
            <a:xfrm>
              <a:off x="3329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0" name="Freeform 999"/>
            <p:cNvSpPr>
              <a:spLocks/>
            </p:cNvSpPr>
            <p:nvPr/>
          </p:nvSpPr>
          <p:spPr bwMode="auto">
            <a:xfrm>
              <a:off x="3370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1" name="Freeform 1000"/>
            <p:cNvSpPr>
              <a:spLocks/>
            </p:cNvSpPr>
            <p:nvPr/>
          </p:nvSpPr>
          <p:spPr bwMode="auto">
            <a:xfrm>
              <a:off x="3377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2" name="Freeform 1001"/>
            <p:cNvSpPr>
              <a:spLocks/>
            </p:cNvSpPr>
            <p:nvPr/>
          </p:nvSpPr>
          <p:spPr bwMode="auto">
            <a:xfrm>
              <a:off x="3307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3" name="Freeform 1002"/>
            <p:cNvSpPr>
              <a:spLocks/>
            </p:cNvSpPr>
            <p:nvPr/>
          </p:nvSpPr>
          <p:spPr bwMode="auto">
            <a:xfrm>
              <a:off x="3345" y="21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4" name="Freeform 1003"/>
            <p:cNvSpPr>
              <a:spLocks/>
            </p:cNvSpPr>
            <p:nvPr/>
          </p:nvSpPr>
          <p:spPr bwMode="auto">
            <a:xfrm>
              <a:off x="3340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5" name="Freeform 1004"/>
            <p:cNvSpPr>
              <a:spLocks/>
            </p:cNvSpPr>
            <p:nvPr/>
          </p:nvSpPr>
          <p:spPr bwMode="auto">
            <a:xfrm>
              <a:off x="3305" y="2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6" name="Freeform 1005"/>
            <p:cNvSpPr>
              <a:spLocks/>
            </p:cNvSpPr>
            <p:nvPr/>
          </p:nvSpPr>
          <p:spPr bwMode="auto">
            <a:xfrm>
              <a:off x="3265" y="2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7" name="Freeform 1006"/>
            <p:cNvSpPr>
              <a:spLocks/>
            </p:cNvSpPr>
            <p:nvPr/>
          </p:nvSpPr>
          <p:spPr bwMode="auto">
            <a:xfrm>
              <a:off x="3306" y="2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8" name="Freeform 1007"/>
            <p:cNvSpPr>
              <a:spLocks/>
            </p:cNvSpPr>
            <p:nvPr/>
          </p:nvSpPr>
          <p:spPr bwMode="auto">
            <a:xfrm>
              <a:off x="3313" y="2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9" name="Freeform 1008"/>
            <p:cNvSpPr>
              <a:spLocks/>
            </p:cNvSpPr>
            <p:nvPr/>
          </p:nvSpPr>
          <p:spPr bwMode="auto">
            <a:xfrm>
              <a:off x="3227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0" name="Freeform 1009"/>
            <p:cNvSpPr>
              <a:spLocks/>
            </p:cNvSpPr>
            <p:nvPr/>
          </p:nvSpPr>
          <p:spPr bwMode="auto">
            <a:xfrm>
              <a:off x="3281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1" name="Freeform 1010"/>
            <p:cNvSpPr>
              <a:spLocks/>
            </p:cNvSpPr>
            <p:nvPr/>
          </p:nvSpPr>
          <p:spPr bwMode="auto">
            <a:xfrm>
              <a:off x="3276" y="24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2" name="Freeform 1011"/>
            <p:cNvSpPr>
              <a:spLocks/>
            </p:cNvSpPr>
            <p:nvPr/>
          </p:nvSpPr>
          <p:spPr bwMode="auto">
            <a:xfrm>
              <a:off x="3291" y="2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3" name="Freeform 1012"/>
            <p:cNvSpPr>
              <a:spLocks/>
            </p:cNvSpPr>
            <p:nvPr/>
          </p:nvSpPr>
          <p:spPr bwMode="auto">
            <a:xfrm>
              <a:off x="3235" y="2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4" name="Freeform 1013"/>
            <p:cNvSpPr>
              <a:spLocks/>
            </p:cNvSpPr>
            <p:nvPr/>
          </p:nvSpPr>
          <p:spPr bwMode="auto">
            <a:xfrm>
              <a:off x="3292" y="2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5" name="Freeform 1014"/>
            <p:cNvSpPr>
              <a:spLocks/>
            </p:cNvSpPr>
            <p:nvPr/>
          </p:nvSpPr>
          <p:spPr bwMode="auto">
            <a:xfrm>
              <a:off x="3299" y="2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6" name="Freeform 1015"/>
            <p:cNvSpPr>
              <a:spLocks/>
            </p:cNvSpPr>
            <p:nvPr/>
          </p:nvSpPr>
          <p:spPr bwMode="auto">
            <a:xfrm>
              <a:off x="3213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7" name="Freeform 1016"/>
            <p:cNvSpPr>
              <a:spLocks/>
            </p:cNvSpPr>
            <p:nvPr/>
          </p:nvSpPr>
          <p:spPr bwMode="auto">
            <a:xfrm>
              <a:off x="3267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8" name="Freeform 1017"/>
            <p:cNvSpPr>
              <a:spLocks/>
            </p:cNvSpPr>
            <p:nvPr/>
          </p:nvSpPr>
          <p:spPr bwMode="auto">
            <a:xfrm>
              <a:off x="3262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9" name="Freeform 1018"/>
            <p:cNvSpPr>
              <a:spLocks/>
            </p:cNvSpPr>
            <p:nvPr/>
          </p:nvSpPr>
          <p:spPr bwMode="auto">
            <a:xfrm>
              <a:off x="3414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0" name="Freeform 1019"/>
            <p:cNvSpPr>
              <a:spLocks/>
            </p:cNvSpPr>
            <p:nvPr/>
          </p:nvSpPr>
          <p:spPr bwMode="auto">
            <a:xfrm>
              <a:off x="3374" y="2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1" name="Freeform 1020"/>
            <p:cNvSpPr>
              <a:spLocks/>
            </p:cNvSpPr>
            <p:nvPr/>
          </p:nvSpPr>
          <p:spPr bwMode="auto">
            <a:xfrm>
              <a:off x="3415" y="2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2" name="Freeform 1021"/>
            <p:cNvSpPr>
              <a:spLocks/>
            </p:cNvSpPr>
            <p:nvPr/>
          </p:nvSpPr>
          <p:spPr bwMode="auto">
            <a:xfrm>
              <a:off x="3422" y="2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3" name="Freeform 1022"/>
            <p:cNvSpPr>
              <a:spLocks/>
            </p:cNvSpPr>
            <p:nvPr/>
          </p:nvSpPr>
          <p:spPr bwMode="auto">
            <a:xfrm>
              <a:off x="3352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4" name="Freeform 1023"/>
            <p:cNvSpPr>
              <a:spLocks/>
            </p:cNvSpPr>
            <p:nvPr/>
          </p:nvSpPr>
          <p:spPr bwMode="auto">
            <a:xfrm>
              <a:off x="3390" y="2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5" name="Freeform 0"/>
            <p:cNvSpPr>
              <a:spLocks/>
            </p:cNvSpPr>
            <p:nvPr/>
          </p:nvSpPr>
          <p:spPr bwMode="auto">
            <a:xfrm>
              <a:off x="3385" y="2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6" name="Freeform 1"/>
            <p:cNvSpPr>
              <a:spLocks/>
            </p:cNvSpPr>
            <p:nvPr/>
          </p:nvSpPr>
          <p:spPr bwMode="auto">
            <a:xfrm>
              <a:off x="3400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7" name="Freeform 2"/>
            <p:cNvSpPr>
              <a:spLocks/>
            </p:cNvSpPr>
            <p:nvPr/>
          </p:nvSpPr>
          <p:spPr bwMode="auto">
            <a:xfrm>
              <a:off x="3360" y="2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8" name="Freeform 3"/>
            <p:cNvSpPr>
              <a:spLocks/>
            </p:cNvSpPr>
            <p:nvPr/>
          </p:nvSpPr>
          <p:spPr bwMode="auto">
            <a:xfrm>
              <a:off x="3401" y="22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9" name="Freeform 4"/>
            <p:cNvSpPr>
              <a:spLocks/>
            </p:cNvSpPr>
            <p:nvPr/>
          </p:nvSpPr>
          <p:spPr bwMode="auto">
            <a:xfrm>
              <a:off x="3408" y="2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0" name="Freeform 5"/>
            <p:cNvSpPr>
              <a:spLocks/>
            </p:cNvSpPr>
            <p:nvPr/>
          </p:nvSpPr>
          <p:spPr bwMode="auto">
            <a:xfrm>
              <a:off x="3338" y="2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1" name="Freeform 6"/>
            <p:cNvSpPr>
              <a:spLocks/>
            </p:cNvSpPr>
            <p:nvPr/>
          </p:nvSpPr>
          <p:spPr bwMode="auto">
            <a:xfrm>
              <a:off x="3376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2" name="Freeform 7"/>
            <p:cNvSpPr>
              <a:spLocks/>
            </p:cNvSpPr>
            <p:nvPr/>
          </p:nvSpPr>
          <p:spPr bwMode="auto">
            <a:xfrm>
              <a:off x="3371" y="2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3" name="Freeform 8"/>
            <p:cNvSpPr>
              <a:spLocks/>
            </p:cNvSpPr>
            <p:nvPr/>
          </p:nvSpPr>
          <p:spPr bwMode="auto">
            <a:xfrm>
              <a:off x="3216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4" name="Freeform 9"/>
            <p:cNvSpPr>
              <a:spLocks/>
            </p:cNvSpPr>
            <p:nvPr/>
          </p:nvSpPr>
          <p:spPr bwMode="auto">
            <a:xfrm>
              <a:off x="3217" y="2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5" name="Freeform 10"/>
            <p:cNvSpPr>
              <a:spLocks/>
            </p:cNvSpPr>
            <p:nvPr/>
          </p:nvSpPr>
          <p:spPr bwMode="auto">
            <a:xfrm>
              <a:off x="3224" y="2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6" name="Freeform 11"/>
            <p:cNvSpPr>
              <a:spLocks/>
            </p:cNvSpPr>
            <p:nvPr/>
          </p:nvSpPr>
          <p:spPr bwMode="auto">
            <a:xfrm>
              <a:off x="3192" y="2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7" name="Freeform 12"/>
            <p:cNvSpPr>
              <a:spLocks/>
            </p:cNvSpPr>
            <p:nvPr/>
          </p:nvSpPr>
          <p:spPr bwMode="auto">
            <a:xfrm>
              <a:off x="3187" y="24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8" name="Freeform 13"/>
            <p:cNvSpPr>
              <a:spLocks/>
            </p:cNvSpPr>
            <p:nvPr/>
          </p:nvSpPr>
          <p:spPr bwMode="auto">
            <a:xfrm>
              <a:off x="3202" y="2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9" name="Freeform 14"/>
            <p:cNvSpPr>
              <a:spLocks/>
            </p:cNvSpPr>
            <p:nvPr/>
          </p:nvSpPr>
          <p:spPr bwMode="auto">
            <a:xfrm>
              <a:off x="3203" y="2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0" name="Freeform 15"/>
            <p:cNvSpPr>
              <a:spLocks/>
            </p:cNvSpPr>
            <p:nvPr/>
          </p:nvSpPr>
          <p:spPr bwMode="auto">
            <a:xfrm>
              <a:off x="3210" y="2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1" name="Freeform 16"/>
            <p:cNvSpPr>
              <a:spLocks/>
            </p:cNvSpPr>
            <p:nvPr/>
          </p:nvSpPr>
          <p:spPr bwMode="auto">
            <a:xfrm>
              <a:off x="3342" y="25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2" name="Freeform 17"/>
            <p:cNvSpPr>
              <a:spLocks/>
            </p:cNvSpPr>
            <p:nvPr/>
          </p:nvSpPr>
          <p:spPr bwMode="auto">
            <a:xfrm>
              <a:off x="3302" y="25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3" name="Freeform 18"/>
            <p:cNvSpPr>
              <a:spLocks/>
            </p:cNvSpPr>
            <p:nvPr/>
          </p:nvSpPr>
          <p:spPr bwMode="auto">
            <a:xfrm>
              <a:off x="3343" y="25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4" name="Freeform 19"/>
            <p:cNvSpPr>
              <a:spLocks/>
            </p:cNvSpPr>
            <p:nvPr/>
          </p:nvSpPr>
          <p:spPr bwMode="auto">
            <a:xfrm>
              <a:off x="3350" y="26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5" name="Freeform 20"/>
            <p:cNvSpPr>
              <a:spLocks/>
            </p:cNvSpPr>
            <p:nvPr/>
          </p:nvSpPr>
          <p:spPr bwMode="auto">
            <a:xfrm>
              <a:off x="3264" y="2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6" name="Freeform 21"/>
            <p:cNvSpPr>
              <a:spLocks/>
            </p:cNvSpPr>
            <p:nvPr/>
          </p:nvSpPr>
          <p:spPr bwMode="auto">
            <a:xfrm>
              <a:off x="3318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7" name="Freeform 22"/>
            <p:cNvSpPr>
              <a:spLocks/>
            </p:cNvSpPr>
            <p:nvPr/>
          </p:nvSpPr>
          <p:spPr bwMode="auto">
            <a:xfrm>
              <a:off x="3313" y="2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8" name="Freeform 23"/>
            <p:cNvSpPr>
              <a:spLocks/>
            </p:cNvSpPr>
            <p:nvPr/>
          </p:nvSpPr>
          <p:spPr bwMode="auto">
            <a:xfrm>
              <a:off x="3328" y="2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9" name="Freeform 24"/>
            <p:cNvSpPr>
              <a:spLocks/>
            </p:cNvSpPr>
            <p:nvPr/>
          </p:nvSpPr>
          <p:spPr bwMode="auto">
            <a:xfrm>
              <a:off x="3272" y="25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0" name="Freeform 25"/>
            <p:cNvSpPr>
              <a:spLocks/>
            </p:cNvSpPr>
            <p:nvPr/>
          </p:nvSpPr>
          <p:spPr bwMode="auto">
            <a:xfrm>
              <a:off x="3329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1" name="Freeform 26"/>
            <p:cNvSpPr>
              <a:spLocks/>
            </p:cNvSpPr>
            <p:nvPr/>
          </p:nvSpPr>
          <p:spPr bwMode="auto">
            <a:xfrm>
              <a:off x="3336" y="2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2" name="Freeform 27"/>
            <p:cNvSpPr>
              <a:spLocks/>
            </p:cNvSpPr>
            <p:nvPr/>
          </p:nvSpPr>
          <p:spPr bwMode="auto">
            <a:xfrm>
              <a:off x="3250" y="2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3" name="Freeform 28"/>
            <p:cNvSpPr>
              <a:spLocks/>
            </p:cNvSpPr>
            <p:nvPr/>
          </p:nvSpPr>
          <p:spPr bwMode="auto">
            <a:xfrm>
              <a:off x="3304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4" name="Freeform 29"/>
            <p:cNvSpPr>
              <a:spLocks/>
            </p:cNvSpPr>
            <p:nvPr/>
          </p:nvSpPr>
          <p:spPr bwMode="auto">
            <a:xfrm>
              <a:off x="3299" y="2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5" name="Freeform 30"/>
            <p:cNvSpPr>
              <a:spLocks/>
            </p:cNvSpPr>
            <p:nvPr/>
          </p:nvSpPr>
          <p:spPr bwMode="auto">
            <a:xfrm>
              <a:off x="3451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6" name="Freeform 31"/>
            <p:cNvSpPr>
              <a:spLocks/>
            </p:cNvSpPr>
            <p:nvPr/>
          </p:nvSpPr>
          <p:spPr bwMode="auto">
            <a:xfrm>
              <a:off x="3411" y="2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7" name="Freeform 32"/>
            <p:cNvSpPr>
              <a:spLocks/>
            </p:cNvSpPr>
            <p:nvPr/>
          </p:nvSpPr>
          <p:spPr bwMode="auto">
            <a:xfrm>
              <a:off x="3452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8" name="Freeform 33"/>
            <p:cNvSpPr>
              <a:spLocks/>
            </p:cNvSpPr>
            <p:nvPr/>
          </p:nvSpPr>
          <p:spPr bwMode="auto">
            <a:xfrm>
              <a:off x="3459" y="26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9" name="Freeform 34"/>
            <p:cNvSpPr>
              <a:spLocks/>
            </p:cNvSpPr>
            <p:nvPr/>
          </p:nvSpPr>
          <p:spPr bwMode="auto">
            <a:xfrm>
              <a:off x="3389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0" name="Freeform 35"/>
            <p:cNvSpPr>
              <a:spLocks/>
            </p:cNvSpPr>
            <p:nvPr/>
          </p:nvSpPr>
          <p:spPr bwMode="auto">
            <a:xfrm>
              <a:off x="3427" y="26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1" name="Freeform 36"/>
            <p:cNvSpPr>
              <a:spLocks/>
            </p:cNvSpPr>
            <p:nvPr/>
          </p:nvSpPr>
          <p:spPr bwMode="auto">
            <a:xfrm>
              <a:off x="3422" y="26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2" name="Freeform 37"/>
            <p:cNvSpPr>
              <a:spLocks/>
            </p:cNvSpPr>
            <p:nvPr/>
          </p:nvSpPr>
          <p:spPr bwMode="auto">
            <a:xfrm>
              <a:off x="3437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3" name="Freeform 38"/>
            <p:cNvSpPr>
              <a:spLocks/>
            </p:cNvSpPr>
            <p:nvPr/>
          </p:nvSpPr>
          <p:spPr bwMode="auto">
            <a:xfrm>
              <a:off x="3397" y="24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4" name="Freeform 39"/>
            <p:cNvSpPr>
              <a:spLocks/>
            </p:cNvSpPr>
            <p:nvPr/>
          </p:nvSpPr>
          <p:spPr bwMode="auto">
            <a:xfrm>
              <a:off x="3438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5" name="Freeform 40"/>
            <p:cNvSpPr>
              <a:spLocks/>
            </p:cNvSpPr>
            <p:nvPr/>
          </p:nvSpPr>
          <p:spPr bwMode="auto">
            <a:xfrm>
              <a:off x="3445" y="25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6" name="Freeform 41"/>
            <p:cNvSpPr>
              <a:spLocks/>
            </p:cNvSpPr>
            <p:nvPr/>
          </p:nvSpPr>
          <p:spPr bwMode="auto">
            <a:xfrm>
              <a:off x="3375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7" name="Freeform 42"/>
            <p:cNvSpPr>
              <a:spLocks/>
            </p:cNvSpPr>
            <p:nvPr/>
          </p:nvSpPr>
          <p:spPr bwMode="auto">
            <a:xfrm>
              <a:off x="3413" y="25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8" name="Freeform 43"/>
            <p:cNvSpPr>
              <a:spLocks/>
            </p:cNvSpPr>
            <p:nvPr/>
          </p:nvSpPr>
          <p:spPr bwMode="auto">
            <a:xfrm>
              <a:off x="3408" y="2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9" name="Freeform 44"/>
            <p:cNvSpPr>
              <a:spLocks/>
            </p:cNvSpPr>
            <p:nvPr/>
          </p:nvSpPr>
          <p:spPr bwMode="auto">
            <a:xfrm>
              <a:off x="3253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0" name="Freeform 45"/>
            <p:cNvSpPr>
              <a:spLocks/>
            </p:cNvSpPr>
            <p:nvPr/>
          </p:nvSpPr>
          <p:spPr bwMode="auto">
            <a:xfrm>
              <a:off x="3213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1" name="Freeform 46"/>
            <p:cNvSpPr>
              <a:spLocks/>
            </p:cNvSpPr>
            <p:nvPr/>
          </p:nvSpPr>
          <p:spPr bwMode="auto">
            <a:xfrm>
              <a:off x="3254" y="2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2" name="Freeform 47"/>
            <p:cNvSpPr>
              <a:spLocks/>
            </p:cNvSpPr>
            <p:nvPr/>
          </p:nvSpPr>
          <p:spPr bwMode="auto">
            <a:xfrm>
              <a:off x="3261" y="2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3" name="Freeform 48"/>
            <p:cNvSpPr>
              <a:spLocks/>
            </p:cNvSpPr>
            <p:nvPr/>
          </p:nvSpPr>
          <p:spPr bwMode="auto">
            <a:xfrm>
              <a:off x="3191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4" name="Freeform 49"/>
            <p:cNvSpPr>
              <a:spLocks/>
            </p:cNvSpPr>
            <p:nvPr/>
          </p:nvSpPr>
          <p:spPr bwMode="auto">
            <a:xfrm>
              <a:off x="3229" y="2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5" name="Freeform 50"/>
            <p:cNvSpPr>
              <a:spLocks/>
            </p:cNvSpPr>
            <p:nvPr/>
          </p:nvSpPr>
          <p:spPr bwMode="auto">
            <a:xfrm>
              <a:off x="3224" y="26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6" name="Freeform 51"/>
            <p:cNvSpPr>
              <a:spLocks/>
            </p:cNvSpPr>
            <p:nvPr/>
          </p:nvSpPr>
          <p:spPr bwMode="auto">
            <a:xfrm>
              <a:off x="3239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7" name="Freeform 52"/>
            <p:cNvSpPr>
              <a:spLocks/>
            </p:cNvSpPr>
            <p:nvPr/>
          </p:nvSpPr>
          <p:spPr bwMode="auto">
            <a:xfrm>
              <a:off x="3199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8" name="Freeform 53"/>
            <p:cNvSpPr>
              <a:spLocks/>
            </p:cNvSpPr>
            <p:nvPr/>
          </p:nvSpPr>
          <p:spPr bwMode="auto">
            <a:xfrm>
              <a:off x="3240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9" name="Freeform 54"/>
            <p:cNvSpPr>
              <a:spLocks/>
            </p:cNvSpPr>
            <p:nvPr/>
          </p:nvSpPr>
          <p:spPr bwMode="auto">
            <a:xfrm>
              <a:off x="3247" y="2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0" name="Freeform 55"/>
            <p:cNvSpPr>
              <a:spLocks/>
            </p:cNvSpPr>
            <p:nvPr/>
          </p:nvSpPr>
          <p:spPr bwMode="auto">
            <a:xfrm>
              <a:off x="3215" y="25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1" name="Freeform 56"/>
            <p:cNvSpPr>
              <a:spLocks/>
            </p:cNvSpPr>
            <p:nvPr/>
          </p:nvSpPr>
          <p:spPr bwMode="auto">
            <a:xfrm>
              <a:off x="3210" y="2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2" name="Freeform 57"/>
            <p:cNvSpPr>
              <a:spLocks/>
            </p:cNvSpPr>
            <p:nvPr/>
          </p:nvSpPr>
          <p:spPr bwMode="auto">
            <a:xfrm>
              <a:off x="3183" y="2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3" name="Freeform 58"/>
            <p:cNvSpPr>
              <a:spLocks/>
            </p:cNvSpPr>
            <p:nvPr/>
          </p:nvSpPr>
          <p:spPr bwMode="auto">
            <a:xfrm>
              <a:off x="3284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4" name="Freeform 59"/>
            <p:cNvSpPr>
              <a:spLocks/>
            </p:cNvSpPr>
            <p:nvPr/>
          </p:nvSpPr>
          <p:spPr bwMode="auto">
            <a:xfrm>
              <a:off x="3244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5" name="Freeform 60"/>
            <p:cNvSpPr>
              <a:spLocks/>
            </p:cNvSpPr>
            <p:nvPr/>
          </p:nvSpPr>
          <p:spPr bwMode="auto">
            <a:xfrm>
              <a:off x="3285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6" name="Freeform 61"/>
            <p:cNvSpPr>
              <a:spLocks/>
            </p:cNvSpPr>
            <p:nvPr/>
          </p:nvSpPr>
          <p:spPr bwMode="auto">
            <a:xfrm>
              <a:off x="3292" y="2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7" name="Freeform 62"/>
            <p:cNvSpPr>
              <a:spLocks/>
            </p:cNvSpPr>
            <p:nvPr/>
          </p:nvSpPr>
          <p:spPr bwMode="auto">
            <a:xfrm>
              <a:off x="3222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8" name="Freeform 63"/>
            <p:cNvSpPr>
              <a:spLocks/>
            </p:cNvSpPr>
            <p:nvPr/>
          </p:nvSpPr>
          <p:spPr bwMode="auto">
            <a:xfrm>
              <a:off x="3260" y="2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9" name="Freeform 64"/>
            <p:cNvSpPr>
              <a:spLocks/>
            </p:cNvSpPr>
            <p:nvPr/>
          </p:nvSpPr>
          <p:spPr bwMode="auto">
            <a:xfrm>
              <a:off x="3255" y="2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0" name="Freeform 65"/>
            <p:cNvSpPr>
              <a:spLocks/>
            </p:cNvSpPr>
            <p:nvPr/>
          </p:nvSpPr>
          <p:spPr bwMode="auto">
            <a:xfrm>
              <a:off x="3270" y="26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1" name="Freeform 66"/>
            <p:cNvSpPr>
              <a:spLocks/>
            </p:cNvSpPr>
            <p:nvPr/>
          </p:nvSpPr>
          <p:spPr bwMode="auto">
            <a:xfrm>
              <a:off x="3230" y="2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2" name="Freeform 67"/>
            <p:cNvSpPr>
              <a:spLocks/>
            </p:cNvSpPr>
            <p:nvPr/>
          </p:nvSpPr>
          <p:spPr bwMode="auto">
            <a:xfrm>
              <a:off x="3271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3" name="Freeform 68"/>
            <p:cNvSpPr>
              <a:spLocks/>
            </p:cNvSpPr>
            <p:nvPr/>
          </p:nvSpPr>
          <p:spPr bwMode="auto">
            <a:xfrm>
              <a:off x="3278" y="2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4" name="Freeform 69"/>
            <p:cNvSpPr>
              <a:spLocks/>
            </p:cNvSpPr>
            <p:nvPr/>
          </p:nvSpPr>
          <p:spPr bwMode="auto">
            <a:xfrm>
              <a:off x="3208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5" name="Freeform 70"/>
            <p:cNvSpPr>
              <a:spLocks/>
            </p:cNvSpPr>
            <p:nvPr/>
          </p:nvSpPr>
          <p:spPr bwMode="auto">
            <a:xfrm>
              <a:off x="3246" y="2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6" name="Freeform 71"/>
            <p:cNvSpPr>
              <a:spLocks/>
            </p:cNvSpPr>
            <p:nvPr/>
          </p:nvSpPr>
          <p:spPr bwMode="auto">
            <a:xfrm>
              <a:off x="3241" y="2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7" name="Freeform 72"/>
            <p:cNvSpPr>
              <a:spLocks/>
            </p:cNvSpPr>
            <p:nvPr/>
          </p:nvSpPr>
          <p:spPr bwMode="auto">
            <a:xfrm>
              <a:off x="3746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8" name="Freeform 73"/>
            <p:cNvSpPr>
              <a:spLocks/>
            </p:cNvSpPr>
            <p:nvPr/>
          </p:nvSpPr>
          <p:spPr bwMode="auto">
            <a:xfrm>
              <a:off x="3708" y="2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9" name="Freeform 74"/>
            <p:cNvSpPr>
              <a:spLocks/>
            </p:cNvSpPr>
            <p:nvPr/>
          </p:nvSpPr>
          <p:spPr bwMode="auto">
            <a:xfrm>
              <a:off x="3762" y="2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0" name="Freeform 75"/>
            <p:cNvSpPr>
              <a:spLocks/>
            </p:cNvSpPr>
            <p:nvPr/>
          </p:nvSpPr>
          <p:spPr bwMode="auto">
            <a:xfrm>
              <a:off x="3757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1" name="Freeform 76"/>
            <p:cNvSpPr>
              <a:spLocks/>
            </p:cNvSpPr>
            <p:nvPr/>
          </p:nvSpPr>
          <p:spPr bwMode="auto">
            <a:xfrm>
              <a:off x="3588" y="2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2" name="Freeform 77"/>
            <p:cNvSpPr>
              <a:spLocks/>
            </p:cNvSpPr>
            <p:nvPr/>
          </p:nvSpPr>
          <p:spPr bwMode="auto">
            <a:xfrm>
              <a:off x="3548" y="24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3" name="Freeform 78"/>
            <p:cNvSpPr>
              <a:spLocks/>
            </p:cNvSpPr>
            <p:nvPr/>
          </p:nvSpPr>
          <p:spPr bwMode="auto">
            <a:xfrm>
              <a:off x="3589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4" name="Freeform 79"/>
            <p:cNvSpPr>
              <a:spLocks/>
            </p:cNvSpPr>
            <p:nvPr/>
          </p:nvSpPr>
          <p:spPr bwMode="auto">
            <a:xfrm>
              <a:off x="3596" y="24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5" name="Freeform 80"/>
            <p:cNvSpPr>
              <a:spLocks/>
            </p:cNvSpPr>
            <p:nvPr/>
          </p:nvSpPr>
          <p:spPr bwMode="auto">
            <a:xfrm>
              <a:off x="3526" y="24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6" name="Freeform 81"/>
            <p:cNvSpPr>
              <a:spLocks/>
            </p:cNvSpPr>
            <p:nvPr/>
          </p:nvSpPr>
          <p:spPr bwMode="auto">
            <a:xfrm>
              <a:off x="3564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7" name="Freeform 82"/>
            <p:cNvSpPr>
              <a:spLocks/>
            </p:cNvSpPr>
            <p:nvPr/>
          </p:nvSpPr>
          <p:spPr bwMode="auto">
            <a:xfrm>
              <a:off x="3559" y="2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8" name="Freeform 83"/>
            <p:cNvSpPr>
              <a:spLocks/>
            </p:cNvSpPr>
            <p:nvPr/>
          </p:nvSpPr>
          <p:spPr bwMode="auto">
            <a:xfrm>
              <a:off x="3697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9" name="Freeform 84"/>
            <p:cNvSpPr>
              <a:spLocks/>
            </p:cNvSpPr>
            <p:nvPr/>
          </p:nvSpPr>
          <p:spPr bwMode="auto">
            <a:xfrm>
              <a:off x="3657" y="2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0" name="Freeform 85"/>
            <p:cNvSpPr>
              <a:spLocks/>
            </p:cNvSpPr>
            <p:nvPr/>
          </p:nvSpPr>
          <p:spPr bwMode="auto">
            <a:xfrm>
              <a:off x="3698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1" name="Freeform 86"/>
            <p:cNvSpPr>
              <a:spLocks/>
            </p:cNvSpPr>
            <p:nvPr/>
          </p:nvSpPr>
          <p:spPr bwMode="auto">
            <a:xfrm>
              <a:off x="3705" y="2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2" name="Freeform 87"/>
            <p:cNvSpPr>
              <a:spLocks/>
            </p:cNvSpPr>
            <p:nvPr/>
          </p:nvSpPr>
          <p:spPr bwMode="auto">
            <a:xfrm>
              <a:off x="3635" y="2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3" name="Freeform 88"/>
            <p:cNvSpPr>
              <a:spLocks/>
            </p:cNvSpPr>
            <p:nvPr/>
          </p:nvSpPr>
          <p:spPr bwMode="auto">
            <a:xfrm>
              <a:off x="3673" y="2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4" name="Freeform 89"/>
            <p:cNvSpPr>
              <a:spLocks/>
            </p:cNvSpPr>
            <p:nvPr/>
          </p:nvSpPr>
          <p:spPr bwMode="auto">
            <a:xfrm>
              <a:off x="3668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5" name="Freeform 90"/>
            <p:cNvSpPr>
              <a:spLocks/>
            </p:cNvSpPr>
            <p:nvPr/>
          </p:nvSpPr>
          <p:spPr bwMode="auto">
            <a:xfrm>
              <a:off x="3619" y="2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6" name="Freeform 91"/>
            <p:cNvSpPr>
              <a:spLocks/>
            </p:cNvSpPr>
            <p:nvPr/>
          </p:nvSpPr>
          <p:spPr bwMode="auto">
            <a:xfrm>
              <a:off x="3579" y="25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7" name="Freeform 92"/>
            <p:cNvSpPr>
              <a:spLocks/>
            </p:cNvSpPr>
            <p:nvPr/>
          </p:nvSpPr>
          <p:spPr bwMode="auto">
            <a:xfrm>
              <a:off x="3620" y="25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8" name="Freeform 93"/>
            <p:cNvSpPr>
              <a:spLocks/>
            </p:cNvSpPr>
            <p:nvPr/>
          </p:nvSpPr>
          <p:spPr bwMode="auto">
            <a:xfrm>
              <a:off x="3627" y="2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9" name="Freeform 94"/>
            <p:cNvSpPr>
              <a:spLocks/>
            </p:cNvSpPr>
            <p:nvPr/>
          </p:nvSpPr>
          <p:spPr bwMode="auto">
            <a:xfrm>
              <a:off x="3541" y="2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0" name="Freeform 95"/>
            <p:cNvSpPr>
              <a:spLocks/>
            </p:cNvSpPr>
            <p:nvPr/>
          </p:nvSpPr>
          <p:spPr bwMode="auto">
            <a:xfrm>
              <a:off x="3595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1" name="Freeform 96"/>
            <p:cNvSpPr>
              <a:spLocks/>
            </p:cNvSpPr>
            <p:nvPr/>
          </p:nvSpPr>
          <p:spPr bwMode="auto">
            <a:xfrm>
              <a:off x="3590" y="26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2" name="Freeform 97"/>
            <p:cNvSpPr>
              <a:spLocks/>
            </p:cNvSpPr>
            <p:nvPr/>
          </p:nvSpPr>
          <p:spPr bwMode="auto">
            <a:xfrm>
              <a:off x="3605" y="2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3" name="Freeform 98"/>
            <p:cNvSpPr>
              <a:spLocks/>
            </p:cNvSpPr>
            <p:nvPr/>
          </p:nvSpPr>
          <p:spPr bwMode="auto">
            <a:xfrm>
              <a:off x="3549" y="2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4" name="Freeform 99"/>
            <p:cNvSpPr>
              <a:spLocks/>
            </p:cNvSpPr>
            <p:nvPr/>
          </p:nvSpPr>
          <p:spPr bwMode="auto">
            <a:xfrm>
              <a:off x="3606" y="2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5" name="Freeform 100"/>
            <p:cNvSpPr>
              <a:spLocks/>
            </p:cNvSpPr>
            <p:nvPr/>
          </p:nvSpPr>
          <p:spPr bwMode="auto">
            <a:xfrm>
              <a:off x="3613" y="2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6" name="Freeform 101"/>
            <p:cNvSpPr>
              <a:spLocks/>
            </p:cNvSpPr>
            <p:nvPr/>
          </p:nvSpPr>
          <p:spPr bwMode="auto">
            <a:xfrm>
              <a:off x="3527" y="25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7" name="Freeform 102"/>
            <p:cNvSpPr>
              <a:spLocks/>
            </p:cNvSpPr>
            <p:nvPr/>
          </p:nvSpPr>
          <p:spPr bwMode="auto">
            <a:xfrm>
              <a:off x="3581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8" name="Freeform 103"/>
            <p:cNvSpPr>
              <a:spLocks/>
            </p:cNvSpPr>
            <p:nvPr/>
          </p:nvSpPr>
          <p:spPr bwMode="auto">
            <a:xfrm>
              <a:off x="3576" y="25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9" name="Freeform 104"/>
            <p:cNvSpPr>
              <a:spLocks/>
            </p:cNvSpPr>
            <p:nvPr/>
          </p:nvSpPr>
          <p:spPr bwMode="auto">
            <a:xfrm>
              <a:off x="3728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0" name="Freeform 105"/>
            <p:cNvSpPr>
              <a:spLocks/>
            </p:cNvSpPr>
            <p:nvPr/>
          </p:nvSpPr>
          <p:spPr bwMode="auto">
            <a:xfrm>
              <a:off x="3688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1" name="Freeform 106"/>
            <p:cNvSpPr>
              <a:spLocks/>
            </p:cNvSpPr>
            <p:nvPr/>
          </p:nvSpPr>
          <p:spPr bwMode="auto">
            <a:xfrm>
              <a:off x="3729" y="2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2" name="Freeform 107"/>
            <p:cNvSpPr>
              <a:spLocks/>
            </p:cNvSpPr>
            <p:nvPr/>
          </p:nvSpPr>
          <p:spPr bwMode="auto">
            <a:xfrm>
              <a:off x="3736" y="2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3" name="Freeform 108"/>
            <p:cNvSpPr>
              <a:spLocks/>
            </p:cNvSpPr>
            <p:nvPr/>
          </p:nvSpPr>
          <p:spPr bwMode="auto">
            <a:xfrm>
              <a:off x="3666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4" name="Freeform 109"/>
            <p:cNvSpPr>
              <a:spLocks/>
            </p:cNvSpPr>
            <p:nvPr/>
          </p:nvSpPr>
          <p:spPr bwMode="auto">
            <a:xfrm>
              <a:off x="3704" y="26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5" name="Freeform 110"/>
            <p:cNvSpPr>
              <a:spLocks/>
            </p:cNvSpPr>
            <p:nvPr/>
          </p:nvSpPr>
          <p:spPr bwMode="auto">
            <a:xfrm>
              <a:off x="3699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6" name="Freeform 111"/>
            <p:cNvSpPr>
              <a:spLocks/>
            </p:cNvSpPr>
            <p:nvPr/>
          </p:nvSpPr>
          <p:spPr bwMode="auto">
            <a:xfrm>
              <a:off x="3714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7" name="Freeform 112"/>
            <p:cNvSpPr>
              <a:spLocks/>
            </p:cNvSpPr>
            <p:nvPr/>
          </p:nvSpPr>
          <p:spPr bwMode="auto">
            <a:xfrm>
              <a:off x="3674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8" name="Freeform 113"/>
            <p:cNvSpPr>
              <a:spLocks/>
            </p:cNvSpPr>
            <p:nvPr/>
          </p:nvSpPr>
          <p:spPr bwMode="auto">
            <a:xfrm>
              <a:off x="3715" y="2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9" name="Freeform 114"/>
            <p:cNvSpPr>
              <a:spLocks/>
            </p:cNvSpPr>
            <p:nvPr/>
          </p:nvSpPr>
          <p:spPr bwMode="auto">
            <a:xfrm>
              <a:off x="3722" y="2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0" name="Freeform 115"/>
            <p:cNvSpPr>
              <a:spLocks/>
            </p:cNvSpPr>
            <p:nvPr/>
          </p:nvSpPr>
          <p:spPr bwMode="auto">
            <a:xfrm>
              <a:off x="3652" y="25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1" name="Freeform 116"/>
            <p:cNvSpPr>
              <a:spLocks/>
            </p:cNvSpPr>
            <p:nvPr/>
          </p:nvSpPr>
          <p:spPr bwMode="auto">
            <a:xfrm>
              <a:off x="3690" y="25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2" name="Freeform 117"/>
            <p:cNvSpPr>
              <a:spLocks/>
            </p:cNvSpPr>
            <p:nvPr/>
          </p:nvSpPr>
          <p:spPr bwMode="auto">
            <a:xfrm>
              <a:off x="3685" y="2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3" name="Freeform 118"/>
            <p:cNvSpPr>
              <a:spLocks/>
            </p:cNvSpPr>
            <p:nvPr/>
          </p:nvSpPr>
          <p:spPr bwMode="auto">
            <a:xfrm>
              <a:off x="3530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4" name="Freeform 119"/>
            <p:cNvSpPr>
              <a:spLocks/>
            </p:cNvSpPr>
            <p:nvPr/>
          </p:nvSpPr>
          <p:spPr bwMode="auto">
            <a:xfrm>
              <a:off x="3531" y="2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5" name="Freeform 120"/>
            <p:cNvSpPr>
              <a:spLocks/>
            </p:cNvSpPr>
            <p:nvPr/>
          </p:nvSpPr>
          <p:spPr bwMode="auto">
            <a:xfrm>
              <a:off x="3538" y="2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6" name="Freeform 121"/>
            <p:cNvSpPr>
              <a:spLocks/>
            </p:cNvSpPr>
            <p:nvPr/>
          </p:nvSpPr>
          <p:spPr bwMode="auto">
            <a:xfrm>
              <a:off x="3524" y="2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7" name="Freeform 122"/>
            <p:cNvSpPr>
              <a:spLocks/>
            </p:cNvSpPr>
            <p:nvPr/>
          </p:nvSpPr>
          <p:spPr bwMode="auto">
            <a:xfrm>
              <a:off x="3656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8" name="Freeform 123"/>
            <p:cNvSpPr>
              <a:spLocks/>
            </p:cNvSpPr>
            <p:nvPr/>
          </p:nvSpPr>
          <p:spPr bwMode="auto">
            <a:xfrm>
              <a:off x="3616" y="27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9" name="Freeform 124"/>
            <p:cNvSpPr>
              <a:spLocks/>
            </p:cNvSpPr>
            <p:nvPr/>
          </p:nvSpPr>
          <p:spPr bwMode="auto">
            <a:xfrm>
              <a:off x="3657" y="27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0" name="Freeform 125"/>
            <p:cNvSpPr>
              <a:spLocks/>
            </p:cNvSpPr>
            <p:nvPr/>
          </p:nvSpPr>
          <p:spPr bwMode="auto">
            <a:xfrm>
              <a:off x="3664" y="28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1" name="Freeform 126"/>
            <p:cNvSpPr>
              <a:spLocks/>
            </p:cNvSpPr>
            <p:nvPr/>
          </p:nvSpPr>
          <p:spPr bwMode="auto">
            <a:xfrm>
              <a:off x="3578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2" name="Freeform 127"/>
            <p:cNvSpPr>
              <a:spLocks/>
            </p:cNvSpPr>
            <p:nvPr/>
          </p:nvSpPr>
          <p:spPr bwMode="auto">
            <a:xfrm>
              <a:off x="3632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3" name="Freeform 128"/>
            <p:cNvSpPr>
              <a:spLocks/>
            </p:cNvSpPr>
            <p:nvPr/>
          </p:nvSpPr>
          <p:spPr bwMode="auto">
            <a:xfrm>
              <a:off x="3627" y="28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4" name="Freeform 129"/>
            <p:cNvSpPr>
              <a:spLocks/>
            </p:cNvSpPr>
            <p:nvPr/>
          </p:nvSpPr>
          <p:spPr bwMode="auto">
            <a:xfrm>
              <a:off x="3642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5" name="Freeform 130"/>
            <p:cNvSpPr>
              <a:spLocks/>
            </p:cNvSpPr>
            <p:nvPr/>
          </p:nvSpPr>
          <p:spPr bwMode="auto">
            <a:xfrm>
              <a:off x="3586" y="27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6" name="Freeform 131"/>
            <p:cNvSpPr>
              <a:spLocks/>
            </p:cNvSpPr>
            <p:nvPr/>
          </p:nvSpPr>
          <p:spPr bwMode="auto">
            <a:xfrm>
              <a:off x="3643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7" name="Freeform 132"/>
            <p:cNvSpPr>
              <a:spLocks/>
            </p:cNvSpPr>
            <p:nvPr/>
          </p:nvSpPr>
          <p:spPr bwMode="auto">
            <a:xfrm>
              <a:off x="3650" y="2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8" name="Freeform 133"/>
            <p:cNvSpPr>
              <a:spLocks/>
            </p:cNvSpPr>
            <p:nvPr/>
          </p:nvSpPr>
          <p:spPr bwMode="auto">
            <a:xfrm>
              <a:off x="3564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9" name="Freeform 134"/>
            <p:cNvSpPr>
              <a:spLocks/>
            </p:cNvSpPr>
            <p:nvPr/>
          </p:nvSpPr>
          <p:spPr bwMode="auto">
            <a:xfrm>
              <a:off x="3618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0" name="Freeform 135"/>
            <p:cNvSpPr>
              <a:spLocks/>
            </p:cNvSpPr>
            <p:nvPr/>
          </p:nvSpPr>
          <p:spPr bwMode="auto">
            <a:xfrm>
              <a:off x="3613" y="2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1" name="Freeform 136"/>
            <p:cNvSpPr>
              <a:spLocks/>
            </p:cNvSpPr>
            <p:nvPr/>
          </p:nvSpPr>
          <p:spPr bwMode="auto">
            <a:xfrm>
              <a:off x="3765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2" name="Freeform 137"/>
            <p:cNvSpPr>
              <a:spLocks/>
            </p:cNvSpPr>
            <p:nvPr/>
          </p:nvSpPr>
          <p:spPr bwMode="auto">
            <a:xfrm>
              <a:off x="3725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3" name="Freeform 138"/>
            <p:cNvSpPr>
              <a:spLocks/>
            </p:cNvSpPr>
            <p:nvPr/>
          </p:nvSpPr>
          <p:spPr bwMode="auto">
            <a:xfrm>
              <a:off x="3766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4" name="Freeform 139"/>
            <p:cNvSpPr>
              <a:spLocks/>
            </p:cNvSpPr>
            <p:nvPr/>
          </p:nvSpPr>
          <p:spPr bwMode="auto">
            <a:xfrm>
              <a:off x="3703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5" name="Freeform 140"/>
            <p:cNvSpPr>
              <a:spLocks/>
            </p:cNvSpPr>
            <p:nvPr/>
          </p:nvSpPr>
          <p:spPr bwMode="auto">
            <a:xfrm>
              <a:off x="3741" y="28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6" name="Freeform 141"/>
            <p:cNvSpPr>
              <a:spLocks/>
            </p:cNvSpPr>
            <p:nvPr/>
          </p:nvSpPr>
          <p:spPr bwMode="auto">
            <a:xfrm>
              <a:off x="3736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7" name="Freeform 142"/>
            <p:cNvSpPr>
              <a:spLocks/>
            </p:cNvSpPr>
            <p:nvPr/>
          </p:nvSpPr>
          <p:spPr bwMode="auto">
            <a:xfrm>
              <a:off x="3751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8" name="Freeform 143"/>
            <p:cNvSpPr>
              <a:spLocks/>
            </p:cNvSpPr>
            <p:nvPr/>
          </p:nvSpPr>
          <p:spPr bwMode="auto">
            <a:xfrm>
              <a:off x="3711" y="26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9" name="Freeform 144"/>
            <p:cNvSpPr>
              <a:spLocks/>
            </p:cNvSpPr>
            <p:nvPr/>
          </p:nvSpPr>
          <p:spPr bwMode="auto">
            <a:xfrm>
              <a:off x="3752" y="2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0" name="Freeform 145"/>
            <p:cNvSpPr>
              <a:spLocks/>
            </p:cNvSpPr>
            <p:nvPr/>
          </p:nvSpPr>
          <p:spPr bwMode="auto">
            <a:xfrm>
              <a:off x="3759" y="27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1" name="Freeform 146"/>
            <p:cNvSpPr>
              <a:spLocks/>
            </p:cNvSpPr>
            <p:nvPr/>
          </p:nvSpPr>
          <p:spPr bwMode="auto">
            <a:xfrm>
              <a:off x="3689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2" name="Freeform 147"/>
            <p:cNvSpPr>
              <a:spLocks/>
            </p:cNvSpPr>
            <p:nvPr/>
          </p:nvSpPr>
          <p:spPr bwMode="auto">
            <a:xfrm>
              <a:off x="3727" y="27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3" name="Freeform 148"/>
            <p:cNvSpPr>
              <a:spLocks/>
            </p:cNvSpPr>
            <p:nvPr/>
          </p:nvSpPr>
          <p:spPr bwMode="auto">
            <a:xfrm>
              <a:off x="3722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4" name="Freeform 149"/>
            <p:cNvSpPr>
              <a:spLocks/>
            </p:cNvSpPr>
            <p:nvPr/>
          </p:nvSpPr>
          <p:spPr bwMode="auto">
            <a:xfrm>
              <a:off x="3567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5" name="Freeform 150"/>
            <p:cNvSpPr>
              <a:spLocks/>
            </p:cNvSpPr>
            <p:nvPr/>
          </p:nvSpPr>
          <p:spPr bwMode="auto">
            <a:xfrm>
              <a:off x="3527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6" name="Freeform 151"/>
            <p:cNvSpPr>
              <a:spLocks/>
            </p:cNvSpPr>
            <p:nvPr/>
          </p:nvSpPr>
          <p:spPr bwMode="auto">
            <a:xfrm>
              <a:off x="3568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7" name="Freeform 152"/>
            <p:cNvSpPr>
              <a:spLocks/>
            </p:cNvSpPr>
            <p:nvPr/>
          </p:nvSpPr>
          <p:spPr bwMode="auto">
            <a:xfrm>
              <a:off x="3575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8" name="Freeform 153"/>
            <p:cNvSpPr>
              <a:spLocks/>
            </p:cNvSpPr>
            <p:nvPr/>
          </p:nvSpPr>
          <p:spPr bwMode="auto">
            <a:xfrm>
              <a:off x="3543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9" name="Freeform 154"/>
            <p:cNvSpPr>
              <a:spLocks/>
            </p:cNvSpPr>
            <p:nvPr/>
          </p:nvSpPr>
          <p:spPr bwMode="auto">
            <a:xfrm>
              <a:off x="3538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0" name="Freeform 155"/>
            <p:cNvSpPr>
              <a:spLocks/>
            </p:cNvSpPr>
            <p:nvPr/>
          </p:nvSpPr>
          <p:spPr bwMode="auto">
            <a:xfrm>
              <a:off x="3553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1" name="Freeform 156"/>
            <p:cNvSpPr>
              <a:spLocks/>
            </p:cNvSpPr>
            <p:nvPr/>
          </p:nvSpPr>
          <p:spPr bwMode="auto">
            <a:xfrm>
              <a:off x="3554" y="2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2" name="Freeform 157"/>
            <p:cNvSpPr>
              <a:spLocks/>
            </p:cNvSpPr>
            <p:nvPr/>
          </p:nvSpPr>
          <p:spPr bwMode="auto">
            <a:xfrm>
              <a:off x="3561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3" name="Freeform 158"/>
            <p:cNvSpPr>
              <a:spLocks/>
            </p:cNvSpPr>
            <p:nvPr/>
          </p:nvSpPr>
          <p:spPr bwMode="auto">
            <a:xfrm>
              <a:off x="3529" y="2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4" name="Freeform 159"/>
            <p:cNvSpPr>
              <a:spLocks/>
            </p:cNvSpPr>
            <p:nvPr/>
          </p:nvSpPr>
          <p:spPr bwMode="auto">
            <a:xfrm>
              <a:off x="3524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5" name="Freeform 160"/>
            <p:cNvSpPr>
              <a:spLocks/>
            </p:cNvSpPr>
            <p:nvPr/>
          </p:nvSpPr>
          <p:spPr bwMode="auto">
            <a:xfrm>
              <a:off x="3544" y="2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6" name="Freeform 161"/>
            <p:cNvSpPr>
              <a:spLocks/>
            </p:cNvSpPr>
            <p:nvPr/>
          </p:nvSpPr>
          <p:spPr bwMode="auto">
            <a:xfrm>
              <a:off x="3585" y="28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7" name="Freeform 162"/>
            <p:cNvSpPr>
              <a:spLocks/>
            </p:cNvSpPr>
            <p:nvPr/>
          </p:nvSpPr>
          <p:spPr bwMode="auto">
            <a:xfrm>
              <a:off x="3633" y="21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8" name="Freeform 163"/>
            <p:cNvSpPr>
              <a:spLocks/>
            </p:cNvSpPr>
            <p:nvPr/>
          </p:nvSpPr>
          <p:spPr bwMode="auto">
            <a:xfrm>
              <a:off x="3601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9" name="Freeform 164"/>
            <p:cNvSpPr>
              <a:spLocks/>
            </p:cNvSpPr>
            <p:nvPr/>
          </p:nvSpPr>
          <p:spPr bwMode="auto">
            <a:xfrm>
              <a:off x="3596" y="22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0" name="Freeform 165"/>
            <p:cNvSpPr>
              <a:spLocks/>
            </p:cNvSpPr>
            <p:nvPr/>
          </p:nvSpPr>
          <p:spPr bwMode="auto">
            <a:xfrm>
              <a:off x="3734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1" name="Freeform 166"/>
            <p:cNvSpPr>
              <a:spLocks/>
            </p:cNvSpPr>
            <p:nvPr/>
          </p:nvSpPr>
          <p:spPr bwMode="auto">
            <a:xfrm>
              <a:off x="3742" y="22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2" name="Freeform 167"/>
            <p:cNvSpPr>
              <a:spLocks/>
            </p:cNvSpPr>
            <p:nvPr/>
          </p:nvSpPr>
          <p:spPr bwMode="auto">
            <a:xfrm>
              <a:off x="3672" y="21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3" name="Freeform 168"/>
            <p:cNvSpPr>
              <a:spLocks/>
            </p:cNvSpPr>
            <p:nvPr/>
          </p:nvSpPr>
          <p:spPr bwMode="auto">
            <a:xfrm>
              <a:off x="3710" y="21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4" name="Freeform 169"/>
            <p:cNvSpPr>
              <a:spLocks/>
            </p:cNvSpPr>
            <p:nvPr/>
          </p:nvSpPr>
          <p:spPr bwMode="auto">
            <a:xfrm>
              <a:off x="3705" y="22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5" name="Freeform 170"/>
            <p:cNvSpPr>
              <a:spLocks/>
            </p:cNvSpPr>
            <p:nvPr/>
          </p:nvSpPr>
          <p:spPr bwMode="auto">
            <a:xfrm>
              <a:off x="3662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6" name="Freeform 171"/>
            <p:cNvSpPr>
              <a:spLocks/>
            </p:cNvSpPr>
            <p:nvPr/>
          </p:nvSpPr>
          <p:spPr bwMode="auto">
            <a:xfrm>
              <a:off x="3622" y="23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7" name="Freeform 172"/>
            <p:cNvSpPr>
              <a:spLocks/>
            </p:cNvSpPr>
            <p:nvPr/>
          </p:nvSpPr>
          <p:spPr bwMode="auto">
            <a:xfrm>
              <a:off x="3663" y="23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8" name="Freeform 173"/>
            <p:cNvSpPr>
              <a:spLocks/>
            </p:cNvSpPr>
            <p:nvPr/>
          </p:nvSpPr>
          <p:spPr bwMode="auto">
            <a:xfrm>
              <a:off x="3638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9" name="Freeform 174"/>
            <p:cNvSpPr>
              <a:spLocks/>
            </p:cNvSpPr>
            <p:nvPr/>
          </p:nvSpPr>
          <p:spPr bwMode="auto">
            <a:xfrm>
              <a:off x="3648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0" name="Freeform 175"/>
            <p:cNvSpPr>
              <a:spLocks/>
            </p:cNvSpPr>
            <p:nvPr/>
          </p:nvSpPr>
          <p:spPr bwMode="auto">
            <a:xfrm>
              <a:off x="3592" y="22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1" name="Freeform 176"/>
            <p:cNvSpPr>
              <a:spLocks/>
            </p:cNvSpPr>
            <p:nvPr/>
          </p:nvSpPr>
          <p:spPr bwMode="auto">
            <a:xfrm>
              <a:off x="3649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2" name="Freeform 177"/>
            <p:cNvSpPr>
              <a:spLocks/>
            </p:cNvSpPr>
            <p:nvPr/>
          </p:nvSpPr>
          <p:spPr bwMode="auto">
            <a:xfrm>
              <a:off x="3656" y="22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3" name="Freeform 178"/>
            <p:cNvSpPr>
              <a:spLocks/>
            </p:cNvSpPr>
            <p:nvPr/>
          </p:nvSpPr>
          <p:spPr bwMode="auto">
            <a:xfrm>
              <a:off x="3570" y="2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4" name="Freeform 179"/>
            <p:cNvSpPr>
              <a:spLocks/>
            </p:cNvSpPr>
            <p:nvPr/>
          </p:nvSpPr>
          <p:spPr bwMode="auto">
            <a:xfrm>
              <a:off x="3624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5" name="Freeform 180"/>
            <p:cNvSpPr>
              <a:spLocks/>
            </p:cNvSpPr>
            <p:nvPr/>
          </p:nvSpPr>
          <p:spPr bwMode="auto">
            <a:xfrm>
              <a:off x="3619" y="22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6" name="Freeform 181"/>
            <p:cNvSpPr>
              <a:spLocks/>
            </p:cNvSpPr>
            <p:nvPr/>
          </p:nvSpPr>
          <p:spPr bwMode="auto">
            <a:xfrm>
              <a:off x="3771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7" name="Freeform 182"/>
            <p:cNvSpPr>
              <a:spLocks/>
            </p:cNvSpPr>
            <p:nvPr/>
          </p:nvSpPr>
          <p:spPr bwMode="auto">
            <a:xfrm>
              <a:off x="3731" y="23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8" name="Freeform 183"/>
            <p:cNvSpPr>
              <a:spLocks/>
            </p:cNvSpPr>
            <p:nvPr/>
          </p:nvSpPr>
          <p:spPr bwMode="auto">
            <a:xfrm>
              <a:off x="3772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9" name="Freeform 184"/>
            <p:cNvSpPr>
              <a:spLocks/>
            </p:cNvSpPr>
            <p:nvPr/>
          </p:nvSpPr>
          <p:spPr bwMode="auto">
            <a:xfrm>
              <a:off x="3757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0" name="Freeform 185"/>
            <p:cNvSpPr>
              <a:spLocks/>
            </p:cNvSpPr>
            <p:nvPr/>
          </p:nvSpPr>
          <p:spPr bwMode="auto">
            <a:xfrm>
              <a:off x="3717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1" name="Freeform 186"/>
            <p:cNvSpPr>
              <a:spLocks/>
            </p:cNvSpPr>
            <p:nvPr/>
          </p:nvSpPr>
          <p:spPr bwMode="auto">
            <a:xfrm>
              <a:off x="3758" y="22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2" name="Freeform 187"/>
            <p:cNvSpPr>
              <a:spLocks/>
            </p:cNvSpPr>
            <p:nvPr/>
          </p:nvSpPr>
          <p:spPr bwMode="auto">
            <a:xfrm>
              <a:off x="3765" y="22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3" name="Freeform 188"/>
            <p:cNvSpPr>
              <a:spLocks/>
            </p:cNvSpPr>
            <p:nvPr/>
          </p:nvSpPr>
          <p:spPr bwMode="auto">
            <a:xfrm>
              <a:off x="3695" y="22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4" name="Freeform 189"/>
            <p:cNvSpPr>
              <a:spLocks/>
            </p:cNvSpPr>
            <p:nvPr/>
          </p:nvSpPr>
          <p:spPr bwMode="auto">
            <a:xfrm>
              <a:off x="3733" y="2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5" name="Freeform 190"/>
            <p:cNvSpPr>
              <a:spLocks/>
            </p:cNvSpPr>
            <p:nvPr/>
          </p:nvSpPr>
          <p:spPr bwMode="auto">
            <a:xfrm>
              <a:off x="3728" y="23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6" name="Freeform 191"/>
            <p:cNvSpPr>
              <a:spLocks/>
            </p:cNvSpPr>
            <p:nvPr/>
          </p:nvSpPr>
          <p:spPr bwMode="auto">
            <a:xfrm>
              <a:off x="3573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7" name="Freeform 192"/>
            <p:cNvSpPr>
              <a:spLocks/>
            </p:cNvSpPr>
            <p:nvPr/>
          </p:nvSpPr>
          <p:spPr bwMode="auto">
            <a:xfrm>
              <a:off x="3574" y="2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8" name="Freeform 193"/>
            <p:cNvSpPr>
              <a:spLocks/>
            </p:cNvSpPr>
            <p:nvPr/>
          </p:nvSpPr>
          <p:spPr bwMode="auto">
            <a:xfrm>
              <a:off x="3559" y="22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9" name="Freeform 194"/>
            <p:cNvSpPr>
              <a:spLocks/>
            </p:cNvSpPr>
            <p:nvPr/>
          </p:nvSpPr>
          <p:spPr bwMode="auto">
            <a:xfrm>
              <a:off x="3560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0" name="Freeform 195"/>
            <p:cNvSpPr>
              <a:spLocks/>
            </p:cNvSpPr>
            <p:nvPr/>
          </p:nvSpPr>
          <p:spPr bwMode="auto">
            <a:xfrm>
              <a:off x="3567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1" name="Freeform 196"/>
            <p:cNvSpPr>
              <a:spLocks/>
            </p:cNvSpPr>
            <p:nvPr/>
          </p:nvSpPr>
          <p:spPr bwMode="auto">
            <a:xfrm>
              <a:off x="3440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2" name="Freeform 197"/>
            <p:cNvSpPr>
              <a:spLocks/>
            </p:cNvSpPr>
            <p:nvPr/>
          </p:nvSpPr>
          <p:spPr bwMode="auto">
            <a:xfrm>
              <a:off x="3408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3" name="Freeform 198"/>
            <p:cNvSpPr>
              <a:spLocks/>
            </p:cNvSpPr>
            <p:nvPr/>
          </p:nvSpPr>
          <p:spPr bwMode="auto">
            <a:xfrm>
              <a:off x="3403" y="2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4" name="Freeform 199"/>
            <p:cNvSpPr>
              <a:spLocks/>
            </p:cNvSpPr>
            <p:nvPr/>
          </p:nvSpPr>
          <p:spPr bwMode="auto">
            <a:xfrm>
              <a:off x="3541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5" name="Freeform 200"/>
            <p:cNvSpPr>
              <a:spLocks/>
            </p:cNvSpPr>
            <p:nvPr/>
          </p:nvSpPr>
          <p:spPr bwMode="auto">
            <a:xfrm>
              <a:off x="3549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6" name="Freeform 201"/>
            <p:cNvSpPr>
              <a:spLocks/>
            </p:cNvSpPr>
            <p:nvPr/>
          </p:nvSpPr>
          <p:spPr bwMode="auto">
            <a:xfrm>
              <a:off x="3479" y="2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7" name="Freeform 202"/>
            <p:cNvSpPr>
              <a:spLocks/>
            </p:cNvSpPr>
            <p:nvPr/>
          </p:nvSpPr>
          <p:spPr bwMode="auto">
            <a:xfrm>
              <a:off x="3517" y="2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8" name="Freeform 203"/>
            <p:cNvSpPr>
              <a:spLocks/>
            </p:cNvSpPr>
            <p:nvPr/>
          </p:nvSpPr>
          <p:spPr bwMode="auto">
            <a:xfrm>
              <a:off x="3512" y="2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9" name="Freeform 204"/>
            <p:cNvSpPr>
              <a:spLocks/>
            </p:cNvSpPr>
            <p:nvPr/>
          </p:nvSpPr>
          <p:spPr bwMode="auto">
            <a:xfrm>
              <a:off x="3469" y="2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0" name="Freeform 205"/>
            <p:cNvSpPr>
              <a:spLocks/>
            </p:cNvSpPr>
            <p:nvPr/>
          </p:nvSpPr>
          <p:spPr bwMode="auto">
            <a:xfrm>
              <a:off x="3429" y="24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1" name="Freeform 206"/>
            <p:cNvSpPr>
              <a:spLocks/>
            </p:cNvSpPr>
            <p:nvPr/>
          </p:nvSpPr>
          <p:spPr bwMode="auto">
            <a:xfrm>
              <a:off x="3470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2" name="Freeform 207"/>
            <p:cNvSpPr>
              <a:spLocks/>
            </p:cNvSpPr>
            <p:nvPr/>
          </p:nvSpPr>
          <p:spPr bwMode="auto">
            <a:xfrm>
              <a:off x="3445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3" name="Freeform 208"/>
            <p:cNvSpPr>
              <a:spLocks/>
            </p:cNvSpPr>
            <p:nvPr/>
          </p:nvSpPr>
          <p:spPr bwMode="auto">
            <a:xfrm>
              <a:off x="3455" y="23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4" name="Freeform 209"/>
            <p:cNvSpPr>
              <a:spLocks/>
            </p:cNvSpPr>
            <p:nvPr/>
          </p:nvSpPr>
          <p:spPr bwMode="auto">
            <a:xfrm>
              <a:off x="3399" y="2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5" name="Freeform 210"/>
            <p:cNvSpPr>
              <a:spLocks/>
            </p:cNvSpPr>
            <p:nvPr/>
          </p:nvSpPr>
          <p:spPr bwMode="auto">
            <a:xfrm>
              <a:off x="3456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6" name="Freeform 211"/>
            <p:cNvSpPr>
              <a:spLocks/>
            </p:cNvSpPr>
            <p:nvPr/>
          </p:nvSpPr>
          <p:spPr bwMode="auto">
            <a:xfrm>
              <a:off x="3463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7" name="Freeform 212"/>
            <p:cNvSpPr>
              <a:spLocks/>
            </p:cNvSpPr>
            <p:nvPr/>
          </p:nvSpPr>
          <p:spPr bwMode="auto">
            <a:xfrm>
              <a:off x="3377" y="2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8" name="Freeform 213"/>
            <p:cNvSpPr>
              <a:spLocks/>
            </p:cNvSpPr>
            <p:nvPr/>
          </p:nvSpPr>
          <p:spPr bwMode="auto">
            <a:xfrm>
              <a:off x="3431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9" name="Freeform 214"/>
            <p:cNvSpPr>
              <a:spLocks/>
            </p:cNvSpPr>
            <p:nvPr/>
          </p:nvSpPr>
          <p:spPr bwMode="auto">
            <a:xfrm>
              <a:off x="3426" y="2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0" name="Freeform 215"/>
            <p:cNvSpPr>
              <a:spLocks/>
            </p:cNvSpPr>
            <p:nvPr/>
          </p:nvSpPr>
          <p:spPr bwMode="auto">
            <a:xfrm>
              <a:off x="3578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1" name="Freeform 216"/>
            <p:cNvSpPr>
              <a:spLocks/>
            </p:cNvSpPr>
            <p:nvPr/>
          </p:nvSpPr>
          <p:spPr bwMode="auto">
            <a:xfrm>
              <a:off x="3538" y="24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2" name="Freeform 217"/>
            <p:cNvSpPr>
              <a:spLocks/>
            </p:cNvSpPr>
            <p:nvPr/>
          </p:nvSpPr>
          <p:spPr bwMode="auto">
            <a:xfrm>
              <a:off x="3579" y="2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3" name="Freeform 218"/>
            <p:cNvSpPr>
              <a:spLocks/>
            </p:cNvSpPr>
            <p:nvPr/>
          </p:nvSpPr>
          <p:spPr bwMode="auto">
            <a:xfrm>
              <a:off x="3564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4" name="Freeform 219"/>
            <p:cNvSpPr>
              <a:spLocks/>
            </p:cNvSpPr>
            <p:nvPr/>
          </p:nvSpPr>
          <p:spPr bwMode="auto">
            <a:xfrm>
              <a:off x="3524" y="2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5" name="Freeform 220"/>
            <p:cNvSpPr>
              <a:spLocks/>
            </p:cNvSpPr>
            <p:nvPr/>
          </p:nvSpPr>
          <p:spPr bwMode="auto">
            <a:xfrm>
              <a:off x="3565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6" name="Freeform 221"/>
            <p:cNvSpPr>
              <a:spLocks/>
            </p:cNvSpPr>
            <p:nvPr/>
          </p:nvSpPr>
          <p:spPr bwMode="auto">
            <a:xfrm>
              <a:off x="3572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7" name="Freeform 222"/>
            <p:cNvSpPr>
              <a:spLocks/>
            </p:cNvSpPr>
            <p:nvPr/>
          </p:nvSpPr>
          <p:spPr bwMode="auto">
            <a:xfrm>
              <a:off x="3502" y="2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8" name="Freeform 223"/>
            <p:cNvSpPr>
              <a:spLocks/>
            </p:cNvSpPr>
            <p:nvPr/>
          </p:nvSpPr>
          <p:spPr bwMode="auto">
            <a:xfrm>
              <a:off x="3540" y="23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9" name="Freeform 224"/>
            <p:cNvSpPr>
              <a:spLocks/>
            </p:cNvSpPr>
            <p:nvPr/>
          </p:nvSpPr>
          <p:spPr bwMode="auto">
            <a:xfrm>
              <a:off x="3535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0" name="Freeform 225"/>
            <p:cNvSpPr>
              <a:spLocks/>
            </p:cNvSpPr>
            <p:nvPr/>
          </p:nvSpPr>
          <p:spPr bwMode="auto">
            <a:xfrm>
              <a:off x="3380" y="24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1" name="Freeform 226"/>
            <p:cNvSpPr>
              <a:spLocks/>
            </p:cNvSpPr>
            <p:nvPr/>
          </p:nvSpPr>
          <p:spPr bwMode="auto">
            <a:xfrm>
              <a:off x="3381" y="2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2" name="Freeform 227"/>
            <p:cNvSpPr>
              <a:spLocks/>
            </p:cNvSpPr>
            <p:nvPr/>
          </p:nvSpPr>
          <p:spPr bwMode="auto">
            <a:xfrm>
              <a:off x="3366" y="23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3" name="Freeform 228"/>
            <p:cNvSpPr>
              <a:spLocks/>
            </p:cNvSpPr>
            <p:nvPr/>
          </p:nvSpPr>
          <p:spPr bwMode="auto">
            <a:xfrm>
              <a:off x="3367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4" name="Freeform 229"/>
            <p:cNvSpPr>
              <a:spLocks/>
            </p:cNvSpPr>
            <p:nvPr/>
          </p:nvSpPr>
          <p:spPr bwMode="auto">
            <a:xfrm>
              <a:off x="3374" y="2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5" name="Freeform 230"/>
            <p:cNvSpPr>
              <a:spLocks/>
            </p:cNvSpPr>
            <p:nvPr/>
          </p:nvSpPr>
          <p:spPr bwMode="auto">
            <a:xfrm>
              <a:off x="3385" y="26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6" name="Freeform 231"/>
            <p:cNvSpPr>
              <a:spLocks/>
            </p:cNvSpPr>
            <p:nvPr/>
          </p:nvSpPr>
          <p:spPr bwMode="auto">
            <a:xfrm>
              <a:off x="3353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7" name="Freeform 232"/>
            <p:cNvSpPr>
              <a:spLocks/>
            </p:cNvSpPr>
            <p:nvPr/>
          </p:nvSpPr>
          <p:spPr bwMode="auto">
            <a:xfrm>
              <a:off x="3348" y="26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8" name="Freeform 233"/>
            <p:cNvSpPr>
              <a:spLocks/>
            </p:cNvSpPr>
            <p:nvPr/>
          </p:nvSpPr>
          <p:spPr bwMode="auto">
            <a:xfrm>
              <a:off x="3486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9" name="Freeform 234"/>
            <p:cNvSpPr>
              <a:spLocks/>
            </p:cNvSpPr>
            <p:nvPr/>
          </p:nvSpPr>
          <p:spPr bwMode="auto">
            <a:xfrm>
              <a:off x="3494" y="2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0" name="Freeform 235"/>
            <p:cNvSpPr>
              <a:spLocks/>
            </p:cNvSpPr>
            <p:nvPr/>
          </p:nvSpPr>
          <p:spPr bwMode="auto">
            <a:xfrm>
              <a:off x="3424" y="2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1" name="Freeform 236"/>
            <p:cNvSpPr>
              <a:spLocks/>
            </p:cNvSpPr>
            <p:nvPr/>
          </p:nvSpPr>
          <p:spPr bwMode="auto">
            <a:xfrm>
              <a:off x="3462" y="2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2" name="Freeform 237"/>
            <p:cNvSpPr>
              <a:spLocks/>
            </p:cNvSpPr>
            <p:nvPr/>
          </p:nvSpPr>
          <p:spPr bwMode="auto">
            <a:xfrm>
              <a:off x="3457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3" name="Freeform 238"/>
            <p:cNvSpPr>
              <a:spLocks/>
            </p:cNvSpPr>
            <p:nvPr/>
          </p:nvSpPr>
          <p:spPr bwMode="auto">
            <a:xfrm>
              <a:off x="3414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4" name="Freeform 239"/>
            <p:cNvSpPr>
              <a:spLocks/>
            </p:cNvSpPr>
            <p:nvPr/>
          </p:nvSpPr>
          <p:spPr bwMode="auto">
            <a:xfrm>
              <a:off x="3374" y="27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5" name="Freeform 240"/>
            <p:cNvSpPr>
              <a:spLocks/>
            </p:cNvSpPr>
            <p:nvPr/>
          </p:nvSpPr>
          <p:spPr bwMode="auto">
            <a:xfrm>
              <a:off x="3415" y="27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6" name="Freeform 241"/>
            <p:cNvSpPr>
              <a:spLocks/>
            </p:cNvSpPr>
            <p:nvPr/>
          </p:nvSpPr>
          <p:spPr bwMode="auto">
            <a:xfrm>
              <a:off x="3390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7" name="Freeform 242"/>
            <p:cNvSpPr>
              <a:spLocks/>
            </p:cNvSpPr>
            <p:nvPr/>
          </p:nvSpPr>
          <p:spPr bwMode="auto">
            <a:xfrm>
              <a:off x="3400" y="2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8" name="Freeform 243"/>
            <p:cNvSpPr>
              <a:spLocks/>
            </p:cNvSpPr>
            <p:nvPr/>
          </p:nvSpPr>
          <p:spPr bwMode="auto">
            <a:xfrm>
              <a:off x="3344" y="27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9" name="Freeform 244"/>
            <p:cNvSpPr>
              <a:spLocks/>
            </p:cNvSpPr>
            <p:nvPr/>
          </p:nvSpPr>
          <p:spPr bwMode="auto">
            <a:xfrm>
              <a:off x="3401" y="26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0" name="Freeform 245"/>
            <p:cNvSpPr>
              <a:spLocks/>
            </p:cNvSpPr>
            <p:nvPr/>
          </p:nvSpPr>
          <p:spPr bwMode="auto">
            <a:xfrm>
              <a:off x="3408" y="27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1" name="Freeform 246"/>
            <p:cNvSpPr>
              <a:spLocks/>
            </p:cNvSpPr>
            <p:nvPr/>
          </p:nvSpPr>
          <p:spPr bwMode="auto">
            <a:xfrm>
              <a:off x="3322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2" name="Freeform 247"/>
            <p:cNvSpPr>
              <a:spLocks/>
            </p:cNvSpPr>
            <p:nvPr/>
          </p:nvSpPr>
          <p:spPr bwMode="auto">
            <a:xfrm>
              <a:off x="3376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3" name="Freeform 248"/>
            <p:cNvSpPr>
              <a:spLocks/>
            </p:cNvSpPr>
            <p:nvPr/>
          </p:nvSpPr>
          <p:spPr bwMode="auto">
            <a:xfrm>
              <a:off x="3371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4" name="Freeform 249"/>
            <p:cNvSpPr>
              <a:spLocks/>
            </p:cNvSpPr>
            <p:nvPr/>
          </p:nvSpPr>
          <p:spPr bwMode="auto">
            <a:xfrm>
              <a:off x="3523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5" name="Freeform 250"/>
            <p:cNvSpPr>
              <a:spLocks/>
            </p:cNvSpPr>
            <p:nvPr/>
          </p:nvSpPr>
          <p:spPr bwMode="auto">
            <a:xfrm>
              <a:off x="3483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6" name="Freeform 251"/>
            <p:cNvSpPr>
              <a:spLocks/>
            </p:cNvSpPr>
            <p:nvPr/>
          </p:nvSpPr>
          <p:spPr bwMode="auto">
            <a:xfrm>
              <a:off x="3524" y="2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7" name="Freeform 252"/>
            <p:cNvSpPr>
              <a:spLocks/>
            </p:cNvSpPr>
            <p:nvPr/>
          </p:nvSpPr>
          <p:spPr bwMode="auto">
            <a:xfrm>
              <a:off x="3509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8" name="Freeform 253"/>
            <p:cNvSpPr>
              <a:spLocks/>
            </p:cNvSpPr>
            <p:nvPr/>
          </p:nvSpPr>
          <p:spPr bwMode="auto">
            <a:xfrm>
              <a:off x="3469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9" name="Freeform 254"/>
            <p:cNvSpPr>
              <a:spLocks/>
            </p:cNvSpPr>
            <p:nvPr/>
          </p:nvSpPr>
          <p:spPr bwMode="auto">
            <a:xfrm>
              <a:off x="3510" y="2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0" name="Freeform 255"/>
            <p:cNvSpPr>
              <a:spLocks/>
            </p:cNvSpPr>
            <p:nvPr/>
          </p:nvSpPr>
          <p:spPr bwMode="auto">
            <a:xfrm>
              <a:off x="3517" y="27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1" name="Freeform 256"/>
            <p:cNvSpPr>
              <a:spLocks/>
            </p:cNvSpPr>
            <p:nvPr/>
          </p:nvSpPr>
          <p:spPr bwMode="auto">
            <a:xfrm>
              <a:off x="3447" y="2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2" name="Freeform 257"/>
            <p:cNvSpPr>
              <a:spLocks/>
            </p:cNvSpPr>
            <p:nvPr/>
          </p:nvSpPr>
          <p:spPr bwMode="auto">
            <a:xfrm>
              <a:off x="3485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3" name="Freeform 258"/>
            <p:cNvSpPr>
              <a:spLocks/>
            </p:cNvSpPr>
            <p:nvPr/>
          </p:nvSpPr>
          <p:spPr bwMode="auto">
            <a:xfrm>
              <a:off x="3480" y="27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4" name="Freeform 259"/>
            <p:cNvSpPr>
              <a:spLocks/>
            </p:cNvSpPr>
            <p:nvPr/>
          </p:nvSpPr>
          <p:spPr bwMode="auto">
            <a:xfrm>
              <a:off x="3325" y="2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5" name="Freeform 260"/>
            <p:cNvSpPr>
              <a:spLocks/>
            </p:cNvSpPr>
            <p:nvPr/>
          </p:nvSpPr>
          <p:spPr bwMode="auto">
            <a:xfrm>
              <a:off x="3326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6" name="Freeform 261"/>
            <p:cNvSpPr>
              <a:spLocks/>
            </p:cNvSpPr>
            <p:nvPr/>
          </p:nvSpPr>
          <p:spPr bwMode="auto">
            <a:xfrm>
              <a:off x="3311" y="2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7" name="Freeform 262"/>
            <p:cNvSpPr>
              <a:spLocks/>
            </p:cNvSpPr>
            <p:nvPr/>
          </p:nvSpPr>
          <p:spPr bwMode="auto">
            <a:xfrm>
              <a:off x="3312" y="26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8" name="Freeform 263"/>
            <p:cNvSpPr>
              <a:spLocks/>
            </p:cNvSpPr>
            <p:nvPr/>
          </p:nvSpPr>
          <p:spPr bwMode="auto">
            <a:xfrm>
              <a:off x="3319" y="2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9" name="Freeform 264"/>
            <p:cNvSpPr>
              <a:spLocks/>
            </p:cNvSpPr>
            <p:nvPr/>
          </p:nvSpPr>
          <p:spPr bwMode="auto">
            <a:xfrm>
              <a:off x="3609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0" name="Freeform 265"/>
            <p:cNvSpPr>
              <a:spLocks/>
            </p:cNvSpPr>
            <p:nvPr/>
          </p:nvSpPr>
          <p:spPr bwMode="auto">
            <a:xfrm>
              <a:off x="3577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1" name="Freeform 266"/>
            <p:cNvSpPr>
              <a:spLocks/>
            </p:cNvSpPr>
            <p:nvPr/>
          </p:nvSpPr>
          <p:spPr bwMode="auto">
            <a:xfrm>
              <a:off x="3572" y="21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2" name="Freeform 267"/>
            <p:cNvSpPr>
              <a:spLocks/>
            </p:cNvSpPr>
            <p:nvPr/>
          </p:nvSpPr>
          <p:spPr bwMode="auto">
            <a:xfrm>
              <a:off x="3710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3" name="Freeform 268"/>
            <p:cNvSpPr>
              <a:spLocks/>
            </p:cNvSpPr>
            <p:nvPr/>
          </p:nvSpPr>
          <p:spPr bwMode="auto">
            <a:xfrm>
              <a:off x="3718" y="20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4" name="Freeform 269"/>
            <p:cNvSpPr>
              <a:spLocks/>
            </p:cNvSpPr>
            <p:nvPr/>
          </p:nvSpPr>
          <p:spPr bwMode="auto">
            <a:xfrm>
              <a:off x="3648" y="20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5" name="Freeform 270"/>
            <p:cNvSpPr>
              <a:spLocks/>
            </p:cNvSpPr>
            <p:nvPr/>
          </p:nvSpPr>
          <p:spPr bwMode="auto">
            <a:xfrm>
              <a:off x="3686" y="20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6" name="Freeform 271"/>
            <p:cNvSpPr>
              <a:spLocks/>
            </p:cNvSpPr>
            <p:nvPr/>
          </p:nvSpPr>
          <p:spPr bwMode="auto">
            <a:xfrm>
              <a:off x="3681" y="21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7" name="Freeform 272"/>
            <p:cNvSpPr>
              <a:spLocks/>
            </p:cNvSpPr>
            <p:nvPr/>
          </p:nvSpPr>
          <p:spPr bwMode="auto">
            <a:xfrm>
              <a:off x="3638" y="2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8" name="Freeform 273"/>
            <p:cNvSpPr>
              <a:spLocks/>
            </p:cNvSpPr>
            <p:nvPr/>
          </p:nvSpPr>
          <p:spPr bwMode="auto">
            <a:xfrm>
              <a:off x="3598" y="22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9" name="Freeform 274"/>
            <p:cNvSpPr>
              <a:spLocks/>
            </p:cNvSpPr>
            <p:nvPr/>
          </p:nvSpPr>
          <p:spPr bwMode="auto">
            <a:xfrm>
              <a:off x="3639" y="22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0" name="Freeform 275"/>
            <p:cNvSpPr>
              <a:spLocks/>
            </p:cNvSpPr>
            <p:nvPr/>
          </p:nvSpPr>
          <p:spPr bwMode="auto">
            <a:xfrm>
              <a:off x="3614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1" name="Freeform 276"/>
            <p:cNvSpPr>
              <a:spLocks/>
            </p:cNvSpPr>
            <p:nvPr/>
          </p:nvSpPr>
          <p:spPr bwMode="auto">
            <a:xfrm>
              <a:off x="3624" y="21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2" name="Freeform 277"/>
            <p:cNvSpPr>
              <a:spLocks/>
            </p:cNvSpPr>
            <p:nvPr/>
          </p:nvSpPr>
          <p:spPr bwMode="auto">
            <a:xfrm>
              <a:off x="3568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3" name="Freeform 278"/>
            <p:cNvSpPr>
              <a:spLocks/>
            </p:cNvSpPr>
            <p:nvPr/>
          </p:nvSpPr>
          <p:spPr bwMode="auto">
            <a:xfrm>
              <a:off x="3625" y="21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4" name="Freeform 279"/>
            <p:cNvSpPr>
              <a:spLocks/>
            </p:cNvSpPr>
            <p:nvPr/>
          </p:nvSpPr>
          <p:spPr bwMode="auto">
            <a:xfrm>
              <a:off x="3632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5" name="Freeform 280"/>
            <p:cNvSpPr>
              <a:spLocks/>
            </p:cNvSpPr>
            <p:nvPr/>
          </p:nvSpPr>
          <p:spPr bwMode="auto">
            <a:xfrm>
              <a:off x="3546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6" name="Freeform 281"/>
            <p:cNvSpPr>
              <a:spLocks/>
            </p:cNvSpPr>
            <p:nvPr/>
          </p:nvSpPr>
          <p:spPr bwMode="auto">
            <a:xfrm>
              <a:off x="3600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7" name="Freeform 282"/>
            <p:cNvSpPr>
              <a:spLocks/>
            </p:cNvSpPr>
            <p:nvPr/>
          </p:nvSpPr>
          <p:spPr bwMode="auto">
            <a:xfrm>
              <a:off x="3595" y="21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8" name="Freeform 283"/>
            <p:cNvSpPr>
              <a:spLocks/>
            </p:cNvSpPr>
            <p:nvPr/>
          </p:nvSpPr>
          <p:spPr bwMode="auto">
            <a:xfrm>
              <a:off x="3747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9" name="Freeform 284"/>
            <p:cNvSpPr>
              <a:spLocks/>
            </p:cNvSpPr>
            <p:nvPr/>
          </p:nvSpPr>
          <p:spPr bwMode="auto">
            <a:xfrm>
              <a:off x="3707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0" name="Freeform 285"/>
            <p:cNvSpPr>
              <a:spLocks/>
            </p:cNvSpPr>
            <p:nvPr/>
          </p:nvSpPr>
          <p:spPr bwMode="auto">
            <a:xfrm>
              <a:off x="3748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1" name="Freeform 286"/>
            <p:cNvSpPr>
              <a:spLocks/>
            </p:cNvSpPr>
            <p:nvPr/>
          </p:nvSpPr>
          <p:spPr bwMode="auto">
            <a:xfrm>
              <a:off x="3733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2" name="Freeform 287"/>
            <p:cNvSpPr>
              <a:spLocks/>
            </p:cNvSpPr>
            <p:nvPr/>
          </p:nvSpPr>
          <p:spPr bwMode="auto">
            <a:xfrm>
              <a:off x="3693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3" name="Freeform 288"/>
            <p:cNvSpPr>
              <a:spLocks/>
            </p:cNvSpPr>
            <p:nvPr/>
          </p:nvSpPr>
          <p:spPr bwMode="auto">
            <a:xfrm>
              <a:off x="3734" y="21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4" name="Freeform 289"/>
            <p:cNvSpPr>
              <a:spLocks/>
            </p:cNvSpPr>
            <p:nvPr/>
          </p:nvSpPr>
          <p:spPr bwMode="auto">
            <a:xfrm>
              <a:off x="3741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5" name="Freeform 290"/>
            <p:cNvSpPr>
              <a:spLocks/>
            </p:cNvSpPr>
            <p:nvPr/>
          </p:nvSpPr>
          <p:spPr bwMode="auto">
            <a:xfrm>
              <a:off x="3671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6" name="Freeform 291"/>
            <p:cNvSpPr>
              <a:spLocks/>
            </p:cNvSpPr>
            <p:nvPr/>
          </p:nvSpPr>
          <p:spPr bwMode="auto">
            <a:xfrm>
              <a:off x="3709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7" name="Freeform 292"/>
            <p:cNvSpPr>
              <a:spLocks/>
            </p:cNvSpPr>
            <p:nvPr/>
          </p:nvSpPr>
          <p:spPr bwMode="auto">
            <a:xfrm>
              <a:off x="3704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8" name="Freeform 293"/>
            <p:cNvSpPr>
              <a:spLocks/>
            </p:cNvSpPr>
            <p:nvPr/>
          </p:nvSpPr>
          <p:spPr bwMode="auto">
            <a:xfrm>
              <a:off x="3549" y="2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9" name="Freeform 294"/>
            <p:cNvSpPr>
              <a:spLocks/>
            </p:cNvSpPr>
            <p:nvPr/>
          </p:nvSpPr>
          <p:spPr bwMode="auto">
            <a:xfrm>
              <a:off x="3550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0" name="Freeform 295"/>
            <p:cNvSpPr>
              <a:spLocks/>
            </p:cNvSpPr>
            <p:nvPr/>
          </p:nvSpPr>
          <p:spPr bwMode="auto">
            <a:xfrm>
              <a:off x="3535" y="21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1" name="Freeform 296"/>
            <p:cNvSpPr>
              <a:spLocks/>
            </p:cNvSpPr>
            <p:nvPr/>
          </p:nvSpPr>
          <p:spPr bwMode="auto">
            <a:xfrm>
              <a:off x="3536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2" name="Freeform 297"/>
            <p:cNvSpPr>
              <a:spLocks/>
            </p:cNvSpPr>
            <p:nvPr/>
          </p:nvSpPr>
          <p:spPr bwMode="auto">
            <a:xfrm>
              <a:off x="3543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3" name="Freeform 298"/>
            <p:cNvSpPr>
              <a:spLocks/>
            </p:cNvSpPr>
            <p:nvPr/>
          </p:nvSpPr>
          <p:spPr bwMode="auto">
            <a:xfrm>
              <a:off x="3226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4" name="Freeform 299"/>
            <p:cNvSpPr>
              <a:spLocks/>
            </p:cNvSpPr>
            <p:nvPr/>
          </p:nvSpPr>
          <p:spPr bwMode="auto">
            <a:xfrm>
              <a:off x="3186" y="2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5" name="Freeform 300"/>
            <p:cNvSpPr>
              <a:spLocks/>
            </p:cNvSpPr>
            <p:nvPr/>
          </p:nvSpPr>
          <p:spPr bwMode="auto">
            <a:xfrm>
              <a:off x="3227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6" name="Freeform 301"/>
            <p:cNvSpPr>
              <a:spLocks/>
            </p:cNvSpPr>
            <p:nvPr/>
          </p:nvSpPr>
          <p:spPr bwMode="auto">
            <a:xfrm>
              <a:off x="3234" y="2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7" name="Freeform 302"/>
            <p:cNvSpPr>
              <a:spLocks/>
            </p:cNvSpPr>
            <p:nvPr/>
          </p:nvSpPr>
          <p:spPr bwMode="auto">
            <a:xfrm>
              <a:off x="3202" y="2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8" name="Freeform 303"/>
            <p:cNvSpPr>
              <a:spLocks/>
            </p:cNvSpPr>
            <p:nvPr/>
          </p:nvSpPr>
          <p:spPr bwMode="auto">
            <a:xfrm>
              <a:off x="3212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9" name="Freeform 304"/>
            <p:cNvSpPr>
              <a:spLocks/>
            </p:cNvSpPr>
            <p:nvPr/>
          </p:nvSpPr>
          <p:spPr bwMode="auto">
            <a:xfrm>
              <a:off x="3220" y="2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0" name="Freeform 305"/>
            <p:cNvSpPr>
              <a:spLocks/>
            </p:cNvSpPr>
            <p:nvPr/>
          </p:nvSpPr>
          <p:spPr bwMode="auto">
            <a:xfrm>
              <a:off x="3188" y="2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1" name="Freeform 306"/>
            <p:cNvSpPr>
              <a:spLocks/>
            </p:cNvSpPr>
            <p:nvPr/>
          </p:nvSpPr>
          <p:spPr bwMode="auto">
            <a:xfrm>
              <a:off x="3183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2" name="Freeform 307"/>
            <p:cNvSpPr>
              <a:spLocks/>
            </p:cNvSpPr>
            <p:nvPr/>
          </p:nvSpPr>
          <p:spPr bwMode="auto">
            <a:xfrm>
              <a:off x="3356" y="2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3" name="Freeform 308"/>
            <p:cNvSpPr>
              <a:spLocks/>
            </p:cNvSpPr>
            <p:nvPr/>
          </p:nvSpPr>
          <p:spPr bwMode="auto">
            <a:xfrm>
              <a:off x="3316" y="2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4" name="Freeform 309"/>
            <p:cNvSpPr>
              <a:spLocks/>
            </p:cNvSpPr>
            <p:nvPr/>
          </p:nvSpPr>
          <p:spPr bwMode="auto">
            <a:xfrm>
              <a:off x="3357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5" name="Freeform 310"/>
            <p:cNvSpPr>
              <a:spLocks/>
            </p:cNvSpPr>
            <p:nvPr/>
          </p:nvSpPr>
          <p:spPr bwMode="auto">
            <a:xfrm>
              <a:off x="3342" y="2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6" name="Freeform 311"/>
            <p:cNvSpPr>
              <a:spLocks/>
            </p:cNvSpPr>
            <p:nvPr/>
          </p:nvSpPr>
          <p:spPr bwMode="auto">
            <a:xfrm>
              <a:off x="3286" y="27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7" name="Freeform 312"/>
            <p:cNvSpPr>
              <a:spLocks/>
            </p:cNvSpPr>
            <p:nvPr/>
          </p:nvSpPr>
          <p:spPr bwMode="auto">
            <a:xfrm>
              <a:off x="3343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8" name="Freeform 313"/>
            <p:cNvSpPr>
              <a:spLocks/>
            </p:cNvSpPr>
            <p:nvPr/>
          </p:nvSpPr>
          <p:spPr bwMode="auto">
            <a:xfrm>
              <a:off x="3350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9" name="Freeform 314"/>
            <p:cNvSpPr>
              <a:spLocks/>
            </p:cNvSpPr>
            <p:nvPr/>
          </p:nvSpPr>
          <p:spPr bwMode="auto">
            <a:xfrm>
              <a:off x="3264" y="28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0" name="Freeform 315"/>
            <p:cNvSpPr>
              <a:spLocks/>
            </p:cNvSpPr>
            <p:nvPr/>
          </p:nvSpPr>
          <p:spPr bwMode="auto">
            <a:xfrm>
              <a:off x="3318" y="2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1" name="Freeform 316"/>
            <p:cNvSpPr>
              <a:spLocks/>
            </p:cNvSpPr>
            <p:nvPr/>
          </p:nvSpPr>
          <p:spPr bwMode="auto">
            <a:xfrm>
              <a:off x="3313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2" name="Freeform 317"/>
            <p:cNvSpPr>
              <a:spLocks/>
            </p:cNvSpPr>
            <p:nvPr/>
          </p:nvSpPr>
          <p:spPr bwMode="auto">
            <a:xfrm>
              <a:off x="3268" y="2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3" name="Freeform 318"/>
            <p:cNvSpPr>
              <a:spLocks/>
            </p:cNvSpPr>
            <p:nvPr/>
          </p:nvSpPr>
          <p:spPr bwMode="auto">
            <a:xfrm>
              <a:off x="3253" y="27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4" name="Freeform 319"/>
            <p:cNvSpPr>
              <a:spLocks/>
            </p:cNvSpPr>
            <p:nvPr/>
          </p:nvSpPr>
          <p:spPr bwMode="auto">
            <a:xfrm>
              <a:off x="3254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5" name="Freeform 320"/>
            <p:cNvSpPr>
              <a:spLocks/>
            </p:cNvSpPr>
            <p:nvPr/>
          </p:nvSpPr>
          <p:spPr bwMode="auto">
            <a:xfrm>
              <a:off x="3261" y="2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6" name="Freeform 321"/>
            <p:cNvSpPr>
              <a:spLocks/>
            </p:cNvSpPr>
            <p:nvPr/>
          </p:nvSpPr>
          <p:spPr bwMode="auto">
            <a:xfrm>
              <a:off x="3383" y="2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7" name="Freeform 322"/>
            <p:cNvSpPr>
              <a:spLocks/>
            </p:cNvSpPr>
            <p:nvPr/>
          </p:nvSpPr>
          <p:spPr bwMode="auto">
            <a:xfrm>
              <a:off x="3343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8" name="Freeform 323"/>
            <p:cNvSpPr>
              <a:spLocks/>
            </p:cNvSpPr>
            <p:nvPr/>
          </p:nvSpPr>
          <p:spPr bwMode="auto">
            <a:xfrm>
              <a:off x="3384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9" name="Freeform 324"/>
            <p:cNvSpPr>
              <a:spLocks/>
            </p:cNvSpPr>
            <p:nvPr/>
          </p:nvSpPr>
          <p:spPr bwMode="auto">
            <a:xfrm>
              <a:off x="3391" y="2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0" name="Freeform 325"/>
            <p:cNvSpPr>
              <a:spLocks/>
            </p:cNvSpPr>
            <p:nvPr/>
          </p:nvSpPr>
          <p:spPr bwMode="auto">
            <a:xfrm>
              <a:off x="3359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1" name="Freeform 326"/>
            <p:cNvSpPr>
              <a:spLocks/>
            </p:cNvSpPr>
            <p:nvPr/>
          </p:nvSpPr>
          <p:spPr bwMode="auto">
            <a:xfrm>
              <a:off x="3369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2" name="Freeform 327"/>
            <p:cNvSpPr>
              <a:spLocks/>
            </p:cNvSpPr>
            <p:nvPr/>
          </p:nvSpPr>
          <p:spPr bwMode="auto">
            <a:xfrm>
              <a:off x="3377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3" name="Freeform 328"/>
            <p:cNvSpPr>
              <a:spLocks/>
            </p:cNvSpPr>
            <p:nvPr/>
          </p:nvSpPr>
          <p:spPr bwMode="auto">
            <a:xfrm>
              <a:off x="3345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4" name="Freeform 329"/>
            <p:cNvSpPr>
              <a:spLocks/>
            </p:cNvSpPr>
            <p:nvPr/>
          </p:nvSpPr>
          <p:spPr bwMode="auto">
            <a:xfrm>
              <a:off x="3340" y="27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5" name="Freeform 330"/>
            <p:cNvSpPr>
              <a:spLocks/>
            </p:cNvSpPr>
            <p:nvPr/>
          </p:nvSpPr>
          <p:spPr bwMode="auto">
            <a:xfrm>
              <a:off x="3513" y="2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6" name="Freeform 331"/>
            <p:cNvSpPr>
              <a:spLocks/>
            </p:cNvSpPr>
            <p:nvPr/>
          </p:nvSpPr>
          <p:spPr bwMode="auto">
            <a:xfrm>
              <a:off x="3473" y="2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7" name="Freeform 332"/>
            <p:cNvSpPr>
              <a:spLocks/>
            </p:cNvSpPr>
            <p:nvPr/>
          </p:nvSpPr>
          <p:spPr bwMode="auto">
            <a:xfrm>
              <a:off x="3514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8" name="Freeform 333"/>
            <p:cNvSpPr>
              <a:spLocks/>
            </p:cNvSpPr>
            <p:nvPr/>
          </p:nvSpPr>
          <p:spPr bwMode="auto">
            <a:xfrm>
              <a:off x="3499" y="2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9" name="Freeform 334"/>
            <p:cNvSpPr>
              <a:spLocks/>
            </p:cNvSpPr>
            <p:nvPr/>
          </p:nvSpPr>
          <p:spPr bwMode="auto">
            <a:xfrm>
              <a:off x="3443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0" name="Freeform 335"/>
            <p:cNvSpPr>
              <a:spLocks/>
            </p:cNvSpPr>
            <p:nvPr/>
          </p:nvSpPr>
          <p:spPr bwMode="auto">
            <a:xfrm>
              <a:off x="3500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1" name="Freeform 336"/>
            <p:cNvSpPr>
              <a:spLocks/>
            </p:cNvSpPr>
            <p:nvPr/>
          </p:nvSpPr>
          <p:spPr bwMode="auto">
            <a:xfrm>
              <a:off x="3507" y="2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2" name="Freeform 337"/>
            <p:cNvSpPr>
              <a:spLocks/>
            </p:cNvSpPr>
            <p:nvPr/>
          </p:nvSpPr>
          <p:spPr bwMode="auto">
            <a:xfrm>
              <a:off x="3421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3" name="Freeform 338"/>
            <p:cNvSpPr>
              <a:spLocks/>
            </p:cNvSpPr>
            <p:nvPr/>
          </p:nvSpPr>
          <p:spPr bwMode="auto">
            <a:xfrm>
              <a:off x="3475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4" name="Freeform 339"/>
            <p:cNvSpPr>
              <a:spLocks/>
            </p:cNvSpPr>
            <p:nvPr/>
          </p:nvSpPr>
          <p:spPr bwMode="auto">
            <a:xfrm>
              <a:off x="3470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5" name="Freeform 340"/>
            <p:cNvSpPr>
              <a:spLocks/>
            </p:cNvSpPr>
            <p:nvPr/>
          </p:nvSpPr>
          <p:spPr bwMode="auto">
            <a:xfrm>
              <a:off x="3425" y="2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6" name="Freeform 341"/>
            <p:cNvSpPr>
              <a:spLocks/>
            </p:cNvSpPr>
            <p:nvPr/>
          </p:nvSpPr>
          <p:spPr bwMode="auto">
            <a:xfrm>
              <a:off x="3410" y="27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7" name="Freeform 342"/>
            <p:cNvSpPr>
              <a:spLocks/>
            </p:cNvSpPr>
            <p:nvPr/>
          </p:nvSpPr>
          <p:spPr bwMode="auto">
            <a:xfrm>
              <a:off x="3411" y="2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8" name="Freeform 343"/>
            <p:cNvSpPr>
              <a:spLocks/>
            </p:cNvSpPr>
            <p:nvPr/>
          </p:nvSpPr>
          <p:spPr bwMode="auto">
            <a:xfrm>
              <a:off x="3418" y="2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9" name="Freeform 344"/>
            <p:cNvSpPr>
              <a:spLocks/>
            </p:cNvSpPr>
            <p:nvPr/>
          </p:nvSpPr>
          <p:spPr bwMode="auto">
            <a:xfrm>
              <a:off x="3215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0" name="Freeform 345"/>
            <p:cNvSpPr>
              <a:spLocks/>
            </p:cNvSpPr>
            <p:nvPr/>
          </p:nvSpPr>
          <p:spPr bwMode="auto">
            <a:xfrm>
              <a:off x="3175" y="21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1" name="Freeform 346"/>
            <p:cNvSpPr>
              <a:spLocks/>
            </p:cNvSpPr>
            <p:nvPr/>
          </p:nvSpPr>
          <p:spPr bwMode="auto">
            <a:xfrm>
              <a:off x="321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2" name="Freeform 347"/>
            <p:cNvSpPr>
              <a:spLocks/>
            </p:cNvSpPr>
            <p:nvPr/>
          </p:nvSpPr>
          <p:spPr bwMode="auto">
            <a:xfrm>
              <a:off x="3223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3" name="Freeform 348"/>
            <p:cNvSpPr>
              <a:spLocks/>
            </p:cNvSpPr>
            <p:nvPr/>
          </p:nvSpPr>
          <p:spPr bwMode="auto">
            <a:xfrm>
              <a:off x="3191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4" name="Freeform 349"/>
            <p:cNvSpPr>
              <a:spLocks/>
            </p:cNvSpPr>
            <p:nvPr/>
          </p:nvSpPr>
          <p:spPr bwMode="auto">
            <a:xfrm>
              <a:off x="3201" y="20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5" name="Freeform 350"/>
            <p:cNvSpPr>
              <a:spLocks/>
            </p:cNvSpPr>
            <p:nvPr/>
          </p:nvSpPr>
          <p:spPr bwMode="auto">
            <a:xfrm>
              <a:off x="3209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6" name="Freeform 351"/>
            <p:cNvSpPr>
              <a:spLocks/>
            </p:cNvSpPr>
            <p:nvPr/>
          </p:nvSpPr>
          <p:spPr bwMode="auto">
            <a:xfrm>
              <a:off x="3177" y="20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7" name="Freeform 352"/>
            <p:cNvSpPr>
              <a:spLocks/>
            </p:cNvSpPr>
            <p:nvPr/>
          </p:nvSpPr>
          <p:spPr bwMode="auto">
            <a:xfrm>
              <a:off x="3172" y="21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8" name="Freeform 353"/>
            <p:cNvSpPr>
              <a:spLocks/>
            </p:cNvSpPr>
            <p:nvPr/>
          </p:nvSpPr>
          <p:spPr bwMode="auto">
            <a:xfrm>
              <a:off x="3345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9" name="Freeform 354"/>
            <p:cNvSpPr>
              <a:spLocks/>
            </p:cNvSpPr>
            <p:nvPr/>
          </p:nvSpPr>
          <p:spPr bwMode="auto">
            <a:xfrm>
              <a:off x="3305" y="21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0" name="Freeform 355"/>
            <p:cNvSpPr>
              <a:spLocks/>
            </p:cNvSpPr>
            <p:nvPr/>
          </p:nvSpPr>
          <p:spPr bwMode="auto">
            <a:xfrm>
              <a:off x="3346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1" name="Freeform 356"/>
            <p:cNvSpPr>
              <a:spLocks/>
            </p:cNvSpPr>
            <p:nvPr/>
          </p:nvSpPr>
          <p:spPr bwMode="auto">
            <a:xfrm>
              <a:off x="3331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2" name="Freeform 357"/>
            <p:cNvSpPr>
              <a:spLocks/>
            </p:cNvSpPr>
            <p:nvPr/>
          </p:nvSpPr>
          <p:spPr bwMode="auto">
            <a:xfrm>
              <a:off x="3275" y="21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3" name="Freeform 358"/>
            <p:cNvSpPr>
              <a:spLocks/>
            </p:cNvSpPr>
            <p:nvPr/>
          </p:nvSpPr>
          <p:spPr bwMode="auto">
            <a:xfrm>
              <a:off x="3332" y="20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4" name="Freeform 359"/>
            <p:cNvSpPr>
              <a:spLocks/>
            </p:cNvSpPr>
            <p:nvPr/>
          </p:nvSpPr>
          <p:spPr bwMode="auto">
            <a:xfrm>
              <a:off x="3339" y="21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5" name="Freeform 360"/>
            <p:cNvSpPr>
              <a:spLocks/>
            </p:cNvSpPr>
            <p:nvPr/>
          </p:nvSpPr>
          <p:spPr bwMode="auto">
            <a:xfrm>
              <a:off x="3253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6" name="Freeform 361"/>
            <p:cNvSpPr>
              <a:spLocks/>
            </p:cNvSpPr>
            <p:nvPr/>
          </p:nvSpPr>
          <p:spPr bwMode="auto">
            <a:xfrm>
              <a:off x="3307" y="21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7" name="Freeform 362"/>
            <p:cNvSpPr>
              <a:spLocks/>
            </p:cNvSpPr>
            <p:nvPr/>
          </p:nvSpPr>
          <p:spPr bwMode="auto">
            <a:xfrm>
              <a:off x="3302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8" name="Freeform 363"/>
            <p:cNvSpPr>
              <a:spLocks/>
            </p:cNvSpPr>
            <p:nvPr/>
          </p:nvSpPr>
          <p:spPr bwMode="auto">
            <a:xfrm>
              <a:off x="3257" y="21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9" name="Freeform 364"/>
            <p:cNvSpPr>
              <a:spLocks/>
            </p:cNvSpPr>
            <p:nvPr/>
          </p:nvSpPr>
          <p:spPr bwMode="auto">
            <a:xfrm>
              <a:off x="3242" y="21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0" name="Freeform 365"/>
            <p:cNvSpPr>
              <a:spLocks/>
            </p:cNvSpPr>
            <p:nvPr/>
          </p:nvSpPr>
          <p:spPr bwMode="auto">
            <a:xfrm>
              <a:off x="3243" y="21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1" name="Freeform 366"/>
            <p:cNvSpPr>
              <a:spLocks/>
            </p:cNvSpPr>
            <p:nvPr/>
          </p:nvSpPr>
          <p:spPr bwMode="auto">
            <a:xfrm>
              <a:off x="3250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2" name="Freeform 367"/>
            <p:cNvSpPr>
              <a:spLocks/>
            </p:cNvSpPr>
            <p:nvPr/>
          </p:nvSpPr>
          <p:spPr bwMode="auto">
            <a:xfrm>
              <a:off x="3405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3" name="Freeform 368"/>
            <p:cNvSpPr>
              <a:spLocks/>
            </p:cNvSpPr>
            <p:nvPr/>
          </p:nvSpPr>
          <p:spPr bwMode="auto">
            <a:xfrm>
              <a:off x="3365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4" name="Freeform 369"/>
            <p:cNvSpPr>
              <a:spLocks/>
            </p:cNvSpPr>
            <p:nvPr/>
          </p:nvSpPr>
          <p:spPr bwMode="auto">
            <a:xfrm>
              <a:off x="3406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5" name="Freeform 370"/>
            <p:cNvSpPr>
              <a:spLocks/>
            </p:cNvSpPr>
            <p:nvPr/>
          </p:nvSpPr>
          <p:spPr bwMode="auto">
            <a:xfrm>
              <a:off x="3413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6" name="Freeform 371"/>
            <p:cNvSpPr>
              <a:spLocks/>
            </p:cNvSpPr>
            <p:nvPr/>
          </p:nvSpPr>
          <p:spPr bwMode="auto">
            <a:xfrm>
              <a:off x="3381" y="21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7" name="Freeform 372"/>
            <p:cNvSpPr>
              <a:spLocks/>
            </p:cNvSpPr>
            <p:nvPr/>
          </p:nvSpPr>
          <p:spPr bwMode="auto">
            <a:xfrm>
              <a:off x="3391" y="20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8" name="Freeform 373"/>
            <p:cNvSpPr>
              <a:spLocks/>
            </p:cNvSpPr>
            <p:nvPr/>
          </p:nvSpPr>
          <p:spPr bwMode="auto">
            <a:xfrm>
              <a:off x="3399" y="21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9" name="Freeform 374"/>
            <p:cNvSpPr>
              <a:spLocks/>
            </p:cNvSpPr>
            <p:nvPr/>
          </p:nvSpPr>
          <p:spPr bwMode="auto">
            <a:xfrm>
              <a:off x="3367" y="20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0" name="Freeform 375"/>
            <p:cNvSpPr>
              <a:spLocks/>
            </p:cNvSpPr>
            <p:nvPr/>
          </p:nvSpPr>
          <p:spPr bwMode="auto">
            <a:xfrm>
              <a:off x="3362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1" name="Freeform 376"/>
            <p:cNvSpPr>
              <a:spLocks/>
            </p:cNvSpPr>
            <p:nvPr/>
          </p:nvSpPr>
          <p:spPr bwMode="auto">
            <a:xfrm>
              <a:off x="3535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2" name="Freeform 377"/>
            <p:cNvSpPr>
              <a:spLocks/>
            </p:cNvSpPr>
            <p:nvPr/>
          </p:nvSpPr>
          <p:spPr bwMode="auto">
            <a:xfrm>
              <a:off x="3495" y="21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3" name="Freeform 378"/>
            <p:cNvSpPr>
              <a:spLocks/>
            </p:cNvSpPr>
            <p:nvPr/>
          </p:nvSpPr>
          <p:spPr bwMode="auto">
            <a:xfrm>
              <a:off x="3536" y="21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4" name="Freeform 379"/>
            <p:cNvSpPr>
              <a:spLocks/>
            </p:cNvSpPr>
            <p:nvPr/>
          </p:nvSpPr>
          <p:spPr bwMode="auto">
            <a:xfrm>
              <a:off x="3521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5" name="Freeform 380"/>
            <p:cNvSpPr>
              <a:spLocks/>
            </p:cNvSpPr>
            <p:nvPr/>
          </p:nvSpPr>
          <p:spPr bwMode="auto">
            <a:xfrm>
              <a:off x="3465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6" name="Freeform 381"/>
            <p:cNvSpPr>
              <a:spLocks/>
            </p:cNvSpPr>
            <p:nvPr/>
          </p:nvSpPr>
          <p:spPr bwMode="auto">
            <a:xfrm>
              <a:off x="3522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7" name="Freeform 382"/>
            <p:cNvSpPr>
              <a:spLocks/>
            </p:cNvSpPr>
            <p:nvPr/>
          </p:nvSpPr>
          <p:spPr bwMode="auto">
            <a:xfrm>
              <a:off x="3529" y="21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8" name="Freeform 383"/>
            <p:cNvSpPr>
              <a:spLocks/>
            </p:cNvSpPr>
            <p:nvPr/>
          </p:nvSpPr>
          <p:spPr bwMode="auto">
            <a:xfrm>
              <a:off x="3443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9" name="Freeform 384"/>
            <p:cNvSpPr>
              <a:spLocks/>
            </p:cNvSpPr>
            <p:nvPr/>
          </p:nvSpPr>
          <p:spPr bwMode="auto">
            <a:xfrm>
              <a:off x="3497" y="21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0" name="Freeform 385"/>
            <p:cNvSpPr>
              <a:spLocks/>
            </p:cNvSpPr>
            <p:nvPr/>
          </p:nvSpPr>
          <p:spPr bwMode="auto">
            <a:xfrm>
              <a:off x="3492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1" name="Freeform 386"/>
            <p:cNvSpPr>
              <a:spLocks/>
            </p:cNvSpPr>
            <p:nvPr/>
          </p:nvSpPr>
          <p:spPr bwMode="auto">
            <a:xfrm>
              <a:off x="3447" y="21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2" name="Freeform 387"/>
            <p:cNvSpPr>
              <a:spLocks/>
            </p:cNvSpPr>
            <p:nvPr/>
          </p:nvSpPr>
          <p:spPr bwMode="auto">
            <a:xfrm>
              <a:off x="3432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3" name="Freeform 388"/>
            <p:cNvSpPr>
              <a:spLocks/>
            </p:cNvSpPr>
            <p:nvPr/>
          </p:nvSpPr>
          <p:spPr bwMode="auto">
            <a:xfrm>
              <a:off x="3433" y="20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4" name="Freeform 389"/>
            <p:cNvSpPr>
              <a:spLocks/>
            </p:cNvSpPr>
            <p:nvPr/>
          </p:nvSpPr>
          <p:spPr bwMode="auto">
            <a:xfrm>
              <a:off x="3440" y="21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31" name="Group 390"/>
          <p:cNvGrpSpPr>
            <a:grpSpLocks/>
          </p:cNvGrpSpPr>
          <p:nvPr/>
        </p:nvGrpSpPr>
        <p:grpSpPr bwMode="auto">
          <a:xfrm>
            <a:off x="5257800" y="5334000"/>
            <a:ext cx="1981200" cy="1308100"/>
            <a:chOff x="3168" y="3264"/>
            <a:chExt cx="1248" cy="824"/>
          </a:xfrm>
        </p:grpSpPr>
        <p:sp>
          <p:nvSpPr>
            <p:cNvPr id="26637" name="Rectangle 391" descr="25%"/>
            <p:cNvSpPr>
              <a:spLocks noChangeArrowheads="1"/>
            </p:cNvSpPr>
            <p:nvPr/>
          </p:nvSpPr>
          <p:spPr bwMode="auto">
            <a:xfrm>
              <a:off x="3168" y="32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392"/>
            <p:cNvSpPr>
              <a:spLocks noChangeArrowheads="1"/>
            </p:cNvSpPr>
            <p:nvPr/>
          </p:nvSpPr>
          <p:spPr bwMode="auto">
            <a:xfrm>
              <a:off x="3792" y="32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393"/>
            <p:cNvSpPr>
              <a:spLocks noChangeArrowheads="1"/>
            </p:cNvSpPr>
            <p:nvPr/>
          </p:nvSpPr>
          <p:spPr bwMode="auto">
            <a:xfrm>
              <a:off x="3168" y="32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Freeform 394"/>
            <p:cNvSpPr>
              <a:spLocks/>
            </p:cNvSpPr>
            <p:nvPr/>
          </p:nvSpPr>
          <p:spPr bwMode="auto">
            <a:xfrm>
              <a:off x="3472" y="34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1" name="Freeform 395"/>
            <p:cNvSpPr>
              <a:spLocks/>
            </p:cNvSpPr>
            <p:nvPr/>
          </p:nvSpPr>
          <p:spPr bwMode="auto">
            <a:xfrm>
              <a:off x="3895" y="34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2" name="Freeform 396"/>
            <p:cNvSpPr>
              <a:spLocks/>
            </p:cNvSpPr>
            <p:nvPr/>
          </p:nvSpPr>
          <p:spPr bwMode="auto">
            <a:xfrm>
              <a:off x="3936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3" name="Freeform 397"/>
            <p:cNvSpPr>
              <a:spLocks/>
            </p:cNvSpPr>
            <p:nvPr/>
          </p:nvSpPr>
          <p:spPr bwMode="auto">
            <a:xfrm>
              <a:off x="3480" y="3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4" name="Freeform 398"/>
            <p:cNvSpPr>
              <a:spLocks/>
            </p:cNvSpPr>
            <p:nvPr/>
          </p:nvSpPr>
          <p:spPr bwMode="auto">
            <a:xfrm>
              <a:off x="4021" y="38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5" name="Freeform 399"/>
            <p:cNvSpPr>
              <a:spLocks/>
            </p:cNvSpPr>
            <p:nvPr/>
          </p:nvSpPr>
          <p:spPr bwMode="auto">
            <a:xfrm>
              <a:off x="3950" y="34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6" name="Freeform 400"/>
            <p:cNvSpPr>
              <a:spLocks/>
            </p:cNvSpPr>
            <p:nvPr/>
          </p:nvSpPr>
          <p:spPr bwMode="auto">
            <a:xfrm>
              <a:off x="3443" y="3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7" name="Freeform 401"/>
            <p:cNvSpPr>
              <a:spLocks/>
            </p:cNvSpPr>
            <p:nvPr/>
          </p:nvSpPr>
          <p:spPr bwMode="auto">
            <a:xfrm>
              <a:off x="3458" y="33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8" name="Freeform 402"/>
            <p:cNvSpPr>
              <a:spLocks/>
            </p:cNvSpPr>
            <p:nvPr/>
          </p:nvSpPr>
          <p:spPr bwMode="auto">
            <a:xfrm>
              <a:off x="3865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9" name="Freeform 403"/>
            <p:cNvSpPr>
              <a:spLocks/>
            </p:cNvSpPr>
            <p:nvPr/>
          </p:nvSpPr>
          <p:spPr bwMode="auto">
            <a:xfrm>
              <a:off x="3459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0" name="Freeform 404"/>
            <p:cNvSpPr>
              <a:spLocks/>
            </p:cNvSpPr>
            <p:nvPr/>
          </p:nvSpPr>
          <p:spPr bwMode="auto">
            <a:xfrm>
              <a:off x="3466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1" name="Freeform 405"/>
            <p:cNvSpPr>
              <a:spLocks/>
            </p:cNvSpPr>
            <p:nvPr/>
          </p:nvSpPr>
          <p:spPr bwMode="auto">
            <a:xfrm>
              <a:off x="4141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2" name="Freeform 406"/>
            <p:cNvSpPr>
              <a:spLocks/>
            </p:cNvSpPr>
            <p:nvPr/>
          </p:nvSpPr>
          <p:spPr bwMode="auto">
            <a:xfrm>
              <a:off x="3936" y="33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3" name="Freeform 407"/>
            <p:cNvSpPr>
              <a:spLocks/>
            </p:cNvSpPr>
            <p:nvPr/>
          </p:nvSpPr>
          <p:spPr bwMode="auto">
            <a:xfrm>
              <a:off x="3429" y="33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4" name="Freeform 408"/>
            <p:cNvSpPr>
              <a:spLocks/>
            </p:cNvSpPr>
            <p:nvPr/>
          </p:nvSpPr>
          <p:spPr bwMode="auto">
            <a:xfrm>
              <a:off x="3581" y="34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5" name="Freeform 409"/>
            <p:cNvSpPr>
              <a:spLocks/>
            </p:cNvSpPr>
            <p:nvPr/>
          </p:nvSpPr>
          <p:spPr bwMode="auto">
            <a:xfrm>
              <a:off x="4056" y="3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6" name="Freeform 410"/>
            <p:cNvSpPr>
              <a:spLocks/>
            </p:cNvSpPr>
            <p:nvPr/>
          </p:nvSpPr>
          <p:spPr bwMode="auto">
            <a:xfrm>
              <a:off x="3582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7" name="Freeform 411"/>
            <p:cNvSpPr>
              <a:spLocks/>
            </p:cNvSpPr>
            <p:nvPr/>
          </p:nvSpPr>
          <p:spPr bwMode="auto">
            <a:xfrm>
              <a:off x="4030" y="37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8" name="Freeform 412"/>
            <p:cNvSpPr>
              <a:spLocks/>
            </p:cNvSpPr>
            <p:nvPr/>
          </p:nvSpPr>
          <p:spPr bwMode="auto">
            <a:xfrm>
              <a:off x="4272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9" name="Freeform 413"/>
            <p:cNvSpPr>
              <a:spLocks/>
            </p:cNvSpPr>
            <p:nvPr/>
          </p:nvSpPr>
          <p:spPr bwMode="auto">
            <a:xfrm>
              <a:off x="4072" y="34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0" name="Freeform 414"/>
            <p:cNvSpPr>
              <a:spLocks/>
            </p:cNvSpPr>
            <p:nvPr/>
          </p:nvSpPr>
          <p:spPr bwMode="auto">
            <a:xfrm>
              <a:off x="4067" y="34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1" name="Freeform 415"/>
            <p:cNvSpPr>
              <a:spLocks/>
            </p:cNvSpPr>
            <p:nvPr/>
          </p:nvSpPr>
          <p:spPr bwMode="auto">
            <a:xfrm>
              <a:off x="3567" y="33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2" name="Freeform 416"/>
            <p:cNvSpPr>
              <a:spLocks/>
            </p:cNvSpPr>
            <p:nvPr/>
          </p:nvSpPr>
          <p:spPr bwMode="auto">
            <a:xfrm>
              <a:off x="4042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3" name="Freeform 417"/>
            <p:cNvSpPr>
              <a:spLocks/>
            </p:cNvSpPr>
            <p:nvPr/>
          </p:nvSpPr>
          <p:spPr bwMode="auto">
            <a:xfrm>
              <a:off x="3568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4" name="Freeform 418"/>
            <p:cNvSpPr>
              <a:spLocks/>
            </p:cNvSpPr>
            <p:nvPr/>
          </p:nvSpPr>
          <p:spPr bwMode="auto">
            <a:xfrm>
              <a:off x="3575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5" name="Freeform 419"/>
            <p:cNvSpPr>
              <a:spLocks/>
            </p:cNvSpPr>
            <p:nvPr/>
          </p:nvSpPr>
          <p:spPr bwMode="auto">
            <a:xfrm>
              <a:off x="3505" y="33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6" name="Freeform 420"/>
            <p:cNvSpPr>
              <a:spLocks/>
            </p:cNvSpPr>
            <p:nvPr/>
          </p:nvSpPr>
          <p:spPr bwMode="auto">
            <a:xfrm>
              <a:off x="4058" y="33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7" name="Freeform 421"/>
            <p:cNvSpPr>
              <a:spLocks/>
            </p:cNvSpPr>
            <p:nvPr/>
          </p:nvSpPr>
          <p:spPr bwMode="auto">
            <a:xfrm>
              <a:off x="4053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8" name="Freeform 422"/>
            <p:cNvSpPr>
              <a:spLocks/>
            </p:cNvSpPr>
            <p:nvPr/>
          </p:nvSpPr>
          <p:spPr bwMode="auto">
            <a:xfrm>
              <a:off x="3274" y="34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9" name="Freeform 423"/>
            <p:cNvSpPr>
              <a:spLocks/>
            </p:cNvSpPr>
            <p:nvPr/>
          </p:nvSpPr>
          <p:spPr bwMode="auto">
            <a:xfrm>
              <a:off x="4255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0" name="Freeform 424"/>
            <p:cNvSpPr>
              <a:spLocks/>
            </p:cNvSpPr>
            <p:nvPr/>
          </p:nvSpPr>
          <p:spPr bwMode="auto">
            <a:xfrm>
              <a:off x="390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1" name="Freeform 425"/>
            <p:cNvSpPr>
              <a:spLocks/>
            </p:cNvSpPr>
            <p:nvPr/>
          </p:nvSpPr>
          <p:spPr bwMode="auto">
            <a:xfrm>
              <a:off x="3909" y="37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2" name="Freeform 426"/>
            <p:cNvSpPr>
              <a:spLocks/>
            </p:cNvSpPr>
            <p:nvPr/>
          </p:nvSpPr>
          <p:spPr bwMode="auto">
            <a:xfrm>
              <a:off x="4233" y="35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3" name="Freeform 427"/>
            <p:cNvSpPr>
              <a:spLocks/>
            </p:cNvSpPr>
            <p:nvPr/>
          </p:nvSpPr>
          <p:spPr bwMode="auto">
            <a:xfrm>
              <a:off x="3250" y="34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4" name="Freeform 428"/>
            <p:cNvSpPr>
              <a:spLocks/>
            </p:cNvSpPr>
            <p:nvPr/>
          </p:nvSpPr>
          <p:spPr bwMode="auto">
            <a:xfrm>
              <a:off x="398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5" name="Freeform 429"/>
            <p:cNvSpPr>
              <a:spLocks/>
            </p:cNvSpPr>
            <p:nvPr/>
          </p:nvSpPr>
          <p:spPr bwMode="auto">
            <a:xfrm>
              <a:off x="3260" y="3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6" name="Freeform 430"/>
            <p:cNvSpPr>
              <a:spLocks/>
            </p:cNvSpPr>
            <p:nvPr/>
          </p:nvSpPr>
          <p:spPr bwMode="auto">
            <a:xfrm>
              <a:off x="3220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7" name="Freeform 431"/>
            <p:cNvSpPr>
              <a:spLocks/>
            </p:cNvSpPr>
            <p:nvPr/>
          </p:nvSpPr>
          <p:spPr bwMode="auto">
            <a:xfrm>
              <a:off x="388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8" name="Freeform 432"/>
            <p:cNvSpPr>
              <a:spLocks/>
            </p:cNvSpPr>
            <p:nvPr/>
          </p:nvSpPr>
          <p:spPr bwMode="auto">
            <a:xfrm>
              <a:off x="326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9" name="Freeform 433"/>
            <p:cNvSpPr>
              <a:spLocks/>
            </p:cNvSpPr>
            <p:nvPr/>
          </p:nvSpPr>
          <p:spPr bwMode="auto">
            <a:xfrm>
              <a:off x="4213" y="33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0" name="Freeform 434"/>
            <p:cNvSpPr>
              <a:spLocks/>
            </p:cNvSpPr>
            <p:nvPr/>
          </p:nvSpPr>
          <p:spPr bwMode="auto">
            <a:xfrm>
              <a:off x="3236" y="3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1" name="Freeform 435"/>
            <p:cNvSpPr>
              <a:spLocks/>
            </p:cNvSpPr>
            <p:nvPr/>
          </p:nvSpPr>
          <p:spPr bwMode="auto">
            <a:xfrm>
              <a:off x="3231" y="3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2" name="Freeform 436"/>
            <p:cNvSpPr>
              <a:spLocks/>
            </p:cNvSpPr>
            <p:nvPr/>
          </p:nvSpPr>
          <p:spPr bwMode="auto">
            <a:xfrm>
              <a:off x="4010" y="3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3" name="Freeform 437"/>
            <p:cNvSpPr>
              <a:spLocks/>
            </p:cNvSpPr>
            <p:nvPr/>
          </p:nvSpPr>
          <p:spPr bwMode="auto">
            <a:xfrm>
              <a:off x="3343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4" name="Freeform 438"/>
            <p:cNvSpPr>
              <a:spLocks/>
            </p:cNvSpPr>
            <p:nvPr/>
          </p:nvSpPr>
          <p:spPr bwMode="auto">
            <a:xfrm>
              <a:off x="4145" y="3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5" name="Freeform 439"/>
            <p:cNvSpPr>
              <a:spLocks/>
            </p:cNvSpPr>
            <p:nvPr/>
          </p:nvSpPr>
          <p:spPr bwMode="auto">
            <a:xfrm>
              <a:off x="3391" y="34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6" name="Freeform 440"/>
            <p:cNvSpPr>
              <a:spLocks/>
            </p:cNvSpPr>
            <p:nvPr/>
          </p:nvSpPr>
          <p:spPr bwMode="auto">
            <a:xfrm>
              <a:off x="3321" y="3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7" name="Freeform 441"/>
            <p:cNvSpPr>
              <a:spLocks/>
            </p:cNvSpPr>
            <p:nvPr/>
          </p:nvSpPr>
          <p:spPr bwMode="auto">
            <a:xfrm>
              <a:off x="4127" y="34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8" name="Freeform 442"/>
            <p:cNvSpPr>
              <a:spLocks/>
            </p:cNvSpPr>
            <p:nvPr/>
          </p:nvSpPr>
          <p:spPr bwMode="auto">
            <a:xfrm>
              <a:off x="3354" y="34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9" name="Freeform 443"/>
            <p:cNvSpPr>
              <a:spLocks/>
            </p:cNvSpPr>
            <p:nvPr/>
          </p:nvSpPr>
          <p:spPr bwMode="auto">
            <a:xfrm>
              <a:off x="3871" y="33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0" name="Freeform 444"/>
            <p:cNvSpPr>
              <a:spLocks/>
            </p:cNvSpPr>
            <p:nvPr/>
          </p:nvSpPr>
          <p:spPr bwMode="auto">
            <a:xfrm>
              <a:off x="3329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1" name="Freeform 445"/>
            <p:cNvSpPr>
              <a:spLocks/>
            </p:cNvSpPr>
            <p:nvPr/>
          </p:nvSpPr>
          <p:spPr bwMode="auto">
            <a:xfrm>
              <a:off x="3370" y="33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2" name="Freeform 446"/>
            <p:cNvSpPr>
              <a:spLocks/>
            </p:cNvSpPr>
            <p:nvPr/>
          </p:nvSpPr>
          <p:spPr bwMode="auto">
            <a:xfrm>
              <a:off x="3377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3" name="Freeform 447"/>
            <p:cNvSpPr>
              <a:spLocks/>
            </p:cNvSpPr>
            <p:nvPr/>
          </p:nvSpPr>
          <p:spPr bwMode="auto">
            <a:xfrm>
              <a:off x="3307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4" name="Freeform 448"/>
            <p:cNvSpPr>
              <a:spLocks/>
            </p:cNvSpPr>
            <p:nvPr/>
          </p:nvSpPr>
          <p:spPr bwMode="auto">
            <a:xfrm>
              <a:off x="3345" y="33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5" name="Freeform 449"/>
            <p:cNvSpPr>
              <a:spLocks/>
            </p:cNvSpPr>
            <p:nvPr/>
          </p:nvSpPr>
          <p:spPr bwMode="auto">
            <a:xfrm>
              <a:off x="3340" y="3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6" name="Freeform 450"/>
            <p:cNvSpPr>
              <a:spLocks/>
            </p:cNvSpPr>
            <p:nvPr/>
          </p:nvSpPr>
          <p:spPr bwMode="auto">
            <a:xfrm>
              <a:off x="4320" y="36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7" name="Freeform 451"/>
            <p:cNvSpPr>
              <a:spLocks/>
            </p:cNvSpPr>
            <p:nvPr/>
          </p:nvSpPr>
          <p:spPr bwMode="auto">
            <a:xfrm>
              <a:off x="3265" y="35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8" name="Freeform 452"/>
            <p:cNvSpPr>
              <a:spLocks/>
            </p:cNvSpPr>
            <p:nvPr/>
          </p:nvSpPr>
          <p:spPr bwMode="auto">
            <a:xfrm>
              <a:off x="3306" y="35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9" name="Freeform 453"/>
            <p:cNvSpPr>
              <a:spLocks/>
            </p:cNvSpPr>
            <p:nvPr/>
          </p:nvSpPr>
          <p:spPr bwMode="auto">
            <a:xfrm>
              <a:off x="3313" y="36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0" name="Freeform 454"/>
            <p:cNvSpPr>
              <a:spLocks/>
            </p:cNvSpPr>
            <p:nvPr/>
          </p:nvSpPr>
          <p:spPr bwMode="auto">
            <a:xfrm>
              <a:off x="3227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1" name="Freeform 455"/>
            <p:cNvSpPr>
              <a:spLocks/>
            </p:cNvSpPr>
            <p:nvPr/>
          </p:nvSpPr>
          <p:spPr bwMode="auto">
            <a:xfrm>
              <a:off x="3281" y="36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2" name="Freeform 456"/>
            <p:cNvSpPr>
              <a:spLocks/>
            </p:cNvSpPr>
            <p:nvPr/>
          </p:nvSpPr>
          <p:spPr bwMode="auto">
            <a:xfrm>
              <a:off x="3276" y="3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3" name="Freeform 457"/>
            <p:cNvSpPr>
              <a:spLocks/>
            </p:cNvSpPr>
            <p:nvPr/>
          </p:nvSpPr>
          <p:spPr bwMode="auto">
            <a:xfrm>
              <a:off x="3291" y="35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4" name="Freeform 458"/>
            <p:cNvSpPr>
              <a:spLocks/>
            </p:cNvSpPr>
            <p:nvPr/>
          </p:nvSpPr>
          <p:spPr bwMode="auto">
            <a:xfrm>
              <a:off x="3235" y="3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5" name="Freeform 459"/>
            <p:cNvSpPr>
              <a:spLocks/>
            </p:cNvSpPr>
            <p:nvPr/>
          </p:nvSpPr>
          <p:spPr bwMode="auto">
            <a:xfrm>
              <a:off x="4307" y="3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6" name="Freeform 460"/>
            <p:cNvSpPr>
              <a:spLocks/>
            </p:cNvSpPr>
            <p:nvPr/>
          </p:nvSpPr>
          <p:spPr bwMode="auto">
            <a:xfrm>
              <a:off x="4314" y="3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7" name="Freeform 461"/>
            <p:cNvSpPr>
              <a:spLocks/>
            </p:cNvSpPr>
            <p:nvPr/>
          </p:nvSpPr>
          <p:spPr bwMode="auto">
            <a:xfrm>
              <a:off x="3213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8" name="Freeform 462"/>
            <p:cNvSpPr>
              <a:spLocks/>
            </p:cNvSpPr>
            <p:nvPr/>
          </p:nvSpPr>
          <p:spPr bwMode="auto">
            <a:xfrm>
              <a:off x="3267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9" name="Freeform 463"/>
            <p:cNvSpPr>
              <a:spLocks/>
            </p:cNvSpPr>
            <p:nvPr/>
          </p:nvSpPr>
          <p:spPr bwMode="auto">
            <a:xfrm>
              <a:off x="3262" y="3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0" name="Freeform 464"/>
            <p:cNvSpPr>
              <a:spLocks/>
            </p:cNvSpPr>
            <p:nvPr/>
          </p:nvSpPr>
          <p:spPr bwMode="auto">
            <a:xfrm>
              <a:off x="4175" y="35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1" name="Freeform 465"/>
            <p:cNvSpPr>
              <a:spLocks/>
            </p:cNvSpPr>
            <p:nvPr/>
          </p:nvSpPr>
          <p:spPr bwMode="auto">
            <a:xfrm>
              <a:off x="4142" y="35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2" name="Freeform 466"/>
            <p:cNvSpPr>
              <a:spLocks/>
            </p:cNvSpPr>
            <p:nvPr/>
          </p:nvSpPr>
          <p:spPr bwMode="auto">
            <a:xfrm>
              <a:off x="3415" y="35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3" name="Freeform 467"/>
            <p:cNvSpPr>
              <a:spLocks/>
            </p:cNvSpPr>
            <p:nvPr/>
          </p:nvSpPr>
          <p:spPr bwMode="auto">
            <a:xfrm>
              <a:off x="4183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4" name="Freeform 468"/>
            <p:cNvSpPr>
              <a:spLocks/>
            </p:cNvSpPr>
            <p:nvPr/>
          </p:nvSpPr>
          <p:spPr bwMode="auto">
            <a:xfrm>
              <a:off x="3352" y="36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5" name="Freeform 469"/>
            <p:cNvSpPr>
              <a:spLocks/>
            </p:cNvSpPr>
            <p:nvPr/>
          </p:nvSpPr>
          <p:spPr bwMode="auto">
            <a:xfrm>
              <a:off x="3390" y="36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6" name="Freeform 470"/>
            <p:cNvSpPr>
              <a:spLocks/>
            </p:cNvSpPr>
            <p:nvPr/>
          </p:nvSpPr>
          <p:spPr bwMode="auto">
            <a:xfrm>
              <a:off x="3385" y="36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7" name="Freeform 471"/>
            <p:cNvSpPr>
              <a:spLocks/>
            </p:cNvSpPr>
            <p:nvPr/>
          </p:nvSpPr>
          <p:spPr bwMode="auto">
            <a:xfrm>
              <a:off x="4161" y="34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8" name="Freeform 472"/>
            <p:cNvSpPr>
              <a:spLocks/>
            </p:cNvSpPr>
            <p:nvPr/>
          </p:nvSpPr>
          <p:spPr bwMode="auto">
            <a:xfrm>
              <a:off x="3987" y="3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9" name="Freeform 473"/>
            <p:cNvSpPr>
              <a:spLocks/>
            </p:cNvSpPr>
            <p:nvPr/>
          </p:nvSpPr>
          <p:spPr bwMode="auto">
            <a:xfrm>
              <a:off x="4162" y="3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0" name="Freeform 474"/>
            <p:cNvSpPr>
              <a:spLocks/>
            </p:cNvSpPr>
            <p:nvPr/>
          </p:nvSpPr>
          <p:spPr bwMode="auto">
            <a:xfrm>
              <a:off x="4169" y="3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1" name="Freeform 475"/>
            <p:cNvSpPr>
              <a:spLocks/>
            </p:cNvSpPr>
            <p:nvPr/>
          </p:nvSpPr>
          <p:spPr bwMode="auto">
            <a:xfrm>
              <a:off x="3338" y="35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2" name="Freeform 476"/>
            <p:cNvSpPr>
              <a:spLocks/>
            </p:cNvSpPr>
            <p:nvPr/>
          </p:nvSpPr>
          <p:spPr bwMode="auto">
            <a:xfrm>
              <a:off x="4144" y="35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3" name="Freeform 477"/>
            <p:cNvSpPr>
              <a:spLocks/>
            </p:cNvSpPr>
            <p:nvPr/>
          </p:nvSpPr>
          <p:spPr bwMode="auto">
            <a:xfrm>
              <a:off x="3371" y="35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4" name="Freeform 478"/>
            <p:cNvSpPr>
              <a:spLocks/>
            </p:cNvSpPr>
            <p:nvPr/>
          </p:nvSpPr>
          <p:spPr bwMode="auto">
            <a:xfrm>
              <a:off x="3216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5" name="Freeform 479"/>
            <p:cNvSpPr>
              <a:spLocks/>
            </p:cNvSpPr>
            <p:nvPr/>
          </p:nvSpPr>
          <p:spPr bwMode="auto">
            <a:xfrm>
              <a:off x="4057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6" name="Freeform 480"/>
            <p:cNvSpPr>
              <a:spLocks/>
            </p:cNvSpPr>
            <p:nvPr/>
          </p:nvSpPr>
          <p:spPr bwMode="auto">
            <a:xfrm>
              <a:off x="4064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7" name="Freeform 481"/>
            <p:cNvSpPr>
              <a:spLocks/>
            </p:cNvSpPr>
            <p:nvPr/>
          </p:nvSpPr>
          <p:spPr bwMode="auto">
            <a:xfrm>
              <a:off x="3192" y="36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8" name="Freeform 482"/>
            <p:cNvSpPr>
              <a:spLocks/>
            </p:cNvSpPr>
            <p:nvPr/>
          </p:nvSpPr>
          <p:spPr bwMode="auto">
            <a:xfrm>
              <a:off x="3187" y="36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9" name="Freeform 483"/>
            <p:cNvSpPr>
              <a:spLocks/>
            </p:cNvSpPr>
            <p:nvPr/>
          </p:nvSpPr>
          <p:spPr bwMode="auto">
            <a:xfrm>
              <a:off x="3202" y="35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0" name="Freeform 484"/>
            <p:cNvSpPr>
              <a:spLocks/>
            </p:cNvSpPr>
            <p:nvPr/>
          </p:nvSpPr>
          <p:spPr bwMode="auto">
            <a:xfrm>
              <a:off x="4224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1" name="Freeform 485"/>
            <p:cNvSpPr>
              <a:spLocks/>
            </p:cNvSpPr>
            <p:nvPr/>
          </p:nvSpPr>
          <p:spPr bwMode="auto">
            <a:xfrm>
              <a:off x="4050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2" name="Freeform 486"/>
            <p:cNvSpPr>
              <a:spLocks/>
            </p:cNvSpPr>
            <p:nvPr/>
          </p:nvSpPr>
          <p:spPr bwMode="auto">
            <a:xfrm>
              <a:off x="3342" y="37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3" name="Freeform 487"/>
            <p:cNvSpPr>
              <a:spLocks/>
            </p:cNvSpPr>
            <p:nvPr/>
          </p:nvSpPr>
          <p:spPr bwMode="auto">
            <a:xfrm>
              <a:off x="3302" y="37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4" name="Freeform 488"/>
            <p:cNvSpPr>
              <a:spLocks/>
            </p:cNvSpPr>
            <p:nvPr/>
          </p:nvSpPr>
          <p:spPr bwMode="auto">
            <a:xfrm>
              <a:off x="3343" y="3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5" name="Freeform 489"/>
            <p:cNvSpPr>
              <a:spLocks/>
            </p:cNvSpPr>
            <p:nvPr/>
          </p:nvSpPr>
          <p:spPr bwMode="auto">
            <a:xfrm>
              <a:off x="3350" y="3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6" name="Freeform 490"/>
            <p:cNvSpPr>
              <a:spLocks/>
            </p:cNvSpPr>
            <p:nvPr/>
          </p:nvSpPr>
          <p:spPr bwMode="auto">
            <a:xfrm>
              <a:off x="3264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7" name="Freeform 491"/>
            <p:cNvSpPr>
              <a:spLocks/>
            </p:cNvSpPr>
            <p:nvPr/>
          </p:nvSpPr>
          <p:spPr bwMode="auto">
            <a:xfrm>
              <a:off x="4333" y="38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8" name="Freeform 492"/>
            <p:cNvSpPr>
              <a:spLocks/>
            </p:cNvSpPr>
            <p:nvPr/>
          </p:nvSpPr>
          <p:spPr bwMode="auto">
            <a:xfrm>
              <a:off x="3313" y="3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9" name="Freeform 493"/>
            <p:cNvSpPr>
              <a:spLocks/>
            </p:cNvSpPr>
            <p:nvPr/>
          </p:nvSpPr>
          <p:spPr bwMode="auto">
            <a:xfrm>
              <a:off x="3328" y="36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0" name="Freeform 494"/>
            <p:cNvSpPr>
              <a:spLocks/>
            </p:cNvSpPr>
            <p:nvPr/>
          </p:nvSpPr>
          <p:spPr bwMode="auto">
            <a:xfrm>
              <a:off x="3272" y="3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1" name="Freeform 495"/>
            <p:cNvSpPr>
              <a:spLocks/>
            </p:cNvSpPr>
            <p:nvPr/>
          </p:nvSpPr>
          <p:spPr bwMode="auto">
            <a:xfrm>
              <a:off x="3329" y="36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2" name="Freeform 496"/>
            <p:cNvSpPr>
              <a:spLocks/>
            </p:cNvSpPr>
            <p:nvPr/>
          </p:nvSpPr>
          <p:spPr bwMode="auto">
            <a:xfrm>
              <a:off x="3336" y="3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3" name="Freeform 497"/>
            <p:cNvSpPr>
              <a:spLocks/>
            </p:cNvSpPr>
            <p:nvPr/>
          </p:nvSpPr>
          <p:spPr bwMode="auto">
            <a:xfrm>
              <a:off x="3250" y="37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4" name="Freeform 498"/>
            <p:cNvSpPr>
              <a:spLocks/>
            </p:cNvSpPr>
            <p:nvPr/>
          </p:nvSpPr>
          <p:spPr bwMode="auto">
            <a:xfrm>
              <a:off x="4319" y="37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5" name="Freeform 499"/>
            <p:cNvSpPr>
              <a:spLocks/>
            </p:cNvSpPr>
            <p:nvPr/>
          </p:nvSpPr>
          <p:spPr bwMode="auto">
            <a:xfrm>
              <a:off x="3299" y="3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6" name="Freeform 500"/>
            <p:cNvSpPr>
              <a:spLocks/>
            </p:cNvSpPr>
            <p:nvPr/>
          </p:nvSpPr>
          <p:spPr bwMode="auto">
            <a:xfrm>
              <a:off x="3451" y="37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7" name="Freeform 501"/>
            <p:cNvSpPr>
              <a:spLocks/>
            </p:cNvSpPr>
            <p:nvPr/>
          </p:nvSpPr>
          <p:spPr bwMode="auto">
            <a:xfrm>
              <a:off x="3411" y="37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8" name="Freeform 502"/>
            <p:cNvSpPr>
              <a:spLocks/>
            </p:cNvSpPr>
            <p:nvPr/>
          </p:nvSpPr>
          <p:spPr bwMode="auto">
            <a:xfrm>
              <a:off x="4213" y="3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9" name="Freeform 503"/>
            <p:cNvSpPr>
              <a:spLocks/>
            </p:cNvSpPr>
            <p:nvPr/>
          </p:nvSpPr>
          <p:spPr bwMode="auto">
            <a:xfrm>
              <a:off x="4220" y="3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0" name="Freeform 504"/>
            <p:cNvSpPr>
              <a:spLocks/>
            </p:cNvSpPr>
            <p:nvPr/>
          </p:nvSpPr>
          <p:spPr bwMode="auto">
            <a:xfrm>
              <a:off x="3389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1" name="Freeform 505"/>
            <p:cNvSpPr>
              <a:spLocks/>
            </p:cNvSpPr>
            <p:nvPr/>
          </p:nvSpPr>
          <p:spPr bwMode="auto">
            <a:xfrm>
              <a:off x="3427" y="3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2" name="Freeform 506"/>
            <p:cNvSpPr>
              <a:spLocks/>
            </p:cNvSpPr>
            <p:nvPr/>
          </p:nvSpPr>
          <p:spPr bwMode="auto">
            <a:xfrm>
              <a:off x="3422" y="3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3" name="Freeform 507"/>
            <p:cNvSpPr>
              <a:spLocks/>
            </p:cNvSpPr>
            <p:nvPr/>
          </p:nvSpPr>
          <p:spPr bwMode="auto">
            <a:xfrm>
              <a:off x="4198" y="36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4" name="Freeform 508"/>
            <p:cNvSpPr>
              <a:spLocks/>
            </p:cNvSpPr>
            <p:nvPr/>
          </p:nvSpPr>
          <p:spPr bwMode="auto">
            <a:xfrm>
              <a:off x="3397" y="36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5" name="Freeform 509"/>
            <p:cNvSpPr>
              <a:spLocks/>
            </p:cNvSpPr>
            <p:nvPr/>
          </p:nvSpPr>
          <p:spPr bwMode="auto">
            <a:xfrm>
              <a:off x="4199" y="36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6" name="Freeform 510"/>
            <p:cNvSpPr>
              <a:spLocks/>
            </p:cNvSpPr>
            <p:nvPr/>
          </p:nvSpPr>
          <p:spPr bwMode="auto">
            <a:xfrm>
              <a:off x="3445" y="37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7" name="Freeform 511"/>
            <p:cNvSpPr>
              <a:spLocks/>
            </p:cNvSpPr>
            <p:nvPr/>
          </p:nvSpPr>
          <p:spPr bwMode="auto">
            <a:xfrm>
              <a:off x="3375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8" name="Freeform 512"/>
            <p:cNvSpPr>
              <a:spLocks/>
            </p:cNvSpPr>
            <p:nvPr/>
          </p:nvSpPr>
          <p:spPr bwMode="auto">
            <a:xfrm>
              <a:off x="4181" y="37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9" name="Freeform 513"/>
            <p:cNvSpPr>
              <a:spLocks/>
            </p:cNvSpPr>
            <p:nvPr/>
          </p:nvSpPr>
          <p:spPr bwMode="auto">
            <a:xfrm>
              <a:off x="3408" y="3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0" name="Freeform 514"/>
            <p:cNvSpPr>
              <a:spLocks/>
            </p:cNvSpPr>
            <p:nvPr/>
          </p:nvSpPr>
          <p:spPr bwMode="auto">
            <a:xfrm>
              <a:off x="3253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1" name="Freeform 515"/>
            <p:cNvSpPr>
              <a:spLocks/>
            </p:cNvSpPr>
            <p:nvPr/>
          </p:nvSpPr>
          <p:spPr bwMode="auto">
            <a:xfrm>
              <a:off x="3213" y="3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2" name="Freeform 516"/>
            <p:cNvSpPr>
              <a:spLocks/>
            </p:cNvSpPr>
            <p:nvPr/>
          </p:nvSpPr>
          <p:spPr bwMode="auto">
            <a:xfrm>
              <a:off x="4094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3" name="Freeform 517"/>
            <p:cNvSpPr>
              <a:spLocks/>
            </p:cNvSpPr>
            <p:nvPr/>
          </p:nvSpPr>
          <p:spPr bwMode="auto">
            <a:xfrm>
              <a:off x="4101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4" name="Freeform 518"/>
            <p:cNvSpPr>
              <a:spLocks/>
            </p:cNvSpPr>
            <p:nvPr/>
          </p:nvSpPr>
          <p:spPr bwMode="auto">
            <a:xfrm>
              <a:off x="3191" y="38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5" name="Freeform 519"/>
            <p:cNvSpPr>
              <a:spLocks/>
            </p:cNvSpPr>
            <p:nvPr/>
          </p:nvSpPr>
          <p:spPr bwMode="auto">
            <a:xfrm>
              <a:off x="3229" y="3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6" name="Freeform 520"/>
            <p:cNvSpPr>
              <a:spLocks/>
            </p:cNvSpPr>
            <p:nvPr/>
          </p:nvSpPr>
          <p:spPr bwMode="auto">
            <a:xfrm>
              <a:off x="3963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7" name="Freeform 521"/>
            <p:cNvSpPr>
              <a:spLocks/>
            </p:cNvSpPr>
            <p:nvPr/>
          </p:nvSpPr>
          <p:spPr bwMode="auto">
            <a:xfrm>
              <a:off x="3239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8" name="Freeform 522"/>
            <p:cNvSpPr>
              <a:spLocks/>
            </p:cNvSpPr>
            <p:nvPr/>
          </p:nvSpPr>
          <p:spPr bwMode="auto">
            <a:xfrm>
              <a:off x="3199" y="36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9" name="Freeform 523"/>
            <p:cNvSpPr>
              <a:spLocks/>
            </p:cNvSpPr>
            <p:nvPr/>
          </p:nvSpPr>
          <p:spPr bwMode="auto">
            <a:xfrm>
              <a:off x="4080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0" name="Freeform 524"/>
            <p:cNvSpPr>
              <a:spLocks/>
            </p:cNvSpPr>
            <p:nvPr/>
          </p:nvSpPr>
          <p:spPr bwMode="auto">
            <a:xfrm>
              <a:off x="4087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1" name="Freeform 525"/>
            <p:cNvSpPr>
              <a:spLocks/>
            </p:cNvSpPr>
            <p:nvPr/>
          </p:nvSpPr>
          <p:spPr bwMode="auto">
            <a:xfrm>
              <a:off x="3954" y="3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2" name="Freeform 526"/>
            <p:cNvSpPr>
              <a:spLocks/>
            </p:cNvSpPr>
            <p:nvPr/>
          </p:nvSpPr>
          <p:spPr bwMode="auto">
            <a:xfrm>
              <a:off x="3210" y="37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3" name="Freeform 527"/>
            <p:cNvSpPr>
              <a:spLocks/>
            </p:cNvSpPr>
            <p:nvPr/>
          </p:nvSpPr>
          <p:spPr bwMode="auto">
            <a:xfrm>
              <a:off x="3183" y="39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4" name="Freeform 528"/>
            <p:cNvSpPr>
              <a:spLocks/>
            </p:cNvSpPr>
            <p:nvPr/>
          </p:nvSpPr>
          <p:spPr bwMode="auto">
            <a:xfrm>
              <a:off x="3284" y="39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5" name="Freeform 529"/>
            <p:cNvSpPr>
              <a:spLocks/>
            </p:cNvSpPr>
            <p:nvPr/>
          </p:nvSpPr>
          <p:spPr bwMode="auto">
            <a:xfrm>
              <a:off x="3244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6" name="Freeform 530"/>
            <p:cNvSpPr>
              <a:spLocks/>
            </p:cNvSpPr>
            <p:nvPr/>
          </p:nvSpPr>
          <p:spPr bwMode="auto">
            <a:xfrm>
              <a:off x="3285" y="39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7" name="Freeform 531"/>
            <p:cNvSpPr>
              <a:spLocks/>
            </p:cNvSpPr>
            <p:nvPr/>
          </p:nvSpPr>
          <p:spPr bwMode="auto">
            <a:xfrm>
              <a:off x="3292" y="39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8" name="Freeform 532"/>
            <p:cNvSpPr>
              <a:spLocks/>
            </p:cNvSpPr>
            <p:nvPr/>
          </p:nvSpPr>
          <p:spPr bwMode="auto">
            <a:xfrm>
              <a:off x="3222" y="39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9" name="Freeform 533"/>
            <p:cNvSpPr>
              <a:spLocks/>
            </p:cNvSpPr>
            <p:nvPr/>
          </p:nvSpPr>
          <p:spPr bwMode="auto">
            <a:xfrm>
              <a:off x="3260" y="39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0" name="Freeform 534"/>
            <p:cNvSpPr>
              <a:spLocks/>
            </p:cNvSpPr>
            <p:nvPr/>
          </p:nvSpPr>
          <p:spPr bwMode="auto">
            <a:xfrm>
              <a:off x="3994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1" name="Freeform 535"/>
            <p:cNvSpPr>
              <a:spLocks/>
            </p:cNvSpPr>
            <p:nvPr/>
          </p:nvSpPr>
          <p:spPr bwMode="auto">
            <a:xfrm>
              <a:off x="3270" y="38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2" name="Freeform 536"/>
            <p:cNvSpPr>
              <a:spLocks/>
            </p:cNvSpPr>
            <p:nvPr/>
          </p:nvSpPr>
          <p:spPr bwMode="auto">
            <a:xfrm>
              <a:off x="3230" y="3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3" name="Freeform 537"/>
            <p:cNvSpPr>
              <a:spLocks/>
            </p:cNvSpPr>
            <p:nvPr/>
          </p:nvSpPr>
          <p:spPr bwMode="auto">
            <a:xfrm>
              <a:off x="3271" y="38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4" name="Freeform 538"/>
            <p:cNvSpPr>
              <a:spLocks/>
            </p:cNvSpPr>
            <p:nvPr/>
          </p:nvSpPr>
          <p:spPr bwMode="auto">
            <a:xfrm>
              <a:off x="327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5" name="Freeform 539"/>
            <p:cNvSpPr>
              <a:spLocks/>
            </p:cNvSpPr>
            <p:nvPr/>
          </p:nvSpPr>
          <p:spPr bwMode="auto">
            <a:xfrm>
              <a:off x="3208" y="38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6" name="Freeform 540"/>
            <p:cNvSpPr>
              <a:spLocks/>
            </p:cNvSpPr>
            <p:nvPr/>
          </p:nvSpPr>
          <p:spPr bwMode="auto">
            <a:xfrm>
              <a:off x="4086" y="39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7" name="Freeform 541"/>
            <p:cNvSpPr>
              <a:spLocks/>
            </p:cNvSpPr>
            <p:nvPr/>
          </p:nvSpPr>
          <p:spPr bwMode="auto">
            <a:xfrm>
              <a:off x="3980" y="39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8" name="Freeform 542"/>
            <p:cNvSpPr>
              <a:spLocks/>
            </p:cNvSpPr>
            <p:nvPr/>
          </p:nvSpPr>
          <p:spPr bwMode="auto">
            <a:xfrm>
              <a:off x="3746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9" name="Freeform 543"/>
            <p:cNvSpPr>
              <a:spLocks/>
            </p:cNvSpPr>
            <p:nvPr/>
          </p:nvSpPr>
          <p:spPr bwMode="auto">
            <a:xfrm>
              <a:off x="3792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0" name="Freeform 544"/>
            <p:cNvSpPr>
              <a:spLocks/>
            </p:cNvSpPr>
            <p:nvPr/>
          </p:nvSpPr>
          <p:spPr bwMode="auto">
            <a:xfrm>
              <a:off x="3888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1" name="Freeform 545"/>
            <p:cNvSpPr>
              <a:spLocks/>
            </p:cNvSpPr>
            <p:nvPr/>
          </p:nvSpPr>
          <p:spPr bwMode="auto">
            <a:xfrm>
              <a:off x="3888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2" name="Freeform 546"/>
            <p:cNvSpPr>
              <a:spLocks/>
            </p:cNvSpPr>
            <p:nvPr/>
          </p:nvSpPr>
          <p:spPr bwMode="auto">
            <a:xfrm>
              <a:off x="4103" y="3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3" name="Freeform 547"/>
            <p:cNvSpPr>
              <a:spLocks/>
            </p:cNvSpPr>
            <p:nvPr/>
          </p:nvSpPr>
          <p:spPr bwMode="auto">
            <a:xfrm>
              <a:off x="3888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4" name="Freeform 548"/>
            <p:cNvSpPr>
              <a:spLocks/>
            </p:cNvSpPr>
            <p:nvPr/>
          </p:nvSpPr>
          <p:spPr bwMode="auto">
            <a:xfrm>
              <a:off x="3589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5" name="Freeform 549"/>
            <p:cNvSpPr>
              <a:spLocks/>
            </p:cNvSpPr>
            <p:nvPr/>
          </p:nvSpPr>
          <p:spPr bwMode="auto">
            <a:xfrm>
              <a:off x="3596" y="3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6" name="Freeform 550"/>
            <p:cNvSpPr>
              <a:spLocks/>
            </p:cNvSpPr>
            <p:nvPr/>
          </p:nvSpPr>
          <p:spPr bwMode="auto">
            <a:xfrm>
              <a:off x="3526" y="3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7" name="Freeform 551"/>
            <p:cNvSpPr>
              <a:spLocks/>
            </p:cNvSpPr>
            <p:nvPr/>
          </p:nvSpPr>
          <p:spPr bwMode="auto">
            <a:xfrm>
              <a:off x="4191" y="39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8" name="Freeform 552"/>
            <p:cNvSpPr>
              <a:spLocks/>
            </p:cNvSpPr>
            <p:nvPr/>
          </p:nvSpPr>
          <p:spPr bwMode="auto">
            <a:xfrm>
              <a:off x="3559" y="36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9" name="Freeform 553"/>
            <p:cNvSpPr>
              <a:spLocks/>
            </p:cNvSpPr>
            <p:nvPr/>
          </p:nvSpPr>
          <p:spPr bwMode="auto">
            <a:xfrm>
              <a:off x="3936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0" name="Freeform 554"/>
            <p:cNvSpPr>
              <a:spLocks/>
            </p:cNvSpPr>
            <p:nvPr/>
          </p:nvSpPr>
          <p:spPr bwMode="auto">
            <a:xfrm>
              <a:off x="3657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1" name="Freeform 555"/>
            <p:cNvSpPr>
              <a:spLocks/>
            </p:cNvSpPr>
            <p:nvPr/>
          </p:nvSpPr>
          <p:spPr bwMode="auto">
            <a:xfrm>
              <a:off x="3698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2" name="Freeform 556"/>
            <p:cNvSpPr>
              <a:spLocks/>
            </p:cNvSpPr>
            <p:nvPr/>
          </p:nvSpPr>
          <p:spPr bwMode="auto">
            <a:xfrm>
              <a:off x="3705" y="36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3" name="Freeform 557"/>
            <p:cNvSpPr>
              <a:spLocks/>
            </p:cNvSpPr>
            <p:nvPr/>
          </p:nvSpPr>
          <p:spPr bwMode="auto">
            <a:xfrm>
              <a:off x="3635" y="3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4" name="Freeform 558"/>
            <p:cNvSpPr>
              <a:spLocks/>
            </p:cNvSpPr>
            <p:nvPr/>
          </p:nvSpPr>
          <p:spPr bwMode="auto">
            <a:xfrm>
              <a:off x="3673" y="3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5" name="Freeform 559"/>
            <p:cNvSpPr>
              <a:spLocks/>
            </p:cNvSpPr>
            <p:nvPr/>
          </p:nvSpPr>
          <p:spPr bwMode="auto">
            <a:xfrm>
              <a:off x="3668" y="36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6" name="Freeform 560"/>
            <p:cNvSpPr>
              <a:spLocks/>
            </p:cNvSpPr>
            <p:nvPr/>
          </p:nvSpPr>
          <p:spPr bwMode="auto">
            <a:xfrm>
              <a:off x="3619" y="3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7" name="Freeform 561"/>
            <p:cNvSpPr>
              <a:spLocks/>
            </p:cNvSpPr>
            <p:nvPr/>
          </p:nvSpPr>
          <p:spPr bwMode="auto">
            <a:xfrm>
              <a:off x="3579" y="37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8" name="Freeform 562"/>
            <p:cNvSpPr>
              <a:spLocks/>
            </p:cNvSpPr>
            <p:nvPr/>
          </p:nvSpPr>
          <p:spPr bwMode="auto">
            <a:xfrm>
              <a:off x="3620" y="37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9" name="Freeform 563"/>
            <p:cNvSpPr>
              <a:spLocks/>
            </p:cNvSpPr>
            <p:nvPr/>
          </p:nvSpPr>
          <p:spPr bwMode="auto">
            <a:xfrm>
              <a:off x="3627" y="38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0" name="Freeform 564"/>
            <p:cNvSpPr>
              <a:spLocks/>
            </p:cNvSpPr>
            <p:nvPr/>
          </p:nvSpPr>
          <p:spPr bwMode="auto">
            <a:xfrm>
              <a:off x="3541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1" name="Freeform 565"/>
            <p:cNvSpPr>
              <a:spLocks/>
            </p:cNvSpPr>
            <p:nvPr/>
          </p:nvSpPr>
          <p:spPr bwMode="auto">
            <a:xfrm>
              <a:off x="3595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2" name="Freeform 566"/>
            <p:cNvSpPr>
              <a:spLocks/>
            </p:cNvSpPr>
            <p:nvPr/>
          </p:nvSpPr>
          <p:spPr bwMode="auto">
            <a:xfrm>
              <a:off x="3590" y="38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3" name="Freeform 567"/>
            <p:cNvSpPr>
              <a:spLocks/>
            </p:cNvSpPr>
            <p:nvPr/>
          </p:nvSpPr>
          <p:spPr bwMode="auto">
            <a:xfrm>
              <a:off x="3605" y="37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4" name="Freeform 568"/>
            <p:cNvSpPr>
              <a:spLocks/>
            </p:cNvSpPr>
            <p:nvPr/>
          </p:nvSpPr>
          <p:spPr bwMode="auto">
            <a:xfrm>
              <a:off x="3549" y="3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5" name="Freeform 569"/>
            <p:cNvSpPr>
              <a:spLocks/>
            </p:cNvSpPr>
            <p:nvPr/>
          </p:nvSpPr>
          <p:spPr bwMode="auto">
            <a:xfrm>
              <a:off x="393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6" name="Freeform 570"/>
            <p:cNvSpPr>
              <a:spLocks/>
            </p:cNvSpPr>
            <p:nvPr/>
          </p:nvSpPr>
          <p:spPr bwMode="auto">
            <a:xfrm>
              <a:off x="4128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7" name="Freeform 571"/>
            <p:cNvSpPr>
              <a:spLocks/>
            </p:cNvSpPr>
            <p:nvPr/>
          </p:nvSpPr>
          <p:spPr bwMode="auto">
            <a:xfrm>
              <a:off x="3867" y="3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8" name="Freeform 572"/>
            <p:cNvSpPr>
              <a:spLocks/>
            </p:cNvSpPr>
            <p:nvPr/>
          </p:nvSpPr>
          <p:spPr bwMode="auto">
            <a:xfrm>
              <a:off x="3581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9" name="Freeform 573"/>
            <p:cNvSpPr>
              <a:spLocks/>
            </p:cNvSpPr>
            <p:nvPr/>
          </p:nvSpPr>
          <p:spPr bwMode="auto">
            <a:xfrm>
              <a:off x="3576" y="3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0" name="Freeform 574"/>
            <p:cNvSpPr>
              <a:spLocks/>
            </p:cNvSpPr>
            <p:nvPr/>
          </p:nvSpPr>
          <p:spPr bwMode="auto">
            <a:xfrm>
              <a:off x="3728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1" name="Freeform 575"/>
            <p:cNvSpPr>
              <a:spLocks/>
            </p:cNvSpPr>
            <p:nvPr/>
          </p:nvSpPr>
          <p:spPr bwMode="auto">
            <a:xfrm>
              <a:off x="3688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2" name="Freeform 576"/>
            <p:cNvSpPr>
              <a:spLocks/>
            </p:cNvSpPr>
            <p:nvPr/>
          </p:nvSpPr>
          <p:spPr bwMode="auto">
            <a:xfrm>
              <a:off x="379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3" name="Freeform 577"/>
            <p:cNvSpPr>
              <a:spLocks/>
            </p:cNvSpPr>
            <p:nvPr/>
          </p:nvSpPr>
          <p:spPr bwMode="auto">
            <a:xfrm>
              <a:off x="3888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4" name="Freeform 578"/>
            <p:cNvSpPr>
              <a:spLocks/>
            </p:cNvSpPr>
            <p:nvPr/>
          </p:nvSpPr>
          <p:spPr bwMode="auto">
            <a:xfrm>
              <a:off x="3666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5" name="Freeform 579"/>
            <p:cNvSpPr>
              <a:spLocks/>
            </p:cNvSpPr>
            <p:nvPr/>
          </p:nvSpPr>
          <p:spPr bwMode="auto">
            <a:xfrm>
              <a:off x="3704" y="38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6" name="Freeform 580"/>
            <p:cNvSpPr>
              <a:spLocks/>
            </p:cNvSpPr>
            <p:nvPr/>
          </p:nvSpPr>
          <p:spPr bwMode="auto">
            <a:xfrm>
              <a:off x="4224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7" name="Freeform 581"/>
            <p:cNvSpPr>
              <a:spLocks/>
            </p:cNvSpPr>
            <p:nvPr/>
          </p:nvSpPr>
          <p:spPr bwMode="auto">
            <a:xfrm>
              <a:off x="374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8" name="Freeform 582"/>
            <p:cNvSpPr>
              <a:spLocks/>
            </p:cNvSpPr>
            <p:nvPr/>
          </p:nvSpPr>
          <p:spPr bwMode="auto">
            <a:xfrm>
              <a:off x="367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9" name="Freeform 583"/>
            <p:cNvSpPr>
              <a:spLocks/>
            </p:cNvSpPr>
            <p:nvPr/>
          </p:nvSpPr>
          <p:spPr bwMode="auto">
            <a:xfrm>
              <a:off x="379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0" name="Freeform 584"/>
            <p:cNvSpPr>
              <a:spLocks/>
            </p:cNvSpPr>
            <p:nvPr/>
          </p:nvSpPr>
          <p:spPr bwMode="auto">
            <a:xfrm>
              <a:off x="4224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1" name="Freeform 585"/>
            <p:cNvSpPr>
              <a:spLocks/>
            </p:cNvSpPr>
            <p:nvPr/>
          </p:nvSpPr>
          <p:spPr bwMode="auto">
            <a:xfrm>
              <a:off x="3652" y="37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2" name="Freeform 586"/>
            <p:cNvSpPr>
              <a:spLocks/>
            </p:cNvSpPr>
            <p:nvPr/>
          </p:nvSpPr>
          <p:spPr bwMode="auto">
            <a:xfrm>
              <a:off x="403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3" name="Freeform 587"/>
            <p:cNvSpPr>
              <a:spLocks/>
            </p:cNvSpPr>
            <p:nvPr/>
          </p:nvSpPr>
          <p:spPr bwMode="auto">
            <a:xfrm>
              <a:off x="3685" y="37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4" name="Freeform 588"/>
            <p:cNvSpPr>
              <a:spLocks/>
            </p:cNvSpPr>
            <p:nvPr/>
          </p:nvSpPr>
          <p:spPr bwMode="auto">
            <a:xfrm>
              <a:off x="4080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5" name="Freeform 589"/>
            <p:cNvSpPr>
              <a:spLocks/>
            </p:cNvSpPr>
            <p:nvPr/>
          </p:nvSpPr>
          <p:spPr bwMode="auto">
            <a:xfrm>
              <a:off x="3531" y="37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6" name="Freeform 590"/>
            <p:cNvSpPr>
              <a:spLocks/>
            </p:cNvSpPr>
            <p:nvPr/>
          </p:nvSpPr>
          <p:spPr bwMode="auto">
            <a:xfrm>
              <a:off x="3878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7" name="Freeform 591"/>
            <p:cNvSpPr>
              <a:spLocks/>
            </p:cNvSpPr>
            <p:nvPr/>
          </p:nvSpPr>
          <p:spPr bwMode="auto">
            <a:xfrm>
              <a:off x="3524" y="3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8" name="Freeform 592"/>
            <p:cNvSpPr>
              <a:spLocks/>
            </p:cNvSpPr>
            <p:nvPr/>
          </p:nvSpPr>
          <p:spPr bwMode="auto">
            <a:xfrm>
              <a:off x="3656" y="39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9" name="Freeform 593"/>
            <p:cNvSpPr>
              <a:spLocks/>
            </p:cNvSpPr>
            <p:nvPr/>
          </p:nvSpPr>
          <p:spPr bwMode="auto">
            <a:xfrm>
              <a:off x="3616" y="39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0" name="Freeform 594"/>
            <p:cNvSpPr>
              <a:spLocks/>
            </p:cNvSpPr>
            <p:nvPr/>
          </p:nvSpPr>
          <p:spPr bwMode="auto">
            <a:xfrm>
              <a:off x="3936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1" name="Freeform 595"/>
            <p:cNvSpPr>
              <a:spLocks/>
            </p:cNvSpPr>
            <p:nvPr/>
          </p:nvSpPr>
          <p:spPr bwMode="auto">
            <a:xfrm>
              <a:off x="3664" y="40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2" name="Freeform 596"/>
            <p:cNvSpPr>
              <a:spLocks/>
            </p:cNvSpPr>
            <p:nvPr/>
          </p:nvSpPr>
          <p:spPr bwMode="auto">
            <a:xfrm>
              <a:off x="3578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3" name="Freeform 597"/>
            <p:cNvSpPr>
              <a:spLocks/>
            </p:cNvSpPr>
            <p:nvPr/>
          </p:nvSpPr>
          <p:spPr bwMode="auto">
            <a:xfrm>
              <a:off x="3632" y="39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4" name="Freeform 598"/>
            <p:cNvSpPr>
              <a:spLocks/>
            </p:cNvSpPr>
            <p:nvPr/>
          </p:nvSpPr>
          <p:spPr bwMode="auto">
            <a:xfrm>
              <a:off x="3627" y="40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5" name="Freeform 599"/>
            <p:cNvSpPr>
              <a:spLocks/>
            </p:cNvSpPr>
            <p:nvPr/>
          </p:nvSpPr>
          <p:spPr bwMode="auto">
            <a:xfrm>
              <a:off x="3642" y="38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6" name="Freeform 600"/>
            <p:cNvSpPr>
              <a:spLocks/>
            </p:cNvSpPr>
            <p:nvPr/>
          </p:nvSpPr>
          <p:spPr bwMode="auto">
            <a:xfrm>
              <a:off x="3586" y="39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7" name="Freeform 601"/>
            <p:cNvSpPr>
              <a:spLocks/>
            </p:cNvSpPr>
            <p:nvPr/>
          </p:nvSpPr>
          <p:spPr bwMode="auto">
            <a:xfrm>
              <a:off x="3643" y="38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8" name="Freeform 602"/>
            <p:cNvSpPr>
              <a:spLocks/>
            </p:cNvSpPr>
            <p:nvPr/>
          </p:nvSpPr>
          <p:spPr bwMode="auto">
            <a:xfrm>
              <a:off x="3650" y="39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9" name="Freeform 603"/>
            <p:cNvSpPr>
              <a:spLocks/>
            </p:cNvSpPr>
            <p:nvPr/>
          </p:nvSpPr>
          <p:spPr bwMode="auto">
            <a:xfrm>
              <a:off x="3564" y="39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0" name="Freeform 604"/>
            <p:cNvSpPr>
              <a:spLocks/>
            </p:cNvSpPr>
            <p:nvPr/>
          </p:nvSpPr>
          <p:spPr bwMode="auto">
            <a:xfrm>
              <a:off x="3618" y="39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1" name="Freeform 605"/>
            <p:cNvSpPr>
              <a:spLocks/>
            </p:cNvSpPr>
            <p:nvPr/>
          </p:nvSpPr>
          <p:spPr bwMode="auto">
            <a:xfrm>
              <a:off x="3613" y="39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2" name="Freeform 606"/>
            <p:cNvSpPr>
              <a:spLocks/>
            </p:cNvSpPr>
            <p:nvPr/>
          </p:nvSpPr>
          <p:spPr bwMode="auto">
            <a:xfrm>
              <a:off x="3792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3" name="Freeform 607"/>
            <p:cNvSpPr>
              <a:spLocks/>
            </p:cNvSpPr>
            <p:nvPr/>
          </p:nvSpPr>
          <p:spPr bwMode="auto">
            <a:xfrm>
              <a:off x="3725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4" name="Freeform 608"/>
            <p:cNvSpPr>
              <a:spLocks/>
            </p:cNvSpPr>
            <p:nvPr/>
          </p:nvSpPr>
          <p:spPr bwMode="auto">
            <a:xfrm>
              <a:off x="3792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5" name="Freeform 609"/>
            <p:cNvSpPr>
              <a:spLocks/>
            </p:cNvSpPr>
            <p:nvPr/>
          </p:nvSpPr>
          <p:spPr bwMode="auto">
            <a:xfrm>
              <a:off x="3703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6" name="Freeform 610"/>
            <p:cNvSpPr>
              <a:spLocks/>
            </p:cNvSpPr>
            <p:nvPr/>
          </p:nvSpPr>
          <p:spPr bwMode="auto">
            <a:xfrm>
              <a:off x="3741" y="40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7" name="Freeform 611"/>
            <p:cNvSpPr>
              <a:spLocks/>
            </p:cNvSpPr>
            <p:nvPr/>
          </p:nvSpPr>
          <p:spPr bwMode="auto">
            <a:xfrm>
              <a:off x="3736" y="40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8" name="Freeform 612"/>
            <p:cNvSpPr>
              <a:spLocks/>
            </p:cNvSpPr>
            <p:nvPr/>
          </p:nvSpPr>
          <p:spPr bwMode="auto">
            <a:xfrm>
              <a:off x="3751" y="39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9" name="Freeform 613"/>
            <p:cNvSpPr>
              <a:spLocks/>
            </p:cNvSpPr>
            <p:nvPr/>
          </p:nvSpPr>
          <p:spPr bwMode="auto">
            <a:xfrm>
              <a:off x="3711" y="38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0" name="Freeform 614"/>
            <p:cNvSpPr>
              <a:spLocks/>
            </p:cNvSpPr>
            <p:nvPr/>
          </p:nvSpPr>
          <p:spPr bwMode="auto">
            <a:xfrm>
              <a:off x="3792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1" name="Freeform 615"/>
            <p:cNvSpPr>
              <a:spLocks/>
            </p:cNvSpPr>
            <p:nvPr/>
          </p:nvSpPr>
          <p:spPr bwMode="auto">
            <a:xfrm>
              <a:off x="3840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2" name="Freeform 616"/>
            <p:cNvSpPr>
              <a:spLocks/>
            </p:cNvSpPr>
            <p:nvPr/>
          </p:nvSpPr>
          <p:spPr bwMode="auto">
            <a:xfrm>
              <a:off x="3689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3" name="Freeform 617"/>
            <p:cNvSpPr>
              <a:spLocks/>
            </p:cNvSpPr>
            <p:nvPr/>
          </p:nvSpPr>
          <p:spPr bwMode="auto">
            <a:xfrm>
              <a:off x="3727" y="39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4" name="Freeform 618"/>
            <p:cNvSpPr>
              <a:spLocks/>
            </p:cNvSpPr>
            <p:nvPr/>
          </p:nvSpPr>
          <p:spPr bwMode="auto">
            <a:xfrm>
              <a:off x="3722" y="39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5" name="Freeform 619"/>
            <p:cNvSpPr>
              <a:spLocks/>
            </p:cNvSpPr>
            <p:nvPr/>
          </p:nvSpPr>
          <p:spPr bwMode="auto">
            <a:xfrm>
              <a:off x="3567" y="39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6" name="Freeform 620"/>
            <p:cNvSpPr>
              <a:spLocks/>
            </p:cNvSpPr>
            <p:nvPr/>
          </p:nvSpPr>
          <p:spPr bwMode="auto">
            <a:xfrm>
              <a:off x="4025" y="34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7" name="Freeform 621"/>
            <p:cNvSpPr>
              <a:spLocks/>
            </p:cNvSpPr>
            <p:nvPr/>
          </p:nvSpPr>
          <p:spPr bwMode="auto">
            <a:xfrm>
              <a:off x="3908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8" name="Freeform 622"/>
            <p:cNvSpPr>
              <a:spLocks/>
            </p:cNvSpPr>
            <p:nvPr/>
          </p:nvSpPr>
          <p:spPr bwMode="auto">
            <a:xfrm>
              <a:off x="3915" y="40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9" name="Freeform 623"/>
            <p:cNvSpPr>
              <a:spLocks/>
            </p:cNvSpPr>
            <p:nvPr/>
          </p:nvSpPr>
          <p:spPr bwMode="auto">
            <a:xfrm>
              <a:off x="3543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0" name="Freeform 624"/>
            <p:cNvSpPr>
              <a:spLocks/>
            </p:cNvSpPr>
            <p:nvPr/>
          </p:nvSpPr>
          <p:spPr bwMode="auto">
            <a:xfrm>
              <a:off x="3538" y="40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1" name="Freeform 625"/>
            <p:cNvSpPr>
              <a:spLocks/>
            </p:cNvSpPr>
            <p:nvPr/>
          </p:nvSpPr>
          <p:spPr bwMode="auto">
            <a:xfrm>
              <a:off x="3553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2" name="Freeform 626"/>
            <p:cNvSpPr>
              <a:spLocks/>
            </p:cNvSpPr>
            <p:nvPr/>
          </p:nvSpPr>
          <p:spPr bwMode="auto">
            <a:xfrm>
              <a:off x="3894" y="38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3" name="Freeform 627"/>
            <p:cNvSpPr>
              <a:spLocks/>
            </p:cNvSpPr>
            <p:nvPr/>
          </p:nvSpPr>
          <p:spPr bwMode="auto">
            <a:xfrm>
              <a:off x="3901" y="39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4" name="Freeform 628"/>
            <p:cNvSpPr>
              <a:spLocks/>
            </p:cNvSpPr>
            <p:nvPr/>
          </p:nvSpPr>
          <p:spPr bwMode="auto">
            <a:xfrm>
              <a:off x="3529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5" name="Freeform 629"/>
            <p:cNvSpPr>
              <a:spLocks/>
            </p:cNvSpPr>
            <p:nvPr/>
          </p:nvSpPr>
          <p:spPr bwMode="auto">
            <a:xfrm>
              <a:off x="4022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6" name="Freeform 630"/>
            <p:cNvSpPr>
              <a:spLocks/>
            </p:cNvSpPr>
            <p:nvPr/>
          </p:nvSpPr>
          <p:spPr bwMode="auto">
            <a:xfrm>
              <a:off x="4042" y="35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7" name="Freeform 631"/>
            <p:cNvSpPr>
              <a:spLocks/>
            </p:cNvSpPr>
            <p:nvPr/>
          </p:nvSpPr>
          <p:spPr bwMode="auto">
            <a:xfrm>
              <a:off x="3925" y="40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8" name="Freeform 632"/>
            <p:cNvSpPr>
              <a:spLocks/>
            </p:cNvSpPr>
            <p:nvPr/>
          </p:nvSpPr>
          <p:spPr bwMode="auto">
            <a:xfrm>
              <a:off x="4074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9" name="Freeform 633"/>
            <p:cNvSpPr>
              <a:spLocks/>
            </p:cNvSpPr>
            <p:nvPr/>
          </p:nvSpPr>
          <p:spPr bwMode="auto">
            <a:xfrm>
              <a:off x="4042" y="3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0" name="Freeform 634"/>
            <p:cNvSpPr>
              <a:spLocks/>
            </p:cNvSpPr>
            <p:nvPr/>
          </p:nvSpPr>
          <p:spPr bwMode="auto">
            <a:xfrm>
              <a:off x="4037" y="36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1" name="Freeform 635"/>
            <p:cNvSpPr>
              <a:spLocks/>
            </p:cNvSpPr>
            <p:nvPr/>
          </p:nvSpPr>
          <p:spPr bwMode="auto">
            <a:xfrm>
              <a:off x="384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2" name="Freeform 636"/>
            <p:cNvSpPr>
              <a:spLocks/>
            </p:cNvSpPr>
            <p:nvPr/>
          </p:nvSpPr>
          <p:spPr bwMode="auto">
            <a:xfrm>
              <a:off x="3936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3" name="Freeform 637"/>
            <p:cNvSpPr>
              <a:spLocks/>
            </p:cNvSpPr>
            <p:nvPr/>
          </p:nvSpPr>
          <p:spPr bwMode="auto">
            <a:xfrm>
              <a:off x="3672" y="33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4" name="Freeform 638"/>
            <p:cNvSpPr>
              <a:spLocks/>
            </p:cNvSpPr>
            <p:nvPr/>
          </p:nvSpPr>
          <p:spPr bwMode="auto">
            <a:xfrm>
              <a:off x="3710" y="3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5" name="Freeform 639"/>
            <p:cNvSpPr>
              <a:spLocks/>
            </p:cNvSpPr>
            <p:nvPr/>
          </p:nvSpPr>
          <p:spPr bwMode="auto">
            <a:xfrm>
              <a:off x="3705" y="34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6" name="Freeform 640"/>
            <p:cNvSpPr>
              <a:spLocks/>
            </p:cNvSpPr>
            <p:nvPr/>
          </p:nvSpPr>
          <p:spPr bwMode="auto">
            <a:xfrm>
              <a:off x="3936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7" name="Freeform 641"/>
            <p:cNvSpPr>
              <a:spLocks/>
            </p:cNvSpPr>
            <p:nvPr/>
          </p:nvSpPr>
          <p:spPr bwMode="auto">
            <a:xfrm>
              <a:off x="3622" y="3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8" name="Freeform 642"/>
            <p:cNvSpPr>
              <a:spLocks/>
            </p:cNvSpPr>
            <p:nvPr/>
          </p:nvSpPr>
          <p:spPr bwMode="auto">
            <a:xfrm>
              <a:off x="3663" y="35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9" name="Freeform 643"/>
            <p:cNvSpPr>
              <a:spLocks/>
            </p:cNvSpPr>
            <p:nvPr/>
          </p:nvSpPr>
          <p:spPr bwMode="auto">
            <a:xfrm>
              <a:off x="4265" y="39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0" name="Freeform 644"/>
            <p:cNvSpPr>
              <a:spLocks/>
            </p:cNvSpPr>
            <p:nvPr/>
          </p:nvSpPr>
          <p:spPr bwMode="auto">
            <a:xfrm>
              <a:off x="3648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1" name="Freeform 645"/>
            <p:cNvSpPr>
              <a:spLocks/>
            </p:cNvSpPr>
            <p:nvPr/>
          </p:nvSpPr>
          <p:spPr bwMode="auto">
            <a:xfrm>
              <a:off x="3592" y="34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2" name="Freeform 646"/>
            <p:cNvSpPr>
              <a:spLocks/>
            </p:cNvSpPr>
            <p:nvPr/>
          </p:nvSpPr>
          <p:spPr bwMode="auto">
            <a:xfrm>
              <a:off x="3649" y="3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3" name="Freeform 647"/>
            <p:cNvSpPr>
              <a:spLocks/>
            </p:cNvSpPr>
            <p:nvPr/>
          </p:nvSpPr>
          <p:spPr bwMode="auto">
            <a:xfrm>
              <a:off x="3936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4" name="Freeform 648"/>
            <p:cNvSpPr>
              <a:spLocks/>
            </p:cNvSpPr>
            <p:nvPr/>
          </p:nvSpPr>
          <p:spPr bwMode="auto">
            <a:xfrm>
              <a:off x="4085" y="35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5" name="Freeform 649"/>
            <p:cNvSpPr>
              <a:spLocks/>
            </p:cNvSpPr>
            <p:nvPr/>
          </p:nvSpPr>
          <p:spPr bwMode="auto">
            <a:xfrm>
              <a:off x="3984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6" name="Freeform 650"/>
            <p:cNvSpPr>
              <a:spLocks/>
            </p:cNvSpPr>
            <p:nvPr/>
          </p:nvSpPr>
          <p:spPr bwMode="auto">
            <a:xfrm>
              <a:off x="3619" y="34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7" name="Freeform 651"/>
            <p:cNvSpPr>
              <a:spLocks/>
            </p:cNvSpPr>
            <p:nvPr/>
          </p:nvSpPr>
          <p:spPr bwMode="auto">
            <a:xfrm>
              <a:off x="3840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8" name="Freeform 652"/>
            <p:cNvSpPr>
              <a:spLocks/>
            </p:cNvSpPr>
            <p:nvPr/>
          </p:nvSpPr>
          <p:spPr bwMode="auto">
            <a:xfrm>
              <a:off x="3731" y="3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9" name="Freeform 653"/>
            <p:cNvSpPr>
              <a:spLocks/>
            </p:cNvSpPr>
            <p:nvPr/>
          </p:nvSpPr>
          <p:spPr bwMode="auto">
            <a:xfrm>
              <a:off x="3772" y="3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0" name="Freeform 654"/>
            <p:cNvSpPr>
              <a:spLocks/>
            </p:cNvSpPr>
            <p:nvPr/>
          </p:nvSpPr>
          <p:spPr bwMode="auto">
            <a:xfrm>
              <a:off x="3888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1" name="Freeform 655"/>
            <p:cNvSpPr>
              <a:spLocks/>
            </p:cNvSpPr>
            <p:nvPr/>
          </p:nvSpPr>
          <p:spPr bwMode="auto">
            <a:xfrm>
              <a:off x="4158" y="37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2" name="Freeform 656"/>
            <p:cNvSpPr>
              <a:spLocks/>
            </p:cNvSpPr>
            <p:nvPr/>
          </p:nvSpPr>
          <p:spPr bwMode="auto">
            <a:xfrm>
              <a:off x="3758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3" name="Freeform 657"/>
            <p:cNvSpPr>
              <a:spLocks/>
            </p:cNvSpPr>
            <p:nvPr/>
          </p:nvSpPr>
          <p:spPr bwMode="auto">
            <a:xfrm>
              <a:off x="3840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4" name="Freeform 658"/>
            <p:cNvSpPr>
              <a:spLocks/>
            </p:cNvSpPr>
            <p:nvPr/>
          </p:nvSpPr>
          <p:spPr bwMode="auto">
            <a:xfrm>
              <a:off x="3695" y="34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5" name="Freeform 659"/>
            <p:cNvSpPr>
              <a:spLocks/>
            </p:cNvSpPr>
            <p:nvPr/>
          </p:nvSpPr>
          <p:spPr bwMode="auto">
            <a:xfrm>
              <a:off x="3888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6" name="Freeform 660"/>
            <p:cNvSpPr>
              <a:spLocks/>
            </p:cNvSpPr>
            <p:nvPr/>
          </p:nvSpPr>
          <p:spPr bwMode="auto">
            <a:xfrm>
              <a:off x="3888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7" name="Freeform 661"/>
            <p:cNvSpPr>
              <a:spLocks/>
            </p:cNvSpPr>
            <p:nvPr/>
          </p:nvSpPr>
          <p:spPr bwMode="auto">
            <a:xfrm>
              <a:off x="4088" y="35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8" name="Freeform 662"/>
            <p:cNvSpPr>
              <a:spLocks/>
            </p:cNvSpPr>
            <p:nvPr/>
          </p:nvSpPr>
          <p:spPr bwMode="auto">
            <a:xfrm>
              <a:off x="3574" y="35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9" name="Freeform 663"/>
            <p:cNvSpPr>
              <a:spLocks/>
            </p:cNvSpPr>
            <p:nvPr/>
          </p:nvSpPr>
          <p:spPr bwMode="auto">
            <a:xfrm>
              <a:off x="3559" y="34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0" name="Freeform 664"/>
            <p:cNvSpPr>
              <a:spLocks/>
            </p:cNvSpPr>
            <p:nvPr/>
          </p:nvSpPr>
          <p:spPr bwMode="auto">
            <a:xfrm>
              <a:off x="4080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1" name="Freeform 665"/>
            <p:cNvSpPr>
              <a:spLocks/>
            </p:cNvSpPr>
            <p:nvPr/>
          </p:nvSpPr>
          <p:spPr bwMode="auto">
            <a:xfrm>
              <a:off x="3567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2" name="Freeform 666"/>
            <p:cNvSpPr>
              <a:spLocks/>
            </p:cNvSpPr>
            <p:nvPr/>
          </p:nvSpPr>
          <p:spPr bwMode="auto">
            <a:xfrm>
              <a:off x="3440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3" name="Freeform 667"/>
            <p:cNvSpPr>
              <a:spLocks/>
            </p:cNvSpPr>
            <p:nvPr/>
          </p:nvSpPr>
          <p:spPr bwMode="auto">
            <a:xfrm>
              <a:off x="3408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4" name="Freeform 668"/>
            <p:cNvSpPr>
              <a:spLocks/>
            </p:cNvSpPr>
            <p:nvPr/>
          </p:nvSpPr>
          <p:spPr bwMode="auto">
            <a:xfrm>
              <a:off x="3403" y="35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5" name="Freeform 669"/>
            <p:cNvSpPr>
              <a:spLocks/>
            </p:cNvSpPr>
            <p:nvPr/>
          </p:nvSpPr>
          <p:spPr bwMode="auto">
            <a:xfrm>
              <a:off x="3541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6" name="Freeform 670"/>
            <p:cNvSpPr>
              <a:spLocks/>
            </p:cNvSpPr>
            <p:nvPr/>
          </p:nvSpPr>
          <p:spPr bwMode="auto">
            <a:xfrm>
              <a:off x="3549" y="35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7" name="Freeform 671"/>
            <p:cNvSpPr>
              <a:spLocks/>
            </p:cNvSpPr>
            <p:nvPr/>
          </p:nvSpPr>
          <p:spPr bwMode="auto">
            <a:xfrm>
              <a:off x="3479" y="35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8" name="Freeform 672"/>
            <p:cNvSpPr>
              <a:spLocks/>
            </p:cNvSpPr>
            <p:nvPr/>
          </p:nvSpPr>
          <p:spPr bwMode="auto">
            <a:xfrm>
              <a:off x="4144" y="38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9" name="Freeform 673"/>
            <p:cNvSpPr>
              <a:spLocks/>
            </p:cNvSpPr>
            <p:nvPr/>
          </p:nvSpPr>
          <p:spPr bwMode="auto">
            <a:xfrm>
              <a:off x="3512" y="35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0" name="Freeform 674"/>
            <p:cNvSpPr>
              <a:spLocks/>
            </p:cNvSpPr>
            <p:nvPr/>
          </p:nvSpPr>
          <p:spPr bwMode="auto">
            <a:xfrm>
              <a:off x="3469" y="3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1" name="Freeform 675"/>
            <p:cNvSpPr>
              <a:spLocks/>
            </p:cNvSpPr>
            <p:nvPr/>
          </p:nvSpPr>
          <p:spPr bwMode="auto">
            <a:xfrm>
              <a:off x="3429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2" name="Freeform 676"/>
            <p:cNvSpPr>
              <a:spLocks/>
            </p:cNvSpPr>
            <p:nvPr/>
          </p:nvSpPr>
          <p:spPr bwMode="auto">
            <a:xfrm>
              <a:off x="408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3" name="Freeform 677"/>
            <p:cNvSpPr>
              <a:spLocks/>
            </p:cNvSpPr>
            <p:nvPr/>
          </p:nvSpPr>
          <p:spPr bwMode="auto">
            <a:xfrm>
              <a:off x="3445" y="3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4" name="Freeform 678"/>
            <p:cNvSpPr>
              <a:spLocks/>
            </p:cNvSpPr>
            <p:nvPr/>
          </p:nvSpPr>
          <p:spPr bwMode="auto">
            <a:xfrm>
              <a:off x="3455" y="3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5" name="Freeform 679"/>
            <p:cNvSpPr>
              <a:spLocks/>
            </p:cNvSpPr>
            <p:nvPr/>
          </p:nvSpPr>
          <p:spPr bwMode="auto">
            <a:xfrm>
              <a:off x="3399" y="3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6" name="Freeform 680"/>
            <p:cNvSpPr>
              <a:spLocks/>
            </p:cNvSpPr>
            <p:nvPr/>
          </p:nvSpPr>
          <p:spPr bwMode="auto">
            <a:xfrm>
              <a:off x="3456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7" name="Freeform 681"/>
            <p:cNvSpPr>
              <a:spLocks/>
            </p:cNvSpPr>
            <p:nvPr/>
          </p:nvSpPr>
          <p:spPr bwMode="auto">
            <a:xfrm>
              <a:off x="3463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8" name="Freeform 682"/>
            <p:cNvSpPr>
              <a:spLocks/>
            </p:cNvSpPr>
            <p:nvPr/>
          </p:nvSpPr>
          <p:spPr bwMode="auto">
            <a:xfrm>
              <a:off x="4145" y="3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9" name="Freeform 683"/>
            <p:cNvSpPr>
              <a:spLocks/>
            </p:cNvSpPr>
            <p:nvPr/>
          </p:nvSpPr>
          <p:spPr bwMode="auto">
            <a:xfrm>
              <a:off x="3431" y="35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0" name="Freeform 684"/>
            <p:cNvSpPr>
              <a:spLocks/>
            </p:cNvSpPr>
            <p:nvPr/>
          </p:nvSpPr>
          <p:spPr bwMode="auto">
            <a:xfrm>
              <a:off x="3426" y="36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1" name="Freeform 685"/>
            <p:cNvSpPr>
              <a:spLocks/>
            </p:cNvSpPr>
            <p:nvPr/>
          </p:nvSpPr>
          <p:spPr bwMode="auto">
            <a:xfrm>
              <a:off x="417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2" name="Freeform 686"/>
            <p:cNvSpPr>
              <a:spLocks/>
            </p:cNvSpPr>
            <p:nvPr/>
          </p:nvSpPr>
          <p:spPr bwMode="auto">
            <a:xfrm>
              <a:off x="3538" y="36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3" name="Freeform 687"/>
            <p:cNvSpPr>
              <a:spLocks/>
            </p:cNvSpPr>
            <p:nvPr/>
          </p:nvSpPr>
          <p:spPr bwMode="auto">
            <a:xfrm>
              <a:off x="4094" y="36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4" name="Freeform 688"/>
            <p:cNvSpPr>
              <a:spLocks/>
            </p:cNvSpPr>
            <p:nvPr/>
          </p:nvSpPr>
          <p:spPr bwMode="auto">
            <a:xfrm>
              <a:off x="4079" y="35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5" name="Freeform 689"/>
            <p:cNvSpPr>
              <a:spLocks/>
            </p:cNvSpPr>
            <p:nvPr/>
          </p:nvSpPr>
          <p:spPr bwMode="auto">
            <a:xfrm>
              <a:off x="4151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6" name="Freeform 690"/>
            <p:cNvSpPr>
              <a:spLocks/>
            </p:cNvSpPr>
            <p:nvPr/>
          </p:nvSpPr>
          <p:spPr bwMode="auto">
            <a:xfrm>
              <a:off x="3565" y="35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7" name="Freeform 691"/>
            <p:cNvSpPr>
              <a:spLocks/>
            </p:cNvSpPr>
            <p:nvPr/>
          </p:nvSpPr>
          <p:spPr bwMode="auto">
            <a:xfrm>
              <a:off x="3572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8" name="Freeform 692"/>
            <p:cNvSpPr>
              <a:spLocks/>
            </p:cNvSpPr>
            <p:nvPr/>
          </p:nvSpPr>
          <p:spPr bwMode="auto">
            <a:xfrm>
              <a:off x="3502" y="36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9" name="Freeform 693"/>
            <p:cNvSpPr>
              <a:spLocks/>
            </p:cNvSpPr>
            <p:nvPr/>
          </p:nvSpPr>
          <p:spPr bwMode="auto">
            <a:xfrm>
              <a:off x="3540" y="35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0" name="Freeform 694"/>
            <p:cNvSpPr>
              <a:spLocks/>
            </p:cNvSpPr>
            <p:nvPr/>
          </p:nvSpPr>
          <p:spPr bwMode="auto">
            <a:xfrm>
              <a:off x="3535" y="36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1" name="Freeform 695"/>
            <p:cNvSpPr>
              <a:spLocks/>
            </p:cNvSpPr>
            <p:nvPr/>
          </p:nvSpPr>
          <p:spPr bwMode="auto">
            <a:xfrm>
              <a:off x="4148" y="3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2" name="Freeform 696"/>
            <p:cNvSpPr>
              <a:spLocks/>
            </p:cNvSpPr>
            <p:nvPr/>
          </p:nvSpPr>
          <p:spPr bwMode="auto">
            <a:xfrm>
              <a:off x="3381" y="3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3" name="Freeform 697"/>
            <p:cNvSpPr>
              <a:spLocks/>
            </p:cNvSpPr>
            <p:nvPr/>
          </p:nvSpPr>
          <p:spPr bwMode="auto">
            <a:xfrm>
              <a:off x="3366" y="35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4" name="Freeform 698"/>
            <p:cNvSpPr>
              <a:spLocks/>
            </p:cNvSpPr>
            <p:nvPr/>
          </p:nvSpPr>
          <p:spPr bwMode="auto">
            <a:xfrm>
              <a:off x="4135" y="35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5" name="Freeform 699"/>
            <p:cNvSpPr>
              <a:spLocks/>
            </p:cNvSpPr>
            <p:nvPr/>
          </p:nvSpPr>
          <p:spPr bwMode="auto">
            <a:xfrm>
              <a:off x="3374" y="3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6" name="Freeform 700"/>
            <p:cNvSpPr>
              <a:spLocks/>
            </p:cNvSpPr>
            <p:nvPr/>
          </p:nvSpPr>
          <p:spPr bwMode="auto">
            <a:xfrm>
              <a:off x="3385" y="3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7" name="Freeform 701"/>
            <p:cNvSpPr>
              <a:spLocks/>
            </p:cNvSpPr>
            <p:nvPr/>
          </p:nvSpPr>
          <p:spPr bwMode="auto">
            <a:xfrm>
              <a:off x="3353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8" name="Freeform 702"/>
            <p:cNvSpPr>
              <a:spLocks/>
            </p:cNvSpPr>
            <p:nvPr/>
          </p:nvSpPr>
          <p:spPr bwMode="auto">
            <a:xfrm>
              <a:off x="3348" y="3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9" name="Freeform 703"/>
            <p:cNvSpPr>
              <a:spLocks/>
            </p:cNvSpPr>
            <p:nvPr/>
          </p:nvSpPr>
          <p:spPr bwMode="auto">
            <a:xfrm>
              <a:off x="3984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0" name="Freeform 704"/>
            <p:cNvSpPr>
              <a:spLocks/>
            </p:cNvSpPr>
            <p:nvPr/>
          </p:nvSpPr>
          <p:spPr bwMode="auto">
            <a:xfrm>
              <a:off x="3494" y="3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1" name="Freeform 705"/>
            <p:cNvSpPr>
              <a:spLocks/>
            </p:cNvSpPr>
            <p:nvPr/>
          </p:nvSpPr>
          <p:spPr bwMode="auto">
            <a:xfrm>
              <a:off x="3424" y="38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2" name="Freeform 706"/>
            <p:cNvSpPr>
              <a:spLocks/>
            </p:cNvSpPr>
            <p:nvPr/>
          </p:nvSpPr>
          <p:spPr bwMode="auto">
            <a:xfrm>
              <a:off x="3462" y="3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3" name="Freeform 707"/>
            <p:cNvSpPr>
              <a:spLocks/>
            </p:cNvSpPr>
            <p:nvPr/>
          </p:nvSpPr>
          <p:spPr bwMode="auto">
            <a:xfrm>
              <a:off x="4218" y="3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4" name="Freeform 708"/>
            <p:cNvSpPr>
              <a:spLocks/>
            </p:cNvSpPr>
            <p:nvPr/>
          </p:nvSpPr>
          <p:spPr bwMode="auto">
            <a:xfrm>
              <a:off x="4182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5" name="Freeform 709"/>
            <p:cNvSpPr>
              <a:spLocks/>
            </p:cNvSpPr>
            <p:nvPr/>
          </p:nvSpPr>
          <p:spPr bwMode="auto">
            <a:xfrm>
              <a:off x="3374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6" name="Freeform 710"/>
            <p:cNvSpPr>
              <a:spLocks/>
            </p:cNvSpPr>
            <p:nvPr/>
          </p:nvSpPr>
          <p:spPr bwMode="auto">
            <a:xfrm>
              <a:off x="3415" y="39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7" name="Freeform 711"/>
            <p:cNvSpPr>
              <a:spLocks/>
            </p:cNvSpPr>
            <p:nvPr/>
          </p:nvSpPr>
          <p:spPr bwMode="auto">
            <a:xfrm>
              <a:off x="3390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8" name="Freeform 712"/>
            <p:cNvSpPr>
              <a:spLocks/>
            </p:cNvSpPr>
            <p:nvPr/>
          </p:nvSpPr>
          <p:spPr bwMode="auto">
            <a:xfrm>
              <a:off x="3400" y="39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9" name="Freeform 713"/>
            <p:cNvSpPr>
              <a:spLocks/>
            </p:cNvSpPr>
            <p:nvPr/>
          </p:nvSpPr>
          <p:spPr bwMode="auto">
            <a:xfrm>
              <a:off x="3344" y="39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0" name="Freeform 714"/>
            <p:cNvSpPr>
              <a:spLocks/>
            </p:cNvSpPr>
            <p:nvPr/>
          </p:nvSpPr>
          <p:spPr bwMode="auto">
            <a:xfrm>
              <a:off x="4169" y="38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1" name="Freeform 715"/>
            <p:cNvSpPr>
              <a:spLocks/>
            </p:cNvSpPr>
            <p:nvPr/>
          </p:nvSpPr>
          <p:spPr bwMode="auto">
            <a:xfrm>
              <a:off x="4176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2" name="Freeform 716"/>
            <p:cNvSpPr>
              <a:spLocks/>
            </p:cNvSpPr>
            <p:nvPr/>
          </p:nvSpPr>
          <p:spPr bwMode="auto">
            <a:xfrm>
              <a:off x="3322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3" name="Freeform 717"/>
            <p:cNvSpPr>
              <a:spLocks/>
            </p:cNvSpPr>
            <p:nvPr/>
          </p:nvSpPr>
          <p:spPr bwMode="auto">
            <a:xfrm>
              <a:off x="3376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4" name="Freeform 718"/>
            <p:cNvSpPr>
              <a:spLocks/>
            </p:cNvSpPr>
            <p:nvPr/>
          </p:nvSpPr>
          <p:spPr bwMode="auto">
            <a:xfrm>
              <a:off x="3371" y="39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5" name="Freeform 719"/>
            <p:cNvSpPr>
              <a:spLocks/>
            </p:cNvSpPr>
            <p:nvPr/>
          </p:nvSpPr>
          <p:spPr bwMode="auto">
            <a:xfrm>
              <a:off x="4021" y="3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6" name="Freeform 720"/>
            <p:cNvSpPr>
              <a:spLocks/>
            </p:cNvSpPr>
            <p:nvPr/>
          </p:nvSpPr>
          <p:spPr bwMode="auto">
            <a:xfrm>
              <a:off x="3483" y="39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7" name="Freeform 721"/>
            <p:cNvSpPr>
              <a:spLocks/>
            </p:cNvSpPr>
            <p:nvPr/>
          </p:nvSpPr>
          <p:spPr bwMode="auto">
            <a:xfrm>
              <a:off x="3524" y="39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8" name="Freeform 722"/>
            <p:cNvSpPr>
              <a:spLocks/>
            </p:cNvSpPr>
            <p:nvPr/>
          </p:nvSpPr>
          <p:spPr bwMode="auto">
            <a:xfrm>
              <a:off x="3509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9" name="Freeform 723"/>
            <p:cNvSpPr>
              <a:spLocks/>
            </p:cNvSpPr>
            <p:nvPr/>
          </p:nvSpPr>
          <p:spPr bwMode="auto">
            <a:xfrm>
              <a:off x="3469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0" name="Freeform 724"/>
            <p:cNvSpPr>
              <a:spLocks/>
            </p:cNvSpPr>
            <p:nvPr/>
          </p:nvSpPr>
          <p:spPr bwMode="auto">
            <a:xfrm>
              <a:off x="4008" y="33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1" name="Freeform 725"/>
            <p:cNvSpPr>
              <a:spLocks/>
            </p:cNvSpPr>
            <p:nvPr/>
          </p:nvSpPr>
          <p:spPr bwMode="auto">
            <a:xfrm>
              <a:off x="3517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2" name="Freeform 726"/>
            <p:cNvSpPr>
              <a:spLocks/>
            </p:cNvSpPr>
            <p:nvPr/>
          </p:nvSpPr>
          <p:spPr bwMode="auto">
            <a:xfrm>
              <a:off x="3447" y="39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3" name="Freeform 727"/>
            <p:cNvSpPr>
              <a:spLocks/>
            </p:cNvSpPr>
            <p:nvPr/>
          </p:nvSpPr>
          <p:spPr bwMode="auto">
            <a:xfrm>
              <a:off x="4246" y="39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4" name="Freeform 728"/>
            <p:cNvSpPr>
              <a:spLocks/>
            </p:cNvSpPr>
            <p:nvPr/>
          </p:nvSpPr>
          <p:spPr bwMode="auto">
            <a:xfrm>
              <a:off x="3480" y="39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5" name="Freeform 729"/>
            <p:cNvSpPr>
              <a:spLocks/>
            </p:cNvSpPr>
            <p:nvPr/>
          </p:nvSpPr>
          <p:spPr bwMode="auto">
            <a:xfrm>
              <a:off x="4340" y="4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6" name="Freeform 730"/>
            <p:cNvSpPr>
              <a:spLocks/>
            </p:cNvSpPr>
            <p:nvPr/>
          </p:nvSpPr>
          <p:spPr bwMode="auto">
            <a:xfrm>
              <a:off x="3326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7" name="Freeform 731"/>
            <p:cNvSpPr>
              <a:spLocks/>
            </p:cNvSpPr>
            <p:nvPr/>
          </p:nvSpPr>
          <p:spPr bwMode="auto">
            <a:xfrm>
              <a:off x="3311" y="39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8" name="Freeform 732"/>
            <p:cNvSpPr>
              <a:spLocks/>
            </p:cNvSpPr>
            <p:nvPr/>
          </p:nvSpPr>
          <p:spPr bwMode="auto">
            <a:xfrm>
              <a:off x="4327" y="39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9" name="Freeform 733"/>
            <p:cNvSpPr>
              <a:spLocks/>
            </p:cNvSpPr>
            <p:nvPr/>
          </p:nvSpPr>
          <p:spPr bwMode="auto">
            <a:xfrm>
              <a:off x="4334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0" name="Freeform 734"/>
            <p:cNvSpPr>
              <a:spLocks/>
            </p:cNvSpPr>
            <p:nvPr/>
          </p:nvSpPr>
          <p:spPr bwMode="auto">
            <a:xfrm>
              <a:off x="3609" y="32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1" name="Freeform 735"/>
            <p:cNvSpPr>
              <a:spLocks/>
            </p:cNvSpPr>
            <p:nvPr/>
          </p:nvSpPr>
          <p:spPr bwMode="auto">
            <a:xfrm>
              <a:off x="3577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2" name="Freeform 736"/>
            <p:cNvSpPr>
              <a:spLocks/>
            </p:cNvSpPr>
            <p:nvPr/>
          </p:nvSpPr>
          <p:spPr bwMode="auto">
            <a:xfrm>
              <a:off x="3572" y="33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3" name="Freeform 737"/>
            <p:cNvSpPr>
              <a:spLocks/>
            </p:cNvSpPr>
            <p:nvPr/>
          </p:nvSpPr>
          <p:spPr bwMode="auto">
            <a:xfrm>
              <a:off x="3710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4" name="Freeform 738"/>
            <p:cNvSpPr>
              <a:spLocks/>
            </p:cNvSpPr>
            <p:nvPr/>
          </p:nvSpPr>
          <p:spPr bwMode="auto">
            <a:xfrm>
              <a:off x="3718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5" name="Freeform 739"/>
            <p:cNvSpPr>
              <a:spLocks/>
            </p:cNvSpPr>
            <p:nvPr/>
          </p:nvSpPr>
          <p:spPr bwMode="auto">
            <a:xfrm>
              <a:off x="3648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6" name="Freeform 740"/>
            <p:cNvSpPr>
              <a:spLocks/>
            </p:cNvSpPr>
            <p:nvPr/>
          </p:nvSpPr>
          <p:spPr bwMode="auto">
            <a:xfrm>
              <a:off x="3686" y="32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7" name="Freeform 741"/>
            <p:cNvSpPr>
              <a:spLocks/>
            </p:cNvSpPr>
            <p:nvPr/>
          </p:nvSpPr>
          <p:spPr bwMode="auto">
            <a:xfrm>
              <a:off x="3681" y="3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8" name="Freeform 742"/>
            <p:cNvSpPr>
              <a:spLocks/>
            </p:cNvSpPr>
            <p:nvPr/>
          </p:nvSpPr>
          <p:spPr bwMode="auto">
            <a:xfrm>
              <a:off x="3638" y="3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9" name="Freeform 743"/>
            <p:cNvSpPr>
              <a:spLocks/>
            </p:cNvSpPr>
            <p:nvPr/>
          </p:nvSpPr>
          <p:spPr bwMode="auto">
            <a:xfrm>
              <a:off x="3598" y="3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0" name="Freeform 744"/>
            <p:cNvSpPr>
              <a:spLocks/>
            </p:cNvSpPr>
            <p:nvPr/>
          </p:nvSpPr>
          <p:spPr bwMode="auto">
            <a:xfrm>
              <a:off x="3639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1" name="Freeform 745"/>
            <p:cNvSpPr>
              <a:spLocks/>
            </p:cNvSpPr>
            <p:nvPr/>
          </p:nvSpPr>
          <p:spPr bwMode="auto">
            <a:xfrm>
              <a:off x="361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2" name="Freeform 746"/>
            <p:cNvSpPr>
              <a:spLocks/>
            </p:cNvSpPr>
            <p:nvPr/>
          </p:nvSpPr>
          <p:spPr bwMode="auto">
            <a:xfrm>
              <a:off x="3624" y="33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3" name="Freeform 747"/>
            <p:cNvSpPr>
              <a:spLocks/>
            </p:cNvSpPr>
            <p:nvPr/>
          </p:nvSpPr>
          <p:spPr bwMode="auto">
            <a:xfrm>
              <a:off x="3568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4" name="Freeform 748"/>
            <p:cNvSpPr>
              <a:spLocks/>
            </p:cNvSpPr>
            <p:nvPr/>
          </p:nvSpPr>
          <p:spPr bwMode="auto">
            <a:xfrm>
              <a:off x="3625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5" name="Freeform 749"/>
            <p:cNvSpPr>
              <a:spLocks/>
            </p:cNvSpPr>
            <p:nvPr/>
          </p:nvSpPr>
          <p:spPr bwMode="auto">
            <a:xfrm>
              <a:off x="3632" y="3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6" name="Freeform 750"/>
            <p:cNvSpPr>
              <a:spLocks/>
            </p:cNvSpPr>
            <p:nvPr/>
          </p:nvSpPr>
          <p:spPr bwMode="auto">
            <a:xfrm>
              <a:off x="4061" y="3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7" name="Freeform 751"/>
            <p:cNvSpPr>
              <a:spLocks/>
            </p:cNvSpPr>
            <p:nvPr/>
          </p:nvSpPr>
          <p:spPr bwMode="auto">
            <a:xfrm>
              <a:off x="3600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8" name="Freeform 752"/>
            <p:cNvSpPr>
              <a:spLocks/>
            </p:cNvSpPr>
            <p:nvPr/>
          </p:nvSpPr>
          <p:spPr bwMode="auto">
            <a:xfrm>
              <a:off x="3595" y="33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9" name="Freeform 753"/>
            <p:cNvSpPr>
              <a:spLocks/>
            </p:cNvSpPr>
            <p:nvPr/>
          </p:nvSpPr>
          <p:spPr bwMode="auto">
            <a:xfrm>
              <a:off x="3747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0" name="Freeform 754"/>
            <p:cNvSpPr>
              <a:spLocks/>
            </p:cNvSpPr>
            <p:nvPr/>
          </p:nvSpPr>
          <p:spPr bwMode="auto">
            <a:xfrm>
              <a:off x="3707" y="3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1" name="Freeform 755"/>
            <p:cNvSpPr>
              <a:spLocks/>
            </p:cNvSpPr>
            <p:nvPr/>
          </p:nvSpPr>
          <p:spPr bwMode="auto">
            <a:xfrm>
              <a:off x="3748" y="3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2" name="Freeform 756"/>
            <p:cNvSpPr>
              <a:spLocks/>
            </p:cNvSpPr>
            <p:nvPr/>
          </p:nvSpPr>
          <p:spPr bwMode="auto">
            <a:xfrm>
              <a:off x="3792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3" name="Freeform 757"/>
            <p:cNvSpPr>
              <a:spLocks/>
            </p:cNvSpPr>
            <p:nvPr/>
          </p:nvSpPr>
          <p:spPr bwMode="auto">
            <a:xfrm>
              <a:off x="3693" y="3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4" name="Freeform 758"/>
            <p:cNvSpPr>
              <a:spLocks/>
            </p:cNvSpPr>
            <p:nvPr/>
          </p:nvSpPr>
          <p:spPr bwMode="auto">
            <a:xfrm>
              <a:off x="3888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5" name="Freeform 759"/>
            <p:cNvSpPr>
              <a:spLocks/>
            </p:cNvSpPr>
            <p:nvPr/>
          </p:nvSpPr>
          <p:spPr bwMode="auto">
            <a:xfrm>
              <a:off x="379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6" name="Freeform 760"/>
            <p:cNvSpPr>
              <a:spLocks/>
            </p:cNvSpPr>
            <p:nvPr/>
          </p:nvSpPr>
          <p:spPr bwMode="auto">
            <a:xfrm>
              <a:off x="3671" y="33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7" name="Freeform 761"/>
            <p:cNvSpPr>
              <a:spLocks/>
            </p:cNvSpPr>
            <p:nvPr/>
          </p:nvSpPr>
          <p:spPr bwMode="auto">
            <a:xfrm>
              <a:off x="4150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8" name="Freeform 762"/>
            <p:cNvSpPr>
              <a:spLocks/>
            </p:cNvSpPr>
            <p:nvPr/>
          </p:nvSpPr>
          <p:spPr bwMode="auto">
            <a:xfrm>
              <a:off x="4145" y="36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9" name="Freeform 763"/>
            <p:cNvSpPr>
              <a:spLocks/>
            </p:cNvSpPr>
            <p:nvPr/>
          </p:nvSpPr>
          <p:spPr bwMode="auto">
            <a:xfrm>
              <a:off x="3990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0" name="Freeform 764"/>
            <p:cNvSpPr>
              <a:spLocks/>
            </p:cNvSpPr>
            <p:nvPr/>
          </p:nvSpPr>
          <p:spPr bwMode="auto">
            <a:xfrm>
              <a:off x="3550" y="34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1" name="Freeform 765"/>
            <p:cNvSpPr>
              <a:spLocks/>
            </p:cNvSpPr>
            <p:nvPr/>
          </p:nvSpPr>
          <p:spPr bwMode="auto">
            <a:xfrm>
              <a:off x="3535" y="33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2" name="Freeform 766"/>
            <p:cNvSpPr>
              <a:spLocks/>
            </p:cNvSpPr>
            <p:nvPr/>
          </p:nvSpPr>
          <p:spPr bwMode="auto">
            <a:xfrm>
              <a:off x="3536" y="33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3" name="Freeform 767"/>
            <p:cNvSpPr>
              <a:spLocks/>
            </p:cNvSpPr>
            <p:nvPr/>
          </p:nvSpPr>
          <p:spPr bwMode="auto">
            <a:xfrm>
              <a:off x="3984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4" name="Freeform 768"/>
            <p:cNvSpPr>
              <a:spLocks/>
            </p:cNvSpPr>
            <p:nvPr/>
          </p:nvSpPr>
          <p:spPr bwMode="auto">
            <a:xfrm>
              <a:off x="3226" y="40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5" name="Freeform 769"/>
            <p:cNvSpPr>
              <a:spLocks/>
            </p:cNvSpPr>
            <p:nvPr/>
          </p:nvSpPr>
          <p:spPr bwMode="auto">
            <a:xfrm>
              <a:off x="3186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6" name="Freeform 770"/>
            <p:cNvSpPr>
              <a:spLocks/>
            </p:cNvSpPr>
            <p:nvPr/>
          </p:nvSpPr>
          <p:spPr bwMode="auto">
            <a:xfrm>
              <a:off x="4067" y="40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7" name="Freeform 771"/>
            <p:cNvSpPr>
              <a:spLocks/>
            </p:cNvSpPr>
            <p:nvPr/>
          </p:nvSpPr>
          <p:spPr bwMode="auto">
            <a:xfrm>
              <a:off x="4074" y="40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8" name="Freeform 772"/>
            <p:cNvSpPr>
              <a:spLocks/>
            </p:cNvSpPr>
            <p:nvPr/>
          </p:nvSpPr>
          <p:spPr bwMode="auto">
            <a:xfrm>
              <a:off x="3202" y="40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9" name="Freeform 773"/>
            <p:cNvSpPr>
              <a:spLocks/>
            </p:cNvSpPr>
            <p:nvPr/>
          </p:nvSpPr>
          <p:spPr bwMode="auto">
            <a:xfrm>
              <a:off x="3212" y="39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0" name="Freeform 774"/>
            <p:cNvSpPr>
              <a:spLocks/>
            </p:cNvSpPr>
            <p:nvPr/>
          </p:nvSpPr>
          <p:spPr bwMode="auto">
            <a:xfrm>
              <a:off x="4060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1" name="Freeform 775"/>
            <p:cNvSpPr>
              <a:spLocks/>
            </p:cNvSpPr>
            <p:nvPr/>
          </p:nvSpPr>
          <p:spPr bwMode="auto">
            <a:xfrm>
              <a:off x="3188" y="39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2" name="Freeform 776"/>
            <p:cNvSpPr>
              <a:spLocks/>
            </p:cNvSpPr>
            <p:nvPr/>
          </p:nvSpPr>
          <p:spPr bwMode="auto">
            <a:xfrm>
              <a:off x="3183" y="39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3" name="Freeform 777"/>
            <p:cNvSpPr>
              <a:spLocks/>
            </p:cNvSpPr>
            <p:nvPr/>
          </p:nvSpPr>
          <p:spPr bwMode="auto">
            <a:xfrm>
              <a:off x="3356" y="40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4" name="Freeform 778"/>
            <p:cNvSpPr>
              <a:spLocks/>
            </p:cNvSpPr>
            <p:nvPr/>
          </p:nvSpPr>
          <p:spPr bwMode="auto">
            <a:xfrm>
              <a:off x="3316" y="40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5" name="Freeform 779"/>
            <p:cNvSpPr>
              <a:spLocks/>
            </p:cNvSpPr>
            <p:nvPr/>
          </p:nvSpPr>
          <p:spPr bwMode="auto">
            <a:xfrm>
              <a:off x="3357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6" name="Freeform 780"/>
            <p:cNvSpPr>
              <a:spLocks/>
            </p:cNvSpPr>
            <p:nvPr/>
          </p:nvSpPr>
          <p:spPr bwMode="auto">
            <a:xfrm>
              <a:off x="3342" y="39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7" name="Freeform 781"/>
            <p:cNvSpPr>
              <a:spLocks/>
            </p:cNvSpPr>
            <p:nvPr/>
          </p:nvSpPr>
          <p:spPr bwMode="auto">
            <a:xfrm>
              <a:off x="3286" y="39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8" name="Freeform 782"/>
            <p:cNvSpPr>
              <a:spLocks/>
            </p:cNvSpPr>
            <p:nvPr/>
          </p:nvSpPr>
          <p:spPr bwMode="auto">
            <a:xfrm>
              <a:off x="3343" y="39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9" name="Freeform 783"/>
            <p:cNvSpPr>
              <a:spLocks/>
            </p:cNvSpPr>
            <p:nvPr/>
          </p:nvSpPr>
          <p:spPr bwMode="auto">
            <a:xfrm>
              <a:off x="3350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0" name="Freeform 784"/>
            <p:cNvSpPr>
              <a:spLocks/>
            </p:cNvSpPr>
            <p:nvPr/>
          </p:nvSpPr>
          <p:spPr bwMode="auto">
            <a:xfrm>
              <a:off x="3264" y="40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1" name="Freeform 785"/>
            <p:cNvSpPr>
              <a:spLocks/>
            </p:cNvSpPr>
            <p:nvPr/>
          </p:nvSpPr>
          <p:spPr bwMode="auto">
            <a:xfrm>
              <a:off x="4333" y="40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2" name="Freeform 786"/>
            <p:cNvSpPr>
              <a:spLocks/>
            </p:cNvSpPr>
            <p:nvPr/>
          </p:nvSpPr>
          <p:spPr bwMode="auto">
            <a:xfrm>
              <a:off x="3313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3" name="Freeform 787"/>
            <p:cNvSpPr>
              <a:spLocks/>
            </p:cNvSpPr>
            <p:nvPr/>
          </p:nvSpPr>
          <p:spPr bwMode="auto">
            <a:xfrm>
              <a:off x="4007" y="40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" name="Freeform 788"/>
            <p:cNvSpPr>
              <a:spLocks/>
            </p:cNvSpPr>
            <p:nvPr/>
          </p:nvSpPr>
          <p:spPr bwMode="auto">
            <a:xfrm>
              <a:off x="3992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" name="Freeform 789"/>
            <p:cNvSpPr>
              <a:spLocks/>
            </p:cNvSpPr>
            <p:nvPr/>
          </p:nvSpPr>
          <p:spPr bwMode="auto">
            <a:xfrm>
              <a:off x="3254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" name="Freeform 790"/>
            <p:cNvSpPr>
              <a:spLocks/>
            </p:cNvSpPr>
            <p:nvPr/>
          </p:nvSpPr>
          <p:spPr bwMode="auto">
            <a:xfrm>
              <a:off x="3261" y="40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7" name="Freeform 791"/>
            <p:cNvSpPr>
              <a:spLocks/>
            </p:cNvSpPr>
            <p:nvPr/>
          </p:nvSpPr>
          <p:spPr bwMode="auto">
            <a:xfrm>
              <a:off x="3383" y="40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8" name="Freeform 792"/>
            <p:cNvSpPr>
              <a:spLocks/>
            </p:cNvSpPr>
            <p:nvPr/>
          </p:nvSpPr>
          <p:spPr bwMode="auto">
            <a:xfrm>
              <a:off x="3343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9" name="Freeform 793"/>
            <p:cNvSpPr>
              <a:spLocks/>
            </p:cNvSpPr>
            <p:nvPr/>
          </p:nvSpPr>
          <p:spPr bwMode="auto">
            <a:xfrm>
              <a:off x="3384" y="40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0" name="Freeform 794"/>
            <p:cNvSpPr>
              <a:spLocks/>
            </p:cNvSpPr>
            <p:nvPr/>
          </p:nvSpPr>
          <p:spPr bwMode="auto">
            <a:xfrm>
              <a:off x="3391" y="40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1" name="Freeform 795"/>
            <p:cNvSpPr>
              <a:spLocks/>
            </p:cNvSpPr>
            <p:nvPr/>
          </p:nvSpPr>
          <p:spPr bwMode="auto">
            <a:xfrm>
              <a:off x="3359" y="40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2" name="Freeform 796"/>
            <p:cNvSpPr>
              <a:spLocks/>
            </p:cNvSpPr>
            <p:nvPr/>
          </p:nvSpPr>
          <p:spPr bwMode="auto">
            <a:xfrm>
              <a:off x="3369" y="39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3" name="Freeform 797"/>
            <p:cNvSpPr>
              <a:spLocks/>
            </p:cNvSpPr>
            <p:nvPr/>
          </p:nvSpPr>
          <p:spPr bwMode="auto">
            <a:xfrm>
              <a:off x="337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4" name="Freeform 798"/>
            <p:cNvSpPr>
              <a:spLocks/>
            </p:cNvSpPr>
            <p:nvPr/>
          </p:nvSpPr>
          <p:spPr bwMode="auto">
            <a:xfrm>
              <a:off x="3345" y="39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5" name="Freeform 799"/>
            <p:cNvSpPr>
              <a:spLocks/>
            </p:cNvSpPr>
            <p:nvPr/>
          </p:nvSpPr>
          <p:spPr bwMode="auto">
            <a:xfrm>
              <a:off x="3340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6" name="Freeform 800"/>
            <p:cNvSpPr>
              <a:spLocks/>
            </p:cNvSpPr>
            <p:nvPr/>
          </p:nvSpPr>
          <p:spPr bwMode="auto">
            <a:xfrm>
              <a:off x="4274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7" name="Freeform 801"/>
            <p:cNvSpPr>
              <a:spLocks/>
            </p:cNvSpPr>
            <p:nvPr/>
          </p:nvSpPr>
          <p:spPr bwMode="auto">
            <a:xfrm>
              <a:off x="3473" y="40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8" name="Freeform 802"/>
            <p:cNvSpPr>
              <a:spLocks/>
            </p:cNvSpPr>
            <p:nvPr/>
          </p:nvSpPr>
          <p:spPr bwMode="auto">
            <a:xfrm>
              <a:off x="3514" y="40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9" name="Freeform 803"/>
            <p:cNvSpPr>
              <a:spLocks/>
            </p:cNvSpPr>
            <p:nvPr/>
          </p:nvSpPr>
          <p:spPr bwMode="auto">
            <a:xfrm>
              <a:off x="3499" y="39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0" name="Freeform 804"/>
            <p:cNvSpPr>
              <a:spLocks/>
            </p:cNvSpPr>
            <p:nvPr/>
          </p:nvSpPr>
          <p:spPr bwMode="auto">
            <a:xfrm>
              <a:off x="3443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1" name="Freeform 805"/>
            <p:cNvSpPr>
              <a:spLocks/>
            </p:cNvSpPr>
            <p:nvPr/>
          </p:nvSpPr>
          <p:spPr bwMode="auto">
            <a:xfrm>
              <a:off x="3500" y="39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2" name="Freeform 806"/>
            <p:cNvSpPr>
              <a:spLocks/>
            </p:cNvSpPr>
            <p:nvPr/>
          </p:nvSpPr>
          <p:spPr bwMode="auto">
            <a:xfrm>
              <a:off x="4268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3" name="Freeform 807"/>
            <p:cNvSpPr>
              <a:spLocks/>
            </p:cNvSpPr>
            <p:nvPr/>
          </p:nvSpPr>
          <p:spPr bwMode="auto">
            <a:xfrm>
              <a:off x="3421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4" name="Freeform 808"/>
            <p:cNvSpPr>
              <a:spLocks/>
            </p:cNvSpPr>
            <p:nvPr/>
          </p:nvSpPr>
          <p:spPr bwMode="auto">
            <a:xfrm>
              <a:off x="4032" y="40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5" name="Freeform 809"/>
            <p:cNvSpPr>
              <a:spLocks/>
            </p:cNvSpPr>
            <p:nvPr/>
          </p:nvSpPr>
          <p:spPr bwMode="auto">
            <a:xfrm>
              <a:off x="3470" y="40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6" name="Freeform 810"/>
            <p:cNvSpPr>
              <a:spLocks/>
            </p:cNvSpPr>
            <p:nvPr/>
          </p:nvSpPr>
          <p:spPr bwMode="auto">
            <a:xfrm>
              <a:off x="4193" y="40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7" name="Freeform 811"/>
            <p:cNvSpPr>
              <a:spLocks/>
            </p:cNvSpPr>
            <p:nvPr/>
          </p:nvSpPr>
          <p:spPr bwMode="auto">
            <a:xfrm>
              <a:off x="4178" y="39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8" name="Freeform 812"/>
            <p:cNvSpPr>
              <a:spLocks/>
            </p:cNvSpPr>
            <p:nvPr/>
          </p:nvSpPr>
          <p:spPr bwMode="auto">
            <a:xfrm>
              <a:off x="3411" y="39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9" name="Freeform 813"/>
            <p:cNvSpPr>
              <a:spLocks/>
            </p:cNvSpPr>
            <p:nvPr/>
          </p:nvSpPr>
          <p:spPr bwMode="auto">
            <a:xfrm>
              <a:off x="3418" y="40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0" name="Freeform 814"/>
            <p:cNvSpPr>
              <a:spLocks/>
            </p:cNvSpPr>
            <p:nvPr/>
          </p:nvSpPr>
          <p:spPr bwMode="auto">
            <a:xfrm>
              <a:off x="3954" y="33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1" name="Freeform 815"/>
            <p:cNvSpPr>
              <a:spLocks/>
            </p:cNvSpPr>
            <p:nvPr/>
          </p:nvSpPr>
          <p:spPr bwMode="auto">
            <a:xfrm>
              <a:off x="3175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2" name="Freeform 816"/>
            <p:cNvSpPr>
              <a:spLocks/>
            </p:cNvSpPr>
            <p:nvPr/>
          </p:nvSpPr>
          <p:spPr bwMode="auto">
            <a:xfrm>
              <a:off x="3843" y="37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3" name="Freeform 817"/>
            <p:cNvSpPr>
              <a:spLocks/>
            </p:cNvSpPr>
            <p:nvPr/>
          </p:nvSpPr>
          <p:spPr bwMode="auto">
            <a:xfrm>
              <a:off x="4244" y="3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4" name="Freeform 818"/>
            <p:cNvSpPr>
              <a:spLocks/>
            </p:cNvSpPr>
            <p:nvPr/>
          </p:nvSpPr>
          <p:spPr bwMode="auto">
            <a:xfrm>
              <a:off x="4212" y="3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5" name="Freeform 819"/>
            <p:cNvSpPr>
              <a:spLocks/>
            </p:cNvSpPr>
            <p:nvPr/>
          </p:nvSpPr>
          <p:spPr bwMode="auto">
            <a:xfrm>
              <a:off x="3201" y="3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6" name="Freeform 820"/>
            <p:cNvSpPr>
              <a:spLocks/>
            </p:cNvSpPr>
            <p:nvPr/>
          </p:nvSpPr>
          <p:spPr bwMode="auto">
            <a:xfrm>
              <a:off x="3836" y="3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7" name="Freeform 821"/>
            <p:cNvSpPr>
              <a:spLocks/>
            </p:cNvSpPr>
            <p:nvPr/>
          </p:nvSpPr>
          <p:spPr bwMode="auto">
            <a:xfrm>
              <a:off x="4192" y="33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8" name="Freeform 822"/>
            <p:cNvSpPr>
              <a:spLocks/>
            </p:cNvSpPr>
            <p:nvPr/>
          </p:nvSpPr>
          <p:spPr bwMode="auto">
            <a:xfrm>
              <a:off x="3172" y="33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9" name="Freeform 823"/>
            <p:cNvSpPr>
              <a:spLocks/>
            </p:cNvSpPr>
            <p:nvPr/>
          </p:nvSpPr>
          <p:spPr bwMode="auto">
            <a:xfrm>
              <a:off x="3345" y="34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0" name="Freeform 824"/>
            <p:cNvSpPr>
              <a:spLocks/>
            </p:cNvSpPr>
            <p:nvPr/>
          </p:nvSpPr>
          <p:spPr bwMode="auto">
            <a:xfrm>
              <a:off x="3305" y="33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1" name="Freeform 825"/>
            <p:cNvSpPr>
              <a:spLocks/>
            </p:cNvSpPr>
            <p:nvPr/>
          </p:nvSpPr>
          <p:spPr bwMode="auto">
            <a:xfrm>
              <a:off x="4114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2" name="Freeform 826"/>
            <p:cNvSpPr>
              <a:spLocks/>
            </p:cNvSpPr>
            <p:nvPr/>
          </p:nvSpPr>
          <p:spPr bwMode="auto">
            <a:xfrm>
              <a:off x="3331" y="33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3" name="Freeform 827"/>
            <p:cNvSpPr>
              <a:spLocks/>
            </p:cNvSpPr>
            <p:nvPr/>
          </p:nvSpPr>
          <p:spPr bwMode="auto">
            <a:xfrm>
              <a:off x="3777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4" name="Freeform 828"/>
            <p:cNvSpPr>
              <a:spLocks/>
            </p:cNvSpPr>
            <p:nvPr/>
          </p:nvSpPr>
          <p:spPr bwMode="auto">
            <a:xfrm>
              <a:off x="4100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5" name="Freeform 829"/>
            <p:cNvSpPr>
              <a:spLocks/>
            </p:cNvSpPr>
            <p:nvPr/>
          </p:nvSpPr>
          <p:spPr bwMode="auto">
            <a:xfrm>
              <a:off x="4107" y="33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6" name="Freeform 830"/>
            <p:cNvSpPr>
              <a:spLocks/>
            </p:cNvSpPr>
            <p:nvPr/>
          </p:nvSpPr>
          <p:spPr bwMode="auto">
            <a:xfrm>
              <a:off x="3880" y="3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7" name="Freeform 831"/>
            <p:cNvSpPr>
              <a:spLocks/>
            </p:cNvSpPr>
            <p:nvPr/>
          </p:nvSpPr>
          <p:spPr bwMode="auto">
            <a:xfrm>
              <a:off x="3307" y="33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8" name="Freeform 832"/>
            <p:cNvSpPr>
              <a:spLocks/>
            </p:cNvSpPr>
            <p:nvPr/>
          </p:nvSpPr>
          <p:spPr bwMode="auto">
            <a:xfrm>
              <a:off x="3804" y="33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9" name="Freeform 833"/>
            <p:cNvSpPr>
              <a:spLocks/>
            </p:cNvSpPr>
            <p:nvPr/>
          </p:nvSpPr>
          <p:spPr bwMode="auto">
            <a:xfrm>
              <a:off x="4272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0" name="Freeform 834"/>
            <p:cNvSpPr>
              <a:spLocks/>
            </p:cNvSpPr>
            <p:nvPr/>
          </p:nvSpPr>
          <p:spPr bwMode="auto">
            <a:xfrm>
              <a:off x="3744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1" name="Freeform 835"/>
            <p:cNvSpPr>
              <a:spLocks/>
            </p:cNvSpPr>
            <p:nvPr/>
          </p:nvSpPr>
          <p:spPr bwMode="auto">
            <a:xfrm>
              <a:off x="3243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2" name="Freeform 836"/>
            <p:cNvSpPr>
              <a:spLocks/>
            </p:cNvSpPr>
            <p:nvPr/>
          </p:nvSpPr>
          <p:spPr bwMode="auto">
            <a:xfrm>
              <a:off x="3752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3" name="Freeform 837"/>
            <p:cNvSpPr>
              <a:spLocks/>
            </p:cNvSpPr>
            <p:nvPr/>
          </p:nvSpPr>
          <p:spPr bwMode="auto">
            <a:xfrm>
              <a:off x="3405" y="33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4" name="Freeform 838"/>
            <p:cNvSpPr>
              <a:spLocks/>
            </p:cNvSpPr>
            <p:nvPr/>
          </p:nvSpPr>
          <p:spPr bwMode="auto">
            <a:xfrm>
              <a:off x="4126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5" name="Freeform 839"/>
            <p:cNvSpPr>
              <a:spLocks/>
            </p:cNvSpPr>
            <p:nvPr/>
          </p:nvSpPr>
          <p:spPr bwMode="auto">
            <a:xfrm>
              <a:off x="3406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6" name="Freeform 840"/>
            <p:cNvSpPr>
              <a:spLocks/>
            </p:cNvSpPr>
            <p:nvPr/>
          </p:nvSpPr>
          <p:spPr bwMode="auto">
            <a:xfrm>
              <a:off x="4040" y="3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7" name="Freeform 841"/>
            <p:cNvSpPr>
              <a:spLocks/>
            </p:cNvSpPr>
            <p:nvPr/>
          </p:nvSpPr>
          <p:spPr bwMode="auto">
            <a:xfrm>
              <a:off x="3883" y="3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8" name="Freeform 842"/>
            <p:cNvSpPr>
              <a:spLocks/>
            </p:cNvSpPr>
            <p:nvPr/>
          </p:nvSpPr>
          <p:spPr bwMode="auto">
            <a:xfrm>
              <a:off x="3854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9" name="Freeform 843"/>
            <p:cNvSpPr>
              <a:spLocks/>
            </p:cNvSpPr>
            <p:nvPr/>
          </p:nvSpPr>
          <p:spPr bwMode="auto">
            <a:xfrm>
              <a:off x="3399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0" name="Freeform 844"/>
            <p:cNvSpPr>
              <a:spLocks/>
            </p:cNvSpPr>
            <p:nvPr/>
          </p:nvSpPr>
          <p:spPr bwMode="auto">
            <a:xfrm>
              <a:off x="4128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1" name="Freeform 845"/>
            <p:cNvSpPr>
              <a:spLocks/>
            </p:cNvSpPr>
            <p:nvPr/>
          </p:nvSpPr>
          <p:spPr bwMode="auto">
            <a:xfrm>
              <a:off x="4123" y="3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2" name="Freeform 846"/>
            <p:cNvSpPr>
              <a:spLocks/>
            </p:cNvSpPr>
            <p:nvPr/>
          </p:nvSpPr>
          <p:spPr bwMode="auto">
            <a:xfrm>
              <a:off x="3535" y="34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3" name="Freeform 847"/>
            <p:cNvSpPr>
              <a:spLocks/>
            </p:cNvSpPr>
            <p:nvPr/>
          </p:nvSpPr>
          <p:spPr bwMode="auto">
            <a:xfrm>
              <a:off x="427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4" name="Freeform 848"/>
            <p:cNvSpPr>
              <a:spLocks/>
            </p:cNvSpPr>
            <p:nvPr/>
          </p:nvSpPr>
          <p:spPr bwMode="auto">
            <a:xfrm>
              <a:off x="3536" y="3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5" name="Freeform 849"/>
            <p:cNvSpPr>
              <a:spLocks/>
            </p:cNvSpPr>
            <p:nvPr/>
          </p:nvSpPr>
          <p:spPr bwMode="auto">
            <a:xfrm>
              <a:off x="3521" y="33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6" name="Freeform 850"/>
            <p:cNvSpPr>
              <a:spLocks/>
            </p:cNvSpPr>
            <p:nvPr/>
          </p:nvSpPr>
          <p:spPr bwMode="auto">
            <a:xfrm>
              <a:off x="3465" y="3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7" name="Freeform 851"/>
            <p:cNvSpPr>
              <a:spLocks/>
            </p:cNvSpPr>
            <p:nvPr/>
          </p:nvSpPr>
          <p:spPr bwMode="auto">
            <a:xfrm>
              <a:off x="4037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8" name="Freeform 852"/>
            <p:cNvSpPr>
              <a:spLocks/>
            </p:cNvSpPr>
            <p:nvPr/>
          </p:nvSpPr>
          <p:spPr bwMode="auto">
            <a:xfrm>
              <a:off x="3529" y="33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9" name="Freeform 853"/>
            <p:cNvSpPr>
              <a:spLocks/>
            </p:cNvSpPr>
            <p:nvPr/>
          </p:nvSpPr>
          <p:spPr bwMode="auto">
            <a:xfrm>
              <a:off x="3945" y="3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0" name="Freeform 854"/>
            <p:cNvSpPr>
              <a:spLocks/>
            </p:cNvSpPr>
            <p:nvPr/>
          </p:nvSpPr>
          <p:spPr bwMode="auto">
            <a:xfrm>
              <a:off x="3497" y="33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1" name="Freeform 855"/>
            <p:cNvSpPr>
              <a:spLocks/>
            </p:cNvSpPr>
            <p:nvPr/>
          </p:nvSpPr>
          <p:spPr bwMode="auto">
            <a:xfrm>
              <a:off x="3492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2" name="Freeform 856"/>
            <p:cNvSpPr>
              <a:spLocks/>
            </p:cNvSpPr>
            <p:nvPr/>
          </p:nvSpPr>
          <p:spPr bwMode="auto">
            <a:xfrm>
              <a:off x="3447" y="33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3" name="Freeform 857"/>
            <p:cNvSpPr>
              <a:spLocks/>
            </p:cNvSpPr>
            <p:nvPr/>
          </p:nvSpPr>
          <p:spPr bwMode="auto">
            <a:xfrm>
              <a:off x="3432" y="33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4" name="Freeform 858"/>
            <p:cNvSpPr>
              <a:spLocks/>
            </p:cNvSpPr>
            <p:nvPr/>
          </p:nvSpPr>
          <p:spPr bwMode="auto">
            <a:xfrm>
              <a:off x="3935" y="33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5" name="Freeform 859"/>
            <p:cNvSpPr>
              <a:spLocks/>
            </p:cNvSpPr>
            <p:nvPr/>
          </p:nvSpPr>
          <p:spPr bwMode="auto">
            <a:xfrm>
              <a:off x="3440" y="33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632" name="Text Box 861"/>
          <p:cNvSpPr txBox="1">
            <a:spLocks noChangeArrowheads="1"/>
          </p:cNvSpPr>
          <p:nvPr/>
        </p:nvSpPr>
        <p:spPr bwMode="auto">
          <a:xfrm>
            <a:off x="6537325" y="269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26633" name="Text Box 862"/>
          <p:cNvSpPr txBox="1">
            <a:spLocks noChangeArrowheads="1"/>
          </p:cNvSpPr>
          <p:nvPr/>
        </p:nvSpPr>
        <p:spPr bwMode="auto">
          <a:xfrm>
            <a:off x="7315200" y="838200"/>
            <a:ext cx="1828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(A) Container with saline water and distilled water separated by a glass plate</a:t>
            </a:r>
          </a:p>
        </p:txBody>
      </p:sp>
      <p:sp>
        <p:nvSpPr>
          <p:cNvPr id="26634" name="Text Box 863"/>
          <p:cNvSpPr txBox="1">
            <a:spLocks noChangeArrowheads="1"/>
          </p:cNvSpPr>
          <p:nvPr/>
        </p:nvSpPr>
        <p:spPr bwMode="auto">
          <a:xfrm>
            <a:off x="7315200" y="2209800"/>
            <a:ext cx="1676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(B) Ionic distribution after removal of glass plate</a:t>
            </a:r>
          </a:p>
        </p:txBody>
      </p:sp>
      <p:sp>
        <p:nvSpPr>
          <p:cNvPr id="26635" name="Text Box 864"/>
          <p:cNvSpPr txBox="1">
            <a:spLocks noChangeArrowheads="1"/>
          </p:cNvSpPr>
          <p:nvPr/>
        </p:nvSpPr>
        <p:spPr bwMode="auto">
          <a:xfrm>
            <a:off x="7315200" y="3810000"/>
            <a:ext cx="152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(C) Ionic distribution at time t1 after removal of plate</a:t>
            </a:r>
          </a:p>
        </p:txBody>
      </p:sp>
      <p:sp>
        <p:nvSpPr>
          <p:cNvPr id="26636" name="Text Box 865"/>
          <p:cNvSpPr txBox="1">
            <a:spLocks noChangeArrowheads="1"/>
          </p:cNvSpPr>
          <p:nvPr/>
        </p:nvSpPr>
        <p:spPr bwMode="auto">
          <a:xfrm>
            <a:off x="7391400" y="5410200"/>
            <a:ext cx="1524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(D) Final ionic distribution</a:t>
            </a:r>
          </a:p>
        </p:txBody>
      </p:sp>
    </p:spTree>
    <p:extLst>
      <p:ext uri="{BB962C8B-B14F-4D97-AF65-F5344CB8AC3E}">
        <p14:creationId xmlns:p14="http://schemas.microsoft.com/office/powerpoint/2010/main" val="78220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Mechanical Dispersion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Spreading of solute as a result of differences in actual velocity and average velocity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066800" y="4114800"/>
            <a:ext cx="3048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447800" y="44958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362200" y="4114800"/>
            <a:ext cx="1066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905000" y="548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514600" y="5334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10668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3200400" y="4800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660525" y="3470275"/>
            <a:ext cx="1477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Pore Scale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876800" y="3962400"/>
            <a:ext cx="3657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5486400" y="4572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6400800" y="4191000"/>
            <a:ext cx="1066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5943600" y="5562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6553200" y="5410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51054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7239000" y="4876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Freeform 19"/>
          <p:cNvSpPr>
            <a:spLocks/>
          </p:cNvSpPr>
          <p:nvPr/>
        </p:nvSpPr>
        <p:spPr bwMode="auto">
          <a:xfrm>
            <a:off x="4953000" y="4129088"/>
            <a:ext cx="3276600" cy="366712"/>
          </a:xfrm>
          <a:custGeom>
            <a:avLst/>
            <a:gdLst>
              <a:gd name="T0" fmla="*/ 0 w 2064"/>
              <a:gd name="T1" fmla="*/ 135 h 231"/>
              <a:gd name="T2" fmla="*/ 132 w 2064"/>
              <a:gd name="T3" fmla="*/ 117 h 231"/>
              <a:gd name="T4" fmla="*/ 310 w 2064"/>
              <a:gd name="T5" fmla="*/ 111 h 231"/>
              <a:gd name="T6" fmla="*/ 446 w 2064"/>
              <a:gd name="T7" fmla="*/ 148 h 231"/>
              <a:gd name="T8" fmla="*/ 561 w 2064"/>
              <a:gd name="T9" fmla="*/ 180 h 231"/>
              <a:gd name="T10" fmla="*/ 718 w 2064"/>
              <a:gd name="T11" fmla="*/ 180 h 231"/>
              <a:gd name="T12" fmla="*/ 813 w 2064"/>
              <a:gd name="T13" fmla="*/ 111 h 231"/>
              <a:gd name="T14" fmla="*/ 1006 w 2064"/>
              <a:gd name="T15" fmla="*/ 80 h 231"/>
              <a:gd name="T16" fmla="*/ 1163 w 2064"/>
              <a:gd name="T17" fmla="*/ 17 h 231"/>
              <a:gd name="T18" fmla="*/ 1430 w 2064"/>
              <a:gd name="T19" fmla="*/ 17 h 231"/>
              <a:gd name="T20" fmla="*/ 1567 w 2064"/>
              <a:gd name="T21" fmla="*/ 117 h 231"/>
              <a:gd name="T22" fmla="*/ 1755 w 2064"/>
              <a:gd name="T23" fmla="*/ 195 h 231"/>
              <a:gd name="T24" fmla="*/ 2064 w 2064"/>
              <a:gd name="T25" fmla="*/ 231 h 2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064"/>
              <a:gd name="T40" fmla="*/ 0 h 231"/>
              <a:gd name="T41" fmla="*/ 2064 w 2064"/>
              <a:gd name="T42" fmla="*/ 231 h 23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064" h="231">
                <a:moveTo>
                  <a:pt x="0" y="135"/>
                </a:moveTo>
                <a:cubicBezTo>
                  <a:pt x="40" y="128"/>
                  <a:pt x="80" y="121"/>
                  <a:pt x="132" y="117"/>
                </a:cubicBezTo>
                <a:cubicBezTo>
                  <a:pt x="184" y="113"/>
                  <a:pt x="258" y="106"/>
                  <a:pt x="310" y="111"/>
                </a:cubicBezTo>
                <a:cubicBezTo>
                  <a:pt x="362" y="116"/>
                  <a:pt x="404" y="137"/>
                  <a:pt x="446" y="148"/>
                </a:cubicBezTo>
                <a:cubicBezTo>
                  <a:pt x="488" y="159"/>
                  <a:pt x="516" y="175"/>
                  <a:pt x="561" y="180"/>
                </a:cubicBezTo>
                <a:cubicBezTo>
                  <a:pt x="606" y="185"/>
                  <a:pt x="676" y="191"/>
                  <a:pt x="718" y="180"/>
                </a:cubicBezTo>
                <a:cubicBezTo>
                  <a:pt x="760" y="169"/>
                  <a:pt x="765" y="128"/>
                  <a:pt x="813" y="111"/>
                </a:cubicBezTo>
                <a:cubicBezTo>
                  <a:pt x="861" y="94"/>
                  <a:pt x="948" y="96"/>
                  <a:pt x="1006" y="80"/>
                </a:cubicBezTo>
                <a:cubicBezTo>
                  <a:pt x="1064" y="64"/>
                  <a:pt x="1092" y="27"/>
                  <a:pt x="1163" y="17"/>
                </a:cubicBezTo>
                <a:cubicBezTo>
                  <a:pt x="1234" y="7"/>
                  <a:pt x="1363" y="0"/>
                  <a:pt x="1430" y="17"/>
                </a:cubicBezTo>
                <a:cubicBezTo>
                  <a:pt x="1497" y="34"/>
                  <a:pt x="1513" y="87"/>
                  <a:pt x="1567" y="117"/>
                </a:cubicBezTo>
                <a:cubicBezTo>
                  <a:pt x="1621" y="147"/>
                  <a:pt x="1672" y="176"/>
                  <a:pt x="1755" y="195"/>
                </a:cubicBezTo>
                <a:cubicBezTo>
                  <a:pt x="1838" y="214"/>
                  <a:pt x="1951" y="222"/>
                  <a:pt x="2064" y="2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2" name="Freeform 20"/>
          <p:cNvSpPr>
            <a:spLocks/>
          </p:cNvSpPr>
          <p:nvPr/>
        </p:nvSpPr>
        <p:spPr bwMode="auto">
          <a:xfrm>
            <a:off x="4953000" y="4521200"/>
            <a:ext cx="3276600" cy="742950"/>
          </a:xfrm>
          <a:custGeom>
            <a:avLst/>
            <a:gdLst>
              <a:gd name="T0" fmla="*/ 0 w 2064"/>
              <a:gd name="T1" fmla="*/ 320 h 468"/>
              <a:gd name="T2" fmla="*/ 195 w 2064"/>
              <a:gd name="T3" fmla="*/ 304 h 468"/>
              <a:gd name="T4" fmla="*/ 294 w 2064"/>
              <a:gd name="T5" fmla="*/ 262 h 468"/>
              <a:gd name="T6" fmla="*/ 394 w 2064"/>
              <a:gd name="T7" fmla="*/ 184 h 468"/>
              <a:gd name="T8" fmla="*/ 451 w 2064"/>
              <a:gd name="T9" fmla="*/ 53 h 468"/>
              <a:gd name="T10" fmla="*/ 661 w 2064"/>
              <a:gd name="T11" fmla="*/ 11 h 468"/>
              <a:gd name="T12" fmla="*/ 833 w 2064"/>
              <a:gd name="T13" fmla="*/ 27 h 468"/>
              <a:gd name="T14" fmla="*/ 917 w 2064"/>
              <a:gd name="T15" fmla="*/ 173 h 468"/>
              <a:gd name="T16" fmla="*/ 985 w 2064"/>
              <a:gd name="T17" fmla="*/ 346 h 468"/>
              <a:gd name="T18" fmla="*/ 1169 w 2064"/>
              <a:gd name="T19" fmla="*/ 414 h 468"/>
              <a:gd name="T20" fmla="*/ 1383 w 2064"/>
              <a:gd name="T21" fmla="*/ 451 h 468"/>
              <a:gd name="T22" fmla="*/ 1498 w 2064"/>
              <a:gd name="T23" fmla="*/ 310 h 468"/>
              <a:gd name="T24" fmla="*/ 1708 w 2064"/>
              <a:gd name="T25" fmla="*/ 179 h 468"/>
              <a:gd name="T26" fmla="*/ 1970 w 2064"/>
              <a:gd name="T27" fmla="*/ 168 h 468"/>
              <a:gd name="T28" fmla="*/ 2064 w 2064"/>
              <a:gd name="T29" fmla="*/ 176 h 46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64"/>
              <a:gd name="T46" fmla="*/ 0 h 468"/>
              <a:gd name="T47" fmla="*/ 2064 w 2064"/>
              <a:gd name="T48" fmla="*/ 468 h 46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64" h="468">
                <a:moveTo>
                  <a:pt x="0" y="320"/>
                </a:moveTo>
                <a:cubicBezTo>
                  <a:pt x="73" y="317"/>
                  <a:pt x="146" y="314"/>
                  <a:pt x="195" y="304"/>
                </a:cubicBezTo>
                <a:cubicBezTo>
                  <a:pt x="244" y="294"/>
                  <a:pt x="261" y="282"/>
                  <a:pt x="294" y="262"/>
                </a:cubicBezTo>
                <a:cubicBezTo>
                  <a:pt x="327" y="242"/>
                  <a:pt x="368" y="219"/>
                  <a:pt x="394" y="184"/>
                </a:cubicBezTo>
                <a:cubicBezTo>
                  <a:pt x="420" y="149"/>
                  <a:pt x="407" y="82"/>
                  <a:pt x="451" y="53"/>
                </a:cubicBezTo>
                <a:cubicBezTo>
                  <a:pt x="495" y="24"/>
                  <a:pt x="597" y="15"/>
                  <a:pt x="661" y="11"/>
                </a:cubicBezTo>
                <a:cubicBezTo>
                  <a:pt x="725" y="7"/>
                  <a:pt x="791" y="0"/>
                  <a:pt x="833" y="27"/>
                </a:cubicBezTo>
                <a:cubicBezTo>
                  <a:pt x="875" y="54"/>
                  <a:pt x="892" y="120"/>
                  <a:pt x="917" y="173"/>
                </a:cubicBezTo>
                <a:cubicBezTo>
                  <a:pt x="942" y="226"/>
                  <a:pt x="943" y="306"/>
                  <a:pt x="985" y="346"/>
                </a:cubicBezTo>
                <a:cubicBezTo>
                  <a:pt x="1027" y="386"/>
                  <a:pt x="1103" y="397"/>
                  <a:pt x="1169" y="414"/>
                </a:cubicBezTo>
                <a:cubicBezTo>
                  <a:pt x="1235" y="431"/>
                  <a:pt x="1328" y="468"/>
                  <a:pt x="1383" y="451"/>
                </a:cubicBezTo>
                <a:cubicBezTo>
                  <a:pt x="1438" y="434"/>
                  <a:pt x="1444" y="355"/>
                  <a:pt x="1498" y="310"/>
                </a:cubicBezTo>
                <a:cubicBezTo>
                  <a:pt x="1552" y="265"/>
                  <a:pt x="1629" y="203"/>
                  <a:pt x="1708" y="179"/>
                </a:cubicBezTo>
                <a:cubicBezTo>
                  <a:pt x="1787" y="155"/>
                  <a:pt x="1911" y="168"/>
                  <a:pt x="1970" y="168"/>
                </a:cubicBezTo>
                <a:cubicBezTo>
                  <a:pt x="2029" y="168"/>
                  <a:pt x="2046" y="172"/>
                  <a:pt x="2064" y="1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3" name="Freeform 21"/>
          <p:cNvSpPr>
            <a:spLocks/>
          </p:cNvSpPr>
          <p:nvPr/>
        </p:nvSpPr>
        <p:spPr bwMode="auto">
          <a:xfrm>
            <a:off x="5045075" y="5270500"/>
            <a:ext cx="3184525" cy="690563"/>
          </a:xfrm>
          <a:custGeom>
            <a:avLst/>
            <a:gdLst>
              <a:gd name="T0" fmla="*/ 38 w 2006"/>
              <a:gd name="T1" fmla="*/ 280 h 435"/>
              <a:gd name="T2" fmla="*/ 69 w 2006"/>
              <a:gd name="T3" fmla="*/ 293 h 435"/>
              <a:gd name="T4" fmla="*/ 451 w 2006"/>
              <a:gd name="T5" fmla="*/ 230 h 435"/>
              <a:gd name="T6" fmla="*/ 608 w 2006"/>
              <a:gd name="T7" fmla="*/ 209 h 435"/>
              <a:gd name="T8" fmla="*/ 864 w 2006"/>
              <a:gd name="T9" fmla="*/ 162 h 435"/>
              <a:gd name="T10" fmla="*/ 964 w 2006"/>
              <a:gd name="T11" fmla="*/ 126 h 435"/>
              <a:gd name="T12" fmla="*/ 1095 w 2006"/>
              <a:gd name="T13" fmla="*/ 10 h 435"/>
              <a:gd name="T14" fmla="*/ 1289 w 2006"/>
              <a:gd name="T15" fmla="*/ 63 h 435"/>
              <a:gd name="T16" fmla="*/ 1399 w 2006"/>
              <a:gd name="T17" fmla="*/ 188 h 435"/>
              <a:gd name="T18" fmla="*/ 1655 w 2006"/>
              <a:gd name="T19" fmla="*/ 398 h 435"/>
              <a:gd name="T20" fmla="*/ 1854 w 2006"/>
              <a:gd name="T21" fmla="*/ 408 h 435"/>
              <a:gd name="T22" fmla="*/ 2006 w 2006"/>
              <a:gd name="T23" fmla="*/ 376 h 4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06"/>
              <a:gd name="T37" fmla="*/ 0 h 435"/>
              <a:gd name="T38" fmla="*/ 2006 w 2006"/>
              <a:gd name="T39" fmla="*/ 435 h 4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06" h="435">
                <a:moveTo>
                  <a:pt x="38" y="280"/>
                </a:moveTo>
                <a:cubicBezTo>
                  <a:pt x="19" y="290"/>
                  <a:pt x="0" y="301"/>
                  <a:pt x="69" y="293"/>
                </a:cubicBezTo>
                <a:cubicBezTo>
                  <a:pt x="138" y="285"/>
                  <a:pt x="361" y="244"/>
                  <a:pt x="451" y="230"/>
                </a:cubicBezTo>
                <a:cubicBezTo>
                  <a:pt x="541" y="216"/>
                  <a:pt x="539" y="220"/>
                  <a:pt x="608" y="209"/>
                </a:cubicBezTo>
                <a:cubicBezTo>
                  <a:pt x="677" y="198"/>
                  <a:pt x="805" y="176"/>
                  <a:pt x="864" y="162"/>
                </a:cubicBezTo>
                <a:cubicBezTo>
                  <a:pt x="923" y="148"/>
                  <a:pt x="926" y="151"/>
                  <a:pt x="964" y="126"/>
                </a:cubicBezTo>
                <a:cubicBezTo>
                  <a:pt x="1002" y="101"/>
                  <a:pt x="1041" y="20"/>
                  <a:pt x="1095" y="10"/>
                </a:cubicBezTo>
                <a:cubicBezTo>
                  <a:pt x="1149" y="0"/>
                  <a:pt x="1238" y="33"/>
                  <a:pt x="1289" y="63"/>
                </a:cubicBezTo>
                <a:cubicBezTo>
                  <a:pt x="1340" y="93"/>
                  <a:pt x="1338" y="132"/>
                  <a:pt x="1399" y="188"/>
                </a:cubicBezTo>
                <a:cubicBezTo>
                  <a:pt x="1460" y="244"/>
                  <a:pt x="1579" y="361"/>
                  <a:pt x="1655" y="398"/>
                </a:cubicBezTo>
                <a:cubicBezTo>
                  <a:pt x="1731" y="435"/>
                  <a:pt x="1796" y="412"/>
                  <a:pt x="1854" y="408"/>
                </a:cubicBezTo>
                <a:cubicBezTo>
                  <a:pt x="1912" y="404"/>
                  <a:pt x="1959" y="390"/>
                  <a:pt x="2006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867400" y="350520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Macro Scale</a:t>
            </a: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2628900" y="5230813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2632075" y="51736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632075" y="5129213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630488" y="528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2636838" y="5322888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Governing Equation for Solute Transport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871538" y="3048000"/>
          <a:ext cx="74771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Equation" r:id="rId3" imgW="2819160" imgH="431640" progId="Equation.3">
                  <p:embed/>
                </p:oleObj>
              </mc:Choice>
              <mc:Fallback>
                <p:oleObj name="Equation" r:id="rId3" imgW="281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48000"/>
                        <a:ext cx="7477125" cy="1144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AutoShape 4"/>
          <p:cNvSpPr>
            <a:spLocks/>
          </p:cNvSpPr>
          <p:nvPr/>
        </p:nvSpPr>
        <p:spPr bwMode="auto">
          <a:xfrm rot="5400000">
            <a:off x="2514600" y="21336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 rot="5400000">
            <a:off x="4495800" y="19050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/>
          </p:cNvSpPr>
          <p:nvPr/>
        </p:nvSpPr>
        <p:spPr bwMode="auto">
          <a:xfrm rot="5400000">
            <a:off x="6324600" y="2362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7"/>
          <p:cNvSpPr>
            <a:spLocks/>
          </p:cNvSpPr>
          <p:nvPr/>
        </p:nvSpPr>
        <p:spPr bwMode="auto">
          <a:xfrm rot="5400000">
            <a:off x="7620000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362200" y="2362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ADV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343400" y="2362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DSP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096000" y="23622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SSM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315200" y="2362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609600" y="5715000"/>
          <a:ext cx="790416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Equation" r:id="rId5" imgW="4419360" imgH="482400" progId="Equation.3">
                  <p:embed/>
                </p:oleObj>
              </mc:Choice>
              <mc:Fallback>
                <p:oleObj name="Equation" r:id="rId5" imgW="4419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15000"/>
                        <a:ext cx="7904163" cy="868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057400" y="388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Or, as in MT3DMS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AutoShape 4"/>
          <p:cNvSpPr>
            <a:spLocks/>
          </p:cNvSpPr>
          <p:nvPr/>
        </p:nvSpPr>
        <p:spPr bwMode="auto">
          <a:xfrm rot="5400000">
            <a:off x="6210300" y="5143500"/>
            <a:ext cx="304800" cy="8382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943600" y="4999037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ADV</a:t>
            </a:r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 rot="5400000">
            <a:off x="4191000" y="4495800"/>
            <a:ext cx="304800" cy="2133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962400" y="5029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DSP</a:t>
            </a:r>
          </a:p>
        </p:txBody>
      </p:sp>
      <p:sp>
        <p:nvSpPr>
          <p:cNvPr id="18" name="AutoShape 6"/>
          <p:cNvSpPr>
            <a:spLocks/>
          </p:cNvSpPr>
          <p:nvPr/>
        </p:nvSpPr>
        <p:spPr bwMode="auto">
          <a:xfrm rot="5400000">
            <a:off x="7124700" y="5143500"/>
            <a:ext cx="304800" cy="8382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858000" y="4999037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SSM</a:t>
            </a:r>
          </a:p>
        </p:txBody>
      </p:sp>
      <p:sp>
        <p:nvSpPr>
          <p:cNvPr id="24" name="AutoShape 7"/>
          <p:cNvSpPr>
            <a:spLocks/>
          </p:cNvSpPr>
          <p:nvPr/>
        </p:nvSpPr>
        <p:spPr bwMode="auto">
          <a:xfrm rot="5400000">
            <a:off x="7924800" y="5181600"/>
            <a:ext cx="304800" cy="7620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696200" y="5029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</a:t>
            </a:r>
          </a:p>
        </p:txBody>
      </p:sp>
    </p:spTree>
    <p:extLst>
      <p:ext uri="{BB962C8B-B14F-4D97-AF65-F5344CB8AC3E}">
        <p14:creationId xmlns:p14="http://schemas.microsoft.com/office/powerpoint/2010/main" val="144691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2057400" y="1066800"/>
            <a:ext cx="54102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 rot="5400000">
            <a:off x="3924300" y="47625"/>
            <a:ext cx="304800" cy="29718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581400" y="1000125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Stored</a:t>
            </a:r>
            <a:endParaRPr lang="en-US" sz="2400" dirty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057400" y="1685925"/>
          <a:ext cx="5389563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3" imgW="2679480" imgH="2514600" progId="Equation.3">
                  <p:embed/>
                </p:oleObj>
              </mc:Choice>
              <mc:Fallback>
                <p:oleObj name="Equation" r:id="rId3" imgW="2679480" imgH="251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85925"/>
                        <a:ext cx="5389563" cy="5019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5"/>
          <p:cNvSpPr>
            <a:spLocks/>
          </p:cNvSpPr>
          <p:nvPr/>
        </p:nvSpPr>
        <p:spPr bwMode="auto">
          <a:xfrm rot="5400000">
            <a:off x="4610100" y="1114425"/>
            <a:ext cx="304800" cy="41910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00400" y="2676525"/>
            <a:ext cx="3345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Conducted and Dispersed</a:t>
            </a:r>
            <a:endParaRPr lang="en-US" sz="2400" dirty="0"/>
          </a:p>
        </p:txBody>
      </p:sp>
      <p:sp>
        <p:nvSpPr>
          <p:cNvPr id="19" name="AutoShape 4"/>
          <p:cNvSpPr>
            <a:spLocks/>
          </p:cNvSpPr>
          <p:nvPr/>
        </p:nvSpPr>
        <p:spPr bwMode="auto">
          <a:xfrm rot="5400000">
            <a:off x="3276600" y="3971925"/>
            <a:ext cx="304800" cy="13716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667000" y="4124325"/>
            <a:ext cx="1499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 smtClean="0"/>
              <a:t>Convected</a:t>
            </a:r>
            <a:endParaRPr lang="en-US" sz="2400" dirty="0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 rot="5400000">
            <a:off x="4914900" y="4086225"/>
            <a:ext cx="304800" cy="1295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43400" y="4200525"/>
            <a:ext cx="1688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Sink/Source</a:t>
            </a:r>
            <a:endParaRPr lang="en-US" sz="2400" dirty="0"/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 rot="5400000">
            <a:off x="3276600" y="4810125"/>
            <a:ext cx="304800" cy="2743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38400" y="5648325"/>
            <a:ext cx="26613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RCT(produced/lost)</a:t>
            </a:r>
            <a:endParaRPr lang="en-US" sz="2400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-76200"/>
            <a:ext cx="8991600" cy="1143000"/>
          </a:xfrm>
        </p:spPr>
        <p:txBody>
          <a:bodyPr/>
          <a:lstStyle/>
          <a:p>
            <a:r>
              <a:rPr lang="en-US" dirty="0" smtClean="0"/>
              <a:t>Heat/Energy Transport </a:t>
            </a:r>
            <a:r>
              <a:rPr lang="en-US" sz="2000" dirty="0" smtClean="0"/>
              <a:t>(conserve Energy/Mass)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70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990600" y="4191000"/>
          <a:ext cx="70183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Equation" r:id="rId3" imgW="3924000" imgH="482400" progId="Equation.3">
                  <p:embed/>
                </p:oleObj>
              </mc:Choice>
              <mc:Fallback>
                <p:oleObj name="Equation" r:id="rId3" imgW="3924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7018337" cy="8683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80988" y="1981200"/>
          <a:ext cx="84550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5" name="Equation" r:id="rId5" imgW="4203360" imgH="457200" progId="Equation.3">
                  <p:embed/>
                </p:oleObj>
              </mc:Choice>
              <mc:Fallback>
                <p:oleObj name="Equation" r:id="rId5" imgW="4203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981200"/>
                        <a:ext cx="8455025" cy="912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Heat transport…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8600" y="2971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Solute transport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693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1063625" y="1617663"/>
            <a:ext cx="7148513" cy="4589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/>
          <a:srcRect l="21410" t="595" r="21498" b="1031"/>
          <a:stretch>
            <a:fillRect/>
          </a:stretch>
        </p:blipFill>
        <p:spPr bwMode="auto">
          <a:xfrm>
            <a:off x="1143000" y="1676400"/>
            <a:ext cx="3460750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MODFLOW-2000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447800" y="6172200"/>
            <a:ext cx="568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http://water.usgs.gov/software/modflow.html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 l="21410" t="714" r="21498" b="714"/>
          <a:stretch>
            <a:fillRect/>
          </a:stretch>
        </p:blipFill>
        <p:spPr bwMode="auto">
          <a:xfrm>
            <a:off x="4724400" y="1676400"/>
            <a:ext cx="344328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529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Approaches for Representing Variable-Density Flow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04800" y="1447800"/>
            <a:ext cx="5029200" cy="525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4513263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44958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44958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622925" y="23225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Ignore it!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546725" y="3998913"/>
            <a:ext cx="274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Sharp interface approach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562600" y="5562600"/>
            <a:ext cx="2743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Fully coupled flow and dispersive transport approach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List of Packages (included with MF2K version 1.17)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4038600" y="6553200"/>
            <a:ext cx="50956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Bold</a:t>
            </a:r>
            <a:r>
              <a:rPr lang="en-US" sz="1600" dirty="0"/>
              <a:t> indicates package not compatible with SEAWAT-2000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200" dirty="0" smtClean="0"/>
              <a:t>BAS6 -- Basic Package </a:t>
            </a:r>
          </a:p>
          <a:p>
            <a:pPr eaLnBrk="1" hangingPunct="1">
              <a:defRPr/>
            </a:pPr>
            <a:r>
              <a:rPr lang="en-US" sz="1200" dirty="0" smtClean="0"/>
              <a:t>BCF6 -- Block-Centered Flow Package </a:t>
            </a:r>
          </a:p>
          <a:p>
            <a:pPr eaLnBrk="1" hangingPunct="1">
              <a:defRPr/>
            </a:pPr>
            <a:r>
              <a:rPr lang="en-US" sz="1200" dirty="0" smtClean="0"/>
              <a:t>LPF1 -- Layer-Property Flow Package </a:t>
            </a:r>
          </a:p>
          <a:p>
            <a:pPr eaLnBrk="1" hangingPunct="1">
              <a:defRPr/>
            </a:pPr>
            <a:r>
              <a:rPr lang="en-US" sz="1200" dirty="0" smtClean="0"/>
              <a:t>RIV6 -- River Package </a:t>
            </a:r>
          </a:p>
          <a:p>
            <a:pPr eaLnBrk="1" hangingPunct="1">
              <a:defRPr/>
            </a:pPr>
            <a:r>
              <a:rPr lang="en-US" sz="1200" dirty="0" smtClean="0"/>
              <a:t>DRN6 -- Drain Package </a:t>
            </a:r>
          </a:p>
          <a:p>
            <a:pPr eaLnBrk="1" hangingPunct="1">
              <a:defRPr/>
            </a:pPr>
            <a:r>
              <a:rPr lang="en-US" sz="1200" dirty="0" smtClean="0"/>
              <a:t>WEL6 -- Well Package </a:t>
            </a:r>
          </a:p>
          <a:p>
            <a:pPr eaLnBrk="1" hangingPunct="1">
              <a:defRPr/>
            </a:pPr>
            <a:r>
              <a:rPr lang="en-US" sz="1200" dirty="0" smtClean="0"/>
              <a:t>GHB6 -- General Head Boundary Package </a:t>
            </a:r>
          </a:p>
          <a:p>
            <a:pPr eaLnBrk="1" hangingPunct="1">
              <a:defRPr/>
            </a:pPr>
            <a:r>
              <a:rPr lang="en-US" sz="1200" dirty="0" smtClean="0"/>
              <a:t>RCH6 -- Recharge Package </a:t>
            </a:r>
          </a:p>
          <a:p>
            <a:pPr eaLnBrk="1" hangingPunct="1">
              <a:defRPr/>
            </a:pPr>
            <a:r>
              <a:rPr lang="en-US" sz="1200" dirty="0" smtClean="0"/>
              <a:t>EVT6 -- </a:t>
            </a:r>
            <a:r>
              <a:rPr lang="en-US" sz="1200" dirty="0" err="1" smtClean="0"/>
              <a:t>Evapotranspiration</a:t>
            </a:r>
            <a:r>
              <a:rPr lang="en-US" sz="1200" dirty="0" smtClean="0"/>
              <a:t> Package </a:t>
            </a:r>
          </a:p>
          <a:p>
            <a:pPr eaLnBrk="1" hangingPunct="1">
              <a:defRPr/>
            </a:pPr>
            <a:r>
              <a:rPr lang="en-US" sz="1200" dirty="0" smtClean="0"/>
              <a:t>CHD6 -- Time-Variant Specified-Head Package </a:t>
            </a:r>
          </a:p>
          <a:p>
            <a:pPr eaLnBrk="1" hangingPunct="1">
              <a:defRPr/>
            </a:pPr>
            <a:r>
              <a:rPr lang="en-US" sz="1200" dirty="0" smtClean="0"/>
              <a:t>HFB6 -- Horizontal Flow Barrier Package </a:t>
            </a:r>
          </a:p>
          <a:p>
            <a:pPr eaLnBrk="1" hangingPunct="1">
              <a:defRPr/>
            </a:pPr>
            <a:r>
              <a:rPr lang="en-US" sz="1200" dirty="0" smtClean="0"/>
              <a:t>SIP5 -- Strongly Implicit Procedure Package </a:t>
            </a:r>
          </a:p>
          <a:p>
            <a:pPr eaLnBrk="1" hangingPunct="1">
              <a:defRPr/>
            </a:pPr>
            <a:r>
              <a:rPr lang="en-US" sz="1200" dirty="0" smtClean="0"/>
              <a:t>SOR5 -- Slice Successive Over-Relaxation Package </a:t>
            </a:r>
          </a:p>
          <a:p>
            <a:pPr eaLnBrk="1" hangingPunct="1">
              <a:defRPr/>
            </a:pPr>
            <a:r>
              <a:rPr lang="en-US" sz="1200" dirty="0" smtClean="0"/>
              <a:t>PCG2 -- Version 2 of Preconditioned Conjugate Gradient Package </a:t>
            </a:r>
          </a:p>
          <a:p>
            <a:pPr eaLnBrk="1" hangingPunct="1">
              <a:defRPr/>
            </a:pPr>
            <a:r>
              <a:rPr lang="en-US" sz="1200" dirty="0" smtClean="0"/>
              <a:t>DE45 -- Direct solver </a:t>
            </a:r>
          </a:p>
          <a:p>
            <a:pPr eaLnBrk="1" hangingPunct="1">
              <a:defRPr/>
            </a:pPr>
            <a:r>
              <a:rPr lang="en-US" sz="1200" dirty="0" smtClean="0"/>
              <a:t>LMG1 -- </a:t>
            </a:r>
            <a:r>
              <a:rPr lang="en-US" sz="1200" dirty="0" err="1" smtClean="0"/>
              <a:t>Multigrid</a:t>
            </a:r>
            <a:r>
              <a:rPr lang="en-US" sz="1200" dirty="0" smtClean="0"/>
              <a:t> solver (for USGS use only) </a:t>
            </a:r>
          </a:p>
          <a:p>
            <a:pPr eaLnBrk="1" hangingPunct="1">
              <a:defRPr/>
            </a:pPr>
            <a:r>
              <a:rPr lang="en-US" sz="1200" b="1" dirty="0" smtClean="0"/>
              <a:t>STR6 -- </a:t>
            </a:r>
            <a:r>
              <a:rPr lang="en-US" sz="1200" b="1" dirty="0" err="1" smtClean="0"/>
              <a:t>Streamflow</a:t>
            </a:r>
            <a:r>
              <a:rPr lang="en-US" sz="1200" b="1" dirty="0" smtClean="0"/>
              <a:t>-Routing Package </a:t>
            </a:r>
          </a:p>
          <a:p>
            <a:pPr eaLnBrk="1" hangingPunct="1">
              <a:defRPr/>
            </a:pPr>
            <a:r>
              <a:rPr lang="en-US" sz="1200" b="1" dirty="0" smtClean="0"/>
              <a:t>ADV2 -- </a:t>
            </a:r>
            <a:r>
              <a:rPr lang="en-US" sz="1200" b="1" dirty="0" err="1" smtClean="0"/>
              <a:t>Advective</a:t>
            </a:r>
            <a:r>
              <a:rPr lang="en-US" sz="1200" b="1" dirty="0" smtClean="0"/>
              <a:t>-Transport Observation Package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/>
              <a:t>RES1 -- Reservoir Package (RES is the file type in the MODFLOW name file)</a:t>
            </a:r>
          </a:p>
          <a:p>
            <a:pPr eaLnBrk="1" hangingPunct="1">
              <a:defRPr/>
            </a:pPr>
            <a:r>
              <a:rPr lang="en-US" sz="1200" dirty="0" smtClean="0"/>
              <a:t> FHB1 -- Flow and Head Boundary Package (FHB is the file type in the MODFLOW name file)</a:t>
            </a:r>
          </a:p>
          <a:p>
            <a:pPr eaLnBrk="1" hangingPunct="1">
              <a:defRPr/>
            </a:pPr>
            <a:r>
              <a:rPr lang="en-US" sz="1200" dirty="0" smtClean="0"/>
              <a:t> IBS6 -- </a:t>
            </a:r>
            <a:r>
              <a:rPr lang="en-US" sz="1200" dirty="0" err="1" smtClean="0"/>
              <a:t>Interbed</a:t>
            </a:r>
            <a:r>
              <a:rPr lang="en-US" sz="1200" dirty="0" smtClean="0"/>
              <a:t> Storage (subsidence) Package (IBS is the file type in the name file)</a:t>
            </a:r>
          </a:p>
          <a:p>
            <a:pPr eaLnBrk="1" hangingPunct="1">
              <a:defRPr/>
            </a:pPr>
            <a:r>
              <a:rPr lang="en-US" sz="1200" dirty="0" smtClean="0"/>
              <a:t>HUF2 -- </a:t>
            </a:r>
            <a:r>
              <a:rPr lang="en-US" sz="1200" dirty="0" err="1" smtClean="0"/>
              <a:t>Hydrogeologic</a:t>
            </a:r>
            <a:r>
              <a:rPr lang="en-US" sz="1200" dirty="0" smtClean="0"/>
              <a:t>-Unit Flow Package</a:t>
            </a:r>
          </a:p>
          <a:p>
            <a:pPr eaLnBrk="1" hangingPunct="1">
              <a:defRPr/>
            </a:pPr>
            <a:r>
              <a:rPr lang="en-US" sz="1200" b="1" dirty="0" smtClean="0"/>
              <a:t>LAK3 -- Lake Package</a:t>
            </a:r>
          </a:p>
          <a:p>
            <a:pPr eaLnBrk="1" hangingPunct="1">
              <a:defRPr/>
            </a:pPr>
            <a:r>
              <a:rPr lang="en-US" sz="1200" dirty="0" smtClean="0"/>
              <a:t>ETS1 -- </a:t>
            </a:r>
            <a:r>
              <a:rPr lang="en-US" sz="1200" dirty="0" err="1" smtClean="0"/>
              <a:t>Evapotranspiration</a:t>
            </a:r>
            <a:r>
              <a:rPr lang="en-US" sz="1200" dirty="0" smtClean="0"/>
              <a:t> with a Segmented Function Package</a:t>
            </a:r>
          </a:p>
          <a:p>
            <a:pPr eaLnBrk="1" hangingPunct="1">
              <a:defRPr/>
            </a:pPr>
            <a:r>
              <a:rPr lang="en-US" sz="1200" dirty="0" smtClean="0"/>
              <a:t>DRT1 -- Drains with Return Flow Package</a:t>
            </a:r>
          </a:p>
          <a:p>
            <a:pPr eaLnBrk="1" hangingPunct="1">
              <a:defRPr/>
            </a:pPr>
            <a:r>
              <a:rPr lang="en-US" sz="1200" dirty="0" smtClean="0"/>
              <a:t>LMT6 -- Link to MT3DMS contaminant-transport model</a:t>
            </a:r>
          </a:p>
          <a:p>
            <a:pPr eaLnBrk="1" hangingPunct="1">
              <a:defRPr/>
            </a:pPr>
            <a:r>
              <a:rPr lang="en-US" sz="1200" dirty="0" smtClean="0"/>
              <a:t>MNW1 -- Multi-Node Well Package</a:t>
            </a:r>
          </a:p>
          <a:p>
            <a:pPr eaLnBrk="1" hangingPunct="1">
              <a:defRPr/>
            </a:pPr>
            <a:r>
              <a:rPr lang="en-US" sz="1200" b="1" dirty="0" smtClean="0"/>
              <a:t>DAF1 -- Diffusion Analogy Surface-Water Flow Package</a:t>
            </a:r>
          </a:p>
          <a:p>
            <a:pPr eaLnBrk="1" hangingPunct="1">
              <a:defRPr/>
            </a:pPr>
            <a:r>
              <a:rPr lang="en-US" sz="1200" b="1" dirty="0" smtClean="0"/>
              <a:t>SUB1 -- Subsidence and Aquifer-System Compaction Package</a:t>
            </a:r>
          </a:p>
          <a:p>
            <a:pPr eaLnBrk="1" hangingPunct="1">
              <a:defRPr/>
            </a:pPr>
            <a:r>
              <a:rPr lang="en-US" sz="1200" b="1" dirty="0" smtClean="0"/>
              <a:t>SFR2 -- Stream-Flow Routing Package, version 2</a:t>
            </a:r>
          </a:p>
          <a:p>
            <a:pPr eaLnBrk="1" hangingPunct="1">
              <a:defRPr/>
            </a:pPr>
            <a:r>
              <a:rPr lang="en-US" sz="1200" dirty="0" smtClean="0"/>
              <a:t>GMG1 -- Geometric </a:t>
            </a:r>
            <a:r>
              <a:rPr lang="en-US" sz="1200" dirty="0" err="1" smtClean="0"/>
              <a:t>MultiGrid</a:t>
            </a:r>
            <a:r>
              <a:rPr lang="en-US" sz="1200" dirty="0" smtClean="0"/>
              <a:t> Solver Package</a:t>
            </a:r>
          </a:p>
        </p:txBody>
      </p:sp>
    </p:spTree>
    <p:extLst>
      <p:ext uri="{BB962C8B-B14F-4D97-AF65-F5344CB8AC3E}">
        <p14:creationId xmlns:p14="http://schemas.microsoft.com/office/powerpoint/2010/main" val="107673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Discretization File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NLAY, NROW, NCOL, NPER, ITMUNI, LENUNI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Existence of Quasi-3D Confining Units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DELR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DELC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TOP elevation of system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Bottom elevation of each model layer and Quasi-3D Confining Unit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PERLEN, NSTP, TSMULT, SS/TR for each stress period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Mixed steady-state and transient simulations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434490" y="6477000"/>
            <a:ext cx="2557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Courtesy Arlen </a:t>
            </a:r>
            <a:r>
              <a:rPr lang="en-US" sz="1800" dirty="0" err="1"/>
              <a:t>Harbaugh</a:t>
            </a:r>
            <a:endParaRPr lang="en-US" sz="1800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2850" y="0"/>
            <a:ext cx="53911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54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Temporal Discretization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Stress periods</a:t>
            </a:r>
          </a:p>
          <a:p>
            <a:pPr eaLnBrk="1" hangingPunct="1">
              <a:defRPr/>
            </a:pPr>
            <a:r>
              <a:rPr lang="en-US" smtClean="0"/>
              <a:t>Time steps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u="sng" smtClean="0"/>
              <a:t>In MODFLOW2000, stress periods may be either steady-state or transient</a:t>
            </a:r>
          </a:p>
        </p:txBody>
      </p:sp>
      <p:grpSp>
        <p:nvGrpSpPr>
          <p:cNvPr id="14340" name="Group 29"/>
          <p:cNvGrpSpPr>
            <a:grpSpLocks/>
          </p:cNvGrpSpPr>
          <p:nvPr/>
        </p:nvGrpSpPr>
        <p:grpSpPr bwMode="auto">
          <a:xfrm>
            <a:off x="163512" y="5562600"/>
            <a:ext cx="8691563" cy="1117600"/>
            <a:chOff x="103" y="3504"/>
            <a:chExt cx="5475" cy="704"/>
          </a:xfrm>
        </p:grpSpPr>
        <p:sp>
          <p:nvSpPr>
            <p:cNvPr id="14341" name="Line 4"/>
            <p:cNvSpPr>
              <a:spLocks noChangeShapeType="1"/>
            </p:cNvSpPr>
            <p:nvPr/>
          </p:nvSpPr>
          <p:spPr bwMode="auto">
            <a:xfrm>
              <a:off x="288" y="3744"/>
              <a:ext cx="5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316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1639" y="3840"/>
              <a:ext cx="117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STRESS PERIOD 2</a:t>
              </a:r>
            </a:p>
            <a:p>
              <a:pPr algn="ctr"/>
              <a:r>
                <a:rPr lang="en-US" sz="1600"/>
                <a:t>(TR)</a:t>
              </a:r>
            </a:p>
          </p:txBody>
        </p:sp>
        <p:sp>
          <p:nvSpPr>
            <p:cNvPr id="14344" name="Oval 9"/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45" name="Oval 10"/>
            <p:cNvSpPr>
              <a:spLocks noChangeArrowheads="1"/>
            </p:cNvSpPr>
            <p:nvPr/>
          </p:nvSpPr>
          <p:spPr bwMode="auto">
            <a:xfrm>
              <a:off x="2496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46" name="Oval 11"/>
            <p:cNvSpPr>
              <a:spLocks noChangeArrowheads="1"/>
            </p:cNvSpPr>
            <p:nvPr/>
          </p:nvSpPr>
          <p:spPr bwMode="auto">
            <a:xfrm>
              <a:off x="340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47" name="Oval 12"/>
            <p:cNvSpPr>
              <a:spLocks noChangeArrowheads="1"/>
            </p:cNvSpPr>
            <p:nvPr/>
          </p:nvSpPr>
          <p:spPr bwMode="auto">
            <a:xfrm>
              <a:off x="3600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48" name="Oval 13"/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49" name="Oval 14"/>
            <p:cNvSpPr>
              <a:spLocks noChangeArrowheads="1"/>
            </p:cNvSpPr>
            <p:nvPr/>
          </p:nvSpPr>
          <p:spPr bwMode="auto">
            <a:xfrm>
              <a:off x="44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50" name="Oval 15"/>
            <p:cNvSpPr>
              <a:spLocks noChangeArrowheads="1"/>
            </p:cNvSpPr>
            <p:nvPr/>
          </p:nvSpPr>
          <p:spPr bwMode="auto">
            <a:xfrm>
              <a:off x="1104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51" name="Text Box 16"/>
            <p:cNvSpPr txBox="1">
              <a:spLocks noChangeArrowheads="1"/>
            </p:cNvSpPr>
            <p:nvPr/>
          </p:nvSpPr>
          <p:spPr bwMode="auto">
            <a:xfrm>
              <a:off x="5232" y="3504"/>
              <a:ext cx="34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time</a:t>
              </a:r>
            </a:p>
          </p:txBody>
        </p:sp>
        <p:sp>
          <p:nvSpPr>
            <p:cNvPr id="14352" name="Text Box 17"/>
            <p:cNvSpPr txBox="1">
              <a:spLocks noChangeArrowheads="1"/>
            </p:cNvSpPr>
            <p:nvPr/>
          </p:nvSpPr>
          <p:spPr bwMode="auto">
            <a:xfrm>
              <a:off x="103" y="3840"/>
              <a:ext cx="117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STRESS PERIOD 1</a:t>
              </a:r>
            </a:p>
            <a:p>
              <a:pPr algn="ctr"/>
              <a:r>
                <a:rPr lang="en-US" sz="1600"/>
                <a:t>(SS)</a:t>
              </a:r>
            </a:p>
          </p:txBody>
        </p:sp>
        <p:sp>
          <p:nvSpPr>
            <p:cNvPr id="14353" name="Text Box 18"/>
            <p:cNvSpPr txBox="1">
              <a:spLocks noChangeArrowheads="1"/>
            </p:cNvSpPr>
            <p:nvPr/>
          </p:nvSpPr>
          <p:spPr bwMode="auto">
            <a:xfrm>
              <a:off x="3751" y="3840"/>
              <a:ext cx="117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STRESS PERIOD 3</a:t>
              </a:r>
            </a:p>
            <a:p>
              <a:pPr algn="ctr"/>
              <a:r>
                <a:rPr lang="en-US" sz="1600"/>
                <a:t>(TR)</a:t>
              </a:r>
            </a:p>
          </p:txBody>
        </p:sp>
        <p:sp>
          <p:nvSpPr>
            <p:cNvPr id="14354" name="Text Box 19"/>
            <p:cNvSpPr txBox="1">
              <a:spLocks noChangeArrowheads="1"/>
            </p:cNvSpPr>
            <p:nvPr/>
          </p:nvSpPr>
          <p:spPr bwMode="auto">
            <a:xfrm>
              <a:off x="528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ts1</a:t>
              </a:r>
            </a:p>
          </p:txBody>
        </p:sp>
        <p:sp>
          <p:nvSpPr>
            <p:cNvPr id="14355" name="Text Box 20"/>
            <p:cNvSpPr txBox="1">
              <a:spLocks noChangeArrowheads="1"/>
            </p:cNvSpPr>
            <p:nvPr/>
          </p:nvSpPr>
          <p:spPr bwMode="auto">
            <a:xfrm>
              <a:off x="1440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ts1</a:t>
              </a:r>
            </a:p>
          </p:txBody>
        </p:sp>
        <p:sp>
          <p:nvSpPr>
            <p:cNvPr id="14356" name="Text Box 21"/>
            <p:cNvSpPr txBox="1">
              <a:spLocks noChangeArrowheads="1"/>
            </p:cNvSpPr>
            <p:nvPr/>
          </p:nvSpPr>
          <p:spPr bwMode="auto">
            <a:xfrm>
              <a:off x="2064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ts2</a:t>
              </a:r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2784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ts3</a:t>
              </a:r>
            </a:p>
          </p:txBody>
        </p:sp>
        <p:sp>
          <p:nvSpPr>
            <p:cNvPr id="14358" name="Text Box 23"/>
            <p:cNvSpPr txBox="1">
              <a:spLocks noChangeArrowheads="1"/>
            </p:cNvSpPr>
            <p:nvPr/>
          </p:nvSpPr>
          <p:spPr bwMode="auto">
            <a:xfrm>
              <a:off x="3264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ts1</a:t>
              </a:r>
            </a:p>
          </p:txBody>
        </p:sp>
        <p:sp>
          <p:nvSpPr>
            <p:cNvPr id="14359" name="Text Box 24"/>
            <p:cNvSpPr txBox="1">
              <a:spLocks noChangeArrowheads="1"/>
            </p:cNvSpPr>
            <p:nvPr/>
          </p:nvSpPr>
          <p:spPr bwMode="auto">
            <a:xfrm>
              <a:off x="3456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ts2</a:t>
              </a:r>
            </a:p>
          </p:txBody>
        </p:sp>
        <p:sp>
          <p:nvSpPr>
            <p:cNvPr id="14360" name="Text Box 26"/>
            <p:cNvSpPr txBox="1">
              <a:spLocks noChangeArrowheads="1"/>
            </p:cNvSpPr>
            <p:nvPr/>
          </p:nvSpPr>
          <p:spPr bwMode="auto">
            <a:xfrm>
              <a:off x="3696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ts3</a:t>
              </a:r>
            </a:p>
          </p:txBody>
        </p:sp>
        <p:sp>
          <p:nvSpPr>
            <p:cNvPr id="14361" name="Text Box 27"/>
            <p:cNvSpPr txBox="1">
              <a:spLocks noChangeArrowheads="1"/>
            </p:cNvSpPr>
            <p:nvPr/>
          </p:nvSpPr>
          <p:spPr bwMode="auto">
            <a:xfrm>
              <a:off x="4080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ts4</a:t>
              </a:r>
            </a:p>
          </p:txBody>
        </p:sp>
        <p:sp>
          <p:nvSpPr>
            <p:cNvPr id="14362" name="Text Box 28"/>
            <p:cNvSpPr txBox="1">
              <a:spLocks noChangeArrowheads="1"/>
            </p:cNvSpPr>
            <p:nvPr/>
          </p:nvSpPr>
          <p:spPr bwMode="auto">
            <a:xfrm>
              <a:off x="4848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72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LPF Package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Substitute for Block-Centered Flow (BCF)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Internally LPF works like BCF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Layers are confined or convertible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Transmissivity, storage, and vertical leakage are based on saturation for convertible layers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Wetting and drying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Grid independent hydraulic properties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Specific storage when confined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Horizontal K even for confined layers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Vertical K or horizontal to vertical anisotropy ratio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Vertical K of quasi 3-D confining beds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600" smtClean="0"/>
              <a:t>NO MORE VCONT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2350" y="76200"/>
            <a:ext cx="29448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16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MT3DMS User Manual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1" t="14259" r="24217" b="3030"/>
          <a:stretch>
            <a:fillRect/>
          </a:stretch>
        </p:blipFill>
        <p:spPr bwMode="auto">
          <a:xfrm>
            <a:off x="2743200" y="1981200"/>
            <a:ext cx="31797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2590800" y="6400800"/>
            <a:ext cx="3505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http://hydro.geo.ua.edu/mt3d/mt3dmanual.pdf</a:t>
            </a:r>
          </a:p>
        </p:txBody>
      </p:sp>
    </p:spTree>
    <p:extLst>
      <p:ext uri="{BB962C8B-B14F-4D97-AF65-F5344CB8AC3E}">
        <p14:creationId xmlns:p14="http://schemas.microsoft.com/office/powerpoint/2010/main" val="136657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MT3DMS Supplemental Guide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32654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1" t="15094" r="23914" b="2467"/>
          <a:stretch>
            <a:fillRect/>
          </a:stretch>
        </p:blipFill>
        <p:spPr bwMode="auto">
          <a:xfrm>
            <a:off x="4953000" y="1981200"/>
            <a:ext cx="32766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98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Solution of the Transport Equation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Fundamental difficulty: the need to treat simultaneously the first-order (hyperbolic) advection term and the second-order (parabolic) dispersion term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838200" y="2514600"/>
          <a:ext cx="74771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Equation" r:id="rId3" imgW="2819160" imgH="431640" progId="Equation.3">
                  <p:embed/>
                </p:oleObj>
              </mc:Choice>
              <mc:Fallback>
                <p:oleObj name="Equation" r:id="rId3" imgW="281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7477125" cy="1144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AutoShape 5"/>
          <p:cNvSpPr>
            <a:spLocks/>
          </p:cNvSpPr>
          <p:nvPr/>
        </p:nvSpPr>
        <p:spPr bwMode="auto">
          <a:xfrm rot="5400000">
            <a:off x="2481263" y="16002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/>
          </p:cNvSpPr>
          <p:nvPr/>
        </p:nvSpPr>
        <p:spPr bwMode="auto">
          <a:xfrm rot="5400000">
            <a:off x="4462463" y="13716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/>
          </p:cNvSpPr>
          <p:nvPr/>
        </p:nvSpPr>
        <p:spPr bwMode="auto">
          <a:xfrm rot="5400000">
            <a:off x="6291263" y="18288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/>
          </p:cNvSpPr>
          <p:nvPr/>
        </p:nvSpPr>
        <p:spPr bwMode="auto">
          <a:xfrm rot="5400000">
            <a:off x="7586663" y="19050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328863" y="1925638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ADV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310063" y="1925638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DSP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062663" y="19256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SSM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7281863" y="1925638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RCT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981200" y="3733800"/>
            <a:ext cx="1189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first order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810000" y="3733800"/>
            <a:ext cx="1487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second order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6858000" y="6400800"/>
            <a:ext cx="211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152456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Solution Methods</a:t>
            </a:r>
          </a:p>
        </p:txBody>
      </p:sp>
      <p:sp>
        <p:nvSpPr>
          <p:cNvPr id="156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Eulerian</a:t>
            </a:r>
          </a:p>
          <a:p>
            <a:pPr lvl="1" eaLnBrk="1" hangingPunct="1"/>
            <a:r>
              <a:rPr lang="en-US" sz="2400">
                <a:latin typeface="Tahoma" charset="0"/>
              </a:rPr>
              <a:t>Fixed grid (standard finite difference or finite element)</a:t>
            </a:r>
          </a:p>
          <a:p>
            <a:pPr eaLnBrk="1" hangingPunct="1"/>
            <a:r>
              <a:rPr lang="en-US" sz="2800">
                <a:latin typeface="Tahoma" charset="0"/>
              </a:rPr>
              <a:t>Lagrangian</a:t>
            </a:r>
          </a:p>
          <a:p>
            <a:pPr lvl="1" eaLnBrk="1" hangingPunct="1"/>
            <a:r>
              <a:rPr lang="en-US" sz="2400">
                <a:latin typeface="Tahoma" charset="0"/>
              </a:rPr>
              <a:t>Deforming grid or deforming coordinate in a fixed grid (particle based)</a:t>
            </a:r>
          </a:p>
          <a:p>
            <a:pPr eaLnBrk="1" hangingPunct="1"/>
            <a:r>
              <a:rPr lang="en-US" sz="2800">
                <a:latin typeface="Tahoma" charset="0"/>
              </a:rPr>
              <a:t>Mixed Eulerian-Lagrangian</a:t>
            </a:r>
          </a:p>
          <a:p>
            <a:pPr lvl="1" eaLnBrk="1" hangingPunct="1"/>
            <a:r>
              <a:rPr lang="en-US" sz="2400">
                <a:latin typeface="Tahoma" charset="0"/>
              </a:rPr>
              <a:t>Combination of Eulerian and Langrangian methods</a:t>
            </a:r>
          </a:p>
        </p:txBody>
      </p:sp>
    </p:spTree>
    <p:extLst>
      <p:ext uri="{BB962C8B-B14F-4D97-AF65-F5344CB8AC3E}">
        <p14:creationId xmlns:p14="http://schemas.microsoft.com/office/powerpoint/2010/main" val="259162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Solution Schemes (advection term)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Standard finite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Upstream weighting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Central-in-space weighting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Method of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Modified method of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Hybrid method of characteristics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3</a:t>
            </a:r>
            <a:r>
              <a:rPr lang="en-US" sz="2800" baseline="30000">
                <a:latin typeface="Tahoma" charset="0"/>
              </a:rPr>
              <a:t>rd</a:t>
            </a:r>
            <a:r>
              <a:rPr lang="en-US" sz="2800">
                <a:latin typeface="Tahoma" charset="0"/>
              </a:rPr>
              <a:t>-order total-variation diminishing (TVD) [ultimate]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457200" y="3429000"/>
            <a:ext cx="76962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533400" y="5410200"/>
            <a:ext cx="76962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705600" y="6400800"/>
            <a:ext cx="211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217788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Courant Number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Number of cells, or fractional cell distance, that a particle is advected in one timestep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581400" y="4114800"/>
          <a:ext cx="12192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tion" r:id="rId3" imgW="596880" imgH="393480" progId="Equation.3">
                  <p:embed/>
                </p:oleObj>
              </mc:Choice>
              <mc:Fallback>
                <p:oleObj name="Equation" r:id="rId3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14800"/>
                        <a:ext cx="1219200" cy="8048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00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Classes of Variable-Density Models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Sharp Interface Approach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Fast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No dispersion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Dispersed Interface Approach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Can predict changes in concentration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Represent free convection processes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Slow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Method of Characteristics (MOC)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295400" y="2133600"/>
            <a:ext cx="3352800" cy="312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295400" y="2133600"/>
            <a:ext cx="11430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505200" y="2133600"/>
            <a:ext cx="11430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295400" y="2133600"/>
            <a:ext cx="3352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1295400" y="4191000"/>
            <a:ext cx="3352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1785938" y="2627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1789113" y="36353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1787525" y="46577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2892425" y="26495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28956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2894013" y="46799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3983038" y="26384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3986213" y="36464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3984625" y="46688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3276600" y="28194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3429000" y="29718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3581400" y="33528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0"/>
          <p:cNvSpPr>
            <a:spLocks noChangeArrowheads="1"/>
          </p:cNvSpPr>
          <p:nvPr/>
        </p:nvSpPr>
        <p:spPr bwMode="auto">
          <a:xfrm>
            <a:off x="3810000" y="30480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1"/>
          <p:cNvSpPr>
            <a:spLocks noChangeArrowheads="1"/>
          </p:cNvSpPr>
          <p:nvPr/>
        </p:nvSpPr>
        <p:spPr bwMode="auto">
          <a:xfrm>
            <a:off x="2819400" y="2971800"/>
            <a:ext cx="762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22"/>
          <p:cNvSpPr>
            <a:spLocks noChangeArrowheads="1"/>
          </p:cNvSpPr>
          <p:nvPr/>
        </p:nvSpPr>
        <p:spPr bwMode="auto">
          <a:xfrm>
            <a:off x="2971800" y="3124200"/>
            <a:ext cx="762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23"/>
          <p:cNvSpPr>
            <a:spLocks noChangeArrowheads="1"/>
          </p:cNvSpPr>
          <p:nvPr/>
        </p:nvSpPr>
        <p:spPr bwMode="auto">
          <a:xfrm>
            <a:off x="3124200" y="3505200"/>
            <a:ext cx="762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24"/>
          <p:cNvSpPr>
            <a:spLocks noChangeArrowheads="1"/>
          </p:cNvSpPr>
          <p:nvPr/>
        </p:nvSpPr>
        <p:spPr bwMode="auto">
          <a:xfrm>
            <a:off x="3352800" y="3200400"/>
            <a:ext cx="762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5"/>
          <p:cNvSpPr>
            <a:spLocks noChangeShapeType="1"/>
          </p:cNvSpPr>
          <p:nvPr/>
        </p:nvSpPr>
        <p:spPr bwMode="auto">
          <a:xfrm flipH="1">
            <a:off x="2892425" y="2895600"/>
            <a:ext cx="384175" cy="8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3" name="Line 26"/>
          <p:cNvSpPr>
            <a:spLocks noChangeShapeType="1"/>
          </p:cNvSpPr>
          <p:nvPr/>
        </p:nvSpPr>
        <p:spPr bwMode="auto">
          <a:xfrm flipH="1">
            <a:off x="3051175" y="3048000"/>
            <a:ext cx="3778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4" name="Line 27"/>
          <p:cNvSpPr>
            <a:spLocks noChangeShapeType="1"/>
          </p:cNvSpPr>
          <p:nvPr/>
        </p:nvSpPr>
        <p:spPr bwMode="auto">
          <a:xfrm flipH="1">
            <a:off x="3429000" y="3124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5" name="Line 28"/>
          <p:cNvSpPr>
            <a:spLocks noChangeShapeType="1"/>
          </p:cNvSpPr>
          <p:nvPr/>
        </p:nvSpPr>
        <p:spPr bwMode="auto">
          <a:xfrm flipH="1">
            <a:off x="3200400" y="34290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>
            <a:off x="5318125" y="2449513"/>
            <a:ext cx="20732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Each particle carries a volume and a concentration</a:t>
            </a:r>
          </a:p>
        </p:txBody>
      </p:sp>
      <p:graphicFrame>
        <p:nvGraphicFramePr>
          <p:cNvPr id="9218" name="Object 30"/>
          <p:cNvGraphicFramePr>
            <a:graphicFrameLocks noChangeAspect="1"/>
          </p:cNvGraphicFramePr>
          <p:nvPr/>
        </p:nvGraphicFramePr>
        <p:xfrm>
          <a:off x="5562600" y="4572000"/>
          <a:ext cx="182880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3" imgW="965160" imgH="888840" progId="Equation.3">
                  <p:embed/>
                </p:oleObj>
              </mc:Choice>
              <mc:Fallback>
                <p:oleObj name="Equation" r:id="rId3" imgW="9651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0"/>
                        <a:ext cx="1828800" cy="16843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6934200" y="6400800"/>
            <a:ext cx="211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215283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Advantages and Limitation of Particle Methods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Virtually eliminate numerical dispersion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Computationally efficient for highly advection-dominated problems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May have mass balance discrepancy problems, particularly when model grid is highly irregular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Calculated concentration breakthrough curves may be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sz="2400">
                <a:latin typeface="Tahoma" charset="0"/>
              </a:rPr>
              <a:t>rough</a:t>
            </a:r>
            <a:r>
              <a:rPr lang="ja-JP" altLang="en-US" sz="2400">
                <a:latin typeface="Tahoma" charset="0"/>
              </a:rPr>
              <a:t>”</a:t>
            </a: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Computer memory intensive, particularly for multi-species simulations, with a set of particles for each species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934200" y="6400800"/>
            <a:ext cx="211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317150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Third-Order TVD (ULTIMATE)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Also referred to as higher-order finite-difference or finite-volume method.  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TVD—Total Variation Diminishing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ULTIMATE</a:t>
            </a:r>
            <a:r>
              <a:rPr lang="en-US" sz="2800" dirty="0">
                <a:latin typeface="Tahoma" charset="0"/>
              </a:rPr>
              <a:t>—Universal Limiter for Transient Interpolation Modeling of the </a:t>
            </a:r>
            <a:r>
              <a:rPr lang="en-US" sz="2800" dirty="0" err="1">
                <a:latin typeface="Tahoma" charset="0"/>
              </a:rPr>
              <a:t>Advective</a:t>
            </a:r>
            <a:r>
              <a:rPr lang="en-US" sz="2800" dirty="0">
                <a:latin typeface="Tahoma" charset="0"/>
              </a:rPr>
              <a:t> Transport Equations</a:t>
            </a: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6934200" y="6400800"/>
            <a:ext cx="211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209181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Advantages and Disadvantages of TVD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Mass conservative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Minimal numerical dispersion and artificial oscillation for advection dominated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No numerical difficulty for distorted model grids or in the presence of many sinks/sources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Could be computationally demanding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May not be as effective as MOC in eliminating numerical dispersion for purely advective problems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934200" y="6400800"/>
            <a:ext cx="211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199161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MT3DMS File Structure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676400" y="2286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1676400" y="22860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Basic Transport Package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1676400" y="3048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1676400" y="30480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Advection Package</a:t>
            </a: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1676400" y="3810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1676400" y="38100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Dispersion Package</a:t>
            </a:r>
          </a:p>
        </p:txBody>
      </p:sp>
      <p:sp>
        <p:nvSpPr>
          <p:cNvPr id="7177" name="Rectangle 11"/>
          <p:cNvSpPr>
            <a:spLocks noChangeArrowheads="1"/>
          </p:cNvSpPr>
          <p:nvPr/>
        </p:nvSpPr>
        <p:spPr bwMode="auto">
          <a:xfrm>
            <a:off x="1676400" y="4572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1676400" y="45720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Sink/Source Mixing Package</a:t>
            </a:r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1676400" y="5334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80" name="Text Box 14"/>
          <p:cNvSpPr txBox="1">
            <a:spLocks noChangeArrowheads="1"/>
          </p:cNvSpPr>
          <p:nvPr/>
        </p:nvSpPr>
        <p:spPr bwMode="auto">
          <a:xfrm>
            <a:off x="1676400" y="5334000"/>
            <a:ext cx="1539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Reaction   Package</a:t>
            </a:r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1676400" y="6096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1676400" y="60960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MODFLOW to MT3DMS link file</a:t>
            </a:r>
          </a:p>
        </p:txBody>
      </p:sp>
      <p:sp>
        <p:nvSpPr>
          <p:cNvPr id="7183" name="Rectangle 17"/>
          <p:cNvSpPr>
            <a:spLocks noChangeArrowheads="1"/>
          </p:cNvSpPr>
          <p:nvPr/>
        </p:nvSpPr>
        <p:spPr bwMode="auto">
          <a:xfrm>
            <a:off x="152400" y="5715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152400" y="57150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GCG Solver Package</a:t>
            </a:r>
          </a:p>
        </p:txBody>
      </p:sp>
      <p:sp>
        <p:nvSpPr>
          <p:cNvPr id="7185" name="Rectangle 19"/>
          <p:cNvSpPr>
            <a:spLocks noChangeArrowheads="1"/>
          </p:cNvSpPr>
          <p:nvPr/>
        </p:nvSpPr>
        <p:spPr bwMode="auto">
          <a:xfrm>
            <a:off x="6553200" y="24384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86" name="Text Box 20"/>
          <p:cNvSpPr txBox="1">
            <a:spLocks noChangeArrowheads="1"/>
          </p:cNvSpPr>
          <p:nvPr/>
        </p:nvSpPr>
        <p:spPr bwMode="auto">
          <a:xfrm>
            <a:off x="6553200" y="24384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Basic Output    File</a:t>
            </a:r>
          </a:p>
        </p:txBody>
      </p:sp>
      <p:sp>
        <p:nvSpPr>
          <p:cNvPr id="7187" name="Rectangle 21"/>
          <p:cNvSpPr>
            <a:spLocks noChangeArrowheads="1"/>
          </p:cNvSpPr>
          <p:nvPr/>
        </p:nvSpPr>
        <p:spPr bwMode="auto">
          <a:xfrm>
            <a:off x="6553200" y="32004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88" name="Text Box 22"/>
          <p:cNvSpPr txBox="1">
            <a:spLocks noChangeArrowheads="1"/>
          </p:cNvSpPr>
          <p:nvPr/>
        </p:nvSpPr>
        <p:spPr bwMode="auto">
          <a:xfrm>
            <a:off x="6553200" y="3200400"/>
            <a:ext cx="15398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Model Configuration File [mt3d.cnf]</a:t>
            </a:r>
          </a:p>
        </p:txBody>
      </p:sp>
      <p:sp>
        <p:nvSpPr>
          <p:cNvPr id="7189" name="Rectangle 31"/>
          <p:cNvSpPr>
            <a:spLocks noChangeArrowheads="1"/>
          </p:cNvSpPr>
          <p:nvPr/>
        </p:nvSpPr>
        <p:spPr bwMode="auto">
          <a:xfrm>
            <a:off x="6553200" y="41148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90" name="Text Box 32"/>
          <p:cNvSpPr txBox="1">
            <a:spLocks noChangeArrowheads="1"/>
          </p:cNvSpPr>
          <p:nvPr/>
        </p:nvSpPr>
        <p:spPr bwMode="auto">
          <a:xfrm>
            <a:off x="6553200" y="4114800"/>
            <a:ext cx="15398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Unformatted Concentration File [mt3d001.ucn]</a:t>
            </a:r>
          </a:p>
        </p:txBody>
      </p:sp>
      <p:sp>
        <p:nvSpPr>
          <p:cNvPr id="7191" name="Rectangle 33"/>
          <p:cNvSpPr>
            <a:spLocks noChangeArrowheads="1"/>
          </p:cNvSpPr>
          <p:nvPr/>
        </p:nvSpPr>
        <p:spPr bwMode="auto">
          <a:xfrm>
            <a:off x="6553200" y="50292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92" name="Text Box 34"/>
          <p:cNvSpPr txBox="1">
            <a:spLocks noChangeArrowheads="1"/>
          </p:cNvSpPr>
          <p:nvPr/>
        </p:nvSpPr>
        <p:spPr bwMode="auto">
          <a:xfrm>
            <a:off x="6553200" y="50292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Observation File [mt3d001.obs]</a:t>
            </a:r>
          </a:p>
        </p:txBody>
      </p:sp>
      <p:sp>
        <p:nvSpPr>
          <p:cNvPr id="7193" name="Rectangle 35"/>
          <p:cNvSpPr>
            <a:spLocks noChangeArrowheads="1"/>
          </p:cNvSpPr>
          <p:nvPr/>
        </p:nvSpPr>
        <p:spPr bwMode="auto">
          <a:xfrm>
            <a:off x="6553200" y="58674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94" name="Text Box 36"/>
          <p:cNvSpPr txBox="1">
            <a:spLocks noChangeArrowheads="1"/>
          </p:cNvSpPr>
          <p:nvPr/>
        </p:nvSpPr>
        <p:spPr bwMode="auto">
          <a:xfrm>
            <a:off x="6553200" y="5867400"/>
            <a:ext cx="15398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Mass Summary File [mt3d001.mas]</a:t>
            </a:r>
          </a:p>
        </p:txBody>
      </p:sp>
      <p:sp>
        <p:nvSpPr>
          <p:cNvPr id="7195" name="AutoShape 37"/>
          <p:cNvSpPr>
            <a:spLocks noChangeArrowheads="1"/>
          </p:cNvSpPr>
          <p:nvPr/>
        </p:nvSpPr>
        <p:spPr bwMode="auto">
          <a:xfrm>
            <a:off x="3733800" y="4114800"/>
            <a:ext cx="2362200" cy="838200"/>
          </a:xfrm>
          <a:custGeom>
            <a:avLst/>
            <a:gdLst>
              <a:gd name="T0" fmla="*/ 1771650 w 21600"/>
              <a:gd name="T1" fmla="*/ 0 h 21600"/>
              <a:gd name="T2" fmla="*/ 0 w 21600"/>
              <a:gd name="T3" fmla="*/ 419100 h 21600"/>
              <a:gd name="T4" fmla="*/ 1771650 w 21600"/>
              <a:gd name="T5" fmla="*/ 838200 h 21600"/>
              <a:gd name="T6" fmla="*/ 2362200 w 21600"/>
              <a:gd name="T7" fmla="*/ 4191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MT3DMS</a:t>
            </a:r>
          </a:p>
        </p:txBody>
      </p:sp>
      <p:sp>
        <p:nvSpPr>
          <p:cNvPr id="7196" name="AutoShape 38"/>
          <p:cNvSpPr>
            <a:spLocks/>
          </p:cNvSpPr>
          <p:nvPr/>
        </p:nvSpPr>
        <p:spPr bwMode="auto">
          <a:xfrm>
            <a:off x="3200400" y="2209800"/>
            <a:ext cx="457200" cy="4572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97" name="Text Box 40"/>
          <p:cNvSpPr txBox="1">
            <a:spLocks noChangeArrowheads="1"/>
          </p:cNvSpPr>
          <p:nvPr/>
        </p:nvSpPr>
        <p:spPr bwMode="auto">
          <a:xfrm>
            <a:off x="1143000" y="1610380"/>
            <a:ext cx="12953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INPUT</a:t>
            </a:r>
          </a:p>
        </p:txBody>
      </p:sp>
      <p:sp>
        <p:nvSpPr>
          <p:cNvPr id="7198" name="Text Box 41"/>
          <p:cNvSpPr txBox="1">
            <a:spLocks noChangeArrowheads="1"/>
          </p:cNvSpPr>
          <p:nvPr/>
        </p:nvSpPr>
        <p:spPr bwMode="auto">
          <a:xfrm>
            <a:off x="6400800" y="1676400"/>
            <a:ext cx="1665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OUTPUT</a:t>
            </a:r>
          </a:p>
        </p:txBody>
      </p:sp>
      <p:sp>
        <p:nvSpPr>
          <p:cNvPr id="7199" name="Text Box 42"/>
          <p:cNvSpPr txBox="1">
            <a:spLocks noChangeArrowheads="1"/>
          </p:cNvSpPr>
          <p:nvPr/>
        </p:nvSpPr>
        <p:spPr bwMode="auto">
          <a:xfrm>
            <a:off x="7696200" y="6553200"/>
            <a:ext cx="12842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Courtesy Chunmiao Zheng</a:t>
            </a:r>
          </a:p>
        </p:txBody>
      </p:sp>
      <p:sp>
        <p:nvSpPr>
          <p:cNvPr id="7200" name="Text Box 18"/>
          <p:cNvSpPr txBox="1">
            <a:spLocks noChangeArrowheads="1"/>
          </p:cNvSpPr>
          <p:nvPr/>
        </p:nvSpPr>
        <p:spPr bwMode="auto">
          <a:xfrm>
            <a:off x="76200" y="4800600"/>
            <a:ext cx="1539875" cy="7386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Transport Observations Package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76200" y="4114800"/>
            <a:ext cx="1539875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smtClean="0"/>
              <a:t>Hydrocarbon Spill Source – v. 5.3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934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BTN Package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Purpose: to specify</a:t>
            </a:r>
          </a:p>
          <a:p>
            <a:pPr lvl="1" eaLnBrk="1" hangingPunct="1">
              <a:defRPr/>
            </a:pPr>
            <a:r>
              <a:rPr lang="en-US" smtClean="0"/>
              <a:t>Basic information</a:t>
            </a:r>
          </a:p>
          <a:p>
            <a:pPr lvl="1" eaLnBrk="1" hangingPunct="1">
              <a:defRPr/>
            </a:pPr>
            <a:r>
              <a:rPr lang="en-US" smtClean="0"/>
              <a:t>Spatial discretization</a:t>
            </a:r>
          </a:p>
          <a:p>
            <a:pPr lvl="1" eaLnBrk="1" hangingPunct="1">
              <a:defRPr/>
            </a:pPr>
            <a:r>
              <a:rPr lang="en-US" smtClean="0"/>
              <a:t>Boundary and initial conditions</a:t>
            </a:r>
          </a:p>
          <a:p>
            <a:pPr lvl="1" eaLnBrk="1" hangingPunct="1">
              <a:defRPr/>
            </a:pPr>
            <a:r>
              <a:rPr lang="en-US" smtClean="0"/>
              <a:t>Printing and saving options</a:t>
            </a:r>
          </a:p>
          <a:p>
            <a:pPr lvl="1" eaLnBrk="1" hangingPunct="1">
              <a:defRPr/>
            </a:pPr>
            <a:r>
              <a:rPr lang="en-US" smtClean="0"/>
              <a:t>Temporal discretization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6388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0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Temporal Discretization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Stress periods</a:t>
            </a:r>
          </a:p>
          <a:p>
            <a:pPr eaLnBrk="1" hangingPunct="1">
              <a:defRPr/>
            </a:pPr>
            <a:r>
              <a:rPr lang="en-US" dirty="0" smtClean="0"/>
              <a:t>Flow </a:t>
            </a:r>
            <a:r>
              <a:rPr lang="en-US" dirty="0" err="1" smtClean="0"/>
              <a:t>timesteps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Transport </a:t>
            </a:r>
            <a:r>
              <a:rPr lang="en-US" dirty="0" err="1" smtClean="0"/>
              <a:t>timesteps</a:t>
            </a:r>
            <a:endParaRPr lang="en-US" dirty="0" smtClean="0"/>
          </a:p>
        </p:txBody>
      </p:sp>
      <p:grpSp>
        <p:nvGrpSpPr>
          <p:cNvPr id="10244" name="Group 113"/>
          <p:cNvGrpSpPr>
            <a:grpSpLocks/>
          </p:cNvGrpSpPr>
          <p:nvPr/>
        </p:nvGrpSpPr>
        <p:grpSpPr bwMode="auto">
          <a:xfrm>
            <a:off x="-3175" y="4343400"/>
            <a:ext cx="8994775" cy="1752600"/>
            <a:chOff x="-2" y="2736"/>
            <a:chExt cx="5666" cy="1104"/>
          </a:xfrm>
        </p:grpSpPr>
        <p:sp>
          <p:nvSpPr>
            <p:cNvPr id="10245" name="Rectangle 29"/>
            <p:cNvSpPr>
              <a:spLocks noChangeArrowheads="1"/>
            </p:cNvSpPr>
            <p:nvPr/>
          </p:nvSpPr>
          <p:spPr bwMode="auto">
            <a:xfrm>
              <a:off x="3264" y="3456"/>
              <a:ext cx="206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Rectangle 28"/>
            <p:cNvSpPr>
              <a:spLocks noChangeArrowheads="1"/>
            </p:cNvSpPr>
            <p:nvPr/>
          </p:nvSpPr>
          <p:spPr bwMode="auto">
            <a:xfrm>
              <a:off x="1200" y="3456"/>
              <a:ext cx="206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Rectangle 30"/>
            <p:cNvSpPr>
              <a:spLocks noChangeArrowheads="1"/>
            </p:cNvSpPr>
            <p:nvPr/>
          </p:nvSpPr>
          <p:spPr bwMode="auto">
            <a:xfrm>
              <a:off x="288" y="3168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31"/>
            <p:cNvSpPr>
              <a:spLocks noChangeArrowheads="1"/>
            </p:cNvSpPr>
            <p:nvPr/>
          </p:nvSpPr>
          <p:spPr bwMode="auto">
            <a:xfrm>
              <a:off x="1200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Rectangle 32"/>
            <p:cNvSpPr>
              <a:spLocks noChangeArrowheads="1"/>
            </p:cNvSpPr>
            <p:nvPr/>
          </p:nvSpPr>
          <p:spPr bwMode="auto">
            <a:xfrm>
              <a:off x="1872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33"/>
            <p:cNvSpPr>
              <a:spLocks noChangeArrowheads="1"/>
            </p:cNvSpPr>
            <p:nvPr/>
          </p:nvSpPr>
          <p:spPr bwMode="auto">
            <a:xfrm>
              <a:off x="2544" y="3168"/>
              <a:ext cx="72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34"/>
            <p:cNvSpPr>
              <a:spLocks noChangeArrowheads="1"/>
            </p:cNvSpPr>
            <p:nvPr/>
          </p:nvSpPr>
          <p:spPr bwMode="auto">
            <a:xfrm>
              <a:off x="3264" y="3168"/>
              <a:ext cx="14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35"/>
            <p:cNvSpPr>
              <a:spLocks noChangeArrowheads="1"/>
            </p:cNvSpPr>
            <p:nvPr/>
          </p:nvSpPr>
          <p:spPr bwMode="auto">
            <a:xfrm>
              <a:off x="3408" y="31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Rectangle 36"/>
            <p:cNvSpPr>
              <a:spLocks noChangeArrowheads="1"/>
            </p:cNvSpPr>
            <p:nvPr/>
          </p:nvSpPr>
          <p:spPr bwMode="auto">
            <a:xfrm>
              <a:off x="3648" y="316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Rectangle 37"/>
            <p:cNvSpPr>
              <a:spLocks noChangeArrowheads="1"/>
            </p:cNvSpPr>
            <p:nvPr/>
          </p:nvSpPr>
          <p:spPr bwMode="auto">
            <a:xfrm>
              <a:off x="3936" y="3168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Rectangle 38"/>
            <p:cNvSpPr>
              <a:spLocks noChangeArrowheads="1"/>
            </p:cNvSpPr>
            <p:nvPr/>
          </p:nvSpPr>
          <p:spPr bwMode="auto">
            <a:xfrm>
              <a:off x="4512" y="3168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Rectangle 27"/>
            <p:cNvSpPr>
              <a:spLocks noChangeArrowheads="1"/>
            </p:cNvSpPr>
            <p:nvPr/>
          </p:nvSpPr>
          <p:spPr bwMode="auto">
            <a:xfrm>
              <a:off x="288" y="3456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5"/>
            <p:cNvSpPr>
              <a:spLocks noChangeShapeType="1"/>
            </p:cNvSpPr>
            <p:nvPr/>
          </p:nvSpPr>
          <p:spPr bwMode="auto">
            <a:xfrm>
              <a:off x="288" y="3456"/>
              <a:ext cx="5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8" name="Oval 6"/>
            <p:cNvSpPr>
              <a:spLocks noChangeArrowheads="1"/>
            </p:cNvSpPr>
            <p:nvPr/>
          </p:nvSpPr>
          <p:spPr bwMode="auto">
            <a:xfrm>
              <a:off x="3168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Text Box 7"/>
            <p:cNvSpPr txBox="1">
              <a:spLocks noChangeArrowheads="1"/>
            </p:cNvSpPr>
            <p:nvPr/>
          </p:nvSpPr>
          <p:spPr bwMode="auto">
            <a:xfrm>
              <a:off x="1776" y="3552"/>
              <a:ext cx="8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STRESS PERIOD 2</a:t>
              </a:r>
            </a:p>
          </p:txBody>
        </p:sp>
        <p:sp>
          <p:nvSpPr>
            <p:cNvPr id="10260" name="Oval 8"/>
            <p:cNvSpPr>
              <a:spLocks noChangeArrowheads="1"/>
            </p:cNvSpPr>
            <p:nvPr/>
          </p:nvSpPr>
          <p:spPr bwMode="auto">
            <a:xfrm>
              <a:off x="1824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9"/>
            <p:cNvSpPr>
              <a:spLocks noChangeArrowheads="1"/>
            </p:cNvSpPr>
            <p:nvPr/>
          </p:nvSpPr>
          <p:spPr bwMode="auto">
            <a:xfrm>
              <a:off x="2496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Oval 10"/>
            <p:cNvSpPr>
              <a:spLocks noChangeArrowheads="1"/>
            </p:cNvSpPr>
            <p:nvPr/>
          </p:nvSpPr>
          <p:spPr bwMode="auto">
            <a:xfrm>
              <a:off x="3360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Oval 11"/>
            <p:cNvSpPr>
              <a:spLocks noChangeArrowheads="1"/>
            </p:cNvSpPr>
            <p:nvPr/>
          </p:nvSpPr>
          <p:spPr bwMode="auto">
            <a:xfrm>
              <a:off x="3600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Oval 12"/>
            <p:cNvSpPr>
              <a:spLocks noChangeArrowheads="1"/>
            </p:cNvSpPr>
            <p:nvPr/>
          </p:nvSpPr>
          <p:spPr bwMode="auto">
            <a:xfrm>
              <a:off x="3888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Oval 13"/>
            <p:cNvSpPr>
              <a:spLocks noChangeArrowheads="1"/>
            </p:cNvSpPr>
            <p:nvPr/>
          </p:nvSpPr>
          <p:spPr bwMode="auto">
            <a:xfrm>
              <a:off x="4464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Oval 14"/>
            <p:cNvSpPr>
              <a:spLocks noChangeArrowheads="1"/>
            </p:cNvSpPr>
            <p:nvPr/>
          </p:nvSpPr>
          <p:spPr bwMode="auto">
            <a:xfrm>
              <a:off x="1104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Text Box 15"/>
            <p:cNvSpPr txBox="1">
              <a:spLocks noChangeArrowheads="1"/>
            </p:cNvSpPr>
            <p:nvPr/>
          </p:nvSpPr>
          <p:spPr bwMode="auto">
            <a:xfrm>
              <a:off x="5376" y="3264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time</a:t>
              </a:r>
            </a:p>
          </p:txBody>
        </p:sp>
        <p:sp>
          <p:nvSpPr>
            <p:cNvPr id="10268" name="Text Box 16"/>
            <p:cNvSpPr txBox="1">
              <a:spLocks noChangeArrowheads="1"/>
            </p:cNvSpPr>
            <p:nvPr/>
          </p:nvSpPr>
          <p:spPr bwMode="auto">
            <a:xfrm>
              <a:off x="288" y="3552"/>
              <a:ext cx="8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STRESS PERIOD 1</a:t>
              </a:r>
            </a:p>
          </p:txBody>
        </p:sp>
        <p:sp>
          <p:nvSpPr>
            <p:cNvPr id="10269" name="Text Box 17"/>
            <p:cNvSpPr txBox="1">
              <a:spLocks noChangeArrowheads="1"/>
            </p:cNvSpPr>
            <p:nvPr/>
          </p:nvSpPr>
          <p:spPr bwMode="auto">
            <a:xfrm>
              <a:off x="3888" y="3552"/>
              <a:ext cx="8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STRESS PERIOD 3</a:t>
              </a:r>
            </a:p>
          </p:txBody>
        </p:sp>
        <p:sp>
          <p:nvSpPr>
            <p:cNvPr id="10270" name="Text Box 18"/>
            <p:cNvSpPr txBox="1">
              <a:spLocks noChangeArrowheads="1"/>
            </p:cNvSpPr>
            <p:nvPr/>
          </p:nvSpPr>
          <p:spPr bwMode="auto">
            <a:xfrm>
              <a:off x="528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ts1</a:t>
              </a:r>
            </a:p>
          </p:txBody>
        </p:sp>
        <p:sp>
          <p:nvSpPr>
            <p:cNvPr id="10271" name="Text Box 19"/>
            <p:cNvSpPr txBox="1">
              <a:spLocks noChangeArrowheads="1"/>
            </p:cNvSpPr>
            <p:nvPr/>
          </p:nvSpPr>
          <p:spPr bwMode="auto">
            <a:xfrm>
              <a:off x="1440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ts1</a:t>
              </a:r>
            </a:p>
          </p:txBody>
        </p:sp>
        <p:sp>
          <p:nvSpPr>
            <p:cNvPr id="10272" name="Text Box 20"/>
            <p:cNvSpPr txBox="1">
              <a:spLocks noChangeArrowheads="1"/>
            </p:cNvSpPr>
            <p:nvPr/>
          </p:nvSpPr>
          <p:spPr bwMode="auto">
            <a:xfrm>
              <a:off x="2064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ts2</a:t>
              </a:r>
            </a:p>
          </p:txBody>
        </p:sp>
        <p:sp>
          <p:nvSpPr>
            <p:cNvPr id="10273" name="Text Box 21"/>
            <p:cNvSpPr txBox="1">
              <a:spLocks noChangeArrowheads="1"/>
            </p:cNvSpPr>
            <p:nvPr/>
          </p:nvSpPr>
          <p:spPr bwMode="auto">
            <a:xfrm>
              <a:off x="2784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ts3</a:t>
              </a:r>
            </a:p>
          </p:txBody>
        </p:sp>
        <p:sp>
          <p:nvSpPr>
            <p:cNvPr id="10274" name="Text Box 22"/>
            <p:cNvSpPr txBox="1">
              <a:spLocks noChangeArrowheads="1"/>
            </p:cNvSpPr>
            <p:nvPr/>
          </p:nvSpPr>
          <p:spPr bwMode="auto">
            <a:xfrm>
              <a:off x="3233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ts1</a:t>
              </a:r>
            </a:p>
          </p:txBody>
        </p:sp>
        <p:sp>
          <p:nvSpPr>
            <p:cNvPr id="10275" name="Text Box 23"/>
            <p:cNvSpPr txBox="1">
              <a:spLocks noChangeArrowheads="1"/>
            </p:cNvSpPr>
            <p:nvPr/>
          </p:nvSpPr>
          <p:spPr bwMode="auto">
            <a:xfrm>
              <a:off x="3408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ts2</a:t>
              </a:r>
            </a:p>
          </p:txBody>
        </p:sp>
        <p:sp>
          <p:nvSpPr>
            <p:cNvPr id="10276" name="Text Box 24"/>
            <p:cNvSpPr txBox="1">
              <a:spLocks noChangeArrowheads="1"/>
            </p:cNvSpPr>
            <p:nvPr/>
          </p:nvSpPr>
          <p:spPr bwMode="auto">
            <a:xfrm>
              <a:off x="3696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ts3</a:t>
              </a:r>
            </a:p>
          </p:txBody>
        </p:sp>
        <p:sp>
          <p:nvSpPr>
            <p:cNvPr id="10277" name="Text Box 25"/>
            <p:cNvSpPr txBox="1">
              <a:spLocks noChangeArrowheads="1"/>
            </p:cNvSpPr>
            <p:nvPr/>
          </p:nvSpPr>
          <p:spPr bwMode="auto">
            <a:xfrm>
              <a:off x="4080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ts4</a:t>
              </a:r>
            </a:p>
          </p:txBody>
        </p:sp>
        <p:sp>
          <p:nvSpPr>
            <p:cNvPr id="10278" name="Text Box 26"/>
            <p:cNvSpPr txBox="1">
              <a:spLocks noChangeArrowheads="1"/>
            </p:cNvSpPr>
            <p:nvPr/>
          </p:nvSpPr>
          <p:spPr bwMode="auto">
            <a:xfrm>
              <a:off x="4848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ts5</a:t>
              </a:r>
            </a:p>
          </p:txBody>
        </p:sp>
        <p:sp>
          <p:nvSpPr>
            <p:cNvPr id="10279" name="Oval 39"/>
            <p:cNvSpPr>
              <a:spLocks noChangeArrowheads="1"/>
            </p:cNvSpPr>
            <p:nvPr/>
          </p:nvSpPr>
          <p:spPr bwMode="auto">
            <a:xfrm>
              <a:off x="376" y="343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Oval 40"/>
            <p:cNvSpPr>
              <a:spLocks noChangeArrowheads="1"/>
            </p:cNvSpPr>
            <p:nvPr/>
          </p:nvSpPr>
          <p:spPr bwMode="auto">
            <a:xfrm>
              <a:off x="538" y="343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Oval 41"/>
            <p:cNvSpPr>
              <a:spLocks noChangeArrowheads="1"/>
            </p:cNvSpPr>
            <p:nvPr/>
          </p:nvSpPr>
          <p:spPr bwMode="auto">
            <a:xfrm>
              <a:off x="730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Oval 42"/>
            <p:cNvSpPr>
              <a:spLocks noChangeArrowheads="1"/>
            </p:cNvSpPr>
            <p:nvPr/>
          </p:nvSpPr>
          <p:spPr bwMode="auto">
            <a:xfrm>
              <a:off x="936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43"/>
            <p:cNvSpPr>
              <a:spLocks noChangeArrowheads="1"/>
            </p:cNvSpPr>
            <p:nvPr/>
          </p:nvSpPr>
          <p:spPr bwMode="auto">
            <a:xfrm>
              <a:off x="288" y="2976"/>
              <a:ext cx="9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44"/>
            <p:cNvSpPr>
              <a:spLocks noChangeArrowheads="1"/>
            </p:cNvSpPr>
            <p:nvPr/>
          </p:nvSpPr>
          <p:spPr bwMode="auto">
            <a:xfrm>
              <a:off x="384" y="2976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45"/>
            <p:cNvSpPr>
              <a:spLocks noChangeArrowheads="1"/>
            </p:cNvSpPr>
            <p:nvPr/>
          </p:nvSpPr>
          <p:spPr bwMode="auto">
            <a:xfrm>
              <a:off x="548" y="297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46"/>
            <p:cNvSpPr>
              <a:spLocks noChangeArrowheads="1"/>
            </p:cNvSpPr>
            <p:nvPr/>
          </p:nvSpPr>
          <p:spPr bwMode="auto">
            <a:xfrm>
              <a:off x="740" y="2976"/>
              <a:ext cx="21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47"/>
            <p:cNvSpPr>
              <a:spLocks noChangeArrowheads="1"/>
            </p:cNvSpPr>
            <p:nvPr/>
          </p:nvSpPr>
          <p:spPr bwMode="auto">
            <a:xfrm>
              <a:off x="950" y="2976"/>
              <a:ext cx="25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48"/>
            <p:cNvSpPr txBox="1">
              <a:spLocks noChangeArrowheads="1"/>
            </p:cNvSpPr>
            <p:nvPr/>
          </p:nvSpPr>
          <p:spPr bwMode="auto">
            <a:xfrm>
              <a:off x="264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289" name="Text Box 49"/>
            <p:cNvSpPr txBox="1">
              <a:spLocks noChangeArrowheads="1"/>
            </p:cNvSpPr>
            <p:nvPr/>
          </p:nvSpPr>
          <p:spPr bwMode="auto">
            <a:xfrm>
              <a:off x="384" y="297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290" name="Text Box 50"/>
            <p:cNvSpPr txBox="1">
              <a:spLocks noChangeArrowheads="1"/>
            </p:cNvSpPr>
            <p:nvPr/>
          </p:nvSpPr>
          <p:spPr bwMode="auto">
            <a:xfrm>
              <a:off x="560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10291" name="Text Box 51"/>
            <p:cNvSpPr txBox="1">
              <a:spLocks noChangeArrowheads="1"/>
            </p:cNvSpPr>
            <p:nvPr/>
          </p:nvSpPr>
          <p:spPr bwMode="auto">
            <a:xfrm>
              <a:off x="764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10292" name="Text Box 52"/>
            <p:cNvSpPr txBox="1">
              <a:spLocks noChangeArrowheads="1"/>
            </p:cNvSpPr>
            <p:nvPr/>
          </p:nvSpPr>
          <p:spPr bwMode="auto">
            <a:xfrm>
              <a:off x="996" y="297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5</a:t>
              </a:r>
            </a:p>
          </p:txBody>
        </p:sp>
        <p:sp>
          <p:nvSpPr>
            <p:cNvPr id="10293" name="Rectangle 53"/>
            <p:cNvSpPr>
              <a:spLocks noChangeArrowheads="1"/>
            </p:cNvSpPr>
            <p:nvPr/>
          </p:nvSpPr>
          <p:spPr bwMode="auto">
            <a:xfrm>
              <a:off x="1200" y="2976"/>
              <a:ext cx="12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54"/>
            <p:cNvSpPr>
              <a:spLocks noChangeArrowheads="1"/>
            </p:cNvSpPr>
            <p:nvPr/>
          </p:nvSpPr>
          <p:spPr bwMode="auto">
            <a:xfrm>
              <a:off x="1322" y="2976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auto">
            <a:xfrm>
              <a:off x="1486" y="297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auto">
            <a:xfrm>
              <a:off x="1678" y="2976"/>
              <a:ext cx="19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Text Box 58"/>
            <p:cNvSpPr txBox="1">
              <a:spLocks noChangeArrowheads="1"/>
            </p:cNvSpPr>
            <p:nvPr/>
          </p:nvSpPr>
          <p:spPr bwMode="auto">
            <a:xfrm>
              <a:off x="1186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298" name="Text Box 59"/>
            <p:cNvSpPr txBox="1">
              <a:spLocks noChangeArrowheads="1"/>
            </p:cNvSpPr>
            <p:nvPr/>
          </p:nvSpPr>
          <p:spPr bwMode="auto">
            <a:xfrm>
              <a:off x="1322" y="297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299" name="Text Box 60"/>
            <p:cNvSpPr txBox="1">
              <a:spLocks noChangeArrowheads="1"/>
            </p:cNvSpPr>
            <p:nvPr/>
          </p:nvSpPr>
          <p:spPr bwMode="auto">
            <a:xfrm>
              <a:off x="1498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10300" name="Text Box 61"/>
            <p:cNvSpPr txBox="1">
              <a:spLocks noChangeArrowheads="1"/>
            </p:cNvSpPr>
            <p:nvPr/>
          </p:nvSpPr>
          <p:spPr bwMode="auto">
            <a:xfrm>
              <a:off x="1702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10301" name="Oval 63"/>
            <p:cNvSpPr>
              <a:spLocks noChangeArrowheads="1"/>
            </p:cNvSpPr>
            <p:nvPr/>
          </p:nvSpPr>
          <p:spPr bwMode="auto">
            <a:xfrm>
              <a:off x="130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Oval 64"/>
            <p:cNvSpPr>
              <a:spLocks noChangeArrowheads="1"/>
            </p:cNvSpPr>
            <p:nvPr/>
          </p:nvSpPr>
          <p:spPr bwMode="auto">
            <a:xfrm>
              <a:off x="1466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Oval 65"/>
            <p:cNvSpPr>
              <a:spLocks noChangeArrowheads="1"/>
            </p:cNvSpPr>
            <p:nvPr/>
          </p:nvSpPr>
          <p:spPr bwMode="auto">
            <a:xfrm>
              <a:off x="1658" y="34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Oval 66"/>
            <p:cNvSpPr>
              <a:spLocks noChangeArrowheads="1"/>
            </p:cNvSpPr>
            <p:nvPr/>
          </p:nvSpPr>
          <p:spPr bwMode="auto">
            <a:xfrm>
              <a:off x="201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Oval 67"/>
            <p:cNvSpPr>
              <a:spLocks noChangeArrowheads="1"/>
            </p:cNvSpPr>
            <p:nvPr/>
          </p:nvSpPr>
          <p:spPr bwMode="auto">
            <a:xfrm>
              <a:off x="2188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Oval 68"/>
            <p:cNvSpPr>
              <a:spLocks noChangeArrowheads="1"/>
            </p:cNvSpPr>
            <p:nvPr/>
          </p:nvSpPr>
          <p:spPr bwMode="auto">
            <a:xfrm>
              <a:off x="2370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9"/>
            <p:cNvSpPr>
              <a:spLocks noChangeArrowheads="1"/>
            </p:cNvSpPr>
            <p:nvPr/>
          </p:nvSpPr>
          <p:spPr bwMode="auto">
            <a:xfrm>
              <a:off x="1874" y="2976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70"/>
            <p:cNvSpPr>
              <a:spLocks noChangeArrowheads="1"/>
            </p:cNvSpPr>
            <p:nvPr/>
          </p:nvSpPr>
          <p:spPr bwMode="auto">
            <a:xfrm>
              <a:off x="2196" y="2976"/>
              <a:ext cx="19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Rectangle 71"/>
            <p:cNvSpPr>
              <a:spLocks noChangeArrowheads="1"/>
            </p:cNvSpPr>
            <p:nvPr/>
          </p:nvSpPr>
          <p:spPr bwMode="auto">
            <a:xfrm>
              <a:off x="2386" y="2976"/>
              <a:ext cx="15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Text Box 72"/>
            <p:cNvSpPr txBox="1">
              <a:spLocks noChangeArrowheads="1"/>
            </p:cNvSpPr>
            <p:nvPr/>
          </p:nvSpPr>
          <p:spPr bwMode="auto">
            <a:xfrm>
              <a:off x="1874" y="297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11" name="Text Box 73"/>
            <p:cNvSpPr txBox="1">
              <a:spLocks noChangeArrowheads="1"/>
            </p:cNvSpPr>
            <p:nvPr/>
          </p:nvSpPr>
          <p:spPr bwMode="auto">
            <a:xfrm>
              <a:off x="2040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312" name="Text Box 74"/>
            <p:cNvSpPr txBox="1">
              <a:spLocks noChangeArrowheads="1"/>
            </p:cNvSpPr>
            <p:nvPr/>
          </p:nvSpPr>
          <p:spPr bwMode="auto">
            <a:xfrm>
              <a:off x="2380" y="2978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10313" name="Rectangle 75"/>
            <p:cNvSpPr>
              <a:spLocks noChangeArrowheads="1"/>
            </p:cNvSpPr>
            <p:nvPr/>
          </p:nvSpPr>
          <p:spPr bwMode="auto">
            <a:xfrm>
              <a:off x="2038" y="2976"/>
              <a:ext cx="15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4" name="Text Box 77"/>
            <p:cNvSpPr txBox="1">
              <a:spLocks noChangeArrowheads="1"/>
            </p:cNvSpPr>
            <p:nvPr/>
          </p:nvSpPr>
          <p:spPr bwMode="auto">
            <a:xfrm>
              <a:off x="2210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10315" name="Oval 79"/>
            <p:cNvSpPr>
              <a:spLocks noChangeArrowheads="1"/>
            </p:cNvSpPr>
            <p:nvPr/>
          </p:nvSpPr>
          <p:spPr bwMode="auto">
            <a:xfrm>
              <a:off x="2686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Oval 80"/>
            <p:cNvSpPr>
              <a:spLocks noChangeArrowheads="1"/>
            </p:cNvSpPr>
            <p:nvPr/>
          </p:nvSpPr>
          <p:spPr bwMode="auto">
            <a:xfrm>
              <a:off x="2860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Oval 81"/>
            <p:cNvSpPr>
              <a:spLocks noChangeArrowheads="1"/>
            </p:cNvSpPr>
            <p:nvPr/>
          </p:nvSpPr>
          <p:spPr bwMode="auto">
            <a:xfrm>
              <a:off x="3042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Rectangle 82"/>
            <p:cNvSpPr>
              <a:spLocks noChangeArrowheads="1"/>
            </p:cNvSpPr>
            <p:nvPr/>
          </p:nvSpPr>
          <p:spPr bwMode="auto">
            <a:xfrm>
              <a:off x="2546" y="2974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9" name="Rectangle 83"/>
            <p:cNvSpPr>
              <a:spLocks noChangeArrowheads="1"/>
            </p:cNvSpPr>
            <p:nvPr/>
          </p:nvSpPr>
          <p:spPr bwMode="auto">
            <a:xfrm>
              <a:off x="2868" y="2974"/>
              <a:ext cx="19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Rectangle 84"/>
            <p:cNvSpPr>
              <a:spLocks noChangeArrowheads="1"/>
            </p:cNvSpPr>
            <p:nvPr/>
          </p:nvSpPr>
          <p:spPr bwMode="auto">
            <a:xfrm>
              <a:off x="3058" y="2974"/>
              <a:ext cx="20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Text Box 85"/>
            <p:cNvSpPr txBox="1">
              <a:spLocks noChangeArrowheads="1"/>
            </p:cNvSpPr>
            <p:nvPr/>
          </p:nvSpPr>
          <p:spPr bwMode="auto">
            <a:xfrm>
              <a:off x="2546" y="2970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22" name="Text Box 86"/>
            <p:cNvSpPr txBox="1">
              <a:spLocks noChangeArrowheads="1"/>
            </p:cNvSpPr>
            <p:nvPr/>
          </p:nvSpPr>
          <p:spPr bwMode="auto">
            <a:xfrm>
              <a:off x="2712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323" name="Text Box 87"/>
            <p:cNvSpPr txBox="1">
              <a:spLocks noChangeArrowheads="1"/>
            </p:cNvSpPr>
            <p:nvPr/>
          </p:nvSpPr>
          <p:spPr bwMode="auto">
            <a:xfrm>
              <a:off x="3052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10324" name="Rectangle 88"/>
            <p:cNvSpPr>
              <a:spLocks noChangeArrowheads="1"/>
            </p:cNvSpPr>
            <p:nvPr/>
          </p:nvSpPr>
          <p:spPr bwMode="auto">
            <a:xfrm>
              <a:off x="2710" y="2974"/>
              <a:ext cx="15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Text Box 89"/>
            <p:cNvSpPr txBox="1">
              <a:spLocks noChangeArrowheads="1"/>
            </p:cNvSpPr>
            <p:nvPr/>
          </p:nvSpPr>
          <p:spPr bwMode="auto">
            <a:xfrm>
              <a:off x="2882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10326" name="Rectangle 90"/>
            <p:cNvSpPr>
              <a:spLocks noChangeArrowheads="1"/>
            </p:cNvSpPr>
            <p:nvPr/>
          </p:nvSpPr>
          <p:spPr bwMode="auto">
            <a:xfrm>
              <a:off x="3264" y="297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7" name="Rectangle 91"/>
            <p:cNvSpPr>
              <a:spLocks noChangeArrowheads="1"/>
            </p:cNvSpPr>
            <p:nvPr/>
          </p:nvSpPr>
          <p:spPr bwMode="auto">
            <a:xfrm>
              <a:off x="3540" y="2976"/>
              <a:ext cx="1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Rectangle 92"/>
            <p:cNvSpPr>
              <a:spLocks noChangeArrowheads="1"/>
            </p:cNvSpPr>
            <p:nvPr/>
          </p:nvSpPr>
          <p:spPr bwMode="auto">
            <a:xfrm>
              <a:off x="3648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Text Box 93"/>
            <p:cNvSpPr txBox="1">
              <a:spLocks noChangeArrowheads="1"/>
            </p:cNvSpPr>
            <p:nvPr/>
          </p:nvSpPr>
          <p:spPr bwMode="auto">
            <a:xfrm>
              <a:off x="3264" y="297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30" name="Text Box 94"/>
            <p:cNvSpPr txBox="1">
              <a:spLocks noChangeArrowheads="1"/>
            </p:cNvSpPr>
            <p:nvPr/>
          </p:nvSpPr>
          <p:spPr bwMode="auto">
            <a:xfrm>
              <a:off x="3408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31" name="Text Box 95"/>
            <p:cNvSpPr txBox="1">
              <a:spLocks noChangeArrowheads="1"/>
            </p:cNvSpPr>
            <p:nvPr/>
          </p:nvSpPr>
          <p:spPr bwMode="auto">
            <a:xfrm>
              <a:off x="3702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32" name="Rectangle 96"/>
            <p:cNvSpPr>
              <a:spLocks noChangeArrowheads="1"/>
            </p:cNvSpPr>
            <p:nvPr/>
          </p:nvSpPr>
          <p:spPr bwMode="auto">
            <a:xfrm>
              <a:off x="3410" y="2976"/>
              <a:ext cx="13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3" name="Text Box 97"/>
            <p:cNvSpPr txBox="1">
              <a:spLocks noChangeArrowheads="1"/>
            </p:cNvSpPr>
            <p:nvPr/>
          </p:nvSpPr>
          <p:spPr bwMode="auto">
            <a:xfrm>
              <a:off x="3512" y="297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334" name="Rectangle 98"/>
            <p:cNvSpPr>
              <a:spLocks noChangeArrowheads="1"/>
            </p:cNvSpPr>
            <p:nvPr/>
          </p:nvSpPr>
          <p:spPr bwMode="auto">
            <a:xfrm>
              <a:off x="3936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5" name="Text Box 99"/>
            <p:cNvSpPr txBox="1">
              <a:spLocks noChangeArrowheads="1"/>
            </p:cNvSpPr>
            <p:nvPr/>
          </p:nvSpPr>
          <p:spPr bwMode="auto">
            <a:xfrm>
              <a:off x="3990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36" name="Rectangle 100"/>
            <p:cNvSpPr>
              <a:spLocks noChangeArrowheads="1"/>
            </p:cNvSpPr>
            <p:nvPr/>
          </p:nvSpPr>
          <p:spPr bwMode="auto">
            <a:xfrm>
              <a:off x="4224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7" name="Text Box 101"/>
            <p:cNvSpPr txBox="1">
              <a:spLocks noChangeArrowheads="1"/>
            </p:cNvSpPr>
            <p:nvPr/>
          </p:nvSpPr>
          <p:spPr bwMode="auto">
            <a:xfrm>
              <a:off x="4278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338" name="Rectangle 102"/>
            <p:cNvSpPr>
              <a:spLocks noChangeArrowheads="1"/>
            </p:cNvSpPr>
            <p:nvPr/>
          </p:nvSpPr>
          <p:spPr bwMode="auto">
            <a:xfrm>
              <a:off x="4512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9" name="Text Box 103"/>
            <p:cNvSpPr txBox="1">
              <a:spLocks noChangeArrowheads="1"/>
            </p:cNvSpPr>
            <p:nvPr/>
          </p:nvSpPr>
          <p:spPr bwMode="auto">
            <a:xfrm>
              <a:off x="4566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40" name="Rectangle 104"/>
            <p:cNvSpPr>
              <a:spLocks noChangeArrowheads="1"/>
            </p:cNvSpPr>
            <p:nvPr/>
          </p:nvSpPr>
          <p:spPr bwMode="auto">
            <a:xfrm>
              <a:off x="4800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Text Box 105"/>
            <p:cNvSpPr txBox="1">
              <a:spLocks noChangeArrowheads="1"/>
            </p:cNvSpPr>
            <p:nvPr/>
          </p:nvSpPr>
          <p:spPr bwMode="auto">
            <a:xfrm>
              <a:off x="4854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342" name="Rectangle 106"/>
            <p:cNvSpPr>
              <a:spLocks noChangeArrowheads="1"/>
            </p:cNvSpPr>
            <p:nvPr/>
          </p:nvSpPr>
          <p:spPr bwMode="auto">
            <a:xfrm>
              <a:off x="5088" y="297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" name="Text Box 107"/>
            <p:cNvSpPr txBox="1">
              <a:spLocks noChangeArrowheads="1"/>
            </p:cNvSpPr>
            <p:nvPr/>
          </p:nvSpPr>
          <p:spPr bwMode="auto">
            <a:xfrm>
              <a:off x="5126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10344" name="Text Box 108"/>
            <p:cNvSpPr txBox="1">
              <a:spLocks noChangeArrowheads="1"/>
            </p:cNvSpPr>
            <p:nvPr/>
          </p:nvSpPr>
          <p:spPr bwMode="auto">
            <a:xfrm rot="20667702">
              <a:off x="-2" y="2736"/>
              <a:ext cx="100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Transport </a:t>
              </a:r>
              <a:r>
                <a:rPr lang="en-US" sz="1400" dirty="0" err="1"/>
                <a:t>timesteps</a:t>
              </a:r>
              <a:endParaRPr lang="en-US" sz="1400" dirty="0"/>
            </a:p>
          </p:txBody>
        </p:sp>
        <p:sp>
          <p:nvSpPr>
            <p:cNvPr id="10345" name="Oval 109"/>
            <p:cNvSpPr>
              <a:spLocks noChangeArrowheads="1"/>
            </p:cNvSpPr>
            <p:nvPr/>
          </p:nvSpPr>
          <p:spPr bwMode="auto">
            <a:xfrm>
              <a:off x="3506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" name="Oval 110"/>
            <p:cNvSpPr>
              <a:spLocks noChangeArrowheads="1"/>
            </p:cNvSpPr>
            <p:nvPr/>
          </p:nvSpPr>
          <p:spPr bwMode="auto">
            <a:xfrm>
              <a:off x="420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" name="Oval 111"/>
            <p:cNvSpPr>
              <a:spLocks noChangeArrowheads="1"/>
            </p:cNvSpPr>
            <p:nvPr/>
          </p:nvSpPr>
          <p:spPr bwMode="auto">
            <a:xfrm>
              <a:off x="4778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" name="Oval 112"/>
            <p:cNvSpPr>
              <a:spLocks noChangeArrowheads="1"/>
            </p:cNvSpPr>
            <p:nvPr/>
          </p:nvSpPr>
          <p:spPr bwMode="auto">
            <a:xfrm>
              <a:off x="506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44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Basic Transport (cont.)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For each stress period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PERLEN (same as in MODFLOW)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NSTP  (same as in MODFLOW)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TSMULT  (same as in MODFLOW)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TSLNGTH(NSTP) (only for flow model other than MODFLOW)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DT0: maximum allowable transport stepsize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MXSTRN: maximum number of transport steps within one flow timestep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TTSMULT: transport stepsize multiplier within a flow-model timestep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TTSMAX: maximum transport stepsize within a flow model timestep (set to zero for no limit)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772400" y="6553200"/>
            <a:ext cx="12842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40732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ADV Package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Purpose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To solve the advection components of the transport equation using one of the following options (through input variable </a:t>
            </a:r>
            <a:r>
              <a:rPr lang="en-US" sz="2400" smtClean="0">
                <a:latin typeface="Courier New" pitchFamily="49" charset="0"/>
              </a:rPr>
              <a:t>MIXELM</a:t>
            </a:r>
            <a:r>
              <a:rPr lang="en-US" sz="2400" smtClean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Finite Difference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 smtClean="0"/>
              <a:t>Upstream weighting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 smtClean="0"/>
              <a:t>Central-in-space weighting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Particle-Based Methods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 smtClean="0"/>
              <a:t>MOC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 smtClean="0"/>
              <a:t>MMOC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 smtClean="0"/>
              <a:t>HMOC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TVD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7150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2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DSP Package</a:t>
            </a:r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Purpose: to solve the dispersion component of the transport equation, using the finite-difference technique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56388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Why use SEAWAT?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Accurate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Documented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Public domain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Relatively easy to 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Based on MODFLOW and MT3D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Modular—Process/Package approach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Compatible with existing pre and post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Compatible with a wide range of utility programs (MODPATH, ZONEBUDGET, etc)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DSP Package (cont.)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AL (longitudinal </a:t>
            </a:r>
            <a:r>
              <a:rPr lang="en-US" sz="2000" dirty="0" err="1" smtClean="0"/>
              <a:t>dispersivity</a:t>
            </a:r>
            <a:r>
              <a:rPr lang="en-US" sz="2000" dirty="0" smtClean="0"/>
              <a:t>, unit 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Cell-by-cell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2D array for each model layer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TRPT (ratio of horizontal transverse </a:t>
            </a:r>
            <a:r>
              <a:rPr lang="en-US" sz="2000" dirty="0" err="1" smtClean="0"/>
              <a:t>dispersivity</a:t>
            </a:r>
            <a:r>
              <a:rPr lang="en-US" sz="2000" dirty="0" smtClean="0"/>
              <a:t> to longitudinal </a:t>
            </a:r>
            <a:r>
              <a:rPr lang="en-US" sz="2000" dirty="0" err="1" smtClean="0"/>
              <a:t>dispersivity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One value per model layer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Input as 1D array for all layers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TRPV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One value per model layer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Input as 1D array for all layers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DMCOEF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One value per model layer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Input as 1D array for all layers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D*=</a:t>
            </a:r>
            <a:r>
              <a:rPr lang="en-US" sz="2000" dirty="0" smtClean="0">
                <a:latin typeface="Symbol" pitchFamily="18" charset="2"/>
              </a:rPr>
              <a:t>t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0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010082" y="6550223"/>
            <a:ext cx="21339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Courtesy </a:t>
            </a:r>
            <a:r>
              <a:rPr lang="en-US" sz="1400" dirty="0" err="1"/>
              <a:t>Chunmiao</a:t>
            </a:r>
            <a:r>
              <a:rPr lang="en-US" sz="1400" dirty="0"/>
              <a:t> </a:t>
            </a:r>
            <a:r>
              <a:rPr lang="en-US" sz="1400" dirty="0" err="1"/>
              <a:t>Zheng</a:t>
            </a:r>
            <a:endParaRPr lang="en-US" sz="1400" dirty="0"/>
          </a:p>
        </p:txBody>
      </p:sp>
      <p:sp>
        <p:nvSpPr>
          <p:cNvPr id="24581" name="Right Brace 6"/>
          <p:cNvSpPr>
            <a:spLocks/>
          </p:cNvSpPr>
          <p:nvPr/>
        </p:nvSpPr>
        <p:spPr bwMode="auto">
          <a:xfrm>
            <a:off x="4953000" y="5638800"/>
            <a:ext cx="381000" cy="1066800"/>
          </a:xfrm>
          <a:prstGeom prst="righ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2" name="TextBox 7"/>
          <p:cNvSpPr txBox="1">
            <a:spLocks noChangeArrowheads="1"/>
          </p:cNvSpPr>
          <p:nvPr/>
        </p:nvSpPr>
        <p:spPr bwMode="auto">
          <a:xfrm>
            <a:off x="5334000" y="594360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Can now enter different DMCOEFF for each species (starting in version 5.2)</a:t>
            </a:r>
          </a:p>
        </p:txBody>
      </p:sp>
    </p:spTree>
    <p:extLst>
      <p:ext uri="{BB962C8B-B14F-4D97-AF65-F5344CB8AC3E}">
        <p14:creationId xmlns:p14="http://schemas.microsoft.com/office/powerpoint/2010/main" val="235078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Generalized Conjugate Gradient (GCG) Solver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General purpose iterative solver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Three preconditioning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Jacobi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Symmetric Successive Over Relaxation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Modified Incomplete Cholesky (MIC) </a:t>
            </a:r>
            <a:r>
              <a:rPr lang="en-US" sz="2400" i="1">
                <a:latin typeface="Tahoma" charset="0"/>
              </a:rPr>
              <a:t>(fewer iterations, more memory)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Lanczos/ORTHOMIN acceleration scheme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Two iteration loops (outer loop only required if matrix coefficients are a function of concentration: non-linear sorption)</a:t>
            </a:r>
          </a:p>
        </p:txBody>
      </p:sp>
    </p:spTree>
    <p:extLst>
      <p:ext uri="{BB962C8B-B14F-4D97-AF65-F5344CB8AC3E}">
        <p14:creationId xmlns:p14="http://schemas.microsoft.com/office/powerpoint/2010/main" val="33802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SSM Package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Purpose: to solve the source and sink components of the transport equation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638800" y="62484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 smtClean="0"/>
              <a:t>Chunmiao</a:t>
            </a:r>
            <a:r>
              <a:rPr lang="en-US" dirty="0" smtClean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SSM Package (cont.)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Specify hydraulic sinks/sources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Point sinks/sources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Constant-head cells (ITYPE=1)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Wells (ITYPE=2)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Drains (ITYPE=3)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Rivers (ITYPE=4)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General-head boundaries (ITYPE=5)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…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Mass loading (ITYPE=15)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Distributed sinks/sources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Recharge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err="1" smtClean="0"/>
              <a:t>Evapotranspiration</a:t>
            </a:r>
            <a:endParaRPr lang="en-US" sz="2000" dirty="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5626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SSM Package (cont.)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What is MXSS?</a:t>
            </a:r>
          </a:p>
          <a:p>
            <a:pPr lvl="1" eaLnBrk="1" hangingPunct="1">
              <a:defRPr/>
            </a:pPr>
            <a:r>
              <a:rPr lang="en-US" sz="2400" dirty="0" smtClean="0"/>
              <a:t>The maximum number of POINT sink/source cells (including constant-head cells) used in the flow model.  It is only used for memory allocation purposes</a:t>
            </a:r>
          </a:p>
          <a:p>
            <a:pPr eaLnBrk="1" hangingPunct="1">
              <a:defRPr/>
            </a:pPr>
            <a:r>
              <a:rPr lang="en-US" sz="2800" dirty="0" smtClean="0"/>
              <a:t>How does MT3D know about the cell locations and flow rates of sinks/sources</a:t>
            </a:r>
          </a:p>
          <a:p>
            <a:pPr lvl="1" eaLnBrk="1" hangingPunct="1">
              <a:defRPr/>
            </a:pPr>
            <a:r>
              <a:rPr lang="en-US" sz="2400" dirty="0" smtClean="0"/>
              <a:t>Through the flow-transport link file saved by the LMT package in MODFLOW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5626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9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SSM Package (cont.)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Time-varying constant-concentration cell (ITYPE=-1)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This overrides constant-concentration condition as defined in the BTN input (ICBUND&lt;0)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Once a cell is defined as ITYPE=-1 it remains a constant concentration cell, but a new concentration value can be specified in different stress periods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Mass-loading source cell (ITYPE=-15)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Users specify Q*C directly (MT</a:t>
            </a:r>
            <a:r>
              <a:rPr lang="en-US" sz="2400" baseline="30000" smtClean="0"/>
              <a:t>-1</a:t>
            </a:r>
            <a:r>
              <a:rPr lang="en-US" sz="2400" smtClean="0"/>
              <a:t>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6388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8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SSM Package (cont.)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Specify concentrations of sinks/sources</a:t>
            </a:r>
          </a:p>
          <a:p>
            <a:pPr lvl="1" eaLnBrk="1" hangingPunct="1">
              <a:defRPr/>
            </a:pPr>
            <a:r>
              <a:rPr lang="en-US" smtClean="0"/>
              <a:t>Sinks</a:t>
            </a:r>
          </a:p>
          <a:p>
            <a:pPr lvl="2" eaLnBrk="1" hangingPunct="1">
              <a:defRPr/>
            </a:pPr>
            <a:r>
              <a:rPr lang="en-US" smtClean="0"/>
              <a:t>By default, concentration of all sinks set equal to that of aquifer at sink/cell locations</a:t>
            </a:r>
          </a:p>
          <a:p>
            <a:pPr lvl="2" eaLnBrk="1" hangingPunct="1">
              <a:defRPr/>
            </a:pPr>
            <a:r>
              <a:rPr lang="en-US" smtClean="0"/>
              <a:t>Default concentration of all sinks cannot be changed except for evapotranspiration</a:t>
            </a:r>
          </a:p>
          <a:p>
            <a:pPr lvl="1" eaLnBrk="1" hangingPunct="1">
              <a:defRPr/>
            </a:pPr>
            <a:r>
              <a:rPr lang="en-US" smtClean="0"/>
              <a:t>Sources</a:t>
            </a:r>
          </a:p>
          <a:p>
            <a:pPr lvl="2" eaLnBrk="1" hangingPunct="1">
              <a:defRPr/>
            </a:pPr>
            <a:r>
              <a:rPr lang="en-US" smtClean="0"/>
              <a:t>By default, concentration of all sources set equal to ZERO unless specified by user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661025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6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SSM Package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Constant-head vs. constant concentration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 constant-head cell in MODFLOW is treated as a regular fluid sink/source (like a well). The new inflow/outflow rate through the constant-head cell is determined internally by MODFLOW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If the constant-head cell acts as a source (inflow), the source concentration is zero unless specified by the user in SSM input.  If it acts as a sink (outflow), the sink concentration is always equal to that of the aquifer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 constant-head cell can be specified as a constant-concentration if so desired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6388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5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SEAWAT Concept</a:t>
            </a:r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Combine MODFLOW and MT3DMS into a single program</a:t>
            </a:r>
          </a:p>
          <a:p>
            <a:pPr lvl="1" eaLnBrk="1" hangingPunct="1"/>
            <a:r>
              <a:rPr lang="en-US">
                <a:latin typeface="Tahoma" charset="0"/>
              </a:rPr>
              <a:t>Insert MT3DMS into MODFLOW main program</a:t>
            </a:r>
          </a:p>
          <a:p>
            <a:pPr eaLnBrk="1" hangingPunct="1"/>
            <a:r>
              <a:rPr lang="en-US">
                <a:latin typeface="Tahoma" charset="0"/>
              </a:rPr>
              <a:t>Modify MODFLOW routines to solve the variable-density groundwater flow equation</a:t>
            </a:r>
          </a:p>
        </p:txBody>
      </p:sp>
    </p:spTree>
    <p:extLst>
      <p:ext uri="{BB962C8B-B14F-4D97-AF65-F5344CB8AC3E}">
        <p14:creationId xmlns:p14="http://schemas.microsoft.com/office/powerpoint/2010/main" val="201238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SEAWAT Processes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Global (GLO) Process</a:t>
            </a:r>
          </a:p>
          <a:p>
            <a:pPr eaLnBrk="1" hangingPunct="1"/>
            <a:r>
              <a:rPr lang="en-US" sz="2800">
                <a:latin typeface="Tahoma" charset="0"/>
              </a:rPr>
              <a:t>Ground-Water Flow (GWF) Process</a:t>
            </a:r>
          </a:p>
          <a:p>
            <a:pPr eaLnBrk="1" hangingPunct="1"/>
            <a:r>
              <a:rPr lang="en-US" sz="2800" b="1">
                <a:latin typeface="Tahoma" charset="0"/>
              </a:rPr>
              <a:t>Variable-Density Flow (VDF) Process</a:t>
            </a:r>
          </a:p>
          <a:p>
            <a:pPr lvl="1" eaLnBrk="1" hangingPunct="1"/>
            <a:r>
              <a:rPr lang="en-US" sz="2400" b="1">
                <a:latin typeface="Tahoma" charset="0"/>
              </a:rPr>
              <a:t>Viscosity (VSC) Package</a:t>
            </a:r>
          </a:p>
          <a:p>
            <a:pPr eaLnBrk="1" hangingPunct="1"/>
            <a:r>
              <a:rPr lang="en-US" sz="2800" b="1">
                <a:latin typeface="Tahoma" charset="0"/>
              </a:rPr>
              <a:t>Integrated MT3DMS Transport (IMT) Process</a:t>
            </a:r>
          </a:p>
          <a:p>
            <a:pPr eaLnBrk="1" hangingPunct="1"/>
            <a:r>
              <a:rPr lang="en-US" sz="2800">
                <a:latin typeface="Tahoma" charset="0"/>
              </a:rPr>
              <a:t>Observation (OBS) Process</a:t>
            </a:r>
          </a:p>
          <a:p>
            <a:pPr eaLnBrk="1" hangingPunct="1"/>
            <a:r>
              <a:rPr lang="en-US" sz="2800">
                <a:latin typeface="Tahoma" charset="0"/>
              </a:rPr>
              <a:t>Sensitivity (SEN) Process</a:t>
            </a:r>
          </a:p>
          <a:p>
            <a:pPr eaLnBrk="1" hangingPunct="1"/>
            <a:r>
              <a:rPr lang="en-US" sz="2800">
                <a:latin typeface="Tahoma" charset="0"/>
              </a:rPr>
              <a:t>Parameters Estimation (PES) Process</a:t>
            </a:r>
          </a:p>
        </p:txBody>
      </p:sp>
      <p:sp>
        <p:nvSpPr>
          <p:cNvPr id="6148" name="AutoShape 4"/>
          <p:cNvSpPr>
            <a:spLocks/>
          </p:cNvSpPr>
          <p:nvPr/>
        </p:nvSpPr>
        <p:spPr bwMode="auto">
          <a:xfrm>
            <a:off x="685800" y="2667000"/>
            <a:ext cx="228600" cy="2362200"/>
          </a:xfrm>
          <a:prstGeom prst="leftBrace">
            <a:avLst>
              <a:gd name="adj1" fmla="val 416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58832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Version 1</a:t>
            </a:r>
          </a:p>
          <a:p>
            <a:pPr eaLnBrk="1" hangingPunct="1"/>
            <a:r>
              <a:rPr lang="en-US" sz="1200"/>
              <a:t>Guo, W., and Bennett, G.D., 1999, SEAWAT Version 1.2: A computer program for simulations of groundwater flow of variable density: Eastern Tech, Cape Coral, Florida.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2800"/>
              <a:t>Version 2</a:t>
            </a:r>
          </a:p>
          <a:p>
            <a:pPr eaLnBrk="1" hangingPunct="1"/>
            <a:r>
              <a:rPr lang="en-US" sz="1200"/>
              <a:t>Guo, W., and Langevin, C.D., 2002, User</a:t>
            </a:r>
            <a:r>
              <a:rPr lang="ja-JP" altLang="en-US" sz="1200"/>
              <a:t>’</a:t>
            </a:r>
            <a:r>
              <a:rPr lang="en-US" sz="1200"/>
              <a:t>s guide to SEAWAT: A computer program for simulation of three-dimensional variable-density ground-water flow: U.S. Geological Survey Techniques of Water Resources Investigations Book 6, Chapter A7, 79 p.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2800"/>
              <a:t>Version 3</a:t>
            </a:r>
          </a:p>
          <a:p>
            <a:pPr eaLnBrk="1" hangingPunct="1"/>
            <a:r>
              <a:rPr lang="en-US" sz="1200"/>
              <a:t>Langevin, C.D., Shoemaker, W.B., and Guo, Weixing, 2004, MODFLOW-2000, the U.S. Geological Survey Modular Ground-Water Model–Documentation of the SEAWAT-2000 Version with the Variable-Density Flow Process (VDF) and the Integrated MT3DMS Transport Process (IMT): U.S. Geological Survey Open-File Report 03-426, 43 p.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1200"/>
              <a:t>Langevin, C.D., and Guo, W., 2006. MODFLOW/MT3DMS-based simulation of variable density ground water flow and transport: Ground Water vol. 44, no. 3:339-351.</a:t>
            </a:r>
          </a:p>
          <a:p>
            <a:pPr eaLnBrk="1" hangingPunct="1"/>
            <a:r>
              <a:rPr lang="en-US" sz="2800"/>
              <a:t>Version 4</a:t>
            </a:r>
          </a:p>
          <a:p>
            <a:pPr eaLnBrk="1" hangingPunct="1"/>
            <a:r>
              <a:rPr lang="en-US" sz="1200"/>
              <a:t>Langevin, C.D., Thorne, D.T., Dausman, A.M., Sukop, M.C., and Guo, Weixing,  2008, SEAWAT Version 4: A computer program for simulation of multi-species solute and heat transport. U.S. Geological Survey Techniques and Methods Book 6, Chapter A22, 39 p.</a:t>
            </a:r>
          </a:p>
          <a:p>
            <a:pPr eaLnBrk="1" hangingPunct="1"/>
            <a:endParaRPr lang="en-US" sz="1200"/>
          </a:p>
          <a:p>
            <a:pPr eaLnBrk="1" hangingPunct="1"/>
            <a:endParaRPr lang="en-US" sz="120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Documentation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0"/>
            <a:ext cx="12906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t="10886" r="16879" b="3456"/>
          <a:stretch>
            <a:fillRect/>
          </a:stretch>
        </p:blipFill>
        <p:spPr bwMode="auto">
          <a:xfrm>
            <a:off x="6324600" y="1981200"/>
            <a:ext cx="1314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667000"/>
            <a:ext cx="1295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1" t="13814" r="15007" b="2968"/>
          <a:stretch>
            <a:fillRect/>
          </a:stretch>
        </p:blipFill>
        <p:spPr bwMode="auto">
          <a:xfrm>
            <a:off x="7332663" y="3657600"/>
            <a:ext cx="1282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5" t="21342" r="3171" b="12469"/>
          <a:stretch>
            <a:fillRect/>
          </a:stretch>
        </p:blipFill>
        <p:spPr bwMode="auto">
          <a:xfrm>
            <a:off x="7772400" y="4724400"/>
            <a:ext cx="12366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Simulation Modes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4109"/>
              </p:ext>
            </p:extLst>
          </p:nvPr>
        </p:nvGraphicFramePr>
        <p:xfrm>
          <a:off x="1524000" y="1397000"/>
          <a:ext cx="6096000" cy="4089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363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Transport</a:t>
                      </a:r>
                      <a:r>
                        <a:rPr lang="en-US" baseline="0" dirty="0" smtClean="0"/>
                        <a:t> Excluded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Transport Included</a:t>
                      </a:r>
                      <a:endParaRPr lang="en-US" dirty="0"/>
                    </a:p>
                  </a:txBody>
                  <a:tcPr/>
                </a:tc>
              </a:tr>
              <a:tr h="136313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Constant 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GWF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GWF + IMT</a:t>
                      </a:r>
                      <a:endParaRPr lang="en-US" dirty="0"/>
                    </a:p>
                  </a:txBody>
                  <a:tcPr/>
                </a:tc>
              </a:tr>
              <a:tr h="136313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Variable 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VDF + IMT (uncoupled)</a:t>
                      </a:r>
                    </a:p>
                    <a:p>
                      <a:pPr algn="ctr"/>
                      <a:r>
                        <a:rPr lang="en-US" b="1" dirty="0" smtClean="0"/>
                        <a:t>VDF</a:t>
                      </a:r>
                      <a:r>
                        <a:rPr lang="en-US" b="1" baseline="0" dirty="0" smtClean="0"/>
                        <a:t> + IMT (coupled)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6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Optional Simulation Mode: VDF without Transport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User enters 3D array of fluid density</a:t>
            </a:r>
          </a:p>
          <a:p>
            <a:pPr eaLnBrk="1" hangingPunct="1"/>
            <a:r>
              <a:rPr lang="en-US">
                <a:latin typeface="Tahoma" charset="0"/>
              </a:rPr>
              <a:t>Caution—assumption is that fluid density will not change during the simulation period</a:t>
            </a:r>
          </a:p>
          <a:p>
            <a:pPr eaLnBrk="1" hangingPunct="1"/>
            <a:r>
              <a:rPr lang="en-US">
                <a:latin typeface="Tahoma" charset="0"/>
              </a:rPr>
              <a:t>Advantage: simulations run quickly because not limited by stability requirements for transport equation</a:t>
            </a:r>
          </a:p>
        </p:txBody>
      </p:sp>
    </p:spTree>
    <p:extLst>
      <p:ext uri="{BB962C8B-B14F-4D97-AF65-F5344CB8AC3E}">
        <p14:creationId xmlns:p14="http://schemas.microsoft.com/office/powerpoint/2010/main" val="347769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Spatial Discretization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Information must be consistent between MODFLOW and MT3D</a:t>
            </a:r>
          </a:p>
          <a:p>
            <a:pPr eaLnBrk="1" hangingPunct="1"/>
            <a:r>
              <a:rPr lang="en-US">
                <a:latin typeface="Tahoma" charset="0"/>
              </a:rPr>
              <a:t>Higher level of vertical discretization required for variable-density groundwater flow (rule of thumb—~10 layers per aquifer)</a:t>
            </a:r>
          </a:p>
        </p:txBody>
      </p:sp>
    </p:spTree>
    <p:extLst>
      <p:ext uri="{BB962C8B-B14F-4D97-AF65-F5344CB8AC3E}">
        <p14:creationId xmlns:p14="http://schemas.microsoft.com/office/powerpoint/2010/main" val="312237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Temporal Discretization</a:t>
            </a:r>
          </a:p>
        </p:txBody>
      </p:sp>
      <p:sp>
        <p:nvSpPr>
          <p:cNvPr id="16590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Stress periods</a:t>
            </a:r>
          </a:p>
          <a:p>
            <a:pPr eaLnBrk="1" hangingPunct="1"/>
            <a:r>
              <a:rPr lang="en-US">
                <a:latin typeface="Tahoma" charset="0"/>
              </a:rPr>
              <a:t>Flow timesteps</a:t>
            </a:r>
          </a:p>
          <a:p>
            <a:pPr eaLnBrk="1" hangingPunct="1"/>
            <a:r>
              <a:rPr lang="en-US">
                <a:latin typeface="Tahoma" charset="0"/>
              </a:rPr>
              <a:t>Transport timesteps</a:t>
            </a:r>
          </a:p>
          <a:p>
            <a:pPr eaLnBrk="1" hangingPunct="1"/>
            <a:r>
              <a:rPr lang="en-US" b="1">
                <a:latin typeface="Tahoma" charset="0"/>
              </a:rPr>
              <a:t>Flow and transport equations solved for each transport timestep</a:t>
            </a:r>
          </a:p>
        </p:txBody>
      </p:sp>
      <p:grpSp>
        <p:nvGrpSpPr>
          <p:cNvPr id="13316" name="Group 109"/>
          <p:cNvGrpSpPr>
            <a:grpSpLocks/>
          </p:cNvGrpSpPr>
          <p:nvPr/>
        </p:nvGrpSpPr>
        <p:grpSpPr bwMode="auto">
          <a:xfrm>
            <a:off x="0" y="4953000"/>
            <a:ext cx="8991600" cy="1752600"/>
            <a:chOff x="0" y="2736"/>
            <a:chExt cx="5664" cy="1104"/>
          </a:xfrm>
        </p:grpSpPr>
        <p:sp>
          <p:nvSpPr>
            <p:cNvPr id="13317" name="Rectangle 110"/>
            <p:cNvSpPr>
              <a:spLocks noChangeArrowheads="1"/>
            </p:cNvSpPr>
            <p:nvPr/>
          </p:nvSpPr>
          <p:spPr bwMode="auto">
            <a:xfrm>
              <a:off x="3264" y="3456"/>
              <a:ext cx="206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Rectangle 111"/>
            <p:cNvSpPr>
              <a:spLocks noChangeArrowheads="1"/>
            </p:cNvSpPr>
            <p:nvPr/>
          </p:nvSpPr>
          <p:spPr bwMode="auto">
            <a:xfrm>
              <a:off x="1200" y="3456"/>
              <a:ext cx="206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Rectangle 112"/>
            <p:cNvSpPr>
              <a:spLocks noChangeArrowheads="1"/>
            </p:cNvSpPr>
            <p:nvPr/>
          </p:nvSpPr>
          <p:spPr bwMode="auto">
            <a:xfrm>
              <a:off x="288" y="3168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Rectangle 113"/>
            <p:cNvSpPr>
              <a:spLocks noChangeArrowheads="1"/>
            </p:cNvSpPr>
            <p:nvPr/>
          </p:nvSpPr>
          <p:spPr bwMode="auto">
            <a:xfrm>
              <a:off x="1200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Rectangle 114"/>
            <p:cNvSpPr>
              <a:spLocks noChangeArrowheads="1"/>
            </p:cNvSpPr>
            <p:nvPr/>
          </p:nvSpPr>
          <p:spPr bwMode="auto">
            <a:xfrm>
              <a:off x="1872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Rectangle 115"/>
            <p:cNvSpPr>
              <a:spLocks noChangeArrowheads="1"/>
            </p:cNvSpPr>
            <p:nvPr/>
          </p:nvSpPr>
          <p:spPr bwMode="auto">
            <a:xfrm>
              <a:off x="2544" y="3168"/>
              <a:ext cx="72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Rectangle 116"/>
            <p:cNvSpPr>
              <a:spLocks noChangeArrowheads="1"/>
            </p:cNvSpPr>
            <p:nvPr/>
          </p:nvSpPr>
          <p:spPr bwMode="auto">
            <a:xfrm>
              <a:off x="3264" y="3168"/>
              <a:ext cx="14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Rectangle 117"/>
            <p:cNvSpPr>
              <a:spLocks noChangeArrowheads="1"/>
            </p:cNvSpPr>
            <p:nvPr/>
          </p:nvSpPr>
          <p:spPr bwMode="auto">
            <a:xfrm>
              <a:off x="3408" y="31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Rectangle 118"/>
            <p:cNvSpPr>
              <a:spLocks noChangeArrowheads="1"/>
            </p:cNvSpPr>
            <p:nvPr/>
          </p:nvSpPr>
          <p:spPr bwMode="auto">
            <a:xfrm>
              <a:off x="3648" y="316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Rectangle 119"/>
            <p:cNvSpPr>
              <a:spLocks noChangeArrowheads="1"/>
            </p:cNvSpPr>
            <p:nvPr/>
          </p:nvSpPr>
          <p:spPr bwMode="auto">
            <a:xfrm>
              <a:off x="3936" y="3168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120"/>
            <p:cNvSpPr>
              <a:spLocks noChangeArrowheads="1"/>
            </p:cNvSpPr>
            <p:nvPr/>
          </p:nvSpPr>
          <p:spPr bwMode="auto">
            <a:xfrm>
              <a:off x="4512" y="3168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21"/>
            <p:cNvSpPr>
              <a:spLocks noChangeArrowheads="1"/>
            </p:cNvSpPr>
            <p:nvPr/>
          </p:nvSpPr>
          <p:spPr bwMode="auto">
            <a:xfrm>
              <a:off x="288" y="3456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2"/>
            <p:cNvSpPr>
              <a:spLocks noChangeShapeType="1"/>
            </p:cNvSpPr>
            <p:nvPr/>
          </p:nvSpPr>
          <p:spPr bwMode="auto">
            <a:xfrm>
              <a:off x="288" y="3456"/>
              <a:ext cx="5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0" name="Oval 123"/>
            <p:cNvSpPr>
              <a:spLocks noChangeArrowheads="1"/>
            </p:cNvSpPr>
            <p:nvPr/>
          </p:nvSpPr>
          <p:spPr bwMode="auto">
            <a:xfrm>
              <a:off x="3168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Text Box 124"/>
            <p:cNvSpPr txBox="1">
              <a:spLocks noChangeArrowheads="1"/>
            </p:cNvSpPr>
            <p:nvPr/>
          </p:nvSpPr>
          <p:spPr bwMode="auto">
            <a:xfrm>
              <a:off x="1776" y="3552"/>
              <a:ext cx="8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STRESS PERIOD 2</a:t>
              </a:r>
            </a:p>
          </p:txBody>
        </p:sp>
        <p:sp>
          <p:nvSpPr>
            <p:cNvPr id="13332" name="Oval 125"/>
            <p:cNvSpPr>
              <a:spLocks noChangeArrowheads="1"/>
            </p:cNvSpPr>
            <p:nvPr/>
          </p:nvSpPr>
          <p:spPr bwMode="auto">
            <a:xfrm>
              <a:off x="1824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126"/>
            <p:cNvSpPr>
              <a:spLocks noChangeArrowheads="1"/>
            </p:cNvSpPr>
            <p:nvPr/>
          </p:nvSpPr>
          <p:spPr bwMode="auto">
            <a:xfrm>
              <a:off x="2496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127"/>
            <p:cNvSpPr>
              <a:spLocks noChangeArrowheads="1"/>
            </p:cNvSpPr>
            <p:nvPr/>
          </p:nvSpPr>
          <p:spPr bwMode="auto">
            <a:xfrm>
              <a:off x="3360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128"/>
            <p:cNvSpPr>
              <a:spLocks noChangeArrowheads="1"/>
            </p:cNvSpPr>
            <p:nvPr/>
          </p:nvSpPr>
          <p:spPr bwMode="auto">
            <a:xfrm>
              <a:off x="3600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129"/>
            <p:cNvSpPr>
              <a:spLocks noChangeArrowheads="1"/>
            </p:cNvSpPr>
            <p:nvPr/>
          </p:nvSpPr>
          <p:spPr bwMode="auto">
            <a:xfrm>
              <a:off x="3888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130"/>
            <p:cNvSpPr>
              <a:spLocks noChangeArrowheads="1"/>
            </p:cNvSpPr>
            <p:nvPr/>
          </p:nvSpPr>
          <p:spPr bwMode="auto">
            <a:xfrm>
              <a:off x="4464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131"/>
            <p:cNvSpPr>
              <a:spLocks noChangeArrowheads="1"/>
            </p:cNvSpPr>
            <p:nvPr/>
          </p:nvSpPr>
          <p:spPr bwMode="auto">
            <a:xfrm>
              <a:off x="1104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Text Box 132"/>
            <p:cNvSpPr txBox="1">
              <a:spLocks noChangeArrowheads="1"/>
            </p:cNvSpPr>
            <p:nvPr/>
          </p:nvSpPr>
          <p:spPr bwMode="auto">
            <a:xfrm>
              <a:off x="5376" y="3264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time</a:t>
              </a:r>
            </a:p>
          </p:txBody>
        </p:sp>
        <p:sp>
          <p:nvSpPr>
            <p:cNvPr id="13340" name="Text Box 133"/>
            <p:cNvSpPr txBox="1">
              <a:spLocks noChangeArrowheads="1"/>
            </p:cNvSpPr>
            <p:nvPr/>
          </p:nvSpPr>
          <p:spPr bwMode="auto">
            <a:xfrm>
              <a:off x="288" y="3552"/>
              <a:ext cx="8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STRESS PERIOD 1</a:t>
              </a:r>
            </a:p>
          </p:txBody>
        </p:sp>
        <p:sp>
          <p:nvSpPr>
            <p:cNvPr id="13341" name="Text Box 134"/>
            <p:cNvSpPr txBox="1">
              <a:spLocks noChangeArrowheads="1"/>
            </p:cNvSpPr>
            <p:nvPr/>
          </p:nvSpPr>
          <p:spPr bwMode="auto">
            <a:xfrm>
              <a:off x="3888" y="3552"/>
              <a:ext cx="8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STRESS PERIOD 3</a:t>
              </a:r>
            </a:p>
          </p:txBody>
        </p:sp>
        <p:sp>
          <p:nvSpPr>
            <p:cNvPr id="13342" name="Text Box 135"/>
            <p:cNvSpPr txBox="1">
              <a:spLocks noChangeArrowheads="1"/>
            </p:cNvSpPr>
            <p:nvPr/>
          </p:nvSpPr>
          <p:spPr bwMode="auto">
            <a:xfrm>
              <a:off x="528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ts1</a:t>
              </a:r>
            </a:p>
          </p:txBody>
        </p:sp>
        <p:sp>
          <p:nvSpPr>
            <p:cNvPr id="13343" name="Text Box 136"/>
            <p:cNvSpPr txBox="1">
              <a:spLocks noChangeArrowheads="1"/>
            </p:cNvSpPr>
            <p:nvPr/>
          </p:nvSpPr>
          <p:spPr bwMode="auto">
            <a:xfrm>
              <a:off x="1440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ts1</a:t>
              </a:r>
            </a:p>
          </p:txBody>
        </p:sp>
        <p:sp>
          <p:nvSpPr>
            <p:cNvPr id="13344" name="Text Box 137"/>
            <p:cNvSpPr txBox="1">
              <a:spLocks noChangeArrowheads="1"/>
            </p:cNvSpPr>
            <p:nvPr/>
          </p:nvSpPr>
          <p:spPr bwMode="auto">
            <a:xfrm>
              <a:off x="2064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ts2</a:t>
              </a:r>
            </a:p>
          </p:txBody>
        </p:sp>
        <p:sp>
          <p:nvSpPr>
            <p:cNvPr id="13345" name="Text Box 138"/>
            <p:cNvSpPr txBox="1">
              <a:spLocks noChangeArrowheads="1"/>
            </p:cNvSpPr>
            <p:nvPr/>
          </p:nvSpPr>
          <p:spPr bwMode="auto">
            <a:xfrm>
              <a:off x="2784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ts3</a:t>
              </a:r>
            </a:p>
          </p:txBody>
        </p:sp>
        <p:sp>
          <p:nvSpPr>
            <p:cNvPr id="13346" name="Text Box 139"/>
            <p:cNvSpPr txBox="1">
              <a:spLocks noChangeArrowheads="1"/>
            </p:cNvSpPr>
            <p:nvPr/>
          </p:nvSpPr>
          <p:spPr bwMode="auto">
            <a:xfrm>
              <a:off x="3233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ts1</a:t>
              </a:r>
            </a:p>
          </p:txBody>
        </p:sp>
        <p:sp>
          <p:nvSpPr>
            <p:cNvPr id="13347" name="Text Box 140"/>
            <p:cNvSpPr txBox="1">
              <a:spLocks noChangeArrowheads="1"/>
            </p:cNvSpPr>
            <p:nvPr/>
          </p:nvSpPr>
          <p:spPr bwMode="auto">
            <a:xfrm>
              <a:off x="3408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ts2</a:t>
              </a:r>
            </a:p>
          </p:txBody>
        </p:sp>
        <p:sp>
          <p:nvSpPr>
            <p:cNvPr id="13348" name="Text Box 141"/>
            <p:cNvSpPr txBox="1">
              <a:spLocks noChangeArrowheads="1"/>
            </p:cNvSpPr>
            <p:nvPr/>
          </p:nvSpPr>
          <p:spPr bwMode="auto">
            <a:xfrm>
              <a:off x="3696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ts3</a:t>
              </a:r>
            </a:p>
          </p:txBody>
        </p:sp>
        <p:sp>
          <p:nvSpPr>
            <p:cNvPr id="13349" name="Text Box 142"/>
            <p:cNvSpPr txBox="1">
              <a:spLocks noChangeArrowheads="1"/>
            </p:cNvSpPr>
            <p:nvPr/>
          </p:nvSpPr>
          <p:spPr bwMode="auto">
            <a:xfrm>
              <a:off x="4080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ts4</a:t>
              </a:r>
            </a:p>
          </p:txBody>
        </p:sp>
        <p:sp>
          <p:nvSpPr>
            <p:cNvPr id="13350" name="Text Box 143"/>
            <p:cNvSpPr txBox="1">
              <a:spLocks noChangeArrowheads="1"/>
            </p:cNvSpPr>
            <p:nvPr/>
          </p:nvSpPr>
          <p:spPr bwMode="auto">
            <a:xfrm>
              <a:off x="4848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ts5</a:t>
              </a:r>
            </a:p>
          </p:txBody>
        </p:sp>
        <p:sp>
          <p:nvSpPr>
            <p:cNvPr id="13351" name="Oval 144"/>
            <p:cNvSpPr>
              <a:spLocks noChangeArrowheads="1"/>
            </p:cNvSpPr>
            <p:nvPr/>
          </p:nvSpPr>
          <p:spPr bwMode="auto">
            <a:xfrm>
              <a:off x="376" y="343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Oval 145"/>
            <p:cNvSpPr>
              <a:spLocks noChangeArrowheads="1"/>
            </p:cNvSpPr>
            <p:nvPr/>
          </p:nvSpPr>
          <p:spPr bwMode="auto">
            <a:xfrm>
              <a:off x="538" y="343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Oval 146"/>
            <p:cNvSpPr>
              <a:spLocks noChangeArrowheads="1"/>
            </p:cNvSpPr>
            <p:nvPr/>
          </p:nvSpPr>
          <p:spPr bwMode="auto">
            <a:xfrm>
              <a:off x="730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Oval 147"/>
            <p:cNvSpPr>
              <a:spLocks noChangeArrowheads="1"/>
            </p:cNvSpPr>
            <p:nvPr/>
          </p:nvSpPr>
          <p:spPr bwMode="auto">
            <a:xfrm>
              <a:off x="936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148"/>
            <p:cNvSpPr>
              <a:spLocks noChangeArrowheads="1"/>
            </p:cNvSpPr>
            <p:nvPr/>
          </p:nvSpPr>
          <p:spPr bwMode="auto">
            <a:xfrm>
              <a:off x="288" y="2976"/>
              <a:ext cx="9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Rectangle 149"/>
            <p:cNvSpPr>
              <a:spLocks noChangeArrowheads="1"/>
            </p:cNvSpPr>
            <p:nvPr/>
          </p:nvSpPr>
          <p:spPr bwMode="auto">
            <a:xfrm>
              <a:off x="384" y="2976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150"/>
            <p:cNvSpPr>
              <a:spLocks noChangeArrowheads="1"/>
            </p:cNvSpPr>
            <p:nvPr/>
          </p:nvSpPr>
          <p:spPr bwMode="auto">
            <a:xfrm>
              <a:off x="548" y="297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151"/>
            <p:cNvSpPr>
              <a:spLocks noChangeArrowheads="1"/>
            </p:cNvSpPr>
            <p:nvPr/>
          </p:nvSpPr>
          <p:spPr bwMode="auto">
            <a:xfrm>
              <a:off x="740" y="2976"/>
              <a:ext cx="21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152"/>
            <p:cNvSpPr>
              <a:spLocks noChangeArrowheads="1"/>
            </p:cNvSpPr>
            <p:nvPr/>
          </p:nvSpPr>
          <p:spPr bwMode="auto">
            <a:xfrm>
              <a:off x="950" y="2976"/>
              <a:ext cx="25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Text Box 153"/>
            <p:cNvSpPr txBox="1">
              <a:spLocks noChangeArrowheads="1"/>
            </p:cNvSpPr>
            <p:nvPr/>
          </p:nvSpPr>
          <p:spPr bwMode="auto">
            <a:xfrm>
              <a:off x="264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361" name="Text Box 154"/>
            <p:cNvSpPr txBox="1">
              <a:spLocks noChangeArrowheads="1"/>
            </p:cNvSpPr>
            <p:nvPr/>
          </p:nvSpPr>
          <p:spPr bwMode="auto">
            <a:xfrm>
              <a:off x="384" y="29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362" name="Text Box 155"/>
            <p:cNvSpPr txBox="1">
              <a:spLocks noChangeArrowheads="1"/>
            </p:cNvSpPr>
            <p:nvPr/>
          </p:nvSpPr>
          <p:spPr bwMode="auto">
            <a:xfrm>
              <a:off x="560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13363" name="Text Box 156"/>
            <p:cNvSpPr txBox="1">
              <a:spLocks noChangeArrowheads="1"/>
            </p:cNvSpPr>
            <p:nvPr/>
          </p:nvSpPr>
          <p:spPr bwMode="auto">
            <a:xfrm>
              <a:off x="764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13364" name="Text Box 157"/>
            <p:cNvSpPr txBox="1">
              <a:spLocks noChangeArrowheads="1"/>
            </p:cNvSpPr>
            <p:nvPr/>
          </p:nvSpPr>
          <p:spPr bwMode="auto">
            <a:xfrm>
              <a:off x="996" y="29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13365" name="Rectangle 158"/>
            <p:cNvSpPr>
              <a:spLocks noChangeArrowheads="1"/>
            </p:cNvSpPr>
            <p:nvPr/>
          </p:nvSpPr>
          <p:spPr bwMode="auto">
            <a:xfrm>
              <a:off x="1200" y="2976"/>
              <a:ext cx="12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Rectangle 159"/>
            <p:cNvSpPr>
              <a:spLocks noChangeArrowheads="1"/>
            </p:cNvSpPr>
            <p:nvPr/>
          </p:nvSpPr>
          <p:spPr bwMode="auto">
            <a:xfrm>
              <a:off x="1322" y="2976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160"/>
            <p:cNvSpPr>
              <a:spLocks noChangeArrowheads="1"/>
            </p:cNvSpPr>
            <p:nvPr/>
          </p:nvSpPr>
          <p:spPr bwMode="auto">
            <a:xfrm>
              <a:off x="1486" y="297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8" name="Rectangle 161"/>
            <p:cNvSpPr>
              <a:spLocks noChangeArrowheads="1"/>
            </p:cNvSpPr>
            <p:nvPr/>
          </p:nvSpPr>
          <p:spPr bwMode="auto">
            <a:xfrm>
              <a:off x="1678" y="2976"/>
              <a:ext cx="19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Text Box 162"/>
            <p:cNvSpPr txBox="1">
              <a:spLocks noChangeArrowheads="1"/>
            </p:cNvSpPr>
            <p:nvPr/>
          </p:nvSpPr>
          <p:spPr bwMode="auto">
            <a:xfrm>
              <a:off x="1186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370" name="Text Box 163"/>
            <p:cNvSpPr txBox="1">
              <a:spLocks noChangeArrowheads="1"/>
            </p:cNvSpPr>
            <p:nvPr/>
          </p:nvSpPr>
          <p:spPr bwMode="auto">
            <a:xfrm>
              <a:off x="1322" y="29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371" name="Text Box 164"/>
            <p:cNvSpPr txBox="1">
              <a:spLocks noChangeArrowheads="1"/>
            </p:cNvSpPr>
            <p:nvPr/>
          </p:nvSpPr>
          <p:spPr bwMode="auto">
            <a:xfrm>
              <a:off x="1498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13372" name="Text Box 165"/>
            <p:cNvSpPr txBox="1">
              <a:spLocks noChangeArrowheads="1"/>
            </p:cNvSpPr>
            <p:nvPr/>
          </p:nvSpPr>
          <p:spPr bwMode="auto">
            <a:xfrm>
              <a:off x="1702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13373" name="Oval 166"/>
            <p:cNvSpPr>
              <a:spLocks noChangeArrowheads="1"/>
            </p:cNvSpPr>
            <p:nvPr/>
          </p:nvSpPr>
          <p:spPr bwMode="auto">
            <a:xfrm>
              <a:off x="130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4" name="Oval 167"/>
            <p:cNvSpPr>
              <a:spLocks noChangeArrowheads="1"/>
            </p:cNvSpPr>
            <p:nvPr/>
          </p:nvSpPr>
          <p:spPr bwMode="auto">
            <a:xfrm>
              <a:off x="1466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Oval 168"/>
            <p:cNvSpPr>
              <a:spLocks noChangeArrowheads="1"/>
            </p:cNvSpPr>
            <p:nvPr/>
          </p:nvSpPr>
          <p:spPr bwMode="auto">
            <a:xfrm>
              <a:off x="1658" y="34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6" name="Oval 169"/>
            <p:cNvSpPr>
              <a:spLocks noChangeArrowheads="1"/>
            </p:cNvSpPr>
            <p:nvPr/>
          </p:nvSpPr>
          <p:spPr bwMode="auto">
            <a:xfrm>
              <a:off x="201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7" name="Oval 170"/>
            <p:cNvSpPr>
              <a:spLocks noChangeArrowheads="1"/>
            </p:cNvSpPr>
            <p:nvPr/>
          </p:nvSpPr>
          <p:spPr bwMode="auto">
            <a:xfrm>
              <a:off x="2188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8" name="Oval 171"/>
            <p:cNvSpPr>
              <a:spLocks noChangeArrowheads="1"/>
            </p:cNvSpPr>
            <p:nvPr/>
          </p:nvSpPr>
          <p:spPr bwMode="auto">
            <a:xfrm>
              <a:off x="2370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9" name="Rectangle 172"/>
            <p:cNvSpPr>
              <a:spLocks noChangeArrowheads="1"/>
            </p:cNvSpPr>
            <p:nvPr/>
          </p:nvSpPr>
          <p:spPr bwMode="auto">
            <a:xfrm>
              <a:off x="1874" y="2976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0" name="Rectangle 173"/>
            <p:cNvSpPr>
              <a:spLocks noChangeArrowheads="1"/>
            </p:cNvSpPr>
            <p:nvPr/>
          </p:nvSpPr>
          <p:spPr bwMode="auto">
            <a:xfrm>
              <a:off x="2196" y="2976"/>
              <a:ext cx="19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Rectangle 174"/>
            <p:cNvSpPr>
              <a:spLocks noChangeArrowheads="1"/>
            </p:cNvSpPr>
            <p:nvPr/>
          </p:nvSpPr>
          <p:spPr bwMode="auto">
            <a:xfrm>
              <a:off x="2386" y="2976"/>
              <a:ext cx="15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2" name="Text Box 175"/>
            <p:cNvSpPr txBox="1">
              <a:spLocks noChangeArrowheads="1"/>
            </p:cNvSpPr>
            <p:nvPr/>
          </p:nvSpPr>
          <p:spPr bwMode="auto">
            <a:xfrm>
              <a:off x="1874" y="29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383" name="Text Box 176"/>
            <p:cNvSpPr txBox="1">
              <a:spLocks noChangeArrowheads="1"/>
            </p:cNvSpPr>
            <p:nvPr/>
          </p:nvSpPr>
          <p:spPr bwMode="auto">
            <a:xfrm>
              <a:off x="2040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384" name="Text Box 177"/>
            <p:cNvSpPr txBox="1">
              <a:spLocks noChangeArrowheads="1"/>
            </p:cNvSpPr>
            <p:nvPr/>
          </p:nvSpPr>
          <p:spPr bwMode="auto">
            <a:xfrm>
              <a:off x="2380" y="2978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13385" name="Rectangle 178"/>
            <p:cNvSpPr>
              <a:spLocks noChangeArrowheads="1"/>
            </p:cNvSpPr>
            <p:nvPr/>
          </p:nvSpPr>
          <p:spPr bwMode="auto">
            <a:xfrm>
              <a:off x="2038" y="2976"/>
              <a:ext cx="15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6" name="Text Box 179"/>
            <p:cNvSpPr txBox="1">
              <a:spLocks noChangeArrowheads="1"/>
            </p:cNvSpPr>
            <p:nvPr/>
          </p:nvSpPr>
          <p:spPr bwMode="auto">
            <a:xfrm>
              <a:off x="2210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13387" name="Oval 180"/>
            <p:cNvSpPr>
              <a:spLocks noChangeArrowheads="1"/>
            </p:cNvSpPr>
            <p:nvPr/>
          </p:nvSpPr>
          <p:spPr bwMode="auto">
            <a:xfrm>
              <a:off x="2686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8" name="Oval 181"/>
            <p:cNvSpPr>
              <a:spLocks noChangeArrowheads="1"/>
            </p:cNvSpPr>
            <p:nvPr/>
          </p:nvSpPr>
          <p:spPr bwMode="auto">
            <a:xfrm>
              <a:off x="2860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9" name="Oval 182"/>
            <p:cNvSpPr>
              <a:spLocks noChangeArrowheads="1"/>
            </p:cNvSpPr>
            <p:nvPr/>
          </p:nvSpPr>
          <p:spPr bwMode="auto">
            <a:xfrm>
              <a:off x="3042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0" name="Rectangle 183"/>
            <p:cNvSpPr>
              <a:spLocks noChangeArrowheads="1"/>
            </p:cNvSpPr>
            <p:nvPr/>
          </p:nvSpPr>
          <p:spPr bwMode="auto">
            <a:xfrm>
              <a:off x="2546" y="2974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1" name="Rectangle 184"/>
            <p:cNvSpPr>
              <a:spLocks noChangeArrowheads="1"/>
            </p:cNvSpPr>
            <p:nvPr/>
          </p:nvSpPr>
          <p:spPr bwMode="auto">
            <a:xfrm>
              <a:off x="2868" y="2974"/>
              <a:ext cx="19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2" name="Rectangle 185"/>
            <p:cNvSpPr>
              <a:spLocks noChangeArrowheads="1"/>
            </p:cNvSpPr>
            <p:nvPr/>
          </p:nvSpPr>
          <p:spPr bwMode="auto">
            <a:xfrm>
              <a:off x="3058" y="2974"/>
              <a:ext cx="20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3" name="Text Box 186"/>
            <p:cNvSpPr txBox="1">
              <a:spLocks noChangeArrowheads="1"/>
            </p:cNvSpPr>
            <p:nvPr/>
          </p:nvSpPr>
          <p:spPr bwMode="auto">
            <a:xfrm>
              <a:off x="2546" y="297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394" name="Text Box 187"/>
            <p:cNvSpPr txBox="1">
              <a:spLocks noChangeArrowheads="1"/>
            </p:cNvSpPr>
            <p:nvPr/>
          </p:nvSpPr>
          <p:spPr bwMode="auto">
            <a:xfrm>
              <a:off x="2712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395" name="Text Box 188"/>
            <p:cNvSpPr txBox="1">
              <a:spLocks noChangeArrowheads="1"/>
            </p:cNvSpPr>
            <p:nvPr/>
          </p:nvSpPr>
          <p:spPr bwMode="auto">
            <a:xfrm>
              <a:off x="3052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13396" name="Rectangle 189"/>
            <p:cNvSpPr>
              <a:spLocks noChangeArrowheads="1"/>
            </p:cNvSpPr>
            <p:nvPr/>
          </p:nvSpPr>
          <p:spPr bwMode="auto">
            <a:xfrm>
              <a:off x="2710" y="2974"/>
              <a:ext cx="15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7" name="Text Box 190"/>
            <p:cNvSpPr txBox="1">
              <a:spLocks noChangeArrowheads="1"/>
            </p:cNvSpPr>
            <p:nvPr/>
          </p:nvSpPr>
          <p:spPr bwMode="auto">
            <a:xfrm>
              <a:off x="2882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13398" name="Rectangle 191"/>
            <p:cNvSpPr>
              <a:spLocks noChangeArrowheads="1"/>
            </p:cNvSpPr>
            <p:nvPr/>
          </p:nvSpPr>
          <p:spPr bwMode="auto">
            <a:xfrm>
              <a:off x="3264" y="297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9" name="Rectangle 192"/>
            <p:cNvSpPr>
              <a:spLocks noChangeArrowheads="1"/>
            </p:cNvSpPr>
            <p:nvPr/>
          </p:nvSpPr>
          <p:spPr bwMode="auto">
            <a:xfrm>
              <a:off x="3540" y="2976"/>
              <a:ext cx="1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0" name="Rectangle 193"/>
            <p:cNvSpPr>
              <a:spLocks noChangeArrowheads="1"/>
            </p:cNvSpPr>
            <p:nvPr/>
          </p:nvSpPr>
          <p:spPr bwMode="auto">
            <a:xfrm>
              <a:off x="3648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1" name="Text Box 194"/>
            <p:cNvSpPr txBox="1">
              <a:spLocks noChangeArrowheads="1"/>
            </p:cNvSpPr>
            <p:nvPr/>
          </p:nvSpPr>
          <p:spPr bwMode="auto">
            <a:xfrm>
              <a:off x="3264" y="29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402" name="Text Box 195"/>
            <p:cNvSpPr txBox="1">
              <a:spLocks noChangeArrowheads="1"/>
            </p:cNvSpPr>
            <p:nvPr/>
          </p:nvSpPr>
          <p:spPr bwMode="auto">
            <a:xfrm>
              <a:off x="3408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403" name="Text Box 196"/>
            <p:cNvSpPr txBox="1">
              <a:spLocks noChangeArrowheads="1"/>
            </p:cNvSpPr>
            <p:nvPr/>
          </p:nvSpPr>
          <p:spPr bwMode="auto">
            <a:xfrm>
              <a:off x="3702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404" name="Rectangle 197"/>
            <p:cNvSpPr>
              <a:spLocks noChangeArrowheads="1"/>
            </p:cNvSpPr>
            <p:nvPr/>
          </p:nvSpPr>
          <p:spPr bwMode="auto">
            <a:xfrm>
              <a:off x="3410" y="2976"/>
              <a:ext cx="13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5" name="Text Box 198"/>
            <p:cNvSpPr txBox="1">
              <a:spLocks noChangeArrowheads="1"/>
            </p:cNvSpPr>
            <p:nvPr/>
          </p:nvSpPr>
          <p:spPr bwMode="auto">
            <a:xfrm>
              <a:off x="3512" y="29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406" name="Rectangle 199"/>
            <p:cNvSpPr>
              <a:spLocks noChangeArrowheads="1"/>
            </p:cNvSpPr>
            <p:nvPr/>
          </p:nvSpPr>
          <p:spPr bwMode="auto">
            <a:xfrm>
              <a:off x="3936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7" name="Text Box 200"/>
            <p:cNvSpPr txBox="1">
              <a:spLocks noChangeArrowheads="1"/>
            </p:cNvSpPr>
            <p:nvPr/>
          </p:nvSpPr>
          <p:spPr bwMode="auto">
            <a:xfrm>
              <a:off x="3990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408" name="Rectangle 201"/>
            <p:cNvSpPr>
              <a:spLocks noChangeArrowheads="1"/>
            </p:cNvSpPr>
            <p:nvPr/>
          </p:nvSpPr>
          <p:spPr bwMode="auto">
            <a:xfrm>
              <a:off x="4224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9" name="Text Box 202"/>
            <p:cNvSpPr txBox="1">
              <a:spLocks noChangeArrowheads="1"/>
            </p:cNvSpPr>
            <p:nvPr/>
          </p:nvSpPr>
          <p:spPr bwMode="auto">
            <a:xfrm>
              <a:off x="4278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410" name="Rectangle 203"/>
            <p:cNvSpPr>
              <a:spLocks noChangeArrowheads="1"/>
            </p:cNvSpPr>
            <p:nvPr/>
          </p:nvSpPr>
          <p:spPr bwMode="auto">
            <a:xfrm>
              <a:off x="4512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1" name="Text Box 204"/>
            <p:cNvSpPr txBox="1">
              <a:spLocks noChangeArrowheads="1"/>
            </p:cNvSpPr>
            <p:nvPr/>
          </p:nvSpPr>
          <p:spPr bwMode="auto">
            <a:xfrm>
              <a:off x="4566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412" name="Rectangle 205"/>
            <p:cNvSpPr>
              <a:spLocks noChangeArrowheads="1"/>
            </p:cNvSpPr>
            <p:nvPr/>
          </p:nvSpPr>
          <p:spPr bwMode="auto">
            <a:xfrm>
              <a:off x="4800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3" name="Text Box 206"/>
            <p:cNvSpPr txBox="1">
              <a:spLocks noChangeArrowheads="1"/>
            </p:cNvSpPr>
            <p:nvPr/>
          </p:nvSpPr>
          <p:spPr bwMode="auto">
            <a:xfrm>
              <a:off x="4854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414" name="Rectangle 207"/>
            <p:cNvSpPr>
              <a:spLocks noChangeArrowheads="1"/>
            </p:cNvSpPr>
            <p:nvPr/>
          </p:nvSpPr>
          <p:spPr bwMode="auto">
            <a:xfrm>
              <a:off x="5088" y="297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" name="Text Box 208"/>
            <p:cNvSpPr txBox="1">
              <a:spLocks noChangeArrowheads="1"/>
            </p:cNvSpPr>
            <p:nvPr/>
          </p:nvSpPr>
          <p:spPr bwMode="auto">
            <a:xfrm>
              <a:off x="5126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13416" name="Text Box 209"/>
            <p:cNvSpPr txBox="1">
              <a:spLocks noChangeArrowheads="1"/>
            </p:cNvSpPr>
            <p:nvPr/>
          </p:nvSpPr>
          <p:spPr bwMode="auto">
            <a:xfrm rot="-932298">
              <a:off x="0" y="2736"/>
              <a:ext cx="10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Transport timesteps</a:t>
              </a:r>
            </a:p>
          </p:txBody>
        </p:sp>
        <p:sp>
          <p:nvSpPr>
            <p:cNvPr id="13417" name="Oval 210"/>
            <p:cNvSpPr>
              <a:spLocks noChangeArrowheads="1"/>
            </p:cNvSpPr>
            <p:nvPr/>
          </p:nvSpPr>
          <p:spPr bwMode="auto">
            <a:xfrm>
              <a:off x="3506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" name="Oval 211"/>
            <p:cNvSpPr>
              <a:spLocks noChangeArrowheads="1"/>
            </p:cNvSpPr>
            <p:nvPr/>
          </p:nvSpPr>
          <p:spPr bwMode="auto">
            <a:xfrm>
              <a:off x="420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" name="Oval 212"/>
            <p:cNvSpPr>
              <a:spLocks noChangeArrowheads="1"/>
            </p:cNvSpPr>
            <p:nvPr/>
          </p:nvSpPr>
          <p:spPr bwMode="auto">
            <a:xfrm>
              <a:off x="4778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0" name="Oval 213"/>
            <p:cNvSpPr>
              <a:spLocks noChangeArrowheads="1"/>
            </p:cNvSpPr>
            <p:nvPr/>
          </p:nvSpPr>
          <p:spPr bwMode="auto">
            <a:xfrm>
              <a:off x="506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55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Options for Coupling Flow and Transport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Explicit—one </a:t>
            </a:r>
            <a:r>
              <a:rPr lang="en-US" sz="2800" dirty="0" err="1">
                <a:latin typeface="Tahoma" charset="0"/>
              </a:rPr>
              <a:t>timestep</a:t>
            </a:r>
            <a:r>
              <a:rPr lang="en-US" sz="2800" dirty="0">
                <a:latin typeface="Tahoma" charset="0"/>
              </a:rPr>
              <a:t> lag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Works well for most problems</a:t>
            </a: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 smtClean="0">
                <a:latin typeface="Tahoma" charset="0"/>
              </a:rPr>
              <a:t>Iterative—repeat solutions </a:t>
            </a:r>
            <a:r>
              <a:rPr lang="en-US" sz="2800" dirty="0">
                <a:latin typeface="Tahoma" charset="0"/>
              </a:rPr>
              <a:t>until convergence on fluid density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Can only be used if transport is solved using implicit finite difference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Can be time consuming and </a:t>
            </a:r>
            <a:r>
              <a:rPr lang="en-US" sz="2400" dirty="0" err="1">
                <a:latin typeface="Tahoma" charset="0"/>
              </a:rPr>
              <a:t>doesn</a:t>
            </a:r>
            <a:r>
              <a:rPr lang="ja-JP" altLang="en-US" sz="2400" dirty="0">
                <a:latin typeface="Tahoma" charset="0"/>
              </a:rPr>
              <a:t>’</a:t>
            </a:r>
            <a:r>
              <a:rPr lang="en-US" sz="2400" dirty="0">
                <a:latin typeface="Tahoma" charset="0"/>
              </a:rPr>
              <a:t>t seem to help with accuracy for problems tested thus far</a:t>
            </a:r>
          </a:p>
        </p:txBody>
      </p:sp>
    </p:spTree>
    <p:extLst>
      <p:ext uri="{BB962C8B-B14F-4D97-AF65-F5344CB8AC3E}">
        <p14:creationId xmlns:p14="http://schemas.microsoft.com/office/powerpoint/2010/main" val="361635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Time-Variant Constant-Head Package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Constant heads read as h and converted to h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for use in the flow equation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Works same as for constant-density MODFLOW simulations</a:t>
            </a:r>
          </a:p>
        </p:txBody>
      </p:sp>
    </p:spTree>
    <p:extLst>
      <p:ext uri="{BB962C8B-B14F-4D97-AF65-F5344CB8AC3E}">
        <p14:creationId xmlns:p14="http://schemas.microsoft.com/office/powerpoint/2010/main" val="114842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Options for Specifying Constant Head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Set in BAS6</a:t>
            </a:r>
          </a:p>
          <a:p>
            <a:pPr lvl="1"/>
            <a:r>
              <a:rPr lang="en-US">
                <a:latin typeface="Tahoma" charset="0"/>
              </a:rPr>
              <a:t>h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calculated from h and starting concentrations. h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held constant for simulation</a:t>
            </a:r>
          </a:p>
          <a:p>
            <a:pPr lvl="1"/>
            <a:r>
              <a:rPr lang="en-US">
                <a:latin typeface="Tahoma" charset="0"/>
              </a:rPr>
              <a:t>Can</a:t>
            </a:r>
            <a:r>
              <a:rPr lang="ja-JP" altLang="en-US">
                <a:latin typeface="Tahoma" charset="0"/>
              </a:rPr>
              <a:t>’</a:t>
            </a:r>
            <a:r>
              <a:rPr lang="en-US">
                <a:latin typeface="Tahoma" charset="0"/>
              </a:rPr>
              <a:t>t change h during simulation</a:t>
            </a:r>
          </a:p>
          <a:p>
            <a:r>
              <a:rPr lang="en-US">
                <a:latin typeface="Tahoma" charset="0"/>
              </a:rPr>
              <a:t>Set in CHD Package</a:t>
            </a:r>
          </a:p>
          <a:p>
            <a:pPr lvl="1"/>
            <a:r>
              <a:rPr lang="en-US">
                <a:latin typeface="Tahoma" charset="0"/>
              </a:rPr>
              <a:t>h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calculated from temporally interpolated h and simulated concentration</a:t>
            </a:r>
          </a:p>
          <a:p>
            <a:pPr lvl="1"/>
            <a:r>
              <a:rPr lang="en-US">
                <a:latin typeface="Tahoma" charset="0"/>
              </a:rPr>
              <a:t>Issue with MT3DMS boundary (ITYPE=1)</a:t>
            </a:r>
          </a:p>
        </p:txBody>
      </p:sp>
    </p:spTree>
    <p:extLst>
      <p:ext uri="{BB962C8B-B14F-4D97-AF65-F5344CB8AC3E}">
        <p14:creationId xmlns:p14="http://schemas.microsoft.com/office/powerpoint/2010/main" val="138575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Options for CHD Boundaries</a:t>
            </a:r>
          </a:p>
        </p:txBody>
      </p:sp>
      <p:pic>
        <p:nvPicPr>
          <p:cNvPr id="26627" name="Picture 2" descr="boundary_he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232275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41148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7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Name File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Name file is requested when SEAWAT Version 4 runs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Contains </a:t>
            </a:r>
            <a:r>
              <a:rPr lang="en-US" sz="2800" dirty="0" err="1">
                <a:latin typeface="Tahoma" charset="0"/>
              </a:rPr>
              <a:t>filetype</a:t>
            </a:r>
            <a:r>
              <a:rPr lang="en-US" sz="2800" dirty="0">
                <a:latin typeface="Tahoma" charset="0"/>
              </a:rPr>
              <a:t>, unit number, filename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Contains file information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MODFLOW-2000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MT3DMS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Variable-Density Flow (VDF) input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Viscosity Package (VSC) input file [optional]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latin typeface="Tahoma" charset="0"/>
              </a:rPr>
              <a:t>FloPy</a:t>
            </a:r>
            <a:r>
              <a:rPr lang="en-US" sz="2800" dirty="0" smtClean="0">
                <a:latin typeface="Tahoma" charset="0"/>
              </a:rPr>
              <a:t> creates </a:t>
            </a:r>
            <a:r>
              <a:rPr lang="en-US" sz="2800" dirty="0">
                <a:latin typeface="Tahoma" charset="0"/>
              </a:rPr>
              <a:t>valid SEAWAT Version 4 name file</a:t>
            </a:r>
          </a:p>
        </p:txBody>
      </p:sp>
    </p:spTree>
    <p:extLst>
      <p:ext uri="{BB962C8B-B14F-4D97-AF65-F5344CB8AC3E}">
        <p14:creationId xmlns:p14="http://schemas.microsoft.com/office/powerpoint/2010/main" val="177907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Name File</a:t>
            </a:r>
          </a:p>
        </p:txBody>
      </p:sp>
      <p:pic>
        <p:nvPicPr>
          <p:cNvPr id="17411" name="Picture 3" descr="namefile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" r="633"/>
          <a:stretch>
            <a:fillRect/>
          </a:stretch>
        </p:blipFill>
        <p:spPr bwMode="auto">
          <a:xfrm>
            <a:off x="1905000" y="1219200"/>
            <a:ext cx="5867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66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352800" y="6248400"/>
            <a:ext cx="2911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FF00"/>
                </a:solidFill>
              </a:rPr>
              <a:t>http://water.usgs.gov/ogw/seawat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Public Domain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50292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381000" y="1905000"/>
            <a:ext cx="7696200" cy="452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FOR EACH SIMULATION</a:t>
            </a:r>
          </a:p>
          <a:p>
            <a:r>
              <a:rPr lang="en-US" sz="1200" dirty="0"/>
              <a:t>0.	[#Text]</a:t>
            </a:r>
          </a:p>
          <a:p>
            <a:r>
              <a:rPr lang="en-US" sz="1200" dirty="0"/>
              <a:t>Item 0 is optional and the symbol # must be in column 1.  Item 0 can be repeated multiple times, but it cannot be used in the file after the first data record.</a:t>
            </a:r>
          </a:p>
          <a:p>
            <a:r>
              <a:rPr lang="en-US" sz="1200" dirty="0"/>
              <a:t>1.  MT3DRHOFLG   MFNADVFD   </a:t>
            </a:r>
            <a:r>
              <a:rPr lang="en-US" sz="1200" u="sng" dirty="0"/>
              <a:t>NSWTCPL</a:t>
            </a:r>
            <a:r>
              <a:rPr lang="en-US" sz="1200" dirty="0"/>
              <a:t>   IWTABLE</a:t>
            </a:r>
          </a:p>
          <a:p>
            <a:r>
              <a:rPr lang="en-US" sz="1200" dirty="0"/>
              <a:t>2.  DENSEMIN   DENSEMAX</a:t>
            </a:r>
          </a:p>
          <a:p>
            <a:r>
              <a:rPr lang="en-US" sz="1200" dirty="0"/>
              <a:t>	Read Item 3 if NSWTCPL &gt; 1 or NSWTCPL = -1</a:t>
            </a:r>
          </a:p>
          <a:p>
            <a:r>
              <a:rPr lang="en-US" sz="1200" dirty="0"/>
              <a:t>3.  DNSCRIT </a:t>
            </a:r>
          </a:p>
          <a:p>
            <a:r>
              <a:rPr lang="en-US" sz="1200" dirty="0"/>
              <a:t>	Read Item 4 if MT3DRHOFLG ≥ 0</a:t>
            </a:r>
          </a:p>
          <a:p>
            <a:r>
              <a:rPr lang="en-US" sz="1200" dirty="0"/>
              <a:t>4.  DENSEREF   DRHODC(1)</a:t>
            </a:r>
          </a:p>
          <a:p>
            <a:r>
              <a:rPr lang="en-US" sz="1200" dirty="0"/>
              <a:t>	Read Item 4a through 4c if MT3DRHOFLG = -1</a:t>
            </a:r>
          </a:p>
          <a:p>
            <a:r>
              <a:rPr lang="en-US" sz="1200" dirty="0"/>
              <a:t>4a.  DENSEREF   </a:t>
            </a:r>
            <a:r>
              <a:rPr lang="en-US" sz="1200" u="sng" dirty="0"/>
              <a:t>DRHODPRHD</a:t>
            </a:r>
            <a:r>
              <a:rPr lang="en-US" sz="1200" dirty="0"/>
              <a:t>   </a:t>
            </a:r>
            <a:r>
              <a:rPr lang="en-US" sz="1200" u="sng" dirty="0"/>
              <a:t>PRHDREF</a:t>
            </a:r>
            <a:endParaRPr lang="en-US" sz="1200" dirty="0"/>
          </a:p>
          <a:p>
            <a:r>
              <a:rPr lang="en-US" sz="1200" dirty="0"/>
              <a:t>4b.  </a:t>
            </a:r>
            <a:r>
              <a:rPr lang="en-US" sz="1200" u="sng" dirty="0"/>
              <a:t>NSRHOEOS</a:t>
            </a:r>
            <a:endParaRPr lang="en-US" sz="1200" dirty="0"/>
          </a:p>
          <a:p>
            <a:r>
              <a:rPr lang="en-US" sz="1200" dirty="0"/>
              <a:t>4c.  </a:t>
            </a:r>
            <a:r>
              <a:rPr lang="en-US" sz="1200" u="sng" dirty="0"/>
              <a:t>MTRHOSPEC(NSRHOEOS)</a:t>
            </a:r>
            <a:r>
              <a:rPr lang="en-US" sz="1200" dirty="0"/>
              <a:t>   </a:t>
            </a:r>
            <a:r>
              <a:rPr lang="en-US" sz="1200" u="sng" dirty="0"/>
              <a:t>DRHODC(NSRHOEOS)</a:t>
            </a:r>
            <a:r>
              <a:rPr lang="en-US" sz="1200" dirty="0"/>
              <a:t>   </a:t>
            </a:r>
            <a:r>
              <a:rPr lang="en-US" sz="1200" u="sng" dirty="0"/>
              <a:t>CRHOREF(NSRHOEOS)</a:t>
            </a:r>
            <a:endParaRPr lang="en-US" sz="1200" dirty="0"/>
          </a:p>
          <a:p>
            <a:r>
              <a:rPr lang="en-US" sz="1200" dirty="0"/>
              <a:t>	Item 4c is read as a table, with one row representing each MT3DMS species to be included in the equation of state for fluid density.  There is no requirement that this table be sorted by MTRHOSPEC.</a:t>
            </a:r>
          </a:p>
          <a:p>
            <a:r>
              <a:rPr lang="en-US" sz="1200" dirty="0"/>
              <a:t>5.  FIRSTDT</a:t>
            </a:r>
          </a:p>
          <a:p>
            <a:r>
              <a:rPr lang="en-US" sz="1200" dirty="0"/>
              <a:t>FOR EACH STRESS PERIOD</a:t>
            </a:r>
          </a:p>
          <a:p>
            <a:r>
              <a:rPr lang="en-US" sz="1200" dirty="0"/>
              <a:t>	Read Items 6 and 7 only if MT3DRHOFLG = 0</a:t>
            </a:r>
          </a:p>
          <a:p>
            <a:r>
              <a:rPr lang="en-US" sz="1200" dirty="0"/>
              <a:t>6.  INDENSE</a:t>
            </a:r>
          </a:p>
          <a:p>
            <a:r>
              <a:rPr lang="en-US" sz="1200" dirty="0"/>
              <a:t>	Read Item 7 only if INDENSE is greater than zero</a:t>
            </a:r>
          </a:p>
          <a:p>
            <a:r>
              <a:rPr lang="en-US" sz="1200" dirty="0"/>
              <a:t>7.  [DENSE(NCOL,NROW)] – U2DREL</a:t>
            </a:r>
          </a:p>
          <a:p>
            <a:r>
              <a:rPr lang="en-US" sz="1200" dirty="0"/>
              <a:t>	Item 7 is read for each layer in the grid.</a:t>
            </a:r>
          </a:p>
          <a:p>
            <a:pPr eaLnBrk="0" hangingPunct="0"/>
            <a:endParaRPr lang="en-US" sz="1200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VDF File (cont.)</a:t>
            </a:r>
          </a:p>
        </p:txBody>
      </p:sp>
    </p:spTree>
    <p:extLst>
      <p:ext uri="{BB962C8B-B14F-4D97-AF65-F5344CB8AC3E}">
        <p14:creationId xmlns:p14="http://schemas.microsoft.com/office/powerpoint/2010/main" val="42803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DENSEREF and DENSESLP</a:t>
            </a:r>
          </a:p>
        </p:txBody>
      </p:sp>
      <p:graphicFrame>
        <p:nvGraphicFramePr>
          <p:cNvPr id="159021" name="Group 301"/>
          <p:cNvGraphicFramePr>
            <a:graphicFrameLocks noGrp="1"/>
          </p:cNvGraphicFramePr>
          <p:nvPr>
            <p:ph sz="half" idx="1"/>
          </p:nvPr>
        </p:nvGraphicFramePr>
        <p:xfrm>
          <a:off x="685800" y="1981200"/>
          <a:ext cx="3810000" cy="4198936"/>
        </p:xfrm>
        <a:graphic>
          <a:graphicData uri="http://schemas.openxmlformats.org/drawingml/2006/table">
            <a:tbl>
              <a:tblPr/>
              <a:tblGrid>
                <a:gridCol w="1055688"/>
                <a:gridCol w="1465262"/>
                <a:gridCol w="1289050"/>
              </a:tblGrid>
              <a:tr h="311197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Concentration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freshwater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seawater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6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mg/L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35,000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8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g/L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lbs/ft</a:t>
                      </a:r>
                      <a:r>
                        <a:rPr kumimoji="0" lang="en-US" sz="1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2.188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8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relative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7" marB="45727" anchor="b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7" marB="45727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7" marB="45727" anchor="b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85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Density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Freshwater (DENSEREF)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seawater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g/cm</a:t>
                      </a:r>
                      <a:r>
                        <a:rPr kumimoji="0" lang="en-US" sz="1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1.025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kg/m</a:t>
                      </a:r>
                      <a:r>
                        <a:rPr kumimoji="0" lang="en-US" sz="1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lbs/ft</a:t>
                      </a:r>
                      <a:r>
                        <a:rPr kumimoji="0" lang="en-US" sz="1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62.42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63.98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6" name="Object 29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62600" y="2743200"/>
          <a:ext cx="19558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6" name="Equation" r:id="rId3" imgW="1168200" imgH="393480" progId="Equation.3">
                  <p:embed/>
                </p:oleObj>
              </mc:Choice>
              <mc:Fallback>
                <p:oleObj name="Equation" r:id="rId3" imgW="1168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955800" cy="658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3"/>
          <p:cNvGrpSpPr>
            <a:grpSpLocks/>
          </p:cNvGrpSpPr>
          <p:nvPr/>
        </p:nvGrpSpPr>
        <p:grpSpPr bwMode="auto">
          <a:xfrm>
            <a:off x="5105400" y="4114800"/>
            <a:ext cx="3479800" cy="1217613"/>
            <a:chOff x="3216" y="2544"/>
            <a:chExt cx="2192" cy="767"/>
          </a:xfrm>
        </p:grpSpPr>
        <p:sp>
          <p:nvSpPr>
            <p:cNvPr id="1085" name="Text Box 294"/>
            <p:cNvSpPr txBox="1">
              <a:spLocks noChangeArrowheads="1"/>
            </p:cNvSpPr>
            <p:nvPr/>
          </p:nvSpPr>
          <p:spPr bwMode="auto">
            <a:xfrm>
              <a:off x="3216" y="2544"/>
              <a:ext cx="20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Example:</a:t>
              </a:r>
            </a:p>
            <a:p>
              <a:pPr eaLnBrk="1" hangingPunct="1"/>
              <a:r>
                <a:rPr lang="en-US"/>
                <a:t>     use concentration in mg/L and density in kg/m</a:t>
              </a:r>
              <a:r>
                <a:rPr lang="en-US" baseline="30000"/>
                <a:t>3</a:t>
              </a:r>
            </a:p>
          </p:txBody>
        </p:sp>
        <p:graphicFrame>
          <p:nvGraphicFramePr>
            <p:cNvPr id="1027" name="Object 297"/>
            <p:cNvGraphicFramePr>
              <a:graphicFrameLocks noChangeAspect="1"/>
            </p:cNvGraphicFramePr>
            <p:nvPr/>
          </p:nvGraphicFramePr>
          <p:xfrm>
            <a:off x="3264" y="2976"/>
            <a:ext cx="214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37" name="Equation" r:id="rId5" imgW="2844720" imgH="444240" progId="Equation.3">
                    <p:embed/>
                  </p:oleObj>
                </mc:Choice>
                <mc:Fallback>
                  <p:oleObj name="Equation" r:id="rId5" imgW="28447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976"/>
                          <a:ext cx="2144" cy="33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4" name="Text Box 302"/>
          <p:cNvSpPr txBox="1">
            <a:spLocks noChangeArrowheads="1"/>
          </p:cNvSpPr>
          <p:nvPr/>
        </p:nvSpPr>
        <p:spPr bwMode="auto">
          <a:xfrm>
            <a:off x="381000" y="6324600"/>
            <a:ext cx="6194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Density length units must be same as length units used for model grid, hydraulic conductivity, etc.</a:t>
            </a:r>
          </a:p>
        </p:txBody>
      </p:sp>
    </p:spTree>
    <p:extLst>
      <p:ext uri="{BB962C8B-B14F-4D97-AF65-F5344CB8AC3E}">
        <p14:creationId xmlns:p14="http://schemas.microsoft.com/office/powerpoint/2010/main" val="427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Density Equation of State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914400" y="3048000"/>
          <a:ext cx="690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6908800" cy="914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2895600" y="2667000"/>
            <a:ext cx="1214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Multiple-species</a:t>
            </a:r>
          </a:p>
        </p:txBody>
      </p:sp>
      <p:sp>
        <p:nvSpPr>
          <p:cNvPr id="7175" name="TextBox 7"/>
          <p:cNvSpPr txBox="1">
            <a:spLocks noChangeArrowheads="1"/>
          </p:cNvSpPr>
          <p:nvPr/>
        </p:nvSpPr>
        <p:spPr bwMode="auto">
          <a:xfrm>
            <a:off x="4953000" y="2667000"/>
            <a:ext cx="963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Temperature</a:t>
            </a:r>
          </a:p>
        </p:txBody>
      </p: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6324600" y="26670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Water Compressibility</a:t>
            </a:r>
          </a:p>
        </p:txBody>
      </p:sp>
      <p:sp>
        <p:nvSpPr>
          <p:cNvPr id="71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315200" y="4572000"/>
          <a:ext cx="12334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Equation" r:id="rId5" imgW="787320" imgH="393480" progId="Equation.3">
                  <p:embed/>
                </p:oleObj>
              </mc:Choice>
              <mc:Fallback>
                <p:oleObj name="Equation" r:id="rId5" imgW="787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572000"/>
                        <a:ext cx="1233488" cy="609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3400"/>
            <a:ext cx="4154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68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VSC Input File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By including in name file will activate the VSC option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VSC file is created by </a:t>
            </a:r>
            <a:r>
              <a:rPr lang="en-US" dirty="0" err="1" smtClean="0">
                <a:ea typeface="+mn-ea"/>
              </a:rPr>
              <a:t>FloPy</a:t>
            </a:r>
            <a:endParaRPr lang="en-US" dirty="0" smtClean="0">
              <a:ea typeface="+mn-ea"/>
            </a:endParaRP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Have multiple options from manual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Concentration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Temperature 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47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81000" y="1752600"/>
            <a:ext cx="7696200" cy="526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FOR EACH SIMULATION</a:t>
            </a:r>
          </a:p>
          <a:p>
            <a:r>
              <a:rPr lang="en-US" sz="1400" dirty="0"/>
              <a:t>0.	[#Text]</a:t>
            </a:r>
          </a:p>
          <a:p>
            <a:r>
              <a:rPr lang="en-US" sz="1400" dirty="0"/>
              <a:t>	Item 0 is optional and the symbol # must be in column 1.  Item 0 can be repeated multiple times.  </a:t>
            </a:r>
          </a:p>
          <a:p>
            <a:r>
              <a:rPr lang="en-US" sz="1400" dirty="0"/>
              <a:t>1.  MT3DMUFLG</a:t>
            </a:r>
          </a:p>
          <a:p>
            <a:r>
              <a:rPr lang="en-US" sz="1400" dirty="0"/>
              <a:t>2.  VISCMIN  VISCMAX</a:t>
            </a:r>
          </a:p>
          <a:p>
            <a:r>
              <a:rPr lang="en-US" sz="1400" dirty="0"/>
              <a:t>	Read item 3 if MT3DMUFLG ≥ 0</a:t>
            </a:r>
          </a:p>
          <a:p>
            <a:r>
              <a:rPr lang="en-US" sz="1400" dirty="0"/>
              <a:t>3.  VISCREF  DMUDC(1)  CMUREF(1)</a:t>
            </a:r>
          </a:p>
          <a:p>
            <a:r>
              <a:rPr lang="en-US" sz="1400" dirty="0"/>
              <a:t>	Read item 3a through 3c if MT3DMUFLG = -1</a:t>
            </a:r>
          </a:p>
          <a:p>
            <a:r>
              <a:rPr lang="en-US" sz="1400" dirty="0"/>
              <a:t>3a.  VISCREF</a:t>
            </a:r>
          </a:p>
          <a:p>
            <a:r>
              <a:rPr lang="en-US" sz="1400" dirty="0"/>
              <a:t>3b.  NSMUEOS  MUTEMPOPT</a:t>
            </a:r>
          </a:p>
          <a:p>
            <a:r>
              <a:rPr lang="en-US" sz="1400" dirty="0"/>
              <a:t>3c.  MTMUSPEC(NSMUEOS)  DMUDC(NSMUEOS)  CMUREF(NSMUEOS)</a:t>
            </a:r>
          </a:p>
          <a:p>
            <a:r>
              <a:rPr lang="en-US" sz="1400" dirty="0"/>
              <a:t>	Item 3c is read NSMUEOS times, once for each MT3DMS species to be included in the viscosity equation.</a:t>
            </a:r>
          </a:p>
          <a:p>
            <a:r>
              <a:rPr lang="en-US" sz="1400" dirty="0"/>
              <a:t>3d.  MTMUTEMPSPEC  AMUCOEFF(MUNCOEFF)</a:t>
            </a:r>
          </a:p>
          <a:p>
            <a:r>
              <a:rPr lang="en-US" sz="1400" dirty="0"/>
              <a:t>	Item 3d is read if MUTEMPOPT &gt; 0.  The size of the AMUCOEFF coefficient array depends on the selected equation for viscosity.</a:t>
            </a:r>
          </a:p>
          <a:p>
            <a:r>
              <a:rPr lang="en-US" sz="1400" dirty="0"/>
              <a:t>FOR EACH STRESS PERIOD</a:t>
            </a:r>
          </a:p>
          <a:p>
            <a:r>
              <a:rPr lang="en-US" sz="1400" dirty="0"/>
              <a:t>	Read items 4 and 5 only if MT3DMUFLG = 0</a:t>
            </a:r>
          </a:p>
          <a:p>
            <a:r>
              <a:rPr lang="en-US" sz="1400" dirty="0"/>
              <a:t>4.  INVISC</a:t>
            </a:r>
          </a:p>
          <a:p>
            <a:r>
              <a:rPr lang="en-US" sz="1400" dirty="0"/>
              <a:t>	Read item 5 only if INVISC is greater than zero</a:t>
            </a:r>
          </a:p>
          <a:p>
            <a:r>
              <a:rPr lang="en-US" sz="1400" dirty="0"/>
              <a:t>5.  [VISC(NCOL,NROW)] – U2DREL</a:t>
            </a:r>
          </a:p>
          <a:p>
            <a:r>
              <a:rPr lang="en-US" sz="1400" dirty="0"/>
              <a:t>	Item 5 is read for each layer in the grid.</a:t>
            </a:r>
          </a:p>
          <a:p>
            <a:pPr eaLnBrk="0" hangingPunct="0"/>
            <a:endParaRPr lang="en-US" sz="1400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VSC File</a:t>
            </a:r>
          </a:p>
        </p:txBody>
      </p:sp>
    </p:spTree>
    <p:extLst>
      <p:ext uri="{BB962C8B-B14F-4D97-AF65-F5344CB8AC3E}">
        <p14:creationId xmlns:p14="http://schemas.microsoft.com/office/powerpoint/2010/main" val="83616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Constitutive Relation for Viscosity</a:t>
            </a:r>
          </a:p>
        </p:txBody>
      </p:sp>
      <p:sp>
        <p:nvSpPr>
          <p:cNvPr id="82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371600" y="2286000"/>
          <a:ext cx="47863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4" name="Equation" r:id="rId3" imgW="2451100" imgH="431800" progId="Equation.3">
                  <p:embed/>
                </p:oleObj>
              </mc:Choice>
              <mc:Fallback>
                <p:oleObj name="Equation" r:id="rId3" imgW="2451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4786313" cy="838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371600" y="3886200"/>
          <a:ext cx="35575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5" name="Equation" r:id="rId5" imgW="1816100" imgH="431800" progId="Equation.3">
                  <p:embed/>
                </p:oleObj>
              </mc:Choice>
              <mc:Fallback>
                <p:oleObj name="Equation" r:id="rId5" imgW="181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3557588" cy="838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2133600" y="5410200"/>
          <a:ext cx="1181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6" name="Equation" r:id="rId7" imgW="1180588" imgH="393529" progId="Equation.3">
                  <p:embed/>
                </p:oleObj>
              </mc:Choice>
              <mc:Fallback>
                <p:oleObj name="Equation" r:id="rId7" imgW="118058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10200"/>
                        <a:ext cx="1181100" cy="3905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1447800" y="5867400"/>
          <a:ext cx="18288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7" name="Equation" r:id="rId9" imgW="1828800" imgH="254000" progId="Equation.3">
                  <p:embed/>
                </p:oleObj>
              </mc:Choice>
              <mc:Fallback>
                <p:oleObj name="Equation" r:id="rId9" imgW="1828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867400"/>
                        <a:ext cx="1828800" cy="257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8" name="Object 9"/>
          <p:cNvGraphicFramePr>
            <a:graphicFrameLocks noChangeAspect="1"/>
          </p:cNvGraphicFramePr>
          <p:nvPr/>
        </p:nvGraphicFramePr>
        <p:xfrm>
          <a:off x="2362200" y="6248400"/>
          <a:ext cx="942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8" name="Equation" r:id="rId11" imgW="939800" imgH="228600" progId="Equation.3">
                  <p:embed/>
                </p:oleObj>
              </mc:Choice>
              <mc:Fallback>
                <p:oleObj name="Equation" r:id="rId11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248400"/>
                        <a:ext cx="942975" cy="228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Box 13"/>
          <p:cNvSpPr txBox="1">
            <a:spLocks noChangeArrowheads="1"/>
          </p:cNvSpPr>
          <p:nvPr/>
        </p:nvSpPr>
        <p:spPr bwMode="auto">
          <a:xfrm>
            <a:off x="2209800" y="32766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or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9" name="Object 11"/>
          <p:cNvGraphicFramePr>
            <a:graphicFrameLocks noChangeAspect="1"/>
          </p:cNvGraphicFramePr>
          <p:nvPr/>
        </p:nvGraphicFramePr>
        <p:xfrm>
          <a:off x="6096000" y="5791200"/>
          <a:ext cx="1866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9" name="Equation" r:id="rId13" imgW="1866090" imgH="393529" progId="Equation.3">
                  <p:embed/>
                </p:oleObj>
              </mc:Choice>
              <mc:Fallback>
                <p:oleObj name="Equation" r:id="rId13" imgW="18660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91200"/>
                        <a:ext cx="1866900" cy="3905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Box 16"/>
          <p:cNvSpPr txBox="1">
            <a:spLocks noChangeArrowheads="1"/>
          </p:cNvSpPr>
          <p:nvPr/>
        </p:nvSpPr>
        <p:spPr bwMode="auto">
          <a:xfrm>
            <a:off x="6096000" y="5562600"/>
            <a:ext cx="949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e.g. SUTRA</a:t>
            </a:r>
          </a:p>
        </p:txBody>
      </p:sp>
      <p:sp>
        <p:nvSpPr>
          <p:cNvPr id="8209" name="TextBox 17"/>
          <p:cNvSpPr txBox="1">
            <a:spLocks noChangeArrowheads="1"/>
          </p:cNvSpPr>
          <p:nvPr/>
        </p:nvSpPr>
        <p:spPr bwMode="auto">
          <a:xfrm>
            <a:off x="3276600" y="5105400"/>
            <a:ext cx="1131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MUTEMPOPT</a:t>
            </a:r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/>
              <a:t>1</a:t>
            </a:r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/>
              <a:t>2</a:t>
            </a:r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/>
              <a:t>3</a:t>
            </a:r>
          </a:p>
        </p:txBody>
      </p:sp>
      <p:cxnSp>
        <p:nvCxnSpPr>
          <p:cNvPr id="8210" name="Straight Arrow Connector 19"/>
          <p:cNvCxnSpPr>
            <a:cxnSpLocks noChangeShapeType="1"/>
          </p:cNvCxnSpPr>
          <p:nvPr/>
        </p:nvCxnSpPr>
        <p:spPr bwMode="auto">
          <a:xfrm rot="16200000" flipV="1">
            <a:off x="2247900" y="4686300"/>
            <a:ext cx="685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11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0"/>
            <a:ext cx="30734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45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Special Considerations for Packages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All input and output is expressed in terms of head (not equivalent freshwater head)</a:t>
            </a:r>
          </a:p>
          <a:p>
            <a:pPr eaLnBrk="1" hangingPunct="1"/>
            <a:r>
              <a:rPr lang="en-US">
                <a:latin typeface="Tahoma" charset="0"/>
              </a:rPr>
              <a:t>All storage and hydraulic properties must be represented in terms of equivalent freshwater values (or relative to the reference density)</a:t>
            </a:r>
          </a:p>
        </p:txBody>
      </p:sp>
    </p:spTree>
    <p:extLst>
      <p:ext uri="{BB962C8B-B14F-4D97-AF65-F5344CB8AC3E}">
        <p14:creationId xmlns:p14="http://schemas.microsoft.com/office/powerpoint/2010/main" val="415025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Model Results of Interest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800" smtClean="0">
                <a:ea typeface="+mn-ea"/>
              </a:rPr>
              <a:t>Listing Files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smtClean="0"/>
              <a:t>Flow budget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smtClean="0"/>
              <a:t>Solute mass budget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800" smtClean="0">
                <a:ea typeface="+mn-ea"/>
              </a:rPr>
              <a:t>Heads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800" smtClean="0">
                <a:ea typeface="+mn-ea"/>
              </a:rPr>
              <a:t>Flows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800" smtClean="0">
                <a:ea typeface="+mn-ea"/>
              </a:rPr>
              <a:t>Concentrations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smtClean="0"/>
              <a:t>Unformatted concentration file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smtClean="0"/>
              <a:t>Concentration observations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800" smtClean="0">
                <a:ea typeface="+mn-ea"/>
              </a:rPr>
              <a:t>Solute mass budget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sz="280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531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Flow Budget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4953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79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Solute Budget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167563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33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SEAWAT Concept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Combine MODFLOW and MT3DMS into a single program</a:t>
            </a:r>
          </a:p>
          <a:p>
            <a:pPr lvl="1" eaLnBrk="1" hangingPunct="1"/>
            <a:r>
              <a:rPr lang="en-US">
                <a:latin typeface="Tahoma" charset="0"/>
              </a:rPr>
              <a:t>Insert MT3DMS into MODFLOW main program</a:t>
            </a:r>
          </a:p>
          <a:p>
            <a:pPr eaLnBrk="1" hangingPunct="1"/>
            <a:r>
              <a:rPr lang="en-US">
                <a:latin typeface="Tahoma" charset="0"/>
              </a:rPr>
              <a:t>Modify MODFLOW routines to solve the variable-density groundwater flow equation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Fluid Density (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ahoma" charset="0"/>
              </a:rPr>
              <a:t>)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229600" cy="4530725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Total Mass (fluid and salt) / Volume</a:t>
            </a:r>
          </a:p>
          <a:p>
            <a:pPr eaLnBrk="1" hangingPunct="1"/>
            <a:r>
              <a:rPr lang="en-US">
                <a:latin typeface="Tahoma" charset="0"/>
              </a:rPr>
              <a:t>Dimensions [ML</a:t>
            </a:r>
            <a:r>
              <a:rPr lang="en-US" baseline="30000">
                <a:latin typeface="Tahoma" charset="0"/>
              </a:rPr>
              <a:t>-3</a:t>
            </a:r>
            <a:r>
              <a:rPr lang="en-US">
                <a:latin typeface="Tahoma" charset="0"/>
              </a:rPr>
              <a:t>]</a:t>
            </a:r>
            <a:endParaRPr lang="en-US" baseline="30000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Commonly denoted with </a:t>
            </a:r>
            <a:r>
              <a:rPr lang="en-US">
                <a:latin typeface="Symbol" charset="0"/>
              </a:rPr>
              <a:t>r</a:t>
            </a:r>
          </a:p>
          <a:p>
            <a:pPr eaLnBrk="1" hangingPunct="1"/>
            <a:r>
              <a:rPr lang="en-US">
                <a:latin typeface="Tahoma" charset="0"/>
              </a:rPr>
              <a:t>Typical Values for Water</a:t>
            </a:r>
          </a:p>
          <a:p>
            <a:pPr lvl="1" eaLnBrk="1" hangingPunct="1"/>
            <a:r>
              <a:rPr lang="en-US">
                <a:latin typeface="Tahoma" charset="0"/>
              </a:rPr>
              <a:t>Fresh: 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ahoma" charset="0"/>
              </a:rPr>
              <a:t> = 1000 kg/m</a:t>
            </a:r>
            <a:r>
              <a:rPr lang="en-US" baseline="30000">
                <a:latin typeface="Tahoma" charset="0"/>
              </a:rPr>
              <a:t>3</a:t>
            </a:r>
            <a:r>
              <a:rPr lang="en-US">
                <a:latin typeface="Tahoma" charset="0"/>
              </a:rPr>
              <a:t>; 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ahoma" charset="0"/>
              </a:rPr>
              <a:t> = 62.43 lbs/ft</a:t>
            </a:r>
            <a:r>
              <a:rPr lang="en-US" baseline="30000">
                <a:latin typeface="Tahoma" charset="0"/>
              </a:rPr>
              <a:t>3</a:t>
            </a:r>
            <a:endParaRPr lang="en-US">
              <a:latin typeface="Tahoma" charset="0"/>
            </a:endParaRPr>
          </a:p>
          <a:p>
            <a:pPr lvl="1" eaLnBrk="1" hangingPunct="1"/>
            <a:r>
              <a:rPr lang="en-US">
                <a:latin typeface="Tahoma" charset="0"/>
              </a:rPr>
              <a:t>Seawater: 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ahoma" charset="0"/>
              </a:rPr>
              <a:t> = 1025 kg/m</a:t>
            </a:r>
            <a:r>
              <a:rPr lang="en-US" baseline="30000">
                <a:latin typeface="Tahoma" charset="0"/>
              </a:rPr>
              <a:t>3</a:t>
            </a:r>
            <a:r>
              <a:rPr lang="en-US">
                <a:latin typeface="Tahoma" charset="0"/>
              </a:rPr>
              <a:t>; 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ahoma" charset="0"/>
              </a:rPr>
              <a:t> = 64.00 lbs/ft</a:t>
            </a:r>
            <a:r>
              <a:rPr lang="en-US" baseline="30000">
                <a:latin typeface="Tahoma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49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Designs\Whirlpool.pot</Template>
  <TotalTime>3800</TotalTime>
  <Words>3688</Words>
  <Application>Microsoft Macintosh PowerPoint</Application>
  <PresentationFormat>On-screen Show (4:3)</PresentationFormat>
  <Paragraphs>730</Paragraphs>
  <Slides>79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Whirlpool</vt:lpstr>
      <vt:lpstr>Equation</vt:lpstr>
      <vt:lpstr>SWIM Short Course SEAWAT Concepts</vt:lpstr>
      <vt:lpstr>SEAWAT Computer Program</vt:lpstr>
      <vt:lpstr>Approaches for Representing Variable-Density Flow</vt:lpstr>
      <vt:lpstr>Classes of Variable-Density Models</vt:lpstr>
      <vt:lpstr>Why use SEAWAT?</vt:lpstr>
      <vt:lpstr>Documentation</vt:lpstr>
      <vt:lpstr>Public Domain</vt:lpstr>
      <vt:lpstr>SEAWAT Concept</vt:lpstr>
      <vt:lpstr>Fluid Density (r)</vt:lpstr>
      <vt:lpstr>Solute Concentration (C)</vt:lpstr>
      <vt:lpstr>Head-Based Formulation?</vt:lpstr>
      <vt:lpstr>Measures of Head</vt:lpstr>
      <vt:lpstr>Point-Water and Freshwater Head</vt:lpstr>
      <vt:lpstr>Converting between hf and h</vt:lpstr>
      <vt:lpstr>Why use hf in SEAWAT?</vt:lpstr>
      <vt:lpstr>Darcy’s Law</vt:lpstr>
      <vt:lpstr>Governing Equation for Variable-Density Flow</vt:lpstr>
      <vt:lpstr>Governing Equation for Solute Transport</vt:lpstr>
      <vt:lpstr>Equation of State</vt:lpstr>
      <vt:lpstr>Coupled Flow and Transport</vt:lpstr>
      <vt:lpstr>Solute Transport Processes</vt:lpstr>
      <vt:lpstr>Advection</vt:lpstr>
      <vt:lpstr>Dispersion</vt:lpstr>
      <vt:lpstr>Molecular Diffusion</vt:lpstr>
      <vt:lpstr>Mechanical Dispersion</vt:lpstr>
      <vt:lpstr>Governing Equation for Solute Transport</vt:lpstr>
      <vt:lpstr>Heat/Energy Transport (conserve Energy/Mass)</vt:lpstr>
      <vt:lpstr>Heat transport…</vt:lpstr>
      <vt:lpstr>MODFLOW-2000</vt:lpstr>
      <vt:lpstr>List of Packages (included with MF2K version 1.17)</vt:lpstr>
      <vt:lpstr>Discretization File</vt:lpstr>
      <vt:lpstr>Temporal Discretization</vt:lpstr>
      <vt:lpstr>LPF Package</vt:lpstr>
      <vt:lpstr>MT3DMS User Manual</vt:lpstr>
      <vt:lpstr>MT3DMS Supplemental Guide</vt:lpstr>
      <vt:lpstr>Solution of the Transport Equation</vt:lpstr>
      <vt:lpstr>Solution Methods</vt:lpstr>
      <vt:lpstr>Solution Schemes (advection term)</vt:lpstr>
      <vt:lpstr>Courant Number</vt:lpstr>
      <vt:lpstr>Method of Characteristics (MOC)</vt:lpstr>
      <vt:lpstr>Advantages and Limitation of Particle Methods</vt:lpstr>
      <vt:lpstr>Third-Order TVD (ULTIMATE)</vt:lpstr>
      <vt:lpstr>Advantages and Disadvantages of TVD</vt:lpstr>
      <vt:lpstr>MT3DMS File Structure</vt:lpstr>
      <vt:lpstr>BTN Package</vt:lpstr>
      <vt:lpstr>Temporal Discretization</vt:lpstr>
      <vt:lpstr>Basic Transport (cont.)</vt:lpstr>
      <vt:lpstr>ADV Package</vt:lpstr>
      <vt:lpstr>DSP Package</vt:lpstr>
      <vt:lpstr>DSP Package (cont.)</vt:lpstr>
      <vt:lpstr>Generalized Conjugate Gradient (GCG) Solver</vt:lpstr>
      <vt:lpstr>SSM Package</vt:lpstr>
      <vt:lpstr>SSM Package (cont.)</vt:lpstr>
      <vt:lpstr>SSM Package (cont.)</vt:lpstr>
      <vt:lpstr>SSM Package (cont.)</vt:lpstr>
      <vt:lpstr>SSM Package (cont.)</vt:lpstr>
      <vt:lpstr>SSM Package</vt:lpstr>
      <vt:lpstr>SEAWAT Concept</vt:lpstr>
      <vt:lpstr>SEAWAT Processes</vt:lpstr>
      <vt:lpstr>Simulation Modes</vt:lpstr>
      <vt:lpstr>Optional Simulation Mode: VDF without Transport</vt:lpstr>
      <vt:lpstr>Spatial Discretization</vt:lpstr>
      <vt:lpstr>Temporal Discretization</vt:lpstr>
      <vt:lpstr>Options for Coupling Flow and Transport</vt:lpstr>
      <vt:lpstr>Time-Variant Constant-Head Package</vt:lpstr>
      <vt:lpstr>Options for Specifying Constant Head Boundaries</vt:lpstr>
      <vt:lpstr>Options for CHD Boundaries</vt:lpstr>
      <vt:lpstr>Name File</vt:lpstr>
      <vt:lpstr>Example Name File</vt:lpstr>
      <vt:lpstr>VDF File (cont.)</vt:lpstr>
      <vt:lpstr>DENSEREF and DENSESLP</vt:lpstr>
      <vt:lpstr>Density Equation of State</vt:lpstr>
      <vt:lpstr>VSC Input File</vt:lpstr>
      <vt:lpstr>VSC File</vt:lpstr>
      <vt:lpstr>Constitutive Relation for Viscosity</vt:lpstr>
      <vt:lpstr>Special Considerations for Packages</vt:lpstr>
      <vt:lpstr>Model Results of Interest</vt:lpstr>
      <vt:lpstr>Flow Budget</vt:lpstr>
      <vt:lpstr>Solute Budget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Chris Langevin</cp:lastModifiedBy>
  <cp:revision>85</cp:revision>
  <dcterms:created xsi:type="dcterms:W3CDTF">1601-01-01T00:00:00Z</dcterms:created>
  <dcterms:modified xsi:type="dcterms:W3CDTF">2016-06-28T21:54:37Z</dcterms:modified>
</cp:coreProperties>
</file>