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715" r:id="rId2"/>
    <p:sldId id="1296" r:id="rId3"/>
    <p:sldId id="1304" r:id="rId4"/>
    <p:sldId id="1307" r:id="rId5"/>
    <p:sldId id="1308" r:id="rId6"/>
    <p:sldId id="1309" r:id="rId7"/>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056"/>
    <a:srgbClr val="FFCC99"/>
    <a:srgbClr val="FF00FF"/>
    <a:srgbClr val="929000"/>
    <a:srgbClr val="FFD579"/>
    <a:srgbClr val="FFFC00"/>
    <a:srgbClr val="C1C1C1"/>
    <a:srgbClr val="CCECFF"/>
    <a:srgbClr val="0091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81497" autoAdjust="0"/>
  </p:normalViewPr>
  <p:slideViewPr>
    <p:cSldViewPr>
      <p:cViewPr varScale="1">
        <p:scale>
          <a:sx n="99" d="100"/>
          <a:sy n="99" d="100"/>
        </p:scale>
        <p:origin x="1240"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Describe some of the ongoing work we are doing with MODFLOW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charset="0"/>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MODFLOW and related software distributed by the USGS is developed and supported by a growing team of USGS scientists and external collaborators.  Recent MODFLOW development efforts have focused on use of unstructured and locally refined grids for constant or variable-density groundwater flow and solute transport simulation, robust handling of three-dimensional anisotropy, generalization and tracking of water transfer between packages, distributed memory parallelization, and consolidation of these core capabilities into MODFLOW 6.  These capabilities make it possible to construct new types of models, such as tightly coupled nested models, that have not been possible with previous MODFLOW versions.  Underlying these efforts has been the adoption of an open-development philosophy that relies on testing-based development and continuous integration practices by the core development team and by the broader MODFLOW community.  Ongoing development increasingly relies on the </a:t>
            </a:r>
            <a:r>
              <a:rPr lang="en-US" sz="1200" kern="1200" dirty="0" err="1">
                <a:solidFill>
                  <a:schemeClr val="tx1"/>
                </a:solidFill>
                <a:effectLst/>
                <a:latin typeface="Times New Roman" charset="0"/>
                <a:ea typeface="ＭＳ Ｐゴシック" charset="0"/>
                <a:cs typeface="ＭＳ Ｐゴシック" charset="0"/>
              </a:rPr>
              <a:t>Flopy</a:t>
            </a:r>
            <a:r>
              <a:rPr lang="en-US" sz="1200" kern="1200" dirty="0">
                <a:solidFill>
                  <a:schemeClr val="tx1"/>
                </a:solidFill>
                <a:effectLst/>
                <a:latin typeface="Times New Roman" charset="0"/>
                <a:ea typeface="ＭＳ Ｐゴシック" charset="0"/>
                <a:cs typeface="ＭＳ Ｐゴシック" charset="0"/>
              </a:rPr>
              <a:t> python package for automating model construction.  Resulting from these development efforts is a suite of MODFLOW programs that can be applied at local, regional, and National scales for a wide variety of complex groundwater flow and transport problems.</a:t>
            </a:r>
            <a:r>
              <a:rPr lang="en-US" dirty="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effectLst/>
              </a:rPr>
              <a:t>OASIS MCT</a:t>
            </a:r>
            <a:endParaRPr lang="en-US" dirty="0"/>
          </a:p>
        </p:txBody>
      </p:sp>
    </p:spTree>
    <p:extLst>
      <p:ext uri="{BB962C8B-B14F-4D97-AF65-F5344CB8AC3E}">
        <p14:creationId xmlns:p14="http://schemas.microsoft.com/office/powerpoint/2010/main" val="122451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for this presentation is to let you know about some of the new MODFLOW capabilities that have been released recently</a:t>
            </a:r>
          </a:p>
          <a:p>
            <a:endParaRPr lang="en-US" dirty="0"/>
          </a:p>
          <a:p>
            <a:r>
              <a:rPr lang="en-US" dirty="0"/>
              <a:t>We started working on MODFLOW 6 in about 2013.  </a:t>
            </a:r>
          </a:p>
          <a:p>
            <a:r>
              <a:rPr lang="en-US" dirty="0"/>
              <a:t>At that time (and even today) there were lots of different flavors of MODFLOW (2005, USG, NWT, SEAWAT, GWM, ...), and we wanted to bring them together into a cohesive new framework</a:t>
            </a:r>
          </a:p>
          <a:p>
            <a:r>
              <a:rPr lang="en-US" dirty="0"/>
              <a:t>The idea was to modernize the code and make it easier to couple with other models.</a:t>
            </a:r>
          </a:p>
        </p:txBody>
      </p:sp>
    </p:spTree>
    <p:extLst>
      <p:ext uri="{BB962C8B-B14F-4D97-AF65-F5344CB8AC3E}">
        <p14:creationId xmlns:p14="http://schemas.microsoft.com/office/powerpoint/2010/main" val="399470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676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9187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5619001-0682-5E48-A25A-17A88E049D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78" b="27047"/>
          <a:stretch/>
        </p:blipFill>
        <p:spPr bwMode="auto">
          <a:xfrm>
            <a:off x="-9575" y="-28978"/>
            <a:ext cx="12211150" cy="3103807"/>
          </a:xfrm>
          <a:prstGeom prst="rect">
            <a:avLst/>
          </a:prstGeom>
          <a:noFill/>
          <a:extLst>
            <a:ext uri="{909E8E84-426E-40DD-AFC4-6F175D3DCCD1}">
              <a14:hiddenFill xmlns:a14="http://schemas.microsoft.com/office/drawing/2010/main">
                <a:solidFill>
                  <a:srgbClr val="FFFFFF"/>
                </a:solidFill>
              </a14:hiddenFill>
            </a:ext>
          </a:extLst>
        </p:spPr>
      </p:pic>
      <p:sp>
        <p:nvSpPr>
          <p:cNvPr id="162818" name="Rectangle 2"/>
          <p:cNvSpPr>
            <a:spLocks noGrp="1" noChangeArrowheads="1"/>
          </p:cNvSpPr>
          <p:nvPr>
            <p:ph type="ctrTitle"/>
          </p:nvPr>
        </p:nvSpPr>
        <p:spPr>
          <a:xfrm>
            <a:off x="508000" y="2895600"/>
            <a:ext cx="11074400" cy="1143000"/>
          </a:xfrm>
        </p:spPr>
        <p:txBody>
          <a:bodyPr/>
          <a:lstStyle/>
          <a:p>
            <a:pPr>
              <a:defRPr/>
            </a:pPr>
            <a:r>
              <a:rPr lang="en-US" sz="3600" dirty="0">
                <a:cs typeface="+mj-cs"/>
              </a:rPr>
              <a:t>MODFLOW 6 Final Items and Current Plans</a:t>
            </a:r>
          </a:p>
        </p:txBody>
      </p:sp>
      <p:sp>
        <p:nvSpPr>
          <p:cNvPr id="162819" name="Rectangle 3"/>
          <p:cNvSpPr>
            <a:spLocks noGrp="1" noChangeArrowheads="1"/>
          </p:cNvSpPr>
          <p:nvPr>
            <p:ph type="subTitle" idx="1"/>
          </p:nvPr>
        </p:nvSpPr>
        <p:spPr>
          <a:xfrm>
            <a:off x="508000" y="4267200"/>
            <a:ext cx="11074400" cy="1752600"/>
          </a:xfrm>
        </p:spPr>
        <p:txBody>
          <a:bodyPr/>
          <a:lstStyle/>
          <a:p>
            <a:pPr>
              <a:spcAft>
                <a:spcPts val="600"/>
              </a:spcAft>
              <a:defRPr/>
            </a:pPr>
            <a:endParaRPr lang="en-US" sz="1800" dirty="0"/>
          </a:p>
          <a:p>
            <a:pPr>
              <a:defRPr/>
            </a:pPr>
            <a:endParaRPr lang="en-US" sz="1800" dirty="0"/>
          </a:p>
          <a:p>
            <a:pPr>
              <a:defRPr/>
            </a:pPr>
            <a:r>
              <a:rPr lang="en-US" sz="1800" dirty="0"/>
              <a:t>47</a:t>
            </a:r>
            <a:r>
              <a:rPr lang="en-US" sz="1800" baseline="30000" dirty="0"/>
              <a:t>TH</a:t>
            </a:r>
            <a:r>
              <a:rPr lang="en-US" sz="1800" dirty="0"/>
              <a:t> IAH Congress</a:t>
            </a:r>
          </a:p>
          <a:p>
            <a:pPr>
              <a:defRPr/>
            </a:pPr>
            <a:r>
              <a:rPr lang="en-US" sz="1800" dirty="0"/>
              <a:t>São Paulo, Brazil</a:t>
            </a:r>
          </a:p>
          <a:p>
            <a:pPr>
              <a:defRPr/>
            </a:pPr>
            <a:r>
              <a:rPr lang="en-US" sz="1800" dirty="0"/>
              <a:t>August 22, 2021</a:t>
            </a:r>
          </a:p>
        </p:txBody>
      </p:sp>
      <p:pic>
        <p:nvPicPr>
          <p:cNvPr id="9" name="Picture 1033" descr="ident_4_onscreen_png">
            <a:extLst>
              <a:ext uri="{FF2B5EF4-FFF2-40B4-BE49-F238E27FC236}">
                <a16:creationId xmlns:a16="http://schemas.microsoft.com/office/drawing/2014/main" id="{58E02650-658C-1346-BA8C-771F342FE017}"/>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black">
          <a:xfrm>
            <a:off x="9906000" y="5943600"/>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7965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EE27F0-66F5-004D-87B3-C2B91555A57D}"/>
              </a:ext>
            </a:extLst>
          </p:cNvPr>
          <p:cNvSpPr>
            <a:spLocks noGrp="1"/>
          </p:cNvSpPr>
          <p:nvPr>
            <p:ph type="title"/>
          </p:nvPr>
        </p:nvSpPr>
        <p:spPr/>
        <p:txBody>
          <a:bodyPr/>
          <a:lstStyle/>
          <a:p>
            <a:r>
              <a:rPr lang="en-US" dirty="0"/>
              <a:t>Current MODFLOW 6 Capabilities</a:t>
            </a:r>
          </a:p>
        </p:txBody>
      </p:sp>
      <p:sp>
        <p:nvSpPr>
          <p:cNvPr id="4" name="Content Placeholder 3">
            <a:extLst>
              <a:ext uri="{FF2B5EF4-FFF2-40B4-BE49-F238E27FC236}">
                <a16:creationId xmlns:a16="http://schemas.microsoft.com/office/drawing/2014/main" id="{33111EE3-FC70-9942-B774-57EE01B0C87D}"/>
              </a:ext>
            </a:extLst>
          </p:cNvPr>
          <p:cNvSpPr>
            <a:spLocks noGrp="1"/>
          </p:cNvSpPr>
          <p:nvPr>
            <p:ph idx="1"/>
          </p:nvPr>
        </p:nvSpPr>
        <p:spPr/>
        <p:txBody>
          <a:bodyPr/>
          <a:lstStyle/>
          <a:p>
            <a:r>
              <a:rPr lang="en-US" sz="3200" dirty="0"/>
              <a:t>Groundwater Flow (GWF) Model </a:t>
            </a:r>
            <a:r>
              <a:rPr lang="en-US" sz="3200" dirty="0">
                <a:solidFill>
                  <a:srgbClr val="FF0000"/>
                </a:solidFill>
              </a:rPr>
              <a:t>(August 2017)</a:t>
            </a:r>
          </a:p>
          <a:p>
            <a:r>
              <a:rPr lang="en-US" sz="3200" dirty="0"/>
              <a:t>Compaction and Subsidence (CSUB) Package </a:t>
            </a:r>
            <a:r>
              <a:rPr lang="en-US" sz="3200" dirty="0">
                <a:solidFill>
                  <a:srgbClr val="FF0000"/>
                </a:solidFill>
              </a:rPr>
              <a:t>(December 2019)</a:t>
            </a:r>
            <a:endParaRPr lang="en-US" sz="3200" dirty="0"/>
          </a:p>
          <a:p>
            <a:r>
              <a:rPr lang="en-US" sz="3200" dirty="0"/>
              <a:t>Groundwater Transport (GWT) Model </a:t>
            </a:r>
            <a:r>
              <a:rPr lang="en-US" sz="3200" dirty="0">
                <a:solidFill>
                  <a:srgbClr val="FF0000"/>
                </a:solidFill>
              </a:rPr>
              <a:t>(October 2020)</a:t>
            </a:r>
            <a:endParaRPr lang="en-US" sz="3200" dirty="0"/>
          </a:p>
          <a:p>
            <a:r>
              <a:rPr lang="en-US" sz="3200" dirty="0"/>
              <a:t>Coupled Variable-Density Flow and Transport </a:t>
            </a:r>
            <a:r>
              <a:rPr lang="en-US" sz="3200" dirty="0">
                <a:solidFill>
                  <a:srgbClr val="FF0000"/>
                </a:solidFill>
              </a:rPr>
              <a:t>(October 2020)</a:t>
            </a:r>
            <a:endParaRPr lang="en-US" sz="3200" dirty="0"/>
          </a:p>
          <a:p>
            <a:r>
              <a:rPr lang="en-US" sz="3200" dirty="0"/>
              <a:t>MODFLOW API </a:t>
            </a:r>
            <a:r>
              <a:rPr lang="en-US" sz="3200" dirty="0">
                <a:solidFill>
                  <a:srgbClr val="FF0000"/>
                </a:solidFill>
              </a:rPr>
              <a:t>(June 2020)</a:t>
            </a:r>
            <a:endParaRPr lang="en-US" sz="3200" dirty="0"/>
          </a:p>
        </p:txBody>
      </p:sp>
    </p:spTree>
    <p:extLst>
      <p:ext uri="{BB962C8B-B14F-4D97-AF65-F5344CB8AC3E}">
        <p14:creationId xmlns:p14="http://schemas.microsoft.com/office/powerpoint/2010/main" val="388293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D4C2-24EA-9446-99AB-500031D2A84F}"/>
              </a:ext>
            </a:extLst>
          </p:cNvPr>
          <p:cNvSpPr>
            <a:spLocks noGrp="1"/>
          </p:cNvSpPr>
          <p:nvPr>
            <p:ph type="title"/>
          </p:nvPr>
        </p:nvSpPr>
        <p:spPr/>
        <p:txBody>
          <a:bodyPr/>
          <a:lstStyle/>
          <a:p>
            <a:r>
              <a:rPr lang="en-US" dirty="0"/>
              <a:t>API for MODFLOW 6</a:t>
            </a:r>
          </a:p>
        </p:txBody>
      </p:sp>
      <p:sp>
        <p:nvSpPr>
          <p:cNvPr id="3" name="Content Placeholder 2">
            <a:extLst>
              <a:ext uri="{FF2B5EF4-FFF2-40B4-BE49-F238E27FC236}">
                <a16:creationId xmlns:a16="http://schemas.microsoft.com/office/drawing/2014/main" id="{3817333D-03BE-0E42-9190-CB4EC63ED8A9}"/>
              </a:ext>
            </a:extLst>
          </p:cNvPr>
          <p:cNvSpPr>
            <a:spLocks noGrp="1"/>
          </p:cNvSpPr>
          <p:nvPr>
            <p:ph idx="1"/>
          </p:nvPr>
        </p:nvSpPr>
        <p:spPr/>
        <p:txBody>
          <a:bodyPr/>
          <a:lstStyle/>
          <a:p>
            <a:r>
              <a:rPr lang="en-US" sz="2667" dirty="0"/>
              <a:t>Developed in collaboration with </a:t>
            </a:r>
            <a:r>
              <a:rPr lang="en-US" sz="2667" dirty="0" err="1"/>
              <a:t>Martijn</a:t>
            </a:r>
            <a:r>
              <a:rPr lang="en-US" sz="2667" dirty="0"/>
              <a:t> </a:t>
            </a:r>
            <a:r>
              <a:rPr lang="en-US" sz="2667" dirty="0" err="1"/>
              <a:t>Russcher</a:t>
            </a:r>
            <a:r>
              <a:rPr lang="en-US" sz="2667" dirty="0"/>
              <a:t>, </a:t>
            </a:r>
            <a:r>
              <a:rPr lang="en-US" sz="2667" dirty="0" err="1"/>
              <a:t>Deltares</a:t>
            </a:r>
            <a:endParaRPr lang="en-US" sz="2667" dirty="0"/>
          </a:p>
          <a:p>
            <a:r>
              <a:rPr lang="en-US" sz="2667" dirty="0"/>
              <a:t>Full control of MODFLOW while it’s running</a:t>
            </a:r>
          </a:p>
          <a:p>
            <a:r>
              <a:rPr lang="en-US" sz="2667" dirty="0"/>
              <a:t>Well-defined interfaces based on Basic Model Interface (BMI) standard</a:t>
            </a:r>
          </a:p>
          <a:p>
            <a:r>
              <a:rPr lang="en-US" sz="2667" dirty="0"/>
              <a:t>Access to MODFLOW internal variables (as a copy or pointer)</a:t>
            </a:r>
          </a:p>
          <a:p>
            <a:r>
              <a:rPr lang="en-US" sz="2667" dirty="0"/>
              <a:t>Three different levels of control</a:t>
            </a:r>
          </a:p>
          <a:p>
            <a:pPr lvl="1"/>
            <a:r>
              <a:rPr lang="en-US" sz="2133" dirty="0"/>
              <a:t>Between time steps (BMI)</a:t>
            </a:r>
          </a:p>
          <a:p>
            <a:pPr lvl="1"/>
            <a:r>
              <a:rPr lang="en-US" sz="2133" dirty="0"/>
              <a:t>Within a time step</a:t>
            </a:r>
          </a:p>
          <a:p>
            <a:pPr lvl="1"/>
            <a:r>
              <a:rPr lang="en-US" sz="2133" dirty="0"/>
              <a:t>Within an iteration</a:t>
            </a:r>
          </a:p>
          <a:p>
            <a:r>
              <a:rPr lang="en-US" sz="2667" dirty="0"/>
              <a:t>Uses identical code base as executable version</a:t>
            </a:r>
          </a:p>
          <a:p>
            <a:pPr lvl="1"/>
            <a:endParaRPr lang="en-US" sz="2133" dirty="0"/>
          </a:p>
        </p:txBody>
      </p:sp>
      <p:pic>
        <p:nvPicPr>
          <p:cNvPr id="4" name="Picture 3">
            <a:extLst>
              <a:ext uri="{FF2B5EF4-FFF2-40B4-BE49-F238E27FC236}">
                <a16:creationId xmlns:a16="http://schemas.microsoft.com/office/drawing/2014/main" id="{EC538237-9EB0-0947-8848-213D96C12FB1}"/>
              </a:ext>
            </a:extLst>
          </p:cNvPr>
          <p:cNvPicPr>
            <a:picLocks noChangeAspect="1"/>
          </p:cNvPicPr>
          <p:nvPr/>
        </p:nvPicPr>
        <p:blipFill>
          <a:blip r:embed="rId2"/>
          <a:stretch>
            <a:fillRect/>
          </a:stretch>
        </p:blipFill>
        <p:spPr>
          <a:xfrm>
            <a:off x="9675661" y="5986259"/>
            <a:ext cx="2313140" cy="693941"/>
          </a:xfrm>
          <a:prstGeom prst="rect">
            <a:avLst/>
          </a:prstGeom>
        </p:spPr>
      </p:pic>
    </p:spTree>
    <p:extLst>
      <p:ext uri="{BB962C8B-B14F-4D97-AF65-F5344CB8AC3E}">
        <p14:creationId xmlns:p14="http://schemas.microsoft.com/office/powerpoint/2010/main" val="29801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D4C2-24EA-9446-99AB-500031D2A84F}"/>
              </a:ext>
            </a:extLst>
          </p:cNvPr>
          <p:cNvSpPr>
            <a:spLocks noGrp="1"/>
          </p:cNvSpPr>
          <p:nvPr>
            <p:ph type="title"/>
          </p:nvPr>
        </p:nvSpPr>
        <p:spPr/>
        <p:txBody>
          <a:bodyPr/>
          <a:lstStyle/>
          <a:p>
            <a:r>
              <a:rPr lang="en-US" dirty="0"/>
              <a:t>Why We’re Excited about the API!</a:t>
            </a:r>
          </a:p>
        </p:txBody>
      </p:sp>
      <p:sp>
        <p:nvSpPr>
          <p:cNvPr id="3" name="Content Placeholder 2">
            <a:extLst>
              <a:ext uri="{FF2B5EF4-FFF2-40B4-BE49-F238E27FC236}">
                <a16:creationId xmlns:a16="http://schemas.microsoft.com/office/drawing/2014/main" id="{3817333D-03BE-0E42-9190-CB4EC63ED8A9}"/>
              </a:ext>
            </a:extLst>
          </p:cNvPr>
          <p:cNvSpPr>
            <a:spLocks noGrp="1"/>
          </p:cNvSpPr>
          <p:nvPr>
            <p:ph idx="1"/>
          </p:nvPr>
        </p:nvSpPr>
        <p:spPr>
          <a:xfrm>
            <a:off x="508000" y="1295400"/>
            <a:ext cx="5384800" cy="5105400"/>
          </a:xfrm>
        </p:spPr>
        <p:txBody>
          <a:bodyPr/>
          <a:lstStyle/>
          <a:p>
            <a:r>
              <a:rPr lang="en-US" sz="2133" dirty="0"/>
              <a:t>Tight integration with other models</a:t>
            </a:r>
          </a:p>
          <a:p>
            <a:r>
              <a:rPr lang="en-US" sz="2133" dirty="0"/>
              <a:t>Callable from other languages, such as Python; access to 3</a:t>
            </a:r>
            <a:r>
              <a:rPr lang="en-US" sz="2133" baseline="30000" dirty="0"/>
              <a:t>rd</a:t>
            </a:r>
            <a:r>
              <a:rPr lang="en-US" sz="2133" dirty="0"/>
              <a:t> party tools  </a:t>
            </a:r>
          </a:p>
          <a:p>
            <a:r>
              <a:rPr lang="en-US" sz="2133" dirty="0"/>
              <a:t>Sensitivity analysis, adjoint state, parameter estimation, optimization, uncertainty analysis</a:t>
            </a:r>
          </a:p>
          <a:p>
            <a:r>
              <a:rPr lang="en-US" sz="2133" dirty="0"/>
              <a:t>Alternative solvers (</a:t>
            </a:r>
            <a:r>
              <a:rPr lang="en-US" sz="2133" dirty="0" err="1"/>
              <a:t>PETSc</a:t>
            </a:r>
            <a:r>
              <a:rPr lang="en-US" sz="2133" dirty="0"/>
              <a:t>, …)</a:t>
            </a:r>
          </a:p>
          <a:p>
            <a:r>
              <a:rPr lang="en-US" sz="2133" dirty="0"/>
              <a:t>Alternative data input (</a:t>
            </a:r>
            <a:r>
              <a:rPr lang="en-US" sz="2133" dirty="0" err="1"/>
              <a:t>netCDF</a:t>
            </a:r>
            <a:r>
              <a:rPr lang="en-US" sz="2133" dirty="0"/>
              <a:t>, database access, online services, …)</a:t>
            </a:r>
          </a:p>
          <a:p>
            <a:r>
              <a:rPr lang="en-US" sz="2133" dirty="0"/>
              <a:t>MODFLOW can be customized by our users</a:t>
            </a:r>
          </a:p>
          <a:p>
            <a:r>
              <a:rPr lang="en-US" sz="2133" dirty="0"/>
              <a:t>Prevents linkages from becoming stale</a:t>
            </a:r>
          </a:p>
        </p:txBody>
      </p:sp>
      <p:pic>
        <p:nvPicPr>
          <p:cNvPr id="1026" name="Picture 2" descr="Happy Jonah Hill Sticker by swerk for iOS &amp; Android | GIPHY">
            <a:extLst>
              <a:ext uri="{FF2B5EF4-FFF2-40B4-BE49-F238E27FC236}">
                <a16:creationId xmlns:a16="http://schemas.microsoft.com/office/drawing/2014/main" id="{EB389337-483F-5A47-B953-AB981CF93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00" y="1490134"/>
            <a:ext cx="4976771" cy="38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D4C2-24EA-9446-99AB-500031D2A84F}"/>
              </a:ext>
            </a:extLst>
          </p:cNvPr>
          <p:cNvSpPr>
            <a:spLocks noGrp="1"/>
          </p:cNvSpPr>
          <p:nvPr>
            <p:ph type="title"/>
          </p:nvPr>
        </p:nvSpPr>
        <p:spPr/>
        <p:txBody>
          <a:bodyPr/>
          <a:lstStyle/>
          <a:p>
            <a:r>
              <a:rPr lang="en-US" dirty="0"/>
              <a:t>Current Development Plans</a:t>
            </a:r>
          </a:p>
        </p:txBody>
      </p:sp>
      <p:sp>
        <p:nvSpPr>
          <p:cNvPr id="3" name="Content Placeholder 2">
            <a:extLst>
              <a:ext uri="{FF2B5EF4-FFF2-40B4-BE49-F238E27FC236}">
                <a16:creationId xmlns:a16="http://schemas.microsoft.com/office/drawing/2014/main" id="{3817333D-03BE-0E42-9190-CB4EC63ED8A9}"/>
              </a:ext>
            </a:extLst>
          </p:cNvPr>
          <p:cNvSpPr>
            <a:spLocks noGrp="1"/>
          </p:cNvSpPr>
          <p:nvPr>
            <p:ph idx="1"/>
          </p:nvPr>
        </p:nvSpPr>
        <p:spPr/>
        <p:txBody>
          <a:bodyPr/>
          <a:lstStyle/>
          <a:p>
            <a:r>
              <a:rPr lang="en-US" sz="2400" dirty="0"/>
              <a:t>Node Property Flow and Storage Package enhancements</a:t>
            </a:r>
          </a:p>
          <a:p>
            <a:pPr lvl="1"/>
            <a:r>
              <a:rPr lang="en-US" sz="2000" dirty="0"/>
              <a:t>Variable Hydraulic Conductivity and Storage with Depth Capability</a:t>
            </a:r>
          </a:p>
          <a:p>
            <a:pPr lvl="1"/>
            <a:r>
              <a:rPr lang="en-US" sz="2000" dirty="0"/>
              <a:t>Time-Variant Hydraulic Conductivity  and Storage Capability</a:t>
            </a:r>
          </a:p>
          <a:p>
            <a:r>
              <a:rPr lang="en-US" sz="2400" dirty="0"/>
              <a:t>Agricultural Demand (AG) Package (or API link with other demand models)</a:t>
            </a:r>
          </a:p>
          <a:p>
            <a:r>
              <a:rPr lang="en-US" sz="2400" dirty="0"/>
              <a:t>SFR n-point cross section as alternative to rectangular channels</a:t>
            </a:r>
          </a:p>
          <a:p>
            <a:r>
              <a:rPr lang="en-US" sz="2400" dirty="0"/>
              <a:t>Development of a land surface model based on PRMS</a:t>
            </a:r>
            <a:endParaRPr lang="en-US" sz="2000" dirty="0"/>
          </a:p>
          <a:p>
            <a:r>
              <a:rPr lang="en-US" sz="2400" dirty="0"/>
              <a:t>Parallelization of multiple coupled models using the Message Passing Interface (MPI)</a:t>
            </a:r>
          </a:p>
          <a:p>
            <a:r>
              <a:rPr lang="en-US" sz="2400" dirty="0"/>
              <a:t>Particle Tracking (PRT) Model for structured and unstructured grids</a:t>
            </a:r>
          </a:p>
          <a:p>
            <a:r>
              <a:rPr lang="en-US" sz="2400" i="1" dirty="0"/>
              <a:t>Land-surface model based on PRMS (or API link with other LSMs)</a:t>
            </a:r>
          </a:p>
        </p:txBody>
      </p:sp>
    </p:spTree>
    <p:extLst>
      <p:ext uri="{BB962C8B-B14F-4D97-AF65-F5344CB8AC3E}">
        <p14:creationId xmlns:p14="http://schemas.microsoft.com/office/powerpoint/2010/main" val="284295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FC4C2-68E1-9344-8B8F-06B91D649CAC}"/>
              </a:ext>
            </a:extLst>
          </p:cNvPr>
          <p:cNvSpPr txBox="1"/>
          <p:nvPr/>
        </p:nvSpPr>
        <p:spPr>
          <a:xfrm>
            <a:off x="3860800" y="2957077"/>
            <a:ext cx="5011308" cy="913007"/>
          </a:xfrm>
          <a:prstGeom prst="rect">
            <a:avLst/>
          </a:prstGeom>
          <a:noFill/>
        </p:spPr>
        <p:txBody>
          <a:bodyPr wrap="none" rtlCol="0">
            <a:spAutoFit/>
          </a:bodyPr>
          <a:lstStyle/>
          <a:p>
            <a:r>
              <a:rPr lang="en-US" sz="5333" dirty="0">
                <a:solidFill>
                  <a:schemeClr val="bg1"/>
                </a:solidFill>
                <a:effectLst>
                  <a:glow rad="1028700">
                    <a:schemeClr val="accent1">
                      <a:alpha val="40000"/>
                    </a:schemeClr>
                  </a:glow>
                  <a:outerShdw blurRad="50800" dist="38100" algn="l" rotWithShape="0">
                    <a:prstClr val="black">
                      <a:alpha val="40000"/>
                    </a:prstClr>
                  </a:outerShdw>
                  <a:reflection stA="49000" endPos="0" dist="50800" dir="5400000" sy="-100000" algn="bl" rotWithShape="0"/>
                </a:effectLst>
              </a:rPr>
              <a:t>Any Questions?</a:t>
            </a:r>
          </a:p>
        </p:txBody>
      </p:sp>
    </p:spTree>
    <p:extLst>
      <p:ext uri="{BB962C8B-B14F-4D97-AF65-F5344CB8AC3E}">
        <p14:creationId xmlns:p14="http://schemas.microsoft.com/office/powerpoint/2010/main" val="2216913651"/>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23464</TotalTime>
  <Pages>4</Pages>
  <Words>593</Words>
  <Application>Microsoft Macintosh PowerPoint</Application>
  <PresentationFormat>Widescreen</PresentationFormat>
  <Paragraphs>51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Wingdings</vt:lpstr>
      <vt:lpstr>dark-blue-template</vt:lpstr>
      <vt:lpstr>MODFLOW 6 Final Items and Current Plans</vt:lpstr>
      <vt:lpstr>Current MODFLOW 6 Capabilities</vt:lpstr>
      <vt:lpstr>API for MODFLOW 6</vt:lpstr>
      <vt:lpstr>Why We’re Excited about the API!</vt:lpstr>
      <vt:lpstr>Current Development Plans</vt:lpstr>
      <vt:lpstr>PowerPoint Presentation</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775</cp:revision>
  <cp:lastPrinted>2014-05-20T14:47:17Z</cp:lastPrinted>
  <dcterms:created xsi:type="dcterms:W3CDTF">2009-08-04T14:01:06Z</dcterms:created>
  <dcterms:modified xsi:type="dcterms:W3CDTF">2021-08-19T22:12:40Z</dcterms:modified>
</cp:coreProperties>
</file>