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handoutMasterIdLst>
    <p:handoutMasterId r:id="rId15"/>
  </p:handoutMasterIdLst>
  <p:sldIdLst>
    <p:sldId id="715" r:id="rId2"/>
    <p:sldId id="1268" r:id="rId3"/>
    <p:sldId id="1269" r:id="rId4"/>
    <p:sldId id="1270" r:id="rId5"/>
    <p:sldId id="1271" r:id="rId6"/>
    <p:sldId id="1272" r:id="rId7"/>
    <p:sldId id="1273" r:id="rId8"/>
    <p:sldId id="1274" r:id="rId9"/>
    <p:sldId id="1275" r:id="rId10"/>
    <p:sldId id="1276" r:id="rId11"/>
    <p:sldId id="1277" r:id="rId12"/>
    <p:sldId id="1278" r:id="rId13"/>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056"/>
    <a:srgbClr val="FFCC99"/>
    <a:srgbClr val="FF00FF"/>
    <a:srgbClr val="929000"/>
    <a:srgbClr val="FFD579"/>
    <a:srgbClr val="FFFC00"/>
    <a:srgbClr val="C1C1C1"/>
    <a:srgbClr val="CCECFF"/>
    <a:srgbClr val="0091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55"/>
    <p:restoredTop sz="81497" autoAdjust="0"/>
  </p:normalViewPr>
  <p:slideViewPr>
    <p:cSldViewPr>
      <p:cViewPr varScale="1">
        <p:scale>
          <a:sx n="99" d="100"/>
          <a:sy n="99" d="100"/>
        </p:scale>
        <p:origin x="1112"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Describe some of the ongoing work we are doing with MODFLOW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charset="0"/>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MODFLOW and related software distributed by the USGS is developed and supported by a growing team of USGS scientists and external collaborators.  Recent MODFLOW development efforts have focused on use of unstructured and locally refined grids for constant or variable-density groundwater flow and solute transport simulation, robust handling of three-dimensional anisotropy, generalization and tracking of water transfer between packages, distributed memory parallelization, and consolidation of these core capabilities into MODFLOW 6.  These capabilities make it possible to construct new types of models, such as tightly coupled nested models, that have not been possible with previous MODFLOW versions.  Underlying these efforts has been the adoption of an open-development philosophy that relies on testing-based development and continuous integration practices by the core development team and by the broader MODFLOW community.  Ongoing development increasingly relies on the </a:t>
            </a:r>
            <a:r>
              <a:rPr lang="en-US" sz="1200" kern="1200" dirty="0" err="1">
                <a:solidFill>
                  <a:schemeClr val="tx1"/>
                </a:solidFill>
                <a:effectLst/>
                <a:latin typeface="Times New Roman" charset="0"/>
                <a:ea typeface="ＭＳ Ｐゴシック" charset="0"/>
                <a:cs typeface="ＭＳ Ｐゴシック" charset="0"/>
              </a:rPr>
              <a:t>Flopy</a:t>
            </a:r>
            <a:r>
              <a:rPr lang="en-US" sz="1200" kern="1200" dirty="0">
                <a:solidFill>
                  <a:schemeClr val="tx1"/>
                </a:solidFill>
                <a:effectLst/>
                <a:latin typeface="Times New Roman" charset="0"/>
                <a:ea typeface="ＭＳ Ｐゴシック" charset="0"/>
                <a:cs typeface="ＭＳ Ｐゴシック" charset="0"/>
              </a:rPr>
              <a:t> python package for automating model construction.  Resulting from these development efforts is a suite of MODFLOW programs that can be applied at local, regional, and National scales for a wide variety of complex groundwater flow and transport problems.</a:t>
            </a:r>
            <a:r>
              <a:rPr lang="en-US" dirty="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effectLst/>
              </a:rPr>
              <a:t>OASIS MCT</a:t>
            </a:r>
            <a:endParaRPr lang="en-US" dirty="0"/>
          </a:p>
        </p:txBody>
      </p:sp>
    </p:spTree>
    <p:extLst>
      <p:ext uri="{BB962C8B-B14F-4D97-AF65-F5344CB8AC3E}">
        <p14:creationId xmlns:p14="http://schemas.microsoft.com/office/powerpoint/2010/main" val="1224519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6" name="Picture 1033" descr="ident_4_onscreen_png">
            <a:extLst>
              <a:ext uri="{FF2B5EF4-FFF2-40B4-BE49-F238E27FC236}">
                <a16:creationId xmlns:a16="http://schemas.microsoft.com/office/drawing/2014/main" id="{1BE76490-77B9-AC42-9718-FAF50E46AB7F}"/>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228600" y="228600"/>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rrowheads="1"/>
          </p:cNvPicPr>
          <p:nvPr/>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228600" y="62849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508000" y="2895600"/>
            <a:ext cx="11074400" cy="1143000"/>
          </a:xfrm>
        </p:spPr>
        <p:txBody>
          <a:bodyPr/>
          <a:lstStyle/>
          <a:p>
            <a:pPr>
              <a:defRPr/>
            </a:pPr>
            <a:r>
              <a:rPr lang="en-US" sz="3600" dirty="0">
                <a:cs typeface="+mj-cs"/>
              </a:rPr>
              <a:t>Python Overview</a:t>
            </a:r>
          </a:p>
        </p:txBody>
      </p:sp>
      <p:pic>
        <p:nvPicPr>
          <p:cNvPr id="9" name="Picture 1033" descr="ident_4_onscreen_png">
            <a:extLst>
              <a:ext uri="{FF2B5EF4-FFF2-40B4-BE49-F238E27FC236}">
                <a16:creationId xmlns:a16="http://schemas.microsoft.com/office/drawing/2014/main" id="{58E02650-658C-1346-BA8C-771F342FE017}"/>
              </a:ext>
            </a:extLst>
          </p:cNvPr>
          <p:cNvPicPr>
            <a:picLocks noChangeAspect="1" noChangeArrowheads="1"/>
          </p:cNvPicPr>
          <p:nvPr/>
        </p:nvPicPr>
        <p:blipFill>
          <a:blip r:embed="rId3" cstate="print">
            <a:lum bright="100000"/>
            <a:extLst>
              <a:ext uri="{28A0092B-C50C-407E-A947-70E740481C1C}">
                <a14:useLocalDpi xmlns:a14="http://schemas.microsoft.com/office/drawing/2010/main"/>
              </a:ext>
            </a:extLst>
          </a:blip>
          <a:srcRect/>
          <a:stretch>
            <a:fillRect/>
          </a:stretch>
        </p:blipFill>
        <p:spPr bwMode="black">
          <a:xfrm>
            <a:off x="9906000" y="5943600"/>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3">
            <a:extLst>
              <a:ext uri="{FF2B5EF4-FFF2-40B4-BE49-F238E27FC236}">
                <a16:creationId xmlns:a16="http://schemas.microsoft.com/office/drawing/2014/main" id="{EF41A946-6EF7-E248-B51D-FC628BD2CD76}"/>
              </a:ext>
            </a:extLst>
          </p:cNvPr>
          <p:cNvSpPr txBox="1">
            <a:spLocks noChangeArrowheads="1"/>
          </p:cNvSpPr>
          <p:nvPr/>
        </p:nvSpPr>
        <p:spPr bwMode="auto">
          <a:xfrm>
            <a:off x="508000" y="4267200"/>
            <a:ext cx="110744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0" indent="0" algn="l" rtl="0" eaLnBrk="0" fontAlgn="base" hangingPunct="0">
              <a:spcBef>
                <a:spcPct val="20000"/>
              </a:spcBef>
              <a:spcAft>
                <a:spcPct val="0"/>
              </a:spcAft>
              <a:buClr>
                <a:srgbClr val="FFFF99"/>
              </a:buClr>
              <a:buSzPct val="125000"/>
              <a:buFont typeface="Wingdings" charset="0"/>
              <a:buNone/>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pPr>
              <a:spcAft>
                <a:spcPts val="600"/>
              </a:spcAft>
              <a:defRPr/>
            </a:pPr>
            <a:endParaRPr lang="en-US" sz="1800" kern="0" dirty="0"/>
          </a:p>
          <a:p>
            <a:pPr>
              <a:defRPr/>
            </a:pPr>
            <a:endParaRPr lang="en-US" sz="1800" kern="0" dirty="0"/>
          </a:p>
          <a:p>
            <a:pPr>
              <a:defRPr/>
            </a:pPr>
            <a:r>
              <a:rPr lang="en-US" sz="1800" kern="0" dirty="0"/>
              <a:t>47</a:t>
            </a:r>
            <a:r>
              <a:rPr lang="en-US" sz="1800" kern="0" baseline="30000" dirty="0"/>
              <a:t>TH</a:t>
            </a:r>
            <a:r>
              <a:rPr lang="en-US" sz="1800" kern="0" dirty="0"/>
              <a:t> IAH Congress</a:t>
            </a:r>
          </a:p>
          <a:p>
            <a:pPr>
              <a:defRPr/>
            </a:pPr>
            <a:r>
              <a:rPr lang="en-US" sz="1800" kern="0" dirty="0"/>
              <a:t>São Paulo, Brazil</a:t>
            </a:r>
          </a:p>
          <a:p>
            <a:pPr>
              <a:defRPr/>
            </a:pPr>
            <a:r>
              <a:rPr lang="en-US" sz="1800" kern="0" dirty="0"/>
              <a:t>August 22, 2021</a:t>
            </a:r>
          </a:p>
        </p:txBody>
      </p:sp>
      <p:pic>
        <p:nvPicPr>
          <p:cNvPr id="10" name="Picture 2">
            <a:extLst>
              <a:ext uri="{FF2B5EF4-FFF2-40B4-BE49-F238E27FC236}">
                <a16:creationId xmlns:a16="http://schemas.microsoft.com/office/drawing/2014/main" id="{50DF9A11-1E0A-F943-B738-C944649E1E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478" b="27047"/>
          <a:stretch/>
        </p:blipFill>
        <p:spPr bwMode="auto">
          <a:xfrm>
            <a:off x="-9575" y="-28978"/>
            <a:ext cx="12211150" cy="310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65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38A-156F-994F-8EF8-DCB802BD381E}"/>
              </a:ext>
            </a:extLst>
          </p:cNvPr>
          <p:cNvSpPr>
            <a:spLocks noGrp="1"/>
          </p:cNvSpPr>
          <p:nvPr>
            <p:ph type="title"/>
          </p:nvPr>
        </p:nvSpPr>
        <p:spPr/>
        <p:txBody>
          <a:bodyPr/>
          <a:lstStyle/>
          <a:p>
            <a:r>
              <a:rPr lang="en-US" dirty="0"/>
              <a:t>Python Scientific Ecosystem</a:t>
            </a:r>
          </a:p>
        </p:txBody>
      </p:sp>
      <p:pic>
        <p:nvPicPr>
          <p:cNvPr id="4" name="Picture 3">
            <a:extLst>
              <a:ext uri="{FF2B5EF4-FFF2-40B4-BE49-F238E27FC236}">
                <a16:creationId xmlns:a16="http://schemas.microsoft.com/office/drawing/2014/main" id="{E3175992-359C-6F4D-86ED-7D7E01B0D93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92017" y="1219185"/>
            <a:ext cx="7407965" cy="5297728"/>
          </a:xfrm>
          <a:prstGeom prst="rect">
            <a:avLst/>
          </a:prstGeom>
        </p:spPr>
      </p:pic>
    </p:spTree>
    <p:extLst>
      <p:ext uri="{BB962C8B-B14F-4D97-AF65-F5344CB8AC3E}">
        <p14:creationId xmlns:p14="http://schemas.microsoft.com/office/powerpoint/2010/main" val="337849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F772-64F7-1649-8BC9-9FB427F406E6}"/>
              </a:ext>
            </a:extLst>
          </p:cNvPr>
          <p:cNvSpPr>
            <a:spLocks noGrp="1"/>
          </p:cNvSpPr>
          <p:nvPr>
            <p:ph type="title"/>
          </p:nvPr>
        </p:nvSpPr>
        <p:spPr/>
        <p:txBody>
          <a:bodyPr/>
          <a:lstStyle/>
          <a:p>
            <a:r>
              <a:rPr lang="en-US" dirty="0"/>
              <a:t>Python Versions</a:t>
            </a:r>
          </a:p>
        </p:txBody>
      </p:sp>
      <p:sp>
        <p:nvSpPr>
          <p:cNvPr id="3" name="Content Placeholder 2">
            <a:extLst>
              <a:ext uri="{FF2B5EF4-FFF2-40B4-BE49-F238E27FC236}">
                <a16:creationId xmlns:a16="http://schemas.microsoft.com/office/drawing/2014/main" id="{F141608A-0FB9-1142-BCB7-752E80FDC77B}"/>
              </a:ext>
            </a:extLst>
          </p:cNvPr>
          <p:cNvSpPr>
            <a:spLocks noGrp="1"/>
          </p:cNvSpPr>
          <p:nvPr>
            <p:ph idx="1"/>
          </p:nvPr>
        </p:nvSpPr>
        <p:spPr/>
        <p:txBody>
          <a:bodyPr/>
          <a:lstStyle/>
          <a:p>
            <a:r>
              <a:rPr lang="en-US" dirty="0"/>
              <a:t>Python 2.7 will not be maintained past 2019</a:t>
            </a:r>
          </a:p>
          <a:p>
            <a:pPr lvl="1"/>
            <a:r>
              <a:rPr lang="en-US" dirty="0">
                <a:hlinkClick r:id="rId2"/>
              </a:rPr>
              <a:t>https://pythonclock.org/</a:t>
            </a:r>
            <a:endParaRPr lang="en-US" dirty="0"/>
          </a:p>
          <a:p>
            <a:r>
              <a:rPr lang="en-US" dirty="0"/>
              <a:t>Python 3.5+ is now the standard</a:t>
            </a:r>
          </a:p>
          <a:p>
            <a:r>
              <a:rPr lang="en-US" dirty="0"/>
              <a:t>We are using Python 3.7 for the class</a:t>
            </a:r>
          </a:p>
          <a:p>
            <a:endParaRPr lang="en-US" dirty="0"/>
          </a:p>
        </p:txBody>
      </p:sp>
    </p:spTree>
    <p:extLst>
      <p:ext uri="{BB962C8B-B14F-4D97-AF65-F5344CB8AC3E}">
        <p14:creationId xmlns:p14="http://schemas.microsoft.com/office/powerpoint/2010/main" val="349054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79AE-86E3-1545-935E-9D52D1496DB3}"/>
              </a:ext>
            </a:extLst>
          </p:cNvPr>
          <p:cNvSpPr>
            <a:spLocks noGrp="1"/>
          </p:cNvSpPr>
          <p:nvPr>
            <p:ph type="title"/>
          </p:nvPr>
        </p:nvSpPr>
        <p:spPr/>
        <p:txBody>
          <a:bodyPr/>
          <a:lstStyle/>
          <a:p>
            <a:r>
              <a:rPr lang="en-US" dirty="0"/>
              <a:t>Some “best practices” resources</a:t>
            </a:r>
          </a:p>
        </p:txBody>
      </p:sp>
      <p:sp>
        <p:nvSpPr>
          <p:cNvPr id="3" name="Content Placeholder 2">
            <a:extLst>
              <a:ext uri="{FF2B5EF4-FFF2-40B4-BE49-F238E27FC236}">
                <a16:creationId xmlns:a16="http://schemas.microsoft.com/office/drawing/2014/main" id="{8DDD9C84-9CA1-5248-95CE-40EC495A4509}"/>
              </a:ext>
            </a:extLst>
          </p:cNvPr>
          <p:cNvSpPr>
            <a:spLocks noGrp="1"/>
          </p:cNvSpPr>
          <p:nvPr>
            <p:ph idx="1"/>
          </p:nvPr>
        </p:nvSpPr>
        <p:spPr/>
        <p:txBody>
          <a:bodyPr/>
          <a:lstStyle/>
          <a:p>
            <a:r>
              <a:rPr lang="en-US" b="0" dirty="0"/>
              <a:t>“</a:t>
            </a:r>
            <a:r>
              <a:rPr lang="en-US" b="0" dirty="0" err="1"/>
              <a:t>Cookiecutter</a:t>
            </a:r>
            <a:r>
              <a:rPr lang="en-US" b="0" dirty="0"/>
              <a:t>” template for packaging, testing, documenting, and publishing scientific Python code: </a:t>
            </a:r>
            <a:br>
              <a:rPr lang="en-US" b="0" dirty="0"/>
            </a:br>
            <a:r>
              <a:rPr lang="en-US" b="0" dirty="0">
                <a:hlinkClick r:id="rId2"/>
              </a:rPr>
              <a:t>https://nsls-ii.github.io/scientific-python-cookiecutter/index.html</a:t>
            </a:r>
            <a:endParaRPr lang="en-US" b="0" dirty="0"/>
          </a:p>
          <a:p>
            <a:r>
              <a:rPr lang="en-US" b="0" dirty="0"/>
              <a:t>PEP8 python style guide: </a:t>
            </a:r>
            <a:br>
              <a:rPr lang="en-US" b="0" dirty="0"/>
            </a:br>
            <a:r>
              <a:rPr lang="en-US" b="0" dirty="0">
                <a:hlinkClick r:id="rId3"/>
              </a:rPr>
              <a:t>https://www.python.org/dev/peps/pep-0008/</a:t>
            </a:r>
            <a:endParaRPr lang="en-US" b="0" dirty="0"/>
          </a:p>
          <a:p>
            <a:r>
              <a:rPr lang="en-US" b="0" dirty="0" err="1"/>
              <a:t>Numpy</a:t>
            </a:r>
            <a:r>
              <a:rPr lang="en-US" b="0" dirty="0"/>
              <a:t> doc string format: </a:t>
            </a:r>
            <a:r>
              <a:rPr lang="en-US" b="0" dirty="0">
                <a:hlinkClick r:id="rId4"/>
              </a:rPr>
              <a:t>https://numpydoc.readthedocs.io/en/latest/format.html</a:t>
            </a:r>
            <a:endParaRPr lang="en-US" b="0" dirty="0"/>
          </a:p>
          <a:p>
            <a:r>
              <a:rPr lang="en-US" b="0" dirty="0"/>
              <a:t>”Good enough” practices for scientific computing: </a:t>
            </a:r>
            <a:r>
              <a:rPr lang="en-US" b="0" dirty="0">
                <a:hlinkClick r:id="rId5"/>
              </a:rPr>
              <a:t>https://swcarpentry.github.io/good-enough-practices-in-scientific-computing/</a:t>
            </a:r>
            <a:endParaRPr lang="en-US" b="0" dirty="0"/>
          </a:p>
          <a:p>
            <a:endParaRPr lang="en-US" dirty="0"/>
          </a:p>
        </p:txBody>
      </p:sp>
    </p:spTree>
    <p:extLst>
      <p:ext uri="{BB962C8B-B14F-4D97-AF65-F5344CB8AC3E}">
        <p14:creationId xmlns:p14="http://schemas.microsoft.com/office/powerpoint/2010/main" val="338724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508000" y="2514600"/>
            <a:ext cx="11074400" cy="3352800"/>
          </a:xfrm>
        </p:spPr>
        <p:txBody>
          <a:bodyPr/>
          <a:lstStyle/>
          <a:p>
            <a:r>
              <a:rPr lang="en-US" dirty="0"/>
              <a:t>Automate tedious, boring and repetitive tasks</a:t>
            </a:r>
          </a:p>
          <a:p>
            <a:r>
              <a:rPr lang="en-US" dirty="0"/>
              <a:t>Escape limits imposed by other people’s software</a:t>
            </a:r>
          </a:p>
          <a:p>
            <a:r>
              <a:rPr lang="en-US" dirty="0"/>
              <a:t>Improve quality and efficiency of work</a:t>
            </a:r>
          </a:p>
          <a:p>
            <a:r>
              <a:rPr lang="en-US" dirty="0"/>
              <a:t>Scientific reproducibility/repeatability</a:t>
            </a:r>
          </a:p>
        </p:txBody>
      </p:sp>
    </p:spTree>
    <p:extLst>
      <p:ext uri="{BB962C8B-B14F-4D97-AF65-F5344CB8AC3E}">
        <p14:creationId xmlns:p14="http://schemas.microsoft.com/office/powerpoint/2010/main" val="130582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Reproducibility/Repeatability</a:t>
            </a:r>
          </a:p>
        </p:txBody>
      </p:sp>
      <p:pic>
        <p:nvPicPr>
          <p:cNvPr id="6" name="Picture 5">
            <a:extLst>
              <a:ext uri="{FF2B5EF4-FFF2-40B4-BE49-F238E27FC236}">
                <a16:creationId xmlns:a16="http://schemas.microsoft.com/office/drawing/2014/main" id="{231B555E-C0FE-674C-83FF-799AD92E003C}"/>
              </a:ext>
            </a:extLst>
          </p:cNvPr>
          <p:cNvPicPr>
            <a:picLocks noChangeAspect="1"/>
          </p:cNvPicPr>
          <p:nvPr/>
        </p:nvPicPr>
        <p:blipFill>
          <a:blip r:embed="rId2"/>
          <a:stretch>
            <a:fillRect/>
          </a:stretch>
        </p:blipFill>
        <p:spPr>
          <a:xfrm>
            <a:off x="1881810" y="1295400"/>
            <a:ext cx="8367449" cy="2743200"/>
          </a:xfrm>
          <a:prstGeom prst="rect">
            <a:avLst/>
          </a:prstGeom>
          <a:ln>
            <a:solidFill>
              <a:schemeClr val="tx1"/>
            </a:solidFill>
          </a:ln>
        </p:spPr>
      </p:pic>
      <p:sp>
        <p:nvSpPr>
          <p:cNvPr id="7" name="TextBox 6">
            <a:extLst>
              <a:ext uri="{FF2B5EF4-FFF2-40B4-BE49-F238E27FC236}">
                <a16:creationId xmlns:a16="http://schemas.microsoft.com/office/drawing/2014/main" id="{F57D0F23-EBDE-E342-9BF3-E749D726B37E}"/>
              </a:ext>
            </a:extLst>
          </p:cNvPr>
          <p:cNvSpPr txBox="1"/>
          <p:nvPr/>
        </p:nvSpPr>
        <p:spPr>
          <a:xfrm>
            <a:off x="1676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355347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E14-9AAF-8F4A-A1EA-6AE2F9660925}"/>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7D9929A0-782F-D34C-B9FD-CCB86155EAE1}"/>
              </a:ext>
            </a:extLst>
          </p:cNvPr>
          <p:cNvSpPr>
            <a:spLocks noGrp="1"/>
          </p:cNvSpPr>
          <p:nvPr>
            <p:ph idx="1"/>
          </p:nvPr>
        </p:nvSpPr>
        <p:spPr>
          <a:xfrm>
            <a:off x="508000" y="1371600"/>
            <a:ext cx="7874000" cy="4495800"/>
          </a:xfrm>
        </p:spPr>
        <p:txBody>
          <a:bodyPr/>
          <a:lstStyle/>
          <a:p>
            <a:r>
              <a:rPr lang="en-US" dirty="0"/>
              <a:t>Interpreted, high-level language for general-purpose programming</a:t>
            </a:r>
          </a:p>
          <a:p>
            <a:r>
              <a:rPr lang="en-US" dirty="0"/>
              <a:t>Based on C</a:t>
            </a:r>
          </a:p>
          <a:p>
            <a:r>
              <a:rPr lang="en-US" dirty="0"/>
              <a:t>Object-oriented</a:t>
            </a:r>
          </a:p>
          <a:p>
            <a:r>
              <a:rPr lang="en-US" dirty="0"/>
              <a:t>Highly extensible</a:t>
            </a:r>
          </a:p>
          <a:p>
            <a:r>
              <a:rPr lang="en-US" dirty="0"/>
              <a:t>Besides standard library, large ”ecosystem” of packages for diverse purposes</a:t>
            </a:r>
          </a:p>
          <a:p>
            <a:r>
              <a:rPr lang="en-US" dirty="0"/>
              <a:t>Emphasizes code readability, simplicity and flexibility</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A13986-0973-5F4F-A8D9-9239BCD0E1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01000" y="1295400"/>
            <a:ext cx="3200400" cy="4800600"/>
          </a:xfrm>
          <a:prstGeom prst="rect">
            <a:avLst/>
          </a:prstGeom>
        </p:spPr>
      </p:pic>
      <p:sp>
        <p:nvSpPr>
          <p:cNvPr id="5" name="TextBox 4">
            <a:extLst>
              <a:ext uri="{FF2B5EF4-FFF2-40B4-BE49-F238E27FC236}">
                <a16:creationId xmlns:a16="http://schemas.microsoft.com/office/drawing/2014/main" id="{2C9C5542-3F4E-404D-868A-4BE0E2175528}"/>
              </a:ext>
            </a:extLst>
          </p:cNvPr>
          <p:cNvSpPr txBox="1"/>
          <p:nvPr/>
        </p:nvSpPr>
        <p:spPr>
          <a:xfrm>
            <a:off x="8407367" y="6129131"/>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231721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38A0-BC25-6846-883F-9B4A97CFA57A}"/>
              </a:ext>
            </a:extLst>
          </p:cNvPr>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a:extLst>
              <a:ext uri="{FF2B5EF4-FFF2-40B4-BE49-F238E27FC236}">
                <a16:creationId xmlns:a16="http://schemas.microsoft.com/office/drawing/2014/main" id="{F26B3C95-4C5A-C54F-BE11-25B68F3E6E10}"/>
              </a:ext>
            </a:extLst>
          </p:cNvPr>
          <p:cNvSpPr>
            <a:spLocks noGrp="1"/>
          </p:cNvSpPr>
          <p:nvPr>
            <p:ph idx="1"/>
          </p:nvPr>
        </p:nvSpPr>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a:p>
            <a:endParaRPr lang="en-US" dirty="0"/>
          </a:p>
        </p:txBody>
      </p:sp>
      <p:sp>
        <p:nvSpPr>
          <p:cNvPr id="4" name="TextBox 3">
            <a:extLst>
              <a:ext uri="{FF2B5EF4-FFF2-40B4-BE49-F238E27FC236}">
                <a16:creationId xmlns:a16="http://schemas.microsoft.com/office/drawing/2014/main" id="{8D7E4F12-5E0E-5147-AE1D-9AF609C3D7F7}"/>
              </a:ext>
            </a:extLst>
          </p:cNvPr>
          <p:cNvSpPr txBox="1"/>
          <p:nvPr/>
        </p:nvSpPr>
        <p:spPr>
          <a:xfrm>
            <a:off x="3266498"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14343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8405-7D7A-3742-ADB5-F269D8A53BC5}"/>
              </a:ext>
            </a:extLst>
          </p:cNvPr>
          <p:cNvSpPr>
            <a:spLocks noGrp="1"/>
          </p:cNvSpPr>
          <p:nvPr>
            <p:ph type="title"/>
          </p:nvPr>
        </p:nvSpPr>
        <p:spPr/>
        <p:txBody>
          <a:bodyPr/>
          <a:lstStyle/>
          <a:p>
            <a:r>
              <a:rPr lang="en-US" dirty="0"/>
              <a:t>Advantages of Python</a:t>
            </a:r>
          </a:p>
        </p:txBody>
      </p:sp>
      <p:sp>
        <p:nvSpPr>
          <p:cNvPr id="3" name="Content Placeholder 2">
            <a:extLst>
              <a:ext uri="{FF2B5EF4-FFF2-40B4-BE49-F238E27FC236}">
                <a16:creationId xmlns:a16="http://schemas.microsoft.com/office/drawing/2014/main" id="{68356E7E-1BDE-BE48-B54C-28D7C78E1DD0}"/>
              </a:ext>
            </a:extLst>
          </p:cNvPr>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a:p>
            <a:endParaRPr lang="en-US" dirty="0"/>
          </a:p>
        </p:txBody>
      </p:sp>
    </p:spTree>
    <p:extLst>
      <p:ext uri="{BB962C8B-B14F-4D97-AF65-F5344CB8AC3E}">
        <p14:creationId xmlns:p14="http://schemas.microsoft.com/office/powerpoint/2010/main" val="6328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AD94-0284-7E45-BF37-D2EBD7388CAC}"/>
              </a:ext>
            </a:extLst>
          </p:cNvPr>
          <p:cNvSpPr>
            <a:spLocks noGrp="1"/>
          </p:cNvSpPr>
          <p:nvPr>
            <p:ph type="title"/>
          </p:nvPr>
        </p:nvSpPr>
        <p:spPr/>
        <p:txBody>
          <a:bodyPr/>
          <a:lstStyle/>
          <a:p>
            <a:r>
              <a:rPr lang="en-US" dirty="0"/>
              <a:t>TIOBE Index (December 2019)</a:t>
            </a:r>
          </a:p>
        </p:txBody>
      </p:sp>
      <p:pic>
        <p:nvPicPr>
          <p:cNvPr id="7" name="Picture 6">
            <a:extLst>
              <a:ext uri="{FF2B5EF4-FFF2-40B4-BE49-F238E27FC236}">
                <a16:creationId xmlns:a16="http://schemas.microsoft.com/office/drawing/2014/main" id="{4ADB588E-ABED-294B-A705-925D663C51D5}"/>
              </a:ext>
            </a:extLst>
          </p:cNvPr>
          <p:cNvPicPr>
            <a:picLocks noChangeAspect="1"/>
          </p:cNvPicPr>
          <p:nvPr/>
        </p:nvPicPr>
        <p:blipFill>
          <a:blip r:embed="rId2"/>
          <a:stretch>
            <a:fillRect/>
          </a:stretch>
        </p:blipFill>
        <p:spPr>
          <a:xfrm>
            <a:off x="2569756" y="1114032"/>
            <a:ext cx="6950888" cy="5667768"/>
          </a:xfrm>
          <a:prstGeom prst="rect">
            <a:avLst/>
          </a:prstGeom>
        </p:spPr>
      </p:pic>
      <p:sp>
        <p:nvSpPr>
          <p:cNvPr id="8" name="TextBox 7">
            <a:extLst>
              <a:ext uri="{FF2B5EF4-FFF2-40B4-BE49-F238E27FC236}">
                <a16:creationId xmlns:a16="http://schemas.microsoft.com/office/drawing/2014/main" id="{210250AC-9B1A-714E-B88B-28A45874A65A}"/>
              </a:ext>
            </a:extLst>
          </p:cNvPr>
          <p:cNvSpPr txBox="1"/>
          <p:nvPr/>
        </p:nvSpPr>
        <p:spPr>
          <a:xfrm>
            <a:off x="7162800" y="493067"/>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spTree>
    <p:extLst>
      <p:ext uri="{BB962C8B-B14F-4D97-AF65-F5344CB8AC3E}">
        <p14:creationId xmlns:p14="http://schemas.microsoft.com/office/powerpoint/2010/main" val="331896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2A82-A893-8244-ACD6-B0C403F27A66}"/>
              </a:ext>
            </a:extLst>
          </p:cNvPr>
          <p:cNvSpPr>
            <a:spLocks noGrp="1"/>
          </p:cNvSpPr>
          <p:nvPr>
            <p:ph type="title"/>
          </p:nvPr>
        </p:nvSpPr>
        <p:spPr/>
        <p:txBody>
          <a:bodyPr/>
          <a:lstStyle/>
          <a:p>
            <a:r>
              <a:rPr lang="en-US" dirty="0"/>
              <a:t>Growth of Python</a:t>
            </a:r>
          </a:p>
        </p:txBody>
      </p:sp>
      <p:pic>
        <p:nvPicPr>
          <p:cNvPr id="4" name="Picture 3">
            <a:extLst>
              <a:ext uri="{FF2B5EF4-FFF2-40B4-BE49-F238E27FC236}">
                <a16:creationId xmlns:a16="http://schemas.microsoft.com/office/drawing/2014/main" id="{514291CD-49BA-9E45-AB62-06DE2B336071}"/>
              </a:ext>
            </a:extLst>
          </p:cNvPr>
          <p:cNvPicPr>
            <a:picLocks noChangeAspect="1"/>
          </p:cNvPicPr>
          <p:nvPr/>
        </p:nvPicPr>
        <p:blipFill>
          <a:blip r:embed="rId2"/>
          <a:stretch>
            <a:fillRect/>
          </a:stretch>
        </p:blipFill>
        <p:spPr>
          <a:xfrm>
            <a:off x="1639884" y="1172084"/>
            <a:ext cx="8912231" cy="5152516"/>
          </a:xfrm>
          <a:prstGeom prst="rect">
            <a:avLst/>
          </a:prstGeom>
        </p:spPr>
      </p:pic>
      <p:sp>
        <p:nvSpPr>
          <p:cNvPr id="5" name="TextBox 4">
            <a:extLst>
              <a:ext uri="{FF2B5EF4-FFF2-40B4-BE49-F238E27FC236}">
                <a16:creationId xmlns:a16="http://schemas.microsoft.com/office/drawing/2014/main" id="{BA3131B6-310E-DA45-8F60-5D0389BD0739}"/>
              </a:ext>
            </a:extLst>
          </p:cNvPr>
          <p:cNvSpPr txBox="1"/>
          <p:nvPr/>
        </p:nvSpPr>
        <p:spPr>
          <a:xfrm>
            <a:off x="7239000" y="6432132"/>
            <a:ext cx="4767907" cy="400110"/>
          </a:xfrm>
          <a:prstGeom prst="rect">
            <a:avLst/>
          </a:prstGeom>
          <a:noFill/>
        </p:spPr>
        <p:txBody>
          <a:bodyPr wrap="none" rtlCol="0">
            <a:spAutoFit/>
          </a:bodyPr>
          <a:lstStyle/>
          <a:p>
            <a:pPr algn="r"/>
            <a:r>
              <a:rPr lang="en-US" sz="2000" dirty="0">
                <a:solidFill>
                  <a:schemeClr val="bg1"/>
                </a:solidFill>
                <a:hlinkClick r:id="rId3">
                  <a:extLst>
                    <a:ext uri="{A12FA001-AC4F-418D-AE19-62706E023703}">
                      <ahyp:hlinkClr xmlns:ahyp="http://schemas.microsoft.com/office/drawing/2018/hyperlinkcolor" val="tx"/>
                    </a:ext>
                  </a:extLst>
                </a:hlinkClick>
              </a:rPr>
              <a:t>https://insights.stackoverflow.com/trends</a:t>
            </a:r>
            <a:endParaRPr lang="en-US" sz="2000" dirty="0">
              <a:solidFill>
                <a:schemeClr val="bg1"/>
              </a:solidFill>
            </a:endParaRPr>
          </a:p>
        </p:txBody>
      </p:sp>
    </p:spTree>
    <p:extLst>
      <p:ext uri="{BB962C8B-B14F-4D97-AF65-F5344CB8AC3E}">
        <p14:creationId xmlns:p14="http://schemas.microsoft.com/office/powerpoint/2010/main" val="195065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A7EB-5782-CA4C-8737-787B42067F97}"/>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44BE3BBB-EE87-434D-8732-B52785401FCF}"/>
              </a:ext>
            </a:extLst>
          </p:cNvPr>
          <p:cNvSpPr>
            <a:spLocks noGrp="1"/>
          </p:cNvSpPr>
          <p:nvPr>
            <p:ph idx="1"/>
          </p:nvPr>
        </p:nvSpPr>
        <p:spPr/>
        <p:txBody>
          <a:bodyPr/>
          <a:lstStyle/>
          <a:p>
            <a:r>
              <a:rPr lang="en-US" dirty="0"/>
              <a:t>Can be slower than other languages </a:t>
            </a:r>
          </a:p>
          <a:p>
            <a:pPr lvl="1"/>
            <a:r>
              <a:rPr lang="en-US" dirty="0"/>
              <a:t>Flexibility comes at a cost of overhead</a:t>
            </a:r>
          </a:p>
          <a:p>
            <a:r>
              <a:rPr lang="en-US" dirty="0"/>
              <a:t>Somewhat decentralized; changes frequently</a:t>
            </a:r>
          </a:p>
          <a:p>
            <a:r>
              <a:rPr lang="en-US" dirty="0"/>
              <a:t>Installation/Hard to get started</a:t>
            </a:r>
          </a:p>
          <a:p>
            <a:r>
              <a:rPr lang="en-US" dirty="0"/>
              <a:t>Easy to write bad code</a:t>
            </a:r>
          </a:p>
          <a:p>
            <a:pPr lvl="1"/>
            <a:r>
              <a:rPr lang="en-US" b="0" dirty="0">
                <a:hlinkClick r:id="rId2">
                  <a:extLst>
                    <a:ext uri="{A12FA001-AC4F-418D-AE19-62706E023703}">
                      <ahyp:hlinkClr xmlns:ahyp="http://schemas.microsoft.com/office/drawing/2018/hyperlinkcolor" val="tx"/>
                    </a:ext>
                  </a:extLst>
                </a:hlinkClick>
              </a:rPr>
              <a:t>https://towardsdatascience.com/5-reasons-why-jupyter-notebooks-suck-4dc201e27086</a:t>
            </a:r>
            <a:endParaRPr lang="en-US" b="0" dirty="0"/>
          </a:p>
          <a:p>
            <a:endParaRPr lang="en-US" dirty="0"/>
          </a:p>
        </p:txBody>
      </p:sp>
    </p:spTree>
    <p:extLst>
      <p:ext uri="{BB962C8B-B14F-4D97-AF65-F5344CB8AC3E}">
        <p14:creationId xmlns:p14="http://schemas.microsoft.com/office/powerpoint/2010/main" val="2593999152"/>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{B0B4038A-C1B7-914A-B120-4AFE9E457026}tf10001071</Template>
  <TotalTime>23261</TotalTime>
  <Pages>4</Pages>
  <Words>661</Words>
  <Application>Microsoft Macintosh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dark-blue-template</vt:lpstr>
      <vt:lpstr>Python Overview</vt:lpstr>
      <vt:lpstr>Motivations for Using Python</vt:lpstr>
      <vt:lpstr>Python and Reproducibility/Repeatability</vt:lpstr>
      <vt:lpstr>What is Python</vt:lpstr>
      <vt:lpstr>What does it mean to be pythonic?</vt:lpstr>
      <vt:lpstr>Advantages of Python</vt:lpstr>
      <vt:lpstr>TIOBE Index (December 2019)</vt:lpstr>
      <vt:lpstr>Growth of Python</vt:lpstr>
      <vt:lpstr>Disadvantages</vt:lpstr>
      <vt:lpstr>Python Scientific Ecosystem</vt:lpstr>
      <vt:lpstr>Python Versions</vt:lpstr>
      <vt:lpstr>Some “best practices” resources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776</cp:revision>
  <cp:lastPrinted>2014-05-20T14:47:17Z</cp:lastPrinted>
  <dcterms:created xsi:type="dcterms:W3CDTF">2009-08-04T14:01:06Z</dcterms:created>
  <dcterms:modified xsi:type="dcterms:W3CDTF">2021-08-18T17:20:26Z</dcterms:modified>
</cp:coreProperties>
</file>