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1436" r:id="rId3"/>
    <p:sldId id="1366" r:id="rId4"/>
    <p:sldId id="1438" r:id="rId5"/>
    <p:sldId id="1513" r:id="rId6"/>
    <p:sldId id="13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FF"/>
    <a:srgbClr val="282C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4762"/>
  </p:normalViewPr>
  <p:slideViewPr>
    <p:cSldViewPr snapToGrid="0">
      <p:cViewPr varScale="1">
        <p:scale>
          <a:sx n="79" d="100"/>
          <a:sy n="79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4" d="100"/>
        <a:sy n="14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5AD05-AA96-9E45-ACD0-85B9A9AECD2E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DEAB28-67B8-444F-A21A-B36729F2A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38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4511F-89AD-4F41-8904-318FB6FBD1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14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723E-B87D-0F45-04E1-C9063124F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DEDE2-CE13-2E34-E0E9-0C665B70C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8C686-048D-E33A-8100-6350B7D78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5ADCD-AE60-27A3-ED95-6E8286B2B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87CDD-7A79-9E96-61E7-5858FA528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7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6C0A1-4253-113D-FA76-A1C36FC0F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2972B-51DE-095D-19E4-C62C7623A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47D91-1582-9FAF-0418-5A86AEFED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256EA-F551-2245-D5DE-637314D08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FB3AA-8C46-A4FD-7A5C-3BFDE6D7F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65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B38ABB-7383-E4D5-8D5B-58C4667918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D9DF1E-4AE3-9E4A-1C6E-DE3FBAAB0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8AAEF-D1E5-D11E-A008-EAA846EFF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61E69-0C6D-245F-51AE-192C97AA7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98535-B0D4-7860-3589-4BE096E9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95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ABDD1-B5FE-2DCC-0162-70893E14E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A5644-C265-01C2-B99B-ACCB35577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79746-BBAE-76F9-BF04-BAF50AD87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DD785-5828-A30A-18C5-84396889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79A2E-5E2C-6F11-5F94-67F67CF8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07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B0804-9B67-F05C-AF2F-471F54A10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96274-5295-979D-5BAF-E7918E872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252FC-B6BA-4E11-7E01-EC0737B4C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5EA5F-632F-A347-DD82-5A255EB54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D0A59-1962-DF5F-5E30-E4A2640EA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4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24D8C-F582-8E6B-D949-A2E1FEE7C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E3CF3-E0FB-DC66-03A1-C4F364982F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842CD-3DA4-4837-1358-061EFE03C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71512-80DA-6A28-FB0C-E6682620E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5B810-45D8-B339-DEB9-26258CC89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90976-BB5F-505E-017E-A8CD4C690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73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F7846-4BA3-7D86-0493-25FB52BDE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1DEA3-48B2-A8D8-164D-A416268EB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468E0-CB41-8AA5-56A5-6EA8F11A6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345DFA-F7B0-B434-A231-BF825D2C1B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91FFD-D6AE-8331-C935-997172C88F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6E87C5-F0E1-9709-95B0-7F94F953D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25D591-57F4-02E4-0650-3ACEFF90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7C2320-58CA-78EF-F52A-C236622B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9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25B7C-5B04-80F6-47F9-5EEF0241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A1E777-269E-EC3C-A89D-10A1EA55C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E170C-7719-22CE-CF35-2325AED40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2B1701-B14E-9AF4-F882-AFED2989C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19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C63E09-291A-8AC3-2CF7-11D6D0A29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1D3E21-DF0E-3BDB-3BC6-8BA7C7CC1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87D3E-459A-3E57-9DB7-37948096A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41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D71EF-7124-0376-C475-280F9641A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F3FFE-CA03-1ED9-A80B-28209738F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529F15-C9FF-573B-4ED9-7E90C0989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3E9B1-F049-3E38-ECA9-CA35F25BB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078A5-6277-58E1-2C02-DF337F6E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9DD66-F8A0-ABC3-B302-D01F53FA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9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C2396-F03A-1A21-D0B3-5834461FC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C58206-170F-A9F7-D5DF-82EBFED305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2F7C7-75EE-0482-33A6-261E1EB37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EF866-F419-BFA8-27EE-058DAAF40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DCC34-B3B7-0305-5A7D-35DBAB5F9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424B4-1271-1765-5872-899F474CC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09CED6-39D3-B548-CFDD-D791FA2F9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A89EA-C453-2A5C-AABB-7A07DC7D8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71985-4958-3DBF-18DE-9F93762A9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7F1A7-46C0-614C-8973-2677197B1A3C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DDB3A-9A4E-60BC-E9AF-33FBAF878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4A7D9-DA80-B130-ADE5-0E284C458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89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B65E49-5337-40E3-9DBD-146D14EA0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-2"/>
            <a:ext cx="12192000" cy="4522610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59509F-94DC-4952-A3B5-1EFAA2F52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68276" y="5"/>
            <a:ext cx="4023722" cy="4522603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1AF2CB-1EFE-4962-A8DC-2D3CE4736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7200" y="-5"/>
            <a:ext cx="11743606" cy="4513113"/>
          </a:xfrm>
          <a:prstGeom prst="rect">
            <a:avLst/>
          </a:prstGeom>
          <a:gradFill>
            <a:gsLst>
              <a:gs pos="0">
                <a:srgbClr val="000000">
                  <a:alpha val="8000"/>
                </a:srgbClr>
              </a:gs>
              <a:gs pos="76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32531E-9E20-48D1-A119-C05304D9E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8807" y="-9506"/>
            <a:ext cx="12200801" cy="4532114"/>
          </a:xfrm>
          <a:prstGeom prst="rect">
            <a:avLst/>
          </a:prstGeom>
          <a:gradFill>
            <a:gsLst>
              <a:gs pos="0">
                <a:srgbClr val="000000">
                  <a:alpha val="51000"/>
                </a:srgbClr>
              </a:gs>
              <a:gs pos="74000">
                <a:schemeClr val="accent1"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AA014B-79A8-4BEC-893F-423182880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"/>
            <a:ext cx="12192000" cy="2679585"/>
          </a:xfrm>
          <a:prstGeom prst="rect">
            <a:avLst/>
          </a:prstGeom>
          <a:gradFill>
            <a:gsLst>
              <a:gs pos="20000">
                <a:schemeClr val="accent1">
                  <a:alpha val="9000"/>
                </a:schemeClr>
              </a:gs>
              <a:gs pos="100000">
                <a:srgbClr val="000000">
                  <a:alpha val="67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7C841F-61F5-DAA4-A6DE-7FF64055D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8" y="533514"/>
            <a:ext cx="9617105" cy="1999602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Variable Density Flow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5BC1FB-4EA9-3811-B8CB-4434CBD8B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598" y="2822040"/>
            <a:ext cx="9617105" cy="441877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rgbClr val="FFFFFF"/>
                </a:solidFill>
              </a:rPr>
              <a:t>Advanced </a:t>
            </a:r>
            <a:r>
              <a:rPr lang="en-US" sz="2000" dirty="0">
                <a:solidFill>
                  <a:srgbClr val="FFFFFF"/>
                </a:solidFill>
              </a:rPr>
              <a:t>MODFLOW Training Class</a:t>
            </a:r>
            <a:r>
              <a:rPr lang="en-US" sz="2000">
                <a:solidFill>
                  <a:srgbClr val="FFFFFF"/>
                </a:solidFill>
              </a:rPr>
              <a:t>, November 22, 2024, </a:t>
            </a:r>
            <a:r>
              <a:rPr lang="en-US" sz="2000" dirty="0" err="1">
                <a:solidFill>
                  <a:srgbClr val="FFFFFF"/>
                </a:solidFill>
              </a:rPr>
              <a:t>Deltares</a:t>
            </a:r>
            <a:r>
              <a:rPr lang="en-US" sz="2000" dirty="0">
                <a:solidFill>
                  <a:srgbClr val="FFFFFF"/>
                </a:solidFill>
              </a:rPr>
              <a:t>, NL</a:t>
            </a:r>
          </a:p>
        </p:txBody>
      </p:sp>
      <p:pic>
        <p:nvPicPr>
          <p:cNvPr id="4" name="Picture 3" descr="tom_analog_1978">
            <a:extLst>
              <a:ext uri="{FF2B5EF4-FFF2-40B4-BE49-F238E27FC236}">
                <a16:creationId xmlns:a16="http://schemas.microsoft.com/office/drawing/2014/main" id="{9DF2818B-5E55-8A54-9FBB-C1900F8B02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" b="-1"/>
          <a:stretch/>
        </p:blipFill>
        <p:spPr bwMode="auto">
          <a:xfrm>
            <a:off x="643890" y="3977143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325E5A-396D-C81C-3138-791E727FD6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/>
          <a:stretch/>
        </p:blipFill>
        <p:spPr>
          <a:xfrm>
            <a:off x="9457201" y="3922053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9E263A-F2F8-EE67-3A6D-BE65604A12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6"/>
          <a:stretch/>
        </p:blipFill>
        <p:spPr>
          <a:xfrm>
            <a:off x="2847218" y="3932178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8A0F38C4-7853-7251-341E-9B82FBAF7D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253874" y="3981745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BF489E-BE54-C6D1-010E-3497C620588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50546" y="3977143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BF7C79-1B95-A747-3BDC-0A2128B4EC75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8873" y="6153722"/>
            <a:ext cx="1657165" cy="6628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A608CF-04D2-8B69-1B7C-C4383E9AC4E3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3695" y="6001390"/>
            <a:ext cx="2508299" cy="81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39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4374EA-E23F-56B9-4B53-57A4AC6FB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for Representing Variable-Density Flow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AFF2A6EA-D711-BB70-4405-38B8FEED3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420" y="1718310"/>
            <a:ext cx="4513263" cy="132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DA4037A0-8D1C-8FFC-8C10-F2A13564B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420" y="3318510"/>
            <a:ext cx="4495800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8B802C2E-492E-195E-5799-B7511C1F8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420" y="4918710"/>
            <a:ext cx="4495800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7">
            <a:extLst>
              <a:ext uri="{FF2B5EF4-FFF2-40B4-BE49-F238E27FC236}">
                <a16:creationId xmlns:a16="http://schemas.microsoft.com/office/drawing/2014/main" id="{17C6B980-20CF-D49B-D6C1-5C7D05574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1745" y="2288223"/>
            <a:ext cx="1073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latin typeface="Arial" panose="020B0604020202020204" pitchFamily="34" charset="0"/>
              </a:rPr>
              <a:t>Ignore it!</a:t>
            </a: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B985C6DB-2501-BA70-5C3A-7E050FF97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545" y="3964623"/>
            <a:ext cx="2749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dirty="0">
                <a:latin typeface="Arial" panose="020B0604020202020204" pitchFamily="34" charset="0"/>
              </a:rPr>
              <a:t>Sharp interface approach</a:t>
            </a:r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D36A8E6B-FF29-0D0F-F458-140A26CA5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1420" y="5528310"/>
            <a:ext cx="2743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latin typeface="Arial" panose="020B0604020202020204" pitchFamily="34" charset="0"/>
              </a:rPr>
              <a:t>Fully coupled flow and dispersive transport approach</a:t>
            </a:r>
          </a:p>
        </p:txBody>
      </p:sp>
    </p:spTree>
    <p:extLst>
      <p:ext uri="{BB962C8B-B14F-4D97-AF65-F5344CB8AC3E}">
        <p14:creationId xmlns:p14="http://schemas.microsoft.com/office/powerpoint/2010/main" val="2380109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C64AFA-1207-A282-D9BA-77418E592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Today: fresh water lense</a:t>
            </a:r>
          </a:p>
        </p:txBody>
      </p:sp>
      <p:pic>
        <p:nvPicPr>
          <p:cNvPr id="1026" name="Picture 2" descr="Lens (hydrology) - Wikipedia">
            <a:extLst>
              <a:ext uri="{FF2B5EF4-FFF2-40B4-BE49-F238E27FC236}">
                <a16:creationId xmlns:a16="http://schemas.microsoft.com/office/drawing/2014/main" id="{5BB15D3C-998D-71B0-7627-A5C597B45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411" y="1329531"/>
            <a:ext cx="6858000" cy="534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99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72938-F973-143A-5EF0-E1EE077C5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Buoyancy (BUY) Package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08B038A-B871-3B0E-3D05-1BEF033C5DA5}"/>
              </a:ext>
            </a:extLst>
          </p:cNvPr>
          <p:cNvGrpSpPr/>
          <p:nvPr/>
        </p:nvGrpSpPr>
        <p:grpSpPr>
          <a:xfrm>
            <a:off x="1486426" y="1900118"/>
            <a:ext cx="3328283" cy="849698"/>
            <a:chOff x="1406416" y="1792250"/>
            <a:chExt cx="3328283" cy="84969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59B40FB-E685-87F4-91EA-AFDF09FC4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62502" y="2194906"/>
              <a:ext cx="1351896" cy="44704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B032E8D-25DB-FF4E-7028-63290B98A02E}"/>
                </a:ext>
              </a:extLst>
            </p:cNvPr>
            <p:cNvSpPr txBox="1"/>
            <p:nvPr/>
          </p:nvSpPr>
          <p:spPr>
            <a:xfrm>
              <a:off x="1406416" y="1792250"/>
              <a:ext cx="3328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Constant Density Flux Expression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7A08E97-3864-0DF3-6FE1-F90F4E56E27C}"/>
              </a:ext>
            </a:extLst>
          </p:cNvPr>
          <p:cNvGrpSpPr/>
          <p:nvPr/>
        </p:nvGrpSpPr>
        <p:grpSpPr>
          <a:xfrm>
            <a:off x="5786096" y="1795888"/>
            <a:ext cx="4826049" cy="1152677"/>
            <a:chOff x="5786096" y="1795888"/>
            <a:chExt cx="4826049" cy="115267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50A6D99-688B-3E87-2FE8-90625D249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86096" y="2187089"/>
              <a:ext cx="4826049" cy="76147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FC4D580-27BB-2D38-B7DD-DA61399715F1}"/>
                </a:ext>
              </a:extLst>
            </p:cNvPr>
            <p:cNvSpPr txBox="1"/>
            <p:nvPr/>
          </p:nvSpPr>
          <p:spPr>
            <a:xfrm>
              <a:off x="6591487" y="1795888"/>
              <a:ext cx="3261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Variable Density Flux Expression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42722DD-FAAD-18F7-D2DB-DC6533AC24D4}"/>
              </a:ext>
            </a:extLst>
          </p:cNvPr>
          <p:cNvGrpSpPr/>
          <p:nvPr/>
        </p:nvGrpSpPr>
        <p:grpSpPr>
          <a:xfrm>
            <a:off x="2162502" y="3490686"/>
            <a:ext cx="7772400" cy="2314916"/>
            <a:chOff x="2162502" y="3490686"/>
            <a:chExt cx="7772400" cy="231491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303B46D-6A91-CE57-7063-5284C4348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62502" y="3709922"/>
              <a:ext cx="7772400" cy="104405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F92ED4A-30F7-A213-6A91-A7F5B806B2B5}"/>
                </a:ext>
              </a:extLst>
            </p:cNvPr>
            <p:cNvSpPr txBox="1"/>
            <p:nvPr/>
          </p:nvSpPr>
          <p:spPr>
            <a:xfrm>
              <a:off x="4568286" y="3490686"/>
              <a:ext cx="26037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Density Equation of State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A67E655-6CC6-F6DB-626A-C26344EB05E7}"/>
                </a:ext>
              </a:extLst>
            </p:cNvPr>
            <p:cNvSpPr txBox="1"/>
            <p:nvPr/>
          </p:nvSpPr>
          <p:spPr>
            <a:xfrm>
              <a:off x="3711315" y="4882272"/>
              <a:ext cx="467477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Density is calculated as a function of one or more concentrations in GWT models and temperature in a GWE model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1085C9F-A6BB-5C9D-0E1E-70341FBC3433}"/>
              </a:ext>
            </a:extLst>
          </p:cNvPr>
          <p:cNvSpPr txBox="1"/>
          <p:nvPr/>
        </p:nvSpPr>
        <p:spPr>
          <a:xfrm>
            <a:off x="342867" y="6389370"/>
            <a:ext cx="5527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Limitation: Buoyancy package cannot be used with XT3D</a:t>
            </a:r>
          </a:p>
        </p:txBody>
      </p:sp>
    </p:spTree>
    <p:extLst>
      <p:ext uri="{BB962C8B-B14F-4D97-AF65-F5344CB8AC3E}">
        <p14:creationId xmlns:p14="http://schemas.microsoft.com/office/powerpoint/2010/main" val="37090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nim">
            <a:hlinkClick r:id="" action="ppaction://media"/>
            <a:extLst>
              <a:ext uri="{FF2B5EF4-FFF2-40B4-BE49-F238E27FC236}">
                <a16:creationId xmlns:a16="http://schemas.microsoft.com/office/drawing/2014/main" id="{B321BBFE-9215-8144-6E3F-0E5FF2AF1CD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5"/>
          <a:srcRect l="22944" r="10786"/>
          <a:stretch/>
        </p:blipFill>
        <p:spPr>
          <a:xfrm>
            <a:off x="6213512" y="1167117"/>
            <a:ext cx="6070295" cy="51525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E6F2A4-5566-37D6-214F-7B289CEBA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3D Salt Lake example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81B4F-DA2B-7372-CF87-2412895DB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57520" cy="4351338"/>
          </a:xfrm>
        </p:spPr>
        <p:txBody>
          <a:bodyPr/>
          <a:lstStyle/>
          <a:p>
            <a:r>
              <a:rPr lang="en-US" dirty="0"/>
              <a:t>Coupled variable-density flow and transport simulation </a:t>
            </a:r>
          </a:p>
          <a:p>
            <a:r>
              <a:rPr lang="en-US" dirty="0"/>
              <a:t>Solved in parallel on a laptop using 8 cores</a:t>
            </a:r>
          </a:p>
        </p:txBody>
      </p:sp>
    </p:spTree>
    <p:extLst>
      <p:ext uri="{BB962C8B-B14F-4D97-AF65-F5344CB8AC3E}">
        <p14:creationId xmlns:p14="http://schemas.microsoft.com/office/powerpoint/2010/main" val="330601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134">
            <a:extLst>
              <a:ext uri="{FF2B5EF4-FFF2-40B4-BE49-F238E27FC236}">
                <a16:creationId xmlns:a16="http://schemas.microsoft.com/office/drawing/2014/main" id="{713FF344-DAF9-257D-7A40-0DE29F2F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Today’s example: multi-model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AB305-34F5-432C-CBF6-DDEFFA88EE9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011057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Activate Buoyancy (BUY) Package in the GWF Model</a:t>
            </a:r>
          </a:p>
          <a:p>
            <a:r>
              <a:rPr lang="en-US"/>
              <a:t>Run GWF and transport models (GWT) together in the same simulation (requires GWF-GWT Exchanges)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040239-FC78-9B76-809E-94ED15D99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3615" y="1825625"/>
            <a:ext cx="4006614" cy="394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667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1884</TotalTime>
  <Words>138</Words>
  <Application>Microsoft Office PowerPoint</Application>
  <PresentationFormat>Widescreen</PresentationFormat>
  <Paragraphs>20</Paragraphs>
  <Slides>6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Variable Density Flow</vt:lpstr>
      <vt:lpstr>Approaches for Representing Variable-Density Flow</vt:lpstr>
      <vt:lpstr>Today: fresh water lense</vt:lpstr>
      <vt:lpstr>Buoyancy (BUY) Package</vt:lpstr>
      <vt:lpstr>3D Salt Lake example</vt:lpstr>
      <vt:lpstr>Today’s example: multi-model configuration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MODFLOW 6</dc:title>
  <dc:creator>Langevin, Christian D</dc:creator>
  <cp:lastModifiedBy>Martijn Russcher</cp:lastModifiedBy>
  <cp:revision>62</cp:revision>
  <dcterms:created xsi:type="dcterms:W3CDTF">2023-07-05T16:42:12Z</dcterms:created>
  <dcterms:modified xsi:type="dcterms:W3CDTF">2024-11-21T15:19:37Z</dcterms:modified>
</cp:coreProperties>
</file>