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1366" r:id="rId3"/>
    <p:sldId id="1369" r:id="rId4"/>
    <p:sldId id="13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  <a:srgbClr val="282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762"/>
  </p:normalViewPr>
  <p:slideViewPr>
    <p:cSldViewPr snapToGrid="0">
      <p:cViewPr varScale="1">
        <p:scale>
          <a:sx n="103" d="100"/>
          <a:sy n="103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5AD05-AA96-9E45-ACD0-85B9A9AECD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EAB28-67B8-444F-A21A-B36729F2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38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723E-B87D-0F45-04E1-C9063124F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DEDE2-CE13-2E34-E0E9-0C665B70C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8C686-048D-E33A-8100-6350B7D7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ADCD-AE60-27A3-ED95-6E8286B2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7CDD-7A79-9E96-61E7-5858FA52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C0A1-4253-113D-FA76-A1C36FC0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2972B-51DE-095D-19E4-C62C7623A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7D91-1582-9FAF-0418-5A86AEFE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256EA-F551-2245-D5DE-637314D0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FB3AA-8C46-A4FD-7A5C-3BFDE6D7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6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38ABB-7383-E4D5-8D5B-58C466791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9DF1E-4AE3-9E4A-1C6E-DE3FBAAB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AAEF-D1E5-D11E-A008-EAA846EF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1E69-0C6D-245F-51AE-192C97AA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8535-B0D4-7860-3589-4BE096E9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9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BDD1-B5FE-2DCC-0162-70893E14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5644-C265-01C2-B99B-ACCB3557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9746-BBAE-76F9-BF04-BAF50AD8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D785-5828-A30A-18C5-84396889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79A2E-5E2C-6F11-5F94-67F67CF8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0804-9B67-F05C-AF2F-471F54A1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6274-5295-979D-5BAF-E7918E87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52FC-B6BA-4E11-7E01-EC0737B4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EA5F-632F-A347-DD82-5A255EB5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0A59-1962-DF5F-5E30-E4A2640E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4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4D8C-F582-8E6B-D949-A2E1FEE7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3CF3-E0FB-DC66-03A1-C4F364982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842CD-3DA4-4837-1358-061EFE03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71512-80DA-6A28-FB0C-E6682620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5B810-45D8-B339-DEB9-26258CC8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90976-BB5F-505E-017E-A8CD4C69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7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7846-4BA3-7D86-0493-25FB52BD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1DEA3-48B2-A8D8-164D-A416268E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468E0-CB41-8AA5-56A5-6EA8F11A6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45DFA-F7B0-B434-A231-BF825D2C1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91FFD-D6AE-8331-C935-997172C88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E87C5-F0E1-9709-95B0-7F94F953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5D591-57F4-02E4-0650-3ACEFF90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C2320-58CA-78EF-F52A-C236622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5B7C-5B04-80F6-47F9-5EEF0241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1E777-269E-EC3C-A89D-10A1EA55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170C-7719-22CE-CF35-2325AED4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B1701-B14E-9AF4-F882-AFED2989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1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63E09-291A-8AC3-2CF7-11D6D0A2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D3E21-DF0E-3BDB-3BC6-8BA7C7CC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87D3E-459A-3E57-9DB7-37948096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4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71EF-7124-0376-C475-280F9641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3FFE-CA03-1ED9-A80B-28209738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29F15-C9FF-573B-4ED9-7E90C0989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3E9B1-F049-3E38-ECA9-CA35F25B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078A5-6277-58E1-2C02-DF337F6E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9DD66-F8A0-ABC3-B302-D01F53FA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9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2396-F03A-1A21-D0B3-5834461F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58206-170F-A9F7-D5DF-82EBFED30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2F7C7-75EE-0482-33A6-261E1EB37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EF866-F419-BFA8-27EE-058DAAF4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DCC34-B3B7-0305-5A7D-35DBAB5F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424B4-1271-1765-5872-899F474C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9CED6-39D3-B548-CFDD-D791FA2F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89EA-C453-2A5C-AABB-7A07DC7D8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1985-4958-3DBF-18DE-9F93762A9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DB3A-9A4E-60BC-E9AF-33FBAF878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A7D9-DA80-B130-ADE5-0E284C458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8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B65E49-5337-40E3-9DBD-146D14EA0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"/>
            <a:ext cx="12192000" cy="452261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59509F-94DC-4952-A3B5-1EFAA2F52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68276" y="5"/>
            <a:ext cx="4023722" cy="452260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AF2CB-1EFE-4962-A8DC-2D3CE4736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5"/>
            <a:ext cx="11743606" cy="4513113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32531E-9E20-48D1-A119-C05304D9E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8807" y="-9506"/>
            <a:ext cx="12200801" cy="4532114"/>
          </a:xfrm>
          <a:prstGeom prst="rect">
            <a:avLst/>
          </a:prstGeom>
          <a:gradFill>
            <a:gsLst>
              <a:gs pos="0">
                <a:srgbClr val="000000">
                  <a:alpha val="51000"/>
                </a:srgbClr>
              </a:gs>
              <a:gs pos="74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A014B-79A8-4BEC-893F-423182880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679585"/>
          </a:xfrm>
          <a:prstGeom prst="rect">
            <a:avLst/>
          </a:prstGeom>
          <a:gradFill>
            <a:gsLst>
              <a:gs pos="20000">
                <a:schemeClr val="accent1">
                  <a:alpha val="9000"/>
                </a:schemeClr>
              </a:gs>
              <a:gs pos="100000">
                <a:srgbClr val="000000">
                  <a:alpha val="67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C841F-61F5-DAA4-A6DE-7FF64055D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533514"/>
            <a:ext cx="9617105" cy="1999602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Variable Density Flow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BC1FB-4EA9-3811-B8CB-4434CBD8B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8" y="2822040"/>
            <a:ext cx="9617105" cy="441877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Advanced </a:t>
            </a:r>
            <a:r>
              <a:rPr lang="en-US" sz="2000" dirty="0">
                <a:solidFill>
                  <a:srgbClr val="FFFFFF"/>
                </a:solidFill>
              </a:rPr>
              <a:t>MODFLOW Training Class</a:t>
            </a:r>
            <a:r>
              <a:rPr lang="en-US" sz="2000">
                <a:solidFill>
                  <a:srgbClr val="FFFFFF"/>
                </a:solidFill>
              </a:rPr>
              <a:t>, November 22, 2024, </a:t>
            </a:r>
            <a:r>
              <a:rPr lang="en-US" sz="2000" dirty="0" err="1">
                <a:solidFill>
                  <a:srgbClr val="FFFFFF"/>
                </a:solidFill>
              </a:rPr>
              <a:t>Deltares</a:t>
            </a:r>
            <a:r>
              <a:rPr lang="en-US" sz="2000" dirty="0">
                <a:solidFill>
                  <a:srgbClr val="FFFFFF"/>
                </a:solidFill>
              </a:rPr>
              <a:t>, NL</a:t>
            </a:r>
          </a:p>
        </p:txBody>
      </p:sp>
      <p:pic>
        <p:nvPicPr>
          <p:cNvPr id="4" name="Picture 3" descr="tom_analog_1978">
            <a:extLst>
              <a:ext uri="{FF2B5EF4-FFF2-40B4-BE49-F238E27FC236}">
                <a16:creationId xmlns:a16="http://schemas.microsoft.com/office/drawing/2014/main" id="{9DF2818B-5E55-8A54-9FBB-C1900F8B0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-1"/>
          <a:stretch/>
        </p:blipFill>
        <p:spPr bwMode="auto">
          <a:xfrm>
            <a:off x="643890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25E5A-396D-C81C-3138-791E727FD6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9457201" y="392205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9E263A-F2F8-EE67-3A6D-BE65604A12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"/>
          <a:stretch/>
        </p:blipFill>
        <p:spPr>
          <a:xfrm>
            <a:off x="2847218" y="3932178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A0F38C4-7853-7251-341E-9B82FBAF7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53874" y="3981745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F489E-BE54-C6D1-010E-3497C620588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50546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BF7C79-1B95-A747-3BDC-0A2128B4EC7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873" y="6153722"/>
            <a:ext cx="1657165" cy="6628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608CF-04D2-8B69-1B7C-C4383E9AC4E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695" y="6001390"/>
            <a:ext cx="2508299" cy="8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9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5B95-CAF6-5CEE-74B6-4AD5C56A3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points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C64AFA-1207-A282-D9BA-77418E59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199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CC5954F-6D52-5730-AA80-BB2AFB06B954}"/>
              </a:ext>
            </a:extLst>
          </p:cNvPr>
          <p:cNvGrpSpPr/>
          <p:nvPr/>
        </p:nvGrpSpPr>
        <p:grpSpPr>
          <a:xfrm>
            <a:off x="7434699" y="1457242"/>
            <a:ext cx="4208350" cy="5088104"/>
            <a:chOff x="7125466" y="365125"/>
            <a:chExt cx="4208350" cy="5088104"/>
          </a:xfrm>
        </p:grpSpPr>
        <p:cxnSp>
          <p:nvCxnSpPr>
            <p:cNvPr id="20" name="Connector: Elbow 77">
              <a:extLst>
                <a:ext uri="{FF2B5EF4-FFF2-40B4-BE49-F238E27FC236}">
                  <a16:creationId xmlns:a16="http://schemas.microsoft.com/office/drawing/2014/main" id="{CA210C25-763B-3C7B-96F9-A5638ECB9E67}"/>
                </a:ext>
              </a:extLst>
            </p:cNvPr>
            <p:cNvCxnSpPr>
              <a:cxnSpLocks/>
              <a:endCxn id="54" idx="3"/>
            </p:cNvCxnSpPr>
            <p:nvPr/>
          </p:nvCxnSpPr>
          <p:spPr>
            <a:xfrm rot="5400000" flipH="1" flipV="1">
              <a:off x="9275519" y="3992768"/>
              <a:ext cx="1501680" cy="873651"/>
            </a:xfrm>
            <a:prstGeom prst="bentConnector4">
              <a:avLst>
                <a:gd name="adj1" fmla="val -1833"/>
                <a:gd name="adj2" fmla="val 138982"/>
              </a:avLst>
            </a:prstGeom>
            <a:ln w="31750">
              <a:solidFill>
                <a:srgbClr val="FF85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CD33E5D4-F43B-138E-21F1-4FE1C4A44A9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5400000" flipH="1" flipV="1">
              <a:off x="9198729" y="3519920"/>
              <a:ext cx="1661110" cy="867802"/>
            </a:xfrm>
            <a:prstGeom prst="bentConnector4">
              <a:avLst>
                <a:gd name="adj1" fmla="val 4265"/>
                <a:gd name="adj2" fmla="val 127417"/>
              </a:avLst>
            </a:prstGeom>
            <a:ln w="31750">
              <a:solidFill>
                <a:srgbClr val="FF85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7BE7C0E-F950-5813-C0BA-B92D0D1D5AA2}"/>
                </a:ext>
              </a:extLst>
            </p:cNvPr>
            <p:cNvSpPr/>
            <p:nvPr/>
          </p:nvSpPr>
          <p:spPr>
            <a:xfrm>
              <a:off x="7125466" y="365125"/>
              <a:ext cx="1316639" cy="351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82"/>
              <a:r>
                <a:rPr lang="en-US" sz="1000" b="1" dirty="0">
                  <a:solidFill>
                    <a:prstClr val="black"/>
                  </a:solidFill>
                  <a:latin typeface="Arial"/>
                  <a:cs typeface="Arial"/>
                </a:rPr>
                <a:t>Simulation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D5816AE-905A-41FA-F100-6E713825985D}"/>
                </a:ext>
              </a:extLst>
            </p:cNvPr>
            <p:cNvSpPr/>
            <p:nvPr/>
          </p:nvSpPr>
          <p:spPr>
            <a:xfrm>
              <a:off x="8057904" y="1348624"/>
              <a:ext cx="1270640" cy="3516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82"/>
              <a:r>
                <a:rPr lang="en-US" sz="1000" b="1" dirty="0">
                  <a:solidFill>
                    <a:prstClr val="black"/>
                  </a:solidFill>
                  <a:latin typeface="Arial"/>
                  <a:cs typeface="Arial"/>
                </a:rPr>
                <a:t>Numerical  Solution 1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01D05C6-8FAA-8207-5C27-7329203519CA}"/>
                </a:ext>
              </a:extLst>
            </p:cNvPr>
            <p:cNvSpPr/>
            <p:nvPr/>
          </p:nvSpPr>
          <p:spPr>
            <a:xfrm>
              <a:off x="8931556" y="1797965"/>
              <a:ext cx="1537474" cy="3516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82"/>
              <a:r>
                <a:rPr lang="en-US" sz="1000" b="1" dirty="0">
                  <a:solidFill>
                    <a:prstClr val="black"/>
                  </a:solidFill>
                  <a:latin typeface="Arial"/>
                  <a:cs typeface="Arial"/>
                </a:rPr>
                <a:t>Groundwater Flow Model 1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F337D4C-E740-5014-13CC-3798CCFD4FF0}"/>
                </a:ext>
              </a:extLst>
            </p:cNvPr>
            <p:cNvSpPr/>
            <p:nvPr/>
          </p:nvSpPr>
          <p:spPr>
            <a:xfrm>
              <a:off x="8052061" y="821226"/>
              <a:ext cx="1270638" cy="3516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82"/>
              <a:r>
                <a:rPr lang="en-US" sz="1000" b="1" dirty="0">
                  <a:solidFill>
                    <a:prstClr val="black"/>
                  </a:solidFill>
                  <a:latin typeface="Arial"/>
                  <a:cs typeface="Arial"/>
                </a:rPr>
                <a:t>Temporal Discretization</a:t>
              </a:r>
            </a:p>
          </p:txBody>
        </p: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22F0C938-A820-9672-3794-7594FD9A2AE5}"/>
                </a:ext>
              </a:extLst>
            </p:cNvPr>
            <p:cNvCxnSpPr>
              <a:stCxn id="28" idx="2"/>
              <a:endCxn id="29" idx="1"/>
            </p:cNvCxnSpPr>
            <p:nvPr/>
          </p:nvCxnSpPr>
          <p:spPr>
            <a:xfrm rot="16200000" flipH="1">
              <a:off x="7516998" y="983514"/>
              <a:ext cx="807699" cy="274120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9B3F87F4-CE97-6549-A9C0-9CA3B1E73B09}"/>
                </a:ext>
              </a:extLst>
            </p:cNvPr>
            <p:cNvCxnSpPr>
              <a:stCxn id="28" idx="2"/>
              <a:endCxn id="31" idx="1"/>
            </p:cNvCxnSpPr>
            <p:nvPr/>
          </p:nvCxnSpPr>
          <p:spPr>
            <a:xfrm rot="16200000" flipH="1">
              <a:off x="7777775" y="722739"/>
              <a:ext cx="280301" cy="268277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2734B689-9F19-6F6B-3636-6BD32C92F47F}"/>
                </a:ext>
              </a:extLst>
            </p:cNvPr>
            <p:cNvCxnSpPr>
              <a:cxnSpLocks/>
              <a:stCxn id="29" idx="2"/>
              <a:endCxn id="30" idx="1"/>
            </p:cNvCxnSpPr>
            <p:nvPr/>
          </p:nvCxnSpPr>
          <p:spPr>
            <a:xfrm rot="16200000" flipH="1">
              <a:off x="8675622" y="1717831"/>
              <a:ext cx="273541" cy="238331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E8B58104-2235-5D24-FE96-4414E69AFA5B}"/>
                </a:ext>
              </a:extLst>
            </p:cNvPr>
            <p:cNvSpPr/>
            <p:nvPr/>
          </p:nvSpPr>
          <p:spPr>
            <a:xfrm>
              <a:off x="8052059" y="2498125"/>
              <a:ext cx="1270640" cy="3516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82"/>
              <a:r>
                <a:rPr lang="en-US" sz="1000" b="1" dirty="0">
                  <a:solidFill>
                    <a:prstClr val="black"/>
                  </a:solidFill>
                  <a:latin typeface="Arial"/>
                  <a:cs typeface="Arial"/>
                </a:rPr>
                <a:t>Numerical  Solution 2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89662E3-95FA-5F9C-77DE-570A2C98B24D}"/>
                </a:ext>
              </a:extLst>
            </p:cNvPr>
            <p:cNvSpPr/>
            <p:nvPr/>
          </p:nvSpPr>
          <p:spPr>
            <a:xfrm>
              <a:off x="8925711" y="2947466"/>
              <a:ext cx="1537474" cy="3516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82"/>
              <a:r>
                <a:rPr lang="en-US" sz="1000" b="1" dirty="0">
                  <a:solidFill>
                    <a:prstClr val="black"/>
                  </a:solidFill>
                  <a:latin typeface="Arial"/>
                  <a:cs typeface="Arial"/>
                </a:rPr>
                <a:t>Groundwater Transport Model 1</a:t>
              </a:r>
            </a:p>
          </p:txBody>
        </p: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C6670C31-4505-6699-1592-ECEAAC69DFEB}"/>
                </a:ext>
              </a:extLst>
            </p:cNvPr>
            <p:cNvCxnSpPr>
              <a:cxnSpLocks/>
              <a:stCxn id="51" idx="2"/>
              <a:endCxn id="52" idx="1"/>
            </p:cNvCxnSpPr>
            <p:nvPr/>
          </p:nvCxnSpPr>
          <p:spPr>
            <a:xfrm rot="16200000" flipH="1">
              <a:off x="8669777" y="2867332"/>
              <a:ext cx="273541" cy="238331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83660E0F-0AA0-950B-6E46-3308961178C7}"/>
                </a:ext>
              </a:extLst>
            </p:cNvPr>
            <p:cNvSpPr/>
            <p:nvPr/>
          </p:nvSpPr>
          <p:spPr>
            <a:xfrm>
              <a:off x="8925711" y="3502953"/>
              <a:ext cx="1537474" cy="3516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82"/>
              <a:r>
                <a:rPr lang="en-US" sz="1000" b="1" dirty="0">
                  <a:solidFill>
                    <a:prstClr val="black"/>
                  </a:solidFill>
                  <a:latin typeface="Arial"/>
                  <a:cs typeface="Arial"/>
                </a:rPr>
                <a:t>Groundwater Transport Model 2</a:t>
              </a:r>
            </a:p>
          </p:txBody>
        </p: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35E5D011-4134-6E82-ADE0-6343518A7956}"/>
                </a:ext>
              </a:extLst>
            </p:cNvPr>
            <p:cNvCxnSpPr>
              <a:cxnSpLocks/>
              <a:stCxn id="51" idx="2"/>
              <a:endCxn id="54" idx="1"/>
            </p:cNvCxnSpPr>
            <p:nvPr/>
          </p:nvCxnSpPr>
          <p:spPr>
            <a:xfrm rot="16200000" flipH="1">
              <a:off x="8392030" y="3145076"/>
              <a:ext cx="829028" cy="238331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3BFECF6D-5B56-4EBC-BA20-4176675A3858}"/>
                </a:ext>
              </a:extLst>
            </p:cNvPr>
            <p:cNvCxnSpPr>
              <a:cxnSpLocks/>
              <a:stCxn id="28" idx="2"/>
              <a:endCxn id="51" idx="1"/>
            </p:cNvCxnSpPr>
            <p:nvPr/>
          </p:nvCxnSpPr>
          <p:spPr>
            <a:xfrm rot="16200000" flipH="1">
              <a:off x="6939322" y="1561188"/>
              <a:ext cx="1957200" cy="268273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3813BDD0-E4A8-337C-2F8B-701F3EB522B1}"/>
                </a:ext>
              </a:extLst>
            </p:cNvPr>
            <p:cNvSpPr/>
            <p:nvPr/>
          </p:nvSpPr>
          <p:spPr>
            <a:xfrm>
              <a:off x="8057906" y="4608576"/>
              <a:ext cx="1537474" cy="351600"/>
            </a:xfrm>
            <a:prstGeom prst="roundRect">
              <a:avLst/>
            </a:prstGeom>
            <a:solidFill>
              <a:srgbClr val="FF85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82"/>
              <a:r>
                <a:rPr lang="en-US" sz="1000" b="1" dirty="0">
                  <a:solidFill>
                    <a:prstClr val="black"/>
                  </a:solidFill>
                  <a:latin typeface="Arial"/>
                  <a:cs typeface="Arial"/>
                </a:rPr>
                <a:t>GWF-GWT </a:t>
              </a:r>
            </a:p>
            <a:p>
              <a:pPr algn="ctr" defTabSz="457182"/>
              <a:r>
                <a:rPr lang="en-US" sz="1000" b="1" dirty="0">
                  <a:solidFill>
                    <a:prstClr val="black"/>
                  </a:solidFill>
                  <a:latin typeface="Arial"/>
                  <a:cs typeface="Arial"/>
                </a:rPr>
                <a:t>Exchange 1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1466784C-3996-3077-85CD-739516268036}"/>
                </a:ext>
              </a:extLst>
            </p:cNvPr>
            <p:cNvSpPr/>
            <p:nvPr/>
          </p:nvSpPr>
          <p:spPr>
            <a:xfrm>
              <a:off x="8052060" y="5101629"/>
              <a:ext cx="1537474" cy="351600"/>
            </a:xfrm>
            <a:prstGeom prst="roundRect">
              <a:avLst/>
            </a:prstGeom>
            <a:solidFill>
              <a:srgbClr val="FF85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82"/>
              <a:r>
                <a:rPr lang="en-US" sz="1000" b="1" dirty="0">
                  <a:solidFill>
                    <a:prstClr val="black"/>
                  </a:solidFill>
                  <a:latin typeface="Arial"/>
                  <a:cs typeface="Arial"/>
                </a:rPr>
                <a:t>GWF-GWT  </a:t>
              </a:r>
            </a:p>
            <a:p>
              <a:pPr algn="ctr" defTabSz="457182"/>
              <a:r>
                <a:rPr lang="en-US" sz="1000" b="1" dirty="0">
                  <a:solidFill>
                    <a:prstClr val="black"/>
                  </a:solidFill>
                  <a:latin typeface="Arial"/>
                  <a:cs typeface="Arial"/>
                </a:rPr>
                <a:t>Exchange 2</a:t>
              </a:r>
            </a:p>
          </p:txBody>
        </p: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7CA073F6-9A39-6602-35D6-B536C19104CB}"/>
                </a:ext>
              </a:extLst>
            </p:cNvPr>
            <p:cNvCxnSpPr>
              <a:cxnSpLocks/>
              <a:stCxn id="28" idx="2"/>
              <a:endCxn id="59" idx="1"/>
            </p:cNvCxnSpPr>
            <p:nvPr/>
          </p:nvCxnSpPr>
          <p:spPr>
            <a:xfrm rot="16200000" flipH="1">
              <a:off x="5887021" y="2613490"/>
              <a:ext cx="4067651" cy="274120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87FCD514-1D4C-D877-142B-6B35177658D5}"/>
                </a:ext>
              </a:extLst>
            </p:cNvPr>
            <p:cNvCxnSpPr>
              <a:cxnSpLocks/>
              <a:stCxn id="28" idx="2"/>
              <a:endCxn id="60" idx="1"/>
            </p:cNvCxnSpPr>
            <p:nvPr/>
          </p:nvCxnSpPr>
          <p:spPr>
            <a:xfrm rot="16200000" flipH="1">
              <a:off x="5637571" y="2862940"/>
              <a:ext cx="4560704" cy="268274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BE8A71B-4DF7-4E24-A71A-F2E4B0716742}"/>
                </a:ext>
              </a:extLst>
            </p:cNvPr>
            <p:cNvCxnSpPr>
              <a:cxnSpLocks/>
            </p:cNvCxnSpPr>
            <p:nvPr/>
          </p:nvCxnSpPr>
          <p:spPr>
            <a:xfrm>
              <a:off x="9589533" y="4840362"/>
              <a:ext cx="1620016" cy="0"/>
            </a:xfrm>
            <a:prstGeom prst="line">
              <a:avLst/>
            </a:prstGeom>
            <a:ln w="31750">
              <a:solidFill>
                <a:srgbClr val="FF85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1FCB635-6341-71CE-E316-705A268764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96735" y="2043404"/>
              <a:ext cx="12814" cy="2796958"/>
            </a:xfrm>
            <a:prstGeom prst="line">
              <a:avLst/>
            </a:prstGeom>
            <a:ln w="31750">
              <a:solidFill>
                <a:srgbClr val="FF85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393D37D-E92D-EEF8-E0B7-1F13DB8456E7}"/>
                </a:ext>
              </a:extLst>
            </p:cNvPr>
            <p:cNvCxnSpPr>
              <a:cxnSpLocks/>
            </p:cNvCxnSpPr>
            <p:nvPr/>
          </p:nvCxnSpPr>
          <p:spPr>
            <a:xfrm>
              <a:off x="10463185" y="2043404"/>
              <a:ext cx="746364" cy="0"/>
            </a:xfrm>
            <a:prstGeom prst="line">
              <a:avLst/>
            </a:prstGeom>
            <a:ln w="31750">
              <a:solidFill>
                <a:srgbClr val="FF85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D900009-A5A1-6570-9E10-A823EF03116C}"/>
                </a:ext>
              </a:extLst>
            </p:cNvPr>
            <p:cNvCxnSpPr>
              <a:cxnSpLocks/>
            </p:cNvCxnSpPr>
            <p:nvPr/>
          </p:nvCxnSpPr>
          <p:spPr>
            <a:xfrm>
              <a:off x="9555181" y="5328219"/>
              <a:ext cx="1778635" cy="0"/>
            </a:xfrm>
            <a:prstGeom prst="line">
              <a:avLst/>
            </a:prstGeom>
            <a:ln w="31750">
              <a:solidFill>
                <a:srgbClr val="FF85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81A87DF-B373-0581-DCBE-CB188A9A88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27410" y="1903445"/>
              <a:ext cx="6406" cy="3424774"/>
            </a:xfrm>
            <a:prstGeom prst="line">
              <a:avLst/>
            </a:prstGeom>
            <a:ln w="31750">
              <a:solidFill>
                <a:srgbClr val="FF85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09EDFF6-31DF-1492-9A83-12827A9F28C7}"/>
                </a:ext>
              </a:extLst>
            </p:cNvPr>
            <p:cNvCxnSpPr>
              <a:cxnSpLocks/>
            </p:cNvCxnSpPr>
            <p:nvPr/>
          </p:nvCxnSpPr>
          <p:spPr>
            <a:xfrm>
              <a:off x="10463185" y="1903445"/>
              <a:ext cx="864225" cy="0"/>
            </a:xfrm>
            <a:prstGeom prst="line">
              <a:avLst/>
            </a:prstGeom>
            <a:ln w="31750">
              <a:solidFill>
                <a:srgbClr val="FF85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9D6BF0ED-FDA8-61E8-220A-3B6D1F144DE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Blabla</a:t>
            </a:r>
            <a:endParaRPr lang="en-US" dirty="0"/>
          </a:p>
        </p:txBody>
      </p:sp>
      <p:sp>
        <p:nvSpPr>
          <p:cNvPr id="135" name="Title 134">
            <a:extLst>
              <a:ext uri="{FF2B5EF4-FFF2-40B4-BE49-F238E27FC236}">
                <a16:creationId xmlns:a16="http://schemas.microsoft.com/office/drawing/2014/main" id="{713FF344-DAF9-257D-7A40-0DE29F2F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Multi-model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42866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2CAE-79D5-F173-F11C-71D37E6D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Buoyant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8EABB-98F9-6162-F217-C869B7602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Blabla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5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51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Variable Density Flow</vt:lpstr>
      <vt:lpstr>Title</vt:lpstr>
      <vt:lpstr>Multi-model configuration</vt:lpstr>
      <vt:lpstr>Buoyant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MODFLOW 6</dc:title>
  <dc:creator>Langevin, Christian D</dc:creator>
  <cp:lastModifiedBy>Martijn Russcher</cp:lastModifiedBy>
  <cp:revision>59</cp:revision>
  <dcterms:created xsi:type="dcterms:W3CDTF">2023-07-05T16:42:12Z</dcterms:created>
  <dcterms:modified xsi:type="dcterms:W3CDTF">2024-11-18T09:16:12Z</dcterms:modified>
</cp:coreProperties>
</file>