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1368" r:id="rId3"/>
    <p:sldId id="1366" r:id="rId4"/>
    <p:sldId id="1369" r:id="rId5"/>
    <p:sldId id="13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  <a:srgbClr val="282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/>
    <p:restoredTop sz="94795"/>
  </p:normalViewPr>
  <p:slideViewPr>
    <p:cSldViewPr snapToGrid="0">
      <p:cViewPr varScale="1">
        <p:scale>
          <a:sx n="76" d="100"/>
          <a:sy n="76" d="100"/>
        </p:scale>
        <p:origin x="20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5AD05-AA96-9E45-ACD0-85B9A9AECD2E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EAB28-67B8-444F-A21A-B36729F2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38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723E-B87D-0F45-04E1-C9063124F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DEDE2-CE13-2E34-E0E9-0C665B70C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8C686-048D-E33A-8100-6350B7D7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5ADCD-AE60-27A3-ED95-6E8286B2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87CDD-7A79-9E96-61E7-5858FA52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6C0A1-4253-113D-FA76-A1C36FC0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2972B-51DE-095D-19E4-C62C7623A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47D91-1582-9FAF-0418-5A86AEFE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256EA-F551-2245-D5DE-637314D0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FB3AA-8C46-A4FD-7A5C-3BFDE6D7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6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B38ABB-7383-E4D5-8D5B-58C466791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9DF1E-4AE3-9E4A-1C6E-DE3FBAAB0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8AAEF-D1E5-D11E-A008-EAA846EF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61E69-0C6D-245F-51AE-192C97AA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98535-B0D4-7860-3589-4BE096E9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9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BDD1-B5FE-2DCC-0162-70893E14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A5644-C265-01C2-B99B-ACCB35577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79746-BBAE-76F9-BF04-BAF50AD8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D785-5828-A30A-18C5-84396889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79A2E-5E2C-6F11-5F94-67F67CF8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0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B0804-9B67-F05C-AF2F-471F54A1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96274-5295-979D-5BAF-E7918E872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252FC-B6BA-4E11-7E01-EC0737B4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5EA5F-632F-A347-DD82-5A255EB5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D0A59-1962-DF5F-5E30-E4A2640E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4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4D8C-F582-8E6B-D949-A2E1FEE7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E3CF3-E0FB-DC66-03A1-C4F364982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842CD-3DA4-4837-1358-061EFE03C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71512-80DA-6A28-FB0C-E6682620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5B810-45D8-B339-DEB9-26258CC8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90976-BB5F-505E-017E-A8CD4C69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7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7846-4BA3-7D86-0493-25FB52BD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1DEA3-48B2-A8D8-164D-A416268EB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468E0-CB41-8AA5-56A5-6EA8F11A6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45DFA-F7B0-B434-A231-BF825D2C1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91FFD-D6AE-8331-C935-997172C88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E87C5-F0E1-9709-95B0-7F94F953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5D591-57F4-02E4-0650-3ACEFF90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7C2320-58CA-78EF-F52A-C236622B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9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5B7C-5B04-80F6-47F9-5EEF0241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1E777-269E-EC3C-A89D-10A1EA55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E170C-7719-22CE-CF35-2325AED4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B1701-B14E-9AF4-F882-AFED2989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1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63E09-291A-8AC3-2CF7-11D6D0A2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D3E21-DF0E-3BDB-3BC6-8BA7C7CC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87D3E-459A-3E57-9DB7-37948096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4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71EF-7124-0376-C475-280F9641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F3FFE-CA03-1ED9-A80B-28209738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29F15-C9FF-573B-4ED9-7E90C0989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3E9B1-F049-3E38-ECA9-CA35F25B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078A5-6277-58E1-2C02-DF337F6E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9DD66-F8A0-ABC3-B302-D01F53FA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9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2396-F03A-1A21-D0B3-5834461FC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58206-170F-A9F7-D5DF-82EBFED30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2F7C7-75EE-0482-33A6-261E1EB37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EF866-F419-BFA8-27EE-058DAAF4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DCC34-B3B7-0305-5A7D-35DBAB5F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424B4-1271-1765-5872-899F474C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9CED6-39D3-B548-CFDD-D791FA2F9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A89EA-C453-2A5C-AABB-7A07DC7D8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71985-4958-3DBF-18DE-9F93762A9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7F1A7-46C0-614C-8973-2677197B1A3C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DDB3A-9A4E-60BC-E9AF-33FBAF878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4A7D9-DA80-B130-ADE5-0E284C458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8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modflowpy/flop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i.org/10.1111/gwat.1332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11/gwat.12413" TargetMode="Externa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flopy.readthedocs.io/en/stab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B65E49-5337-40E3-9DBD-146D14EA0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2"/>
            <a:ext cx="12192000" cy="452261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59509F-94DC-4952-A3B5-1EFAA2F52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68276" y="5"/>
            <a:ext cx="4023722" cy="4522603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1AF2CB-1EFE-4962-A8DC-2D3CE4736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7200" y="-5"/>
            <a:ext cx="11743606" cy="4513113"/>
          </a:xfrm>
          <a:prstGeom prst="rect">
            <a:avLst/>
          </a:prstGeom>
          <a:gradFill>
            <a:gsLst>
              <a:gs pos="0">
                <a:srgbClr val="000000">
                  <a:alpha val="8000"/>
                </a:srgbClr>
              </a:gs>
              <a:gs pos="76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32531E-9E20-48D1-A119-C05304D9E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8807" y="-9506"/>
            <a:ext cx="12200801" cy="4532114"/>
          </a:xfrm>
          <a:prstGeom prst="rect">
            <a:avLst/>
          </a:prstGeom>
          <a:gradFill>
            <a:gsLst>
              <a:gs pos="0">
                <a:srgbClr val="000000">
                  <a:alpha val="51000"/>
                </a:srgbClr>
              </a:gs>
              <a:gs pos="74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A014B-79A8-4BEC-893F-423182880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"/>
            <a:ext cx="12192000" cy="2679585"/>
          </a:xfrm>
          <a:prstGeom prst="rect">
            <a:avLst/>
          </a:prstGeom>
          <a:gradFill>
            <a:gsLst>
              <a:gs pos="20000">
                <a:schemeClr val="accent1">
                  <a:alpha val="9000"/>
                </a:schemeClr>
              </a:gs>
              <a:gs pos="100000">
                <a:srgbClr val="000000">
                  <a:alpha val="67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C841F-61F5-DAA4-A6DE-7FF64055D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8" y="533514"/>
            <a:ext cx="9617105" cy="1999602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Introduction to </a:t>
            </a:r>
            <a:r>
              <a:rPr lang="en-US" sz="4800" dirty="0" err="1">
                <a:solidFill>
                  <a:srgbClr val="FFFFFF"/>
                </a:solidFill>
              </a:rPr>
              <a:t>FloPy</a:t>
            </a:r>
            <a:br>
              <a:rPr lang="en-US" sz="4800" dirty="0">
                <a:solidFill>
                  <a:srgbClr val="FFFFFF"/>
                </a:solidFill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BC1FB-4EA9-3811-B8CB-4434CBD8B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8" y="2822040"/>
            <a:ext cx="9617105" cy="441877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Advanced </a:t>
            </a:r>
            <a:r>
              <a:rPr lang="en-US" sz="2000" dirty="0">
                <a:solidFill>
                  <a:srgbClr val="FFFFFF"/>
                </a:solidFill>
              </a:rPr>
              <a:t>MODFLOW Training Class</a:t>
            </a:r>
            <a:r>
              <a:rPr lang="en-US" sz="2000">
                <a:solidFill>
                  <a:srgbClr val="FFFFFF"/>
                </a:solidFill>
              </a:rPr>
              <a:t>, November 22, 2024, </a:t>
            </a:r>
            <a:r>
              <a:rPr lang="en-US" sz="2000" dirty="0" err="1">
                <a:solidFill>
                  <a:srgbClr val="FFFFFF"/>
                </a:solidFill>
              </a:rPr>
              <a:t>Deltares</a:t>
            </a:r>
            <a:r>
              <a:rPr lang="en-US" sz="2000" dirty="0">
                <a:solidFill>
                  <a:srgbClr val="FFFFFF"/>
                </a:solidFill>
              </a:rPr>
              <a:t>, NL</a:t>
            </a:r>
          </a:p>
        </p:txBody>
      </p:sp>
      <p:pic>
        <p:nvPicPr>
          <p:cNvPr id="4" name="Picture 3" descr="tom_analog_1978">
            <a:extLst>
              <a:ext uri="{FF2B5EF4-FFF2-40B4-BE49-F238E27FC236}">
                <a16:creationId xmlns:a16="http://schemas.microsoft.com/office/drawing/2014/main" id="{9DF2818B-5E55-8A54-9FBB-C1900F8B02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 b="-1"/>
          <a:stretch/>
        </p:blipFill>
        <p:spPr bwMode="auto">
          <a:xfrm>
            <a:off x="643890" y="3977143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325E5A-396D-C81C-3138-791E727FD6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9457201" y="3922053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9E263A-F2F8-EE67-3A6D-BE65604A12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"/>
          <a:stretch/>
        </p:blipFill>
        <p:spPr>
          <a:xfrm>
            <a:off x="2847218" y="3932178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A0F38C4-7853-7251-341E-9B82FBAF7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253874" y="3981745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BF489E-BE54-C6D1-010E-3497C620588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50546" y="3977143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BF7C79-1B95-A747-3BDC-0A2128B4EC7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8873" y="6153722"/>
            <a:ext cx="1657165" cy="6628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A608CF-04D2-8B69-1B7C-C4383E9AC4E3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695" y="6001390"/>
            <a:ext cx="2508299" cy="81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9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BD2CD-BC6C-DDA6-3B4E-2B1BC3D5A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C5C02-F247-58C6-F4B6-B0FE7BF61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9709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structured and unstructured models</a:t>
            </a:r>
          </a:p>
          <a:p>
            <a:r>
              <a:rPr lang="en-US" dirty="0"/>
              <a:t>Geoprocessing of spatial features and raster data to develop model input for supported discretization types</a:t>
            </a:r>
          </a:p>
          <a:p>
            <a:r>
              <a:rPr lang="en-US" dirty="0"/>
              <a:t>Functionality to provide direct access to simulated output data</a:t>
            </a:r>
          </a:p>
          <a:p>
            <a:r>
              <a:rPr lang="en-US" dirty="0"/>
              <a:t>Plotting structured and unstructured discretization types</a:t>
            </a:r>
          </a:p>
          <a:p>
            <a:r>
              <a:rPr lang="en-US" dirty="0"/>
              <a:t>Export model data to shapefiles, </a:t>
            </a:r>
            <a:r>
              <a:rPr lang="en-US" dirty="0" err="1"/>
              <a:t>NetCDF</a:t>
            </a:r>
            <a:r>
              <a:rPr lang="en-US" dirty="0"/>
              <a:t>, and VTK formats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452B5F-31C1-0002-FBFA-7B714548C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FloPy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7CE0E-7A11-8905-BFEE-8D3466986C8E}"/>
              </a:ext>
            </a:extLst>
          </p:cNvPr>
          <p:cNvSpPr txBox="1"/>
          <p:nvPr/>
        </p:nvSpPr>
        <p:spPr>
          <a:xfrm>
            <a:off x="8685526" y="5657047"/>
            <a:ext cx="2419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hlinkClick r:id="rId2"/>
              </a:rPr>
              <a:t>FloPy</a:t>
            </a:r>
            <a:r>
              <a:rPr lang="en-US" dirty="0">
                <a:hlinkClick r:id="rId2"/>
              </a:rPr>
              <a:t> GitHub repository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F957F6-15C7-9916-D459-ADF0B3964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747" y="1690688"/>
            <a:ext cx="4593253" cy="381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6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EBFDC0-3519-E4B6-017B-55790C364DB4}"/>
              </a:ext>
            </a:extLst>
          </p:cNvPr>
          <p:cNvSpPr txBox="1"/>
          <p:nvPr/>
        </p:nvSpPr>
        <p:spPr>
          <a:xfrm>
            <a:off x="8077585" y="6463333"/>
            <a:ext cx="206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Hughes et al. (2024)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8C8B4F-CFDF-192A-E0D3-769B36E94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65" y="156425"/>
            <a:ext cx="4718304" cy="630445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DA7B89-CD58-33BF-61D2-AF70338B6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133" y="156425"/>
            <a:ext cx="4789881" cy="630936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FC2E67-6172-FB06-BB93-2823FA1DB2ED}"/>
              </a:ext>
            </a:extLst>
          </p:cNvPr>
          <p:cNvSpPr txBox="1"/>
          <p:nvPr/>
        </p:nvSpPr>
        <p:spPr>
          <a:xfrm>
            <a:off x="2083229" y="6463333"/>
            <a:ext cx="1892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Baker et al. (2016)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AD582-8484-3DE7-196C-1CA8EBE2E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450495-EF7B-9DAD-8089-C903CED2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FloPy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E4F325-73A9-A1B7-831B-623AE0C533C0}"/>
              </a:ext>
            </a:extLst>
          </p:cNvPr>
          <p:cNvSpPr txBox="1"/>
          <p:nvPr/>
        </p:nvSpPr>
        <p:spPr>
          <a:xfrm>
            <a:off x="5139680" y="6123543"/>
            <a:ext cx="191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FloPy </a:t>
            </a:r>
            <a:r>
              <a:rPr lang="en-US" dirty="0" err="1">
                <a:hlinkClick r:id="rId2"/>
              </a:rPr>
              <a:t>readthedocs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829F06-821A-9627-EBA8-416EBF2EA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18" y="1504862"/>
            <a:ext cx="5645398" cy="43572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6A0450-FA03-E43D-698D-2491C6133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734" y="1504862"/>
            <a:ext cx="5641848" cy="42761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153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656D2-80B6-C9B6-BF47-8F009E1F2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AB85A-FBA6-462F-21DC-D93C50827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800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simple MODFLOW </a:t>
            </a:r>
            <a:r>
              <a:rPr lang="en-US"/>
              <a:t>6 model</a:t>
            </a:r>
            <a:endParaRPr lang="en-US" dirty="0"/>
          </a:p>
          <a:p>
            <a:pPr lvl="1"/>
            <a:r>
              <a:rPr lang="en-US" dirty="0"/>
              <a:t>Steady-state simulation</a:t>
            </a:r>
          </a:p>
          <a:p>
            <a:pPr lvl="1"/>
            <a:r>
              <a:rPr lang="en-US" dirty="0"/>
              <a:t>Two aquifers separated by a confining unit</a:t>
            </a:r>
          </a:p>
          <a:p>
            <a:pPr lvl="1"/>
            <a:r>
              <a:rPr lang="en-US" dirty="0"/>
              <a:t>Areal recharge</a:t>
            </a:r>
          </a:p>
          <a:p>
            <a:pPr lvl="1"/>
            <a:r>
              <a:rPr lang="en-US" dirty="0"/>
              <a:t>River boundary</a:t>
            </a:r>
          </a:p>
          <a:p>
            <a:pPr lvl="1"/>
            <a:r>
              <a:rPr lang="en-US" dirty="0"/>
              <a:t>Groundwater </a:t>
            </a:r>
            <a:r>
              <a:rPr lang="en-US" dirty="0" err="1"/>
              <a:t>pumpage</a:t>
            </a:r>
            <a:r>
              <a:rPr lang="en-US" dirty="0"/>
              <a:t> from the confined aquifer</a:t>
            </a:r>
          </a:p>
          <a:p>
            <a:r>
              <a:rPr lang="en-US" dirty="0"/>
              <a:t>Run the model</a:t>
            </a:r>
          </a:p>
          <a:p>
            <a:r>
              <a:rPr lang="en-US" dirty="0"/>
              <a:t>Post-process the results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54E0FB-7D49-5406-48ED-865F8A32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FloPy</a:t>
            </a:r>
            <a:r>
              <a:rPr lang="nl-NL" dirty="0"/>
              <a:t> </a:t>
            </a:r>
            <a:r>
              <a:rPr lang="nl-NL" dirty="0" err="1"/>
              <a:t>exercise</a:t>
            </a:r>
            <a:endParaRPr lang="nl-N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3A15E7-0A81-8E41-64B6-6D2B70453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1" y="1825625"/>
            <a:ext cx="6400800" cy="34984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0833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</TotalTime>
  <Words>117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Introduction to FloPy </vt:lpstr>
      <vt:lpstr>FloPy</vt:lpstr>
      <vt:lpstr>PowerPoint Presentation</vt:lpstr>
      <vt:lpstr>FloPy</vt:lpstr>
      <vt:lpstr>FloPy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MODFLOW 6</dc:title>
  <dc:creator>Langevin, Christian D</dc:creator>
  <cp:lastModifiedBy>Hughes, Joseph D</cp:lastModifiedBy>
  <cp:revision>66</cp:revision>
  <dcterms:created xsi:type="dcterms:W3CDTF">2023-07-05T16:42:12Z</dcterms:created>
  <dcterms:modified xsi:type="dcterms:W3CDTF">2024-11-20T19:00:34Z</dcterms:modified>
</cp:coreProperties>
</file>