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7" r:id="rId2"/>
    <p:sldId id="256" r:id="rId3"/>
    <p:sldId id="257" r:id="rId4"/>
    <p:sldId id="268" r:id="rId5"/>
    <p:sldId id="266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70" r:id="rId15"/>
    <p:sldId id="271" r:id="rId16"/>
    <p:sldId id="273" r:id="rId17"/>
    <p:sldId id="272" r:id="rId18"/>
    <p:sldId id="275" r:id="rId19"/>
    <p:sldId id="276" r:id="rId20"/>
    <p:sldId id="27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B03D5-78FD-5A6A-752A-525C3F81F05D}" v="2" dt="2023-01-04T20:19:53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 autoAdjust="0"/>
    <p:restoredTop sz="88819" autoAdjust="0"/>
  </p:normalViewPr>
  <p:slideViewPr>
    <p:cSldViewPr>
      <p:cViewPr varScale="1">
        <p:scale>
          <a:sx n="76" d="100"/>
          <a:sy n="76" d="100"/>
        </p:scale>
        <p:origin x="16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6FEBF-4527-4FE8-96A7-ED67B675D6D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FA1EE-1356-4992-842D-52AFC4210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“simulation type” refers to: “</a:t>
            </a:r>
            <a:r>
              <a:rPr lang="en-US" dirty="0" err="1"/>
              <a:t>pathline</a:t>
            </a:r>
            <a:r>
              <a:rPr lang="en-US" dirty="0"/>
              <a:t>”, “endpoint”, “timeseries”, 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MFI2005: data input program for </a:t>
            </a:r>
            <a:r>
              <a:rPr lang="en-US" dirty="0" err="1"/>
              <a:t>modflow</a:t>
            </a:r>
            <a:endParaRPr lang="en-US" dirty="0"/>
          </a:p>
          <a:p>
            <a:r>
              <a:rPr lang="en-US" dirty="0"/>
              <a:t>MPSIM: Not sure what this is?</a:t>
            </a:r>
          </a:p>
          <a:p>
            <a:r>
              <a:rPr lang="en-US" dirty="0"/>
              <a:t>MODPATH output examiner: MODPATH 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15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ModelMuse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ModelMuse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6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FA1EE-1356-4992-842D-52AFC42108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2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01F3-3884-F34C-A011-F49478E8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08782-30D4-394C-A81F-8FA69DF3AD4E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CD2A9-5402-5647-90C5-BC011455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DAE7-8EC8-3F48-B914-21A87F6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74433-26C1-F94B-AA84-1A10EA0BF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1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2482-9A27-5B44-966A-1882DD3D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ABDB3-01B2-564C-9B8D-5235D7F6F47C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DAE0-4EBB-EF46-99B8-44E491D8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5EBC-C7FA-DC48-B791-5DE7F599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FFE42-3705-4D41-97C3-E357E0C19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52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A90FE-E3D3-C14C-AF07-6C14422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A4E41-28E9-8146-9718-658AFDCEF417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A41B9-8711-BC49-BB14-29DE0ABC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ECC85-EEBF-8047-A35E-BB9A0E61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5D1618-7FAF-B94C-9466-9E73B1DF0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28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BECB-9CBA-AF42-AC5B-BD8644DF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C4F59-1EC8-A549-91E9-3E68BD0A9BB2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30F7-515B-D845-A600-F7FBCAC8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DCFF-994B-2146-A3CB-253B4973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225F69-E0C3-EA46-B018-F9074D733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11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260B4-6F78-A345-9F5C-9DCD3E11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AC7218-1467-EB45-88E2-D4DA51B59E52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F3CA5-07F2-124E-812A-82CD0C5B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3532-93A7-3F43-98C6-D44630E3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7C8DC-F778-5D46-9EC9-BD85E2DB01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763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2A51A7-6644-B749-85E9-BBCC8625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7EC70-E87E-FA4C-94EA-3A0C514A2479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E2597A-6786-F449-A5F5-662D2598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D84D85-E170-7449-B90F-583DF63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C7464-52ED-F448-B5F9-B3D57F4CDE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14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53749D2-7878-8341-A903-49E2E8D2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70691-229A-1846-BF33-D6B465C798A0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11AC9B-A437-B64F-ACAA-06D9F775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B59382-FE6A-B44C-952D-E5AFFD01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FC977-DDAB-7D4F-A6DC-83053EDEBD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81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DC396B-E97F-CD4C-BF8A-7D724ADD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6940-1166-C642-AA6F-C17D30EA494F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677807-D6EE-8A4F-A32C-48D317F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EB2D2C-3E72-C147-AF2F-965829AE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18358-2203-784F-ADBA-BCD6DE4D1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58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A691D10-B1DD-5E47-96E1-92F8C5A5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BAC08-C827-2B41-AA08-A752132FC5A4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B7E82B1-83FB-C245-B19D-ADB3E5AA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B107EB-8ADE-F941-8880-4C3B4E32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8CC84-F2E4-7C40-B5F8-3C4FE71EBD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32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26BE53D-2988-5B4C-A59D-0820F3CC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EDB7D-DCE8-3B47-9636-FD06CB9376A9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F2C1F3-4079-8849-A580-DA726C9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9EE8043-BA03-924D-9E19-A76372B5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25765-12B2-F34B-B380-6295BDC8AE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3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0FE06F-F151-D64E-A4AF-D1AACA82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A347B-DDCB-0C4E-8894-AB4D650E6FAB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9D1EE3B-CCBE-7A4D-9439-6164B63D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2E44AA-6469-A440-82BB-E6E16F54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5CB62-C08B-7743-A0A2-21D746EEB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0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62D97ED-E912-1A47-BCA0-5574C410709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5B68BAA-0AB2-EE46-AD99-16FB5EA50E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FDB4-DC6B-9F4C-BC8C-79948A81D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4668C4E-8FE3-524E-A133-91619C178851}" type="datetimeFigureOut">
              <a:rPr lang="en-US"/>
              <a:pPr>
                <a:defRPr/>
              </a:pPr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5267-89CF-C043-ABF2-323EAB35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8189-B42E-9440-9F78-C019B7CD7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5EC88E8-2269-C846-9BFF-A9DF7F488D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>
            <a:extLst>
              <a:ext uri="{FF2B5EF4-FFF2-40B4-BE49-F238E27FC236}">
                <a16:creationId xmlns:a16="http://schemas.microsoft.com/office/drawing/2014/main" id="{D0D2543E-9900-1444-A49B-AC27FA940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81000"/>
            <a:ext cx="77549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MODPATH</a:t>
            </a:r>
          </a:p>
          <a:p>
            <a:pPr algn="ctr" eaLnBrk="1" hangingPunct="1"/>
            <a:r>
              <a:rPr lang="en-US" altLang="en-US" sz="3600"/>
              <a:t>A Particle Tracking Model for MODFLOW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A256F-A18C-44F0-BFDB-5DE8A6F6D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48" y="1754187"/>
            <a:ext cx="3517052" cy="4458822"/>
          </a:xfrm>
          <a:prstGeom prst="rect">
            <a:avLst/>
          </a:prstGeom>
        </p:spPr>
      </p:pic>
      <p:pic>
        <p:nvPicPr>
          <p:cNvPr id="2052" name="Picture 3">
            <a:extLst>
              <a:ext uri="{FF2B5EF4-FFF2-40B4-BE49-F238E27FC236}">
                <a16:creationId xmlns:a16="http://schemas.microsoft.com/office/drawing/2014/main" id="{5323FAED-EFE6-4D4B-A8DD-AD420143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81150"/>
            <a:ext cx="25146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7">
            <a:extLst>
              <a:ext uri="{FF2B5EF4-FFF2-40B4-BE49-F238E27FC236}">
                <a16:creationId xmlns:a16="http://schemas.microsoft.com/office/drawing/2014/main" id="{DD6091DB-2BB6-4840-8E56-1E9E83B4A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72000"/>
            <a:ext cx="2629324" cy="206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4">
            <a:extLst>
              <a:ext uri="{FF2B5EF4-FFF2-40B4-BE49-F238E27FC236}">
                <a16:creationId xmlns:a16="http://schemas.microsoft.com/office/drawing/2014/main" id="{B82BA818-A51E-2E4C-8368-809C12FA19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34290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3">
            <a:extLst>
              <a:ext uri="{FF2B5EF4-FFF2-40B4-BE49-F238E27FC236}">
                <a16:creationId xmlns:a16="http://schemas.microsoft.com/office/drawing/2014/main" id="{BB52EFD3-F97A-7A44-A0F9-6B42D4D3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200150"/>
            <a:ext cx="70278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4">
            <a:extLst>
              <a:ext uri="{FF2B5EF4-FFF2-40B4-BE49-F238E27FC236}">
                <a16:creationId xmlns:a16="http://schemas.microsoft.com/office/drawing/2014/main" id="{82133E38-FF3C-FF4F-BDA9-35D38FA3C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8" y="276225"/>
            <a:ext cx="3979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Endpoint Simulation</a:t>
            </a:r>
          </a:p>
        </p:txBody>
      </p:sp>
      <p:sp>
        <p:nvSpPr>
          <p:cNvPr id="11268" name="TextBox 1">
            <a:extLst>
              <a:ext uri="{FF2B5EF4-FFF2-40B4-BE49-F238E27FC236}">
                <a16:creationId xmlns:a16="http://schemas.microsoft.com/office/drawing/2014/main" id="{6D8B8C12-38C5-064F-988F-243944EC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76800"/>
            <a:ext cx="247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Information about the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initial and final locations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of particles are stored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 the endpoint file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8EB08842-FC10-2445-BAC7-FF7C5318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8738"/>
            <a:ext cx="7148513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5">
            <a:extLst>
              <a:ext uri="{FF2B5EF4-FFF2-40B4-BE49-F238E27FC236}">
                <a16:creationId xmlns:a16="http://schemas.microsoft.com/office/drawing/2014/main" id="{68092857-6009-CC4E-B315-6F6C40BD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4350"/>
            <a:ext cx="3810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Pathline Simulation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6F24CD99-8037-864B-895F-CEF205D5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16013"/>
            <a:ext cx="7289800" cy="539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>
            <a:extLst>
              <a:ext uri="{FF2B5EF4-FFF2-40B4-BE49-F238E27FC236}">
                <a16:creationId xmlns:a16="http://schemas.microsoft.com/office/drawing/2014/main" id="{BF883FCA-83F1-B440-B30E-000941543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2113"/>
            <a:ext cx="44037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Timeseries Simulation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87E54F-DCCD-4E48-8681-B7BB0B66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6400800" cy="4876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MODFLOW binary head file</a:t>
            </a:r>
            <a:br>
              <a:rPr lang="en-US" dirty="0"/>
            </a:br>
            <a:r>
              <a:rPr lang="en-US" sz="1800" dirty="0"/>
              <a:t>	- Generated as output from MODFLOW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MODFLOW compact budget file</a:t>
            </a:r>
            <a:br>
              <a:rPr lang="en-US" dirty="0"/>
            </a:br>
            <a:r>
              <a:rPr lang="en-US" sz="1800" dirty="0"/>
              <a:t>	- Generated as output from MODFLOW</a:t>
            </a:r>
            <a:br>
              <a:rPr lang="en-US" sz="1800" dirty="0"/>
            </a:br>
            <a:r>
              <a:rPr lang="en-US" sz="1800" dirty="0"/>
              <a:t>	- Include IFACE as auxiliary data item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MODFLOW discretization file</a:t>
            </a:r>
            <a:br>
              <a:rPr lang="en-US" dirty="0"/>
            </a:br>
            <a:r>
              <a:rPr lang="en-US" sz="1800" dirty="0"/>
              <a:t>	- DIS package data file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	- TDIS file: MF6</a:t>
            </a:r>
            <a:endParaRPr lang="en-US" sz="2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MODPATH basic data file</a:t>
            </a:r>
            <a:br>
              <a:rPr lang="en-US" dirty="0"/>
            </a:br>
            <a:r>
              <a:rPr lang="en-US" sz="1800" dirty="0"/>
              <a:t>	- Includes data that define the structure of the flow system.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MODPATH name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MODPATH simulation file</a:t>
            </a:r>
            <a:br>
              <a:rPr lang="en-US" dirty="0"/>
            </a:br>
            <a:r>
              <a:rPr lang="en-US" sz="1800" dirty="0"/>
              <a:t>	- Defines data for a specific MODPATH simulation</a:t>
            </a:r>
            <a:br>
              <a:rPr lang="en-US" dirty="0"/>
            </a:br>
            <a:r>
              <a:rPr lang="en-US" sz="1800" dirty="0"/>
              <a:t>	- Replaces the old-style keyboard input</a:t>
            </a:r>
          </a:p>
        </p:txBody>
      </p:sp>
      <p:sp>
        <p:nvSpPr>
          <p:cNvPr id="14339" name="TextBox 2">
            <a:extLst>
              <a:ext uri="{FF2B5EF4-FFF2-40B4-BE49-F238E27FC236}">
                <a16:creationId xmlns:a16="http://schemas.microsoft.com/office/drawing/2014/main" id="{F22AEE8F-E4E2-BB49-9C33-D9A9F644A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"/>
            <a:ext cx="4156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Input 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A9CCCE99-79A0-0C43-8FC6-293680A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en-US" dirty="0"/>
              <a:t>Description</a:t>
            </a:r>
            <a:br>
              <a:rPr lang="en-US" altLang="en-US" dirty="0"/>
            </a:br>
            <a:r>
              <a:rPr lang="en-US" altLang="en-US" sz="1800" dirty="0"/>
              <a:t>	- Defines the basic structure of the flow system.</a:t>
            </a:r>
            <a:br>
              <a:rPr lang="en-US" altLang="en-US" sz="1800" dirty="0"/>
            </a:br>
            <a:r>
              <a:rPr lang="en-US" altLang="en-US" sz="1800" dirty="0"/>
              <a:t>	- Consists primarily of a combination of data found in the MODFLOW</a:t>
            </a:r>
            <a:br>
              <a:rPr lang="en-US" altLang="en-US" sz="1800" dirty="0"/>
            </a:br>
            <a:r>
              <a:rPr lang="en-US" altLang="en-US" sz="1800" dirty="0"/>
              <a:t>	BAS and LPF packages</a:t>
            </a:r>
          </a:p>
          <a:p>
            <a:pPr eaLnBrk="1" hangingPunct="1"/>
            <a:r>
              <a:rPr lang="en-US" altLang="en-US" dirty="0"/>
              <a:t>Data</a:t>
            </a:r>
            <a:br>
              <a:rPr lang="en-US" altLang="en-US" dirty="0"/>
            </a:br>
            <a:r>
              <a:rPr lang="en-US" altLang="en-US" sz="1800" dirty="0"/>
              <a:t>	- No-flow and dry cell head flags (HNOFLO and HDRY: omitted for MF6)</a:t>
            </a:r>
            <a:br>
              <a:rPr lang="en-US" altLang="en-US" sz="1800" dirty="0"/>
            </a:br>
            <a:r>
              <a:rPr lang="en-US" altLang="en-US" sz="1800" dirty="0"/>
              <a:t>	- Default IFACE flags for stress package components</a:t>
            </a:r>
            <a:br>
              <a:rPr lang="en-US" altLang="en-US" sz="1800" dirty="0"/>
            </a:br>
            <a:r>
              <a:rPr lang="en-US" altLang="en-US" sz="1800" dirty="0"/>
              <a:t>	- Layer type (LAYTYP)</a:t>
            </a:r>
            <a:br>
              <a:rPr lang="en-US" altLang="en-US" sz="1800" dirty="0"/>
            </a:br>
            <a:r>
              <a:rPr lang="en-US" altLang="en-US" sz="1800" dirty="0"/>
              <a:t>	- Boundary array (IBOUND: Omitted for MF6)</a:t>
            </a:r>
            <a:br>
              <a:rPr lang="en-US" altLang="en-US" sz="1800" dirty="0"/>
            </a:br>
            <a:r>
              <a:rPr lang="en-US" altLang="en-US" sz="1800" dirty="0"/>
              <a:t>	- Porosity</a:t>
            </a:r>
          </a:p>
        </p:txBody>
      </p:sp>
      <p:sp>
        <p:nvSpPr>
          <p:cNvPr id="15363" name="TextBox 6">
            <a:extLst>
              <a:ext uri="{FF2B5EF4-FFF2-40B4-BE49-F238E27FC236}">
                <a16:creationId xmlns:a16="http://schemas.microsoft.com/office/drawing/2014/main" id="{BF9CF861-7372-064E-A016-5E5D2CF3B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63550"/>
            <a:ext cx="49069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Basic Data File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EACFE5-EC5B-AA4C-B982-AA368F5F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495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Description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Defines options for a MODPATH simulation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Output file names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Tracking direction (forward or backward)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Simulation type and output options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Particle starting location data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Options for terminating particles</a:t>
            </a:r>
          </a:p>
        </p:txBody>
      </p:sp>
      <p:sp>
        <p:nvSpPr>
          <p:cNvPr id="16387" name="TextBox 4">
            <a:extLst>
              <a:ext uri="{FF2B5EF4-FFF2-40B4-BE49-F238E27FC236}">
                <a16:creationId xmlns:a16="http://schemas.microsoft.com/office/drawing/2014/main" id="{3E8CA102-99EC-C744-9A4C-D115D2AA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81000"/>
            <a:ext cx="4973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Simulation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32E838-3AE3-214C-BAF8-439541381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495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Prepare MODFLOW data and run MODFLOW</a:t>
            </a:r>
            <a:br>
              <a:rPr lang="en-US" dirty="0"/>
            </a:br>
            <a:r>
              <a:rPr lang="en-US" sz="1800" dirty="0"/>
              <a:t>	- Provides input data for MODPATH</a:t>
            </a:r>
            <a:br>
              <a:rPr lang="en-US" sz="1800" dirty="0"/>
            </a:br>
            <a:r>
              <a:rPr lang="en-US" sz="1800" dirty="0"/>
              <a:t>		Discretization file (Binary grid file “.</a:t>
            </a:r>
            <a:r>
              <a:rPr lang="en-US" sz="1800" dirty="0" err="1"/>
              <a:t>dis.grb</a:t>
            </a:r>
            <a:r>
              <a:rPr lang="en-US" sz="1800" dirty="0"/>
              <a:t>”: MF6)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/>
              <a:t>		Time discretization file: MF6</a:t>
            </a:r>
            <a:br>
              <a:rPr lang="en-US" sz="1800" dirty="0"/>
            </a:br>
            <a:r>
              <a:rPr lang="en-US" sz="1800" dirty="0"/>
              <a:t>		Head output file</a:t>
            </a:r>
            <a:br>
              <a:rPr lang="en-US" sz="1800" dirty="0"/>
            </a:br>
            <a:r>
              <a:rPr lang="en-US" sz="1800" dirty="0"/>
              <a:t>		Compact budget output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Prepare MODPATH data</a:t>
            </a:r>
            <a:br>
              <a:rPr lang="en-US" dirty="0"/>
            </a:br>
            <a:r>
              <a:rPr lang="en-US" sz="1800" dirty="0"/>
              <a:t>	- MODPATH basic data file</a:t>
            </a:r>
            <a:br>
              <a:rPr lang="en-US" sz="1800" dirty="0"/>
            </a:br>
            <a:r>
              <a:rPr lang="en-US" sz="1800" dirty="0"/>
              <a:t>	- Simulation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Run MODPATH</a:t>
            </a:r>
            <a:br>
              <a:rPr lang="en-US" dirty="0"/>
            </a:br>
            <a:r>
              <a:rPr lang="en-US" sz="1800" dirty="0"/>
              <a:t>	- Generates particle output files (endpoint, path line, time series)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Examine output</a:t>
            </a:r>
            <a:br>
              <a:rPr lang="en-US" dirty="0"/>
            </a:br>
            <a:r>
              <a:rPr lang="en-US" sz="1800" dirty="0"/>
              <a:t>	- Post-processing analysis based on particle output files</a:t>
            </a:r>
          </a:p>
        </p:txBody>
      </p:sp>
      <p:sp>
        <p:nvSpPr>
          <p:cNvPr id="17411" name="TextBox 4">
            <a:extLst>
              <a:ext uri="{FF2B5EF4-FFF2-40B4-BE49-F238E27FC236}">
                <a16:creationId xmlns:a16="http://schemas.microsoft.com/office/drawing/2014/main" id="{1953B094-8468-8649-A0F2-4B6D11FD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63550"/>
            <a:ext cx="6108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Steps in a MODPATH Simulation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1EE0CB57-2D34-E74B-AEBC-C9AF25194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852613"/>
            <a:ext cx="3733800" cy="396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4">
            <a:extLst>
              <a:ext uri="{FF2B5EF4-FFF2-40B4-BE49-F238E27FC236}">
                <a16:creationId xmlns:a16="http://schemas.microsoft.com/office/drawing/2014/main" id="{6B8D4952-BAE9-9048-87A7-A71D8E5AD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571500"/>
            <a:ext cx="3711575" cy="275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5">
            <a:extLst>
              <a:ext uri="{FF2B5EF4-FFF2-40B4-BE49-F238E27FC236}">
                <a16:creationId xmlns:a16="http://schemas.microsoft.com/office/drawing/2014/main" id="{67023953-A340-7B42-BF81-83AAC1742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5" y="1600200"/>
            <a:ext cx="1185863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7">
            <a:extLst>
              <a:ext uri="{FF2B5EF4-FFF2-40B4-BE49-F238E27FC236}">
                <a16:creationId xmlns:a16="http://schemas.microsoft.com/office/drawing/2014/main" id="{EAD7B417-BAC8-FF46-BA79-B6B47EAF4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3689350"/>
            <a:ext cx="3711575" cy="291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8" name="TextBox 7">
            <a:extLst>
              <a:ext uri="{FF2B5EF4-FFF2-40B4-BE49-F238E27FC236}">
                <a16:creationId xmlns:a16="http://schemas.microsoft.com/office/drawing/2014/main" id="{6F4E663D-E004-134D-94A8-61DAF47E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5300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Pre- and Post-Processors</a:t>
            </a:r>
          </a:p>
        </p:txBody>
      </p:sp>
      <p:sp>
        <p:nvSpPr>
          <p:cNvPr id="18439" name="TextBox 8">
            <a:extLst>
              <a:ext uri="{FF2B5EF4-FFF2-40B4-BE49-F238E27FC236}">
                <a16:creationId xmlns:a16="http://schemas.microsoft.com/office/drawing/2014/main" id="{E3DDE4E8-3BD3-0242-B31C-21642613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201613"/>
            <a:ext cx="544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MFI</a:t>
            </a:r>
          </a:p>
        </p:txBody>
      </p:sp>
      <p:sp>
        <p:nvSpPr>
          <p:cNvPr id="18440" name="TextBox 9">
            <a:extLst>
              <a:ext uri="{FF2B5EF4-FFF2-40B4-BE49-F238E27FC236}">
                <a16:creationId xmlns:a16="http://schemas.microsoft.com/office/drawing/2014/main" id="{D3A134AE-20D6-2241-94CC-6A300110B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3348038"/>
            <a:ext cx="2800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MODPATH Output Examiner</a:t>
            </a:r>
          </a:p>
        </p:txBody>
      </p:sp>
      <p:sp>
        <p:nvSpPr>
          <p:cNvPr id="18441" name="TextBox 10">
            <a:extLst>
              <a:ext uri="{FF2B5EF4-FFF2-40B4-BE49-F238E27FC236}">
                <a16:creationId xmlns:a16="http://schemas.microsoft.com/office/drawing/2014/main" id="{6A4C074E-50E8-2B46-BD1F-F2F938D21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800" y="1416050"/>
            <a:ext cx="860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MPSIM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extBox 7">
            <a:extLst>
              <a:ext uri="{FF2B5EF4-FFF2-40B4-BE49-F238E27FC236}">
                <a16:creationId xmlns:a16="http://schemas.microsoft.com/office/drawing/2014/main" id="{6F4E663D-E004-134D-94A8-61DAF47E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5300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Pre- and Post-Processors</a:t>
            </a:r>
          </a:p>
        </p:txBody>
      </p:sp>
      <p:sp>
        <p:nvSpPr>
          <p:cNvPr id="18439" name="TextBox 8">
            <a:extLst>
              <a:ext uri="{FF2B5EF4-FFF2-40B4-BE49-F238E27FC236}">
                <a16:creationId xmlns:a16="http://schemas.microsoft.com/office/drawing/2014/main" id="{E3DDE4E8-3BD3-0242-B31C-216426130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71" y="1079500"/>
            <a:ext cx="28146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err="1"/>
              <a:t>Modpath</a:t>
            </a:r>
            <a:r>
              <a:rPr lang="en-US" altLang="en-US" dirty="0"/>
              <a:t> shapefile exporter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CCD8E2-6D99-4928-ABC8-18BE70709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51219"/>
            <a:ext cx="4643440" cy="3199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44E1E4-F528-46AD-9F11-0073E87296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99" y="990600"/>
            <a:ext cx="39428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2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TextBox 7">
            <a:extLst>
              <a:ext uri="{FF2B5EF4-FFF2-40B4-BE49-F238E27FC236}">
                <a16:creationId xmlns:a16="http://schemas.microsoft.com/office/drawing/2014/main" id="{6F4E663D-E004-134D-94A8-61DAF47E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5300"/>
            <a:ext cx="4289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/>
              <a:t>Pre- and Post-Processors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D3D30205-9A8B-4FAA-B17F-0E00C59C7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1264166"/>
            <a:ext cx="15797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 err="1"/>
              <a:t>FloPy</a:t>
            </a: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6C03F-9988-491E-834F-DA86C259A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" y="1818164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7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>
            <a:extLst>
              <a:ext uri="{FF2B5EF4-FFF2-40B4-BE49-F238E27FC236}">
                <a16:creationId xmlns:a16="http://schemas.microsoft.com/office/drawing/2014/main" id="{306E4333-5313-0549-B3B8-5C943345D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78038"/>
            <a:ext cx="52959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>
            <a:extLst>
              <a:ext uri="{FF2B5EF4-FFF2-40B4-BE49-F238E27FC236}">
                <a16:creationId xmlns:a16="http://schemas.microsoft.com/office/drawing/2014/main" id="{ED5B5FBD-02DA-7048-8C6C-D0342CB4D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457200"/>
            <a:ext cx="69405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/>
              <a:t>Cell-by-Cell Output from MODFLOW</a:t>
            </a:r>
            <a:br>
              <a:rPr lang="en-US" altLang="en-US" sz="3600"/>
            </a:br>
            <a:r>
              <a:rPr lang="en-US" altLang="en-US" sz="3600"/>
              <a:t>is used by MODPATH</a:t>
            </a:r>
          </a:p>
        </p:txBody>
      </p:sp>
      <p:sp>
        <p:nvSpPr>
          <p:cNvPr id="3076" name="TextBox 2">
            <a:extLst>
              <a:ext uri="{FF2B5EF4-FFF2-40B4-BE49-F238E27FC236}">
                <a16:creationId xmlns:a16="http://schemas.microsoft.com/office/drawing/2014/main" id="{E6566397-04D6-9D44-84B2-EEF24BF69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306546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The volumetric flow rates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across the six cell faces are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obtained from MODFLOW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output saved in the cell-by-cell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budget file.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478B33AF-5DB7-6040-B555-23308D13F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818063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1">
            <a:extLst>
              <a:ext uri="{FF2B5EF4-FFF2-40B4-BE49-F238E27FC236}">
                <a16:creationId xmlns:a16="http://schemas.microsoft.com/office/drawing/2014/main" id="{D56FD110-9F55-A64B-BFA6-6EC61301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09600"/>
            <a:ext cx="7354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Using MODPATH With Deformed Grids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8BE48F3-2AC3-40A3-9852-EA14DF2C7A80}"/>
              </a:ext>
            </a:extLst>
          </p:cNvPr>
          <p:cNvSpPr/>
          <p:nvPr/>
        </p:nvSpPr>
        <p:spPr>
          <a:xfrm>
            <a:off x="2781300" y="4406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588FBB-AC4F-49BB-B378-AD5B915D70FB}"/>
              </a:ext>
            </a:extLst>
          </p:cNvPr>
          <p:cNvSpPr/>
          <p:nvPr/>
        </p:nvSpPr>
        <p:spPr>
          <a:xfrm>
            <a:off x="28575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72F53B4B-F097-8042-AF07-FFDFD5C1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85913"/>
            <a:ext cx="561498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Box 1">
            <a:extLst>
              <a:ext uri="{FF2B5EF4-FFF2-40B4-BE49-F238E27FC236}">
                <a16:creationId xmlns:a16="http://schemas.microsoft.com/office/drawing/2014/main" id="{865546D4-A6A8-1D41-8A8D-1F4E9FA04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6919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Particle Tracking Through a Grid Cell</a:t>
            </a:r>
          </a:p>
        </p:txBody>
      </p:sp>
      <p:sp>
        <p:nvSpPr>
          <p:cNvPr id="4100" name="TextBox 2">
            <a:extLst>
              <a:ext uri="{FF2B5EF4-FFF2-40B4-BE49-F238E27FC236}">
                <a16:creationId xmlns:a16="http://schemas.microsoft.com/office/drawing/2014/main" id="{2700E8F5-11EC-2E4B-A4C4-1612C87A5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329565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Velocity components at each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cell face are calculated from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the MODFLOW budget rates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by dividing them by the cell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face area and the porosity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Velocity components are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interpolated linearly within a 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cell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70C0"/>
                </a:solidFill>
              </a:rPr>
              <a:t>Particle paths are integrated</a:t>
            </a:r>
            <a:br>
              <a:rPr lang="en-US" altLang="en-US">
                <a:solidFill>
                  <a:srgbClr val="0070C0"/>
                </a:solidFill>
              </a:rPr>
            </a:br>
            <a:r>
              <a:rPr lang="en-US" altLang="en-US">
                <a:solidFill>
                  <a:srgbClr val="0070C0"/>
                </a:solidFill>
              </a:rPr>
              <a:t>analytically within each cell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83D3E9DC-49B2-2A4E-AF78-702C31A3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488238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Box 4">
            <a:extLst>
              <a:ext uri="{FF2B5EF4-FFF2-40B4-BE49-F238E27FC236}">
                <a16:creationId xmlns:a16="http://schemas.microsoft.com/office/drawing/2014/main" id="{9746400B-A790-424F-8C8C-9EA4B09C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7200"/>
            <a:ext cx="7237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MODPATH Moves Particles Cell to Cell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0438C86F-DF8E-684F-BFA8-FE8CBF8FC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5521325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Box 1">
            <a:extLst>
              <a:ext uri="{FF2B5EF4-FFF2-40B4-BE49-F238E27FC236}">
                <a16:creationId xmlns:a16="http://schemas.microsoft.com/office/drawing/2014/main" id="{08894964-73D7-0B4F-8364-8EBCD73B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57200"/>
            <a:ext cx="6124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Specifying Boundary Face Flows</a:t>
            </a:r>
          </a:p>
        </p:txBody>
      </p:sp>
      <p:sp>
        <p:nvSpPr>
          <p:cNvPr id="6148" name="TextBox 2">
            <a:extLst>
              <a:ext uri="{FF2B5EF4-FFF2-40B4-BE49-F238E27FC236}">
                <a16:creationId xmlns:a16="http://schemas.microsoft.com/office/drawing/2014/main" id="{F7515A75-883C-7A44-A233-DCE86450D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3413125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Flows from MODFLOW stress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packages often represent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boundary conditions at cell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faces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To compute accurate velocities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in MODPATH it is necessary to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specify which faces have stress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package boundary flows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The variable IFACE is an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integer flag that indicates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which face to associate with </a:t>
            </a:r>
            <a:br>
              <a:rPr lang="en-US" altLang="en-US" dirty="0">
                <a:solidFill>
                  <a:srgbClr val="0070C0"/>
                </a:solidFill>
              </a:rPr>
            </a:br>
            <a:r>
              <a:rPr lang="en-US" altLang="en-US" dirty="0">
                <a:solidFill>
                  <a:srgbClr val="0070C0"/>
                </a:solidFill>
              </a:rPr>
              <a:t>a stress package boundary flow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>
            <a:extLst>
              <a:ext uri="{FF2B5EF4-FFF2-40B4-BE49-F238E27FC236}">
                <a16:creationId xmlns:a16="http://schemas.microsoft.com/office/drawing/2014/main" id="{0CEF7B38-3107-9143-9675-8AB6117C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962150"/>
            <a:ext cx="77533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Box 1">
            <a:extLst>
              <a:ext uri="{FF2B5EF4-FFF2-40B4-BE49-F238E27FC236}">
                <a16:creationId xmlns:a16="http://schemas.microsoft.com/office/drawing/2014/main" id="{5642469D-DAF7-FE44-88C2-BAF7EA99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3" y="685800"/>
            <a:ext cx="5438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Time Concepts in MODPATH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5C9C90CF-73D6-E04A-9D29-92AE3E81A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2057400"/>
            <a:ext cx="84836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1">
            <a:extLst>
              <a:ext uri="{FF2B5EF4-FFF2-40B4-BE49-F238E27FC236}">
                <a16:creationId xmlns:a16="http://schemas.microsoft.com/office/drawing/2014/main" id="{2F7E017D-4516-3F49-880C-B0AC0959C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838200"/>
            <a:ext cx="1770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>
            <a:extLst>
              <a:ext uri="{FF2B5EF4-FFF2-40B4-BE49-F238E27FC236}">
                <a16:creationId xmlns:a16="http://schemas.microsoft.com/office/drawing/2014/main" id="{763FA4D9-AF0F-A74B-AE69-BFC52B9C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371600"/>
            <a:ext cx="79565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>
            <a:extLst>
              <a:ext uri="{FF2B5EF4-FFF2-40B4-BE49-F238E27FC236}">
                <a16:creationId xmlns:a16="http://schemas.microsoft.com/office/drawing/2014/main" id="{C2D76149-687D-7A4E-A9A7-21A623FC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420688"/>
            <a:ext cx="4378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Head in Layers 1 and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3">
            <a:extLst>
              <a:ext uri="{FF2B5EF4-FFF2-40B4-BE49-F238E27FC236}">
                <a16:creationId xmlns:a16="http://schemas.microsoft.com/office/drawing/2014/main" id="{30C3212C-6CD9-CE4F-B00F-D64A7174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819150"/>
            <a:ext cx="31019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/>
              <a:t>Output Options</a:t>
            </a:r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5A39299F-2AA9-EB46-9A8F-5E2524AC4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80835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Endpoint simulation</a:t>
            </a:r>
            <a:br>
              <a:rPr lang="en-US" altLang="en-US" sz="2400"/>
            </a:br>
            <a:r>
              <a:rPr lang="en-US" altLang="en-US" sz="2400"/>
              <a:t>	produces an </a:t>
            </a:r>
            <a:r>
              <a:rPr lang="en-US" altLang="en-US" sz="2400" i="1">
                <a:solidFill>
                  <a:srgbClr val="0070C0"/>
                </a:solidFill>
              </a:rPr>
              <a:t>endpoint file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Pathline simulation</a:t>
            </a:r>
            <a:br>
              <a:rPr lang="en-US" altLang="en-US" sz="2400"/>
            </a:br>
            <a:r>
              <a:rPr lang="en-US" altLang="en-US" sz="2400"/>
              <a:t>	produces a </a:t>
            </a:r>
            <a:r>
              <a:rPr lang="en-US" altLang="en-US" sz="2400" i="1">
                <a:solidFill>
                  <a:srgbClr val="0070C0"/>
                </a:solidFill>
              </a:rPr>
              <a:t>pathline file </a:t>
            </a:r>
            <a:r>
              <a:rPr lang="en-US" altLang="en-US" sz="2400"/>
              <a:t>in addition to an </a:t>
            </a:r>
            <a:r>
              <a:rPr lang="en-US" altLang="en-US" sz="2400" i="1">
                <a:solidFill>
                  <a:srgbClr val="0070C0"/>
                </a:solidFill>
              </a:rPr>
              <a:t>endpoint file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/>
              <a:t>Timeseries simulation</a:t>
            </a:r>
            <a:br>
              <a:rPr lang="en-US" altLang="en-US" sz="2400"/>
            </a:br>
            <a:r>
              <a:rPr lang="en-US" altLang="en-US" sz="2400"/>
              <a:t>	produces a </a:t>
            </a:r>
            <a:r>
              <a:rPr lang="en-US" altLang="en-US" sz="2400" i="1">
                <a:solidFill>
                  <a:srgbClr val="0070C0"/>
                </a:solidFill>
              </a:rPr>
              <a:t>timeseries file </a:t>
            </a:r>
            <a:r>
              <a:rPr lang="en-US" altLang="en-US" sz="2400"/>
              <a:t>in addition to an </a:t>
            </a:r>
            <a:r>
              <a:rPr lang="en-US" altLang="en-US" sz="2400" i="1">
                <a:solidFill>
                  <a:srgbClr val="0070C0"/>
                </a:solidFill>
              </a:rPr>
              <a:t>endpoint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626</Words>
  <Application>Microsoft Office PowerPoint</Application>
  <PresentationFormat>On-screen Show (4:3)</PresentationFormat>
  <Paragraphs>72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Pollock, David W.</dc:creator>
  <cp:lastModifiedBy>Larsen, Joshua D</cp:lastModifiedBy>
  <cp:revision>47</cp:revision>
  <dcterms:created xsi:type="dcterms:W3CDTF">2006-08-16T00:00:00Z</dcterms:created>
  <dcterms:modified xsi:type="dcterms:W3CDTF">2023-01-13T19:49:03Z</dcterms:modified>
</cp:coreProperties>
</file>