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8" r:id="rId3"/>
    <p:sldId id="274" r:id="rId4"/>
    <p:sldId id="276" r:id="rId5"/>
    <p:sldId id="269" r:id="rId6"/>
    <p:sldId id="271" r:id="rId7"/>
    <p:sldId id="273" r:id="rId8"/>
    <p:sldId id="280" r:id="rId9"/>
    <p:sldId id="262" r:id="rId10"/>
    <p:sldId id="264" r:id="rId11"/>
    <p:sldId id="258" r:id="rId12"/>
    <p:sldId id="267" r:id="rId13"/>
    <p:sldId id="268" r:id="rId14"/>
    <p:sldId id="281" r:id="rId15"/>
    <p:sldId id="279" r:id="rId16"/>
    <p:sldId id="259" r:id="rId17"/>
    <p:sldId id="266" r:id="rId18"/>
    <p:sldId id="260" r:id="rId19"/>
    <p:sldId id="265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E395C-77C0-4725-B0BF-D971963E7AE5}" v="689" dt="2019-05-16T20:04:30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5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s, Rodney A" userId="f1b919ca-9e0e-43c5-9ba5-f41e3026480d" providerId="ADAL" clId="{A7AE395C-77C0-4725-B0BF-D971963E7AE5}"/>
    <pc:docChg chg="custSel delSld modSld sldOrd">
      <pc:chgData name="Sheets, Rodney A" userId="f1b919ca-9e0e-43c5-9ba5-f41e3026480d" providerId="ADAL" clId="{A7AE395C-77C0-4725-B0BF-D971963E7AE5}" dt="2019-05-16T20:04:30.121" v="684" actId="14100"/>
      <pc:docMkLst>
        <pc:docMk/>
      </pc:docMkLst>
      <pc:sldChg chg="del">
        <pc:chgData name="Sheets, Rodney A" userId="f1b919ca-9e0e-43c5-9ba5-f41e3026480d" providerId="ADAL" clId="{A7AE395C-77C0-4725-B0BF-D971963E7AE5}" dt="2019-05-16T19:57:32.119" v="238" actId="2696"/>
        <pc:sldMkLst>
          <pc:docMk/>
          <pc:sldMk cId="550727926" sldId="256"/>
        </pc:sldMkLst>
      </pc:sldChg>
      <pc:sldChg chg="del">
        <pc:chgData name="Sheets, Rodney A" userId="f1b919ca-9e0e-43c5-9ba5-f41e3026480d" providerId="ADAL" clId="{A7AE395C-77C0-4725-B0BF-D971963E7AE5}" dt="2019-05-16T19:57:32.119" v="237" actId="2696"/>
        <pc:sldMkLst>
          <pc:docMk/>
          <pc:sldMk cId="3730386607" sldId="257"/>
        </pc:sldMkLst>
      </pc:sldChg>
      <pc:sldChg chg="del">
        <pc:chgData name="Sheets, Rodney A" userId="f1b919ca-9e0e-43c5-9ba5-f41e3026480d" providerId="ADAL" clId="{A7AE395C-77C0-4725-B0BF-D971963E7AE5}" dt="2019-05-16T19:46:04.679" v="21" actId="2696"/>
        <pc:sldMkLst>
          <pc:docMk/>
          <pc:sldMk cId="2491127863" sldId="261"/>
        </pc:sldMkLst>
      </pc:sldChg>
      <pc:sldChg chg="ord">
        <pc:chgData name="Sheets, Rodney A" userId="f1b919ca-9e0e-43c5-9ba5-f41e3026480d" providerId="ADAL" clId="{A7AE395C-77C0-4725-B0BF-D971963E7AE5}" dt="2019-05-16T19:56:33.919" v="235"/>
        <pc:sldMkLst>
          <pc:docMk/>
          <pc:sldMk cId="2481537418" sldId="262"/>
        </pc:sldMkLst>
      </pc:sldChg>
      <pc:sldChg chg="addSp modSp">
        <pc:chgData name="Sheets, Rodney A" userId="f1b919ca-9e0e-43c5-9ba5-f41e3026480d" providerId="ADAL" clId="{A7AE395C-77C0-4725-B0BF-D971963E7AE5}" dt="2019-05-16T19:44:50.278" v="14" actId="27636"/>
        <pc:sldMkLst>
          <pc:docMk/>
          <pc:sldMk cId="3754281300" sldId="269"/>
        </pc:sldMkLst>
        <pc:spChg chg="mod">
          <ac:chgData name="Sheets, Rodney A" userId="f1b919ca-9e0e-43c5-9ba5-f41e3026480d" providerId="ADAL" clId="{A7AE395C-77C0-4725-B0BF-D971963E7AE5}" dt="2019-05-16T19:43:33.865" v="9" actId="113"/>
          <ac:spMkLst>
            <pc:docMk/>
            <pc:sldMk cId="3754281300" sldId="269"/>
            <ac:spMk id="2" creationId="{C7084641-F1F0-4F8C-A510-420E59B1C3B9}"/>
          </ac:spMkLst>
        </pc:spChg>
        <pc:spChg chg="mod">
          <ac:chgData name="Sheets, Rodney A" userId="f1b919ca-9e0e-43c5-9ba5-f41e3026480d" providerId="ADAL" clId="{A7AE395C-77C0-4725-B0BF-D971963E7AE5}" dt="2019-05-16T19:44:50.278" v="14" actId="27636"/>
          <ac:spMkLst>
            <pc:docMk/>
            <pc:sldMk cId="3754281300" sldId="269"/>
            <ac:spMk id="3" creationId="{7EF4DBA8-3207-41A6-A225-0C21522BAF2F}"/>
          </ac:spMkLst>
        </pc:spChg>
        <pc:picChg chg="add mod">
          <ac:chgData name="Sheets, Rodney A" userId="f1b919ca-9e0e-43c5-9ba5-f41e3026480d" providerId="ADAL" clId="{A7AE395C-77C0-4725-B0BF-D971963E7AE5}" dt="2019-05-16T19:44:46.538" v="12" actId="1076"/>
          <ac:picMkLst>
            <pc:docMk/>
            <pc:sldMk cId="3754281300" sldId="269"/>
            <ac:picMk id="4" creationId="{ED1B6A17-80D7-4BE0-963E-D445B39B6D54}"/>
          </ac:picMkLst>
        </pc:picChg>
      </pc:sldChg>
      <pc:sldChg chg="addSp modSp">
        <pc:chgData name="Sheets, Rodney A" userId="f1b919ca-9e0e-43c5-9ba5-f41e3026480d" providerId="ADAL" clId="{A7AE395C-77C0-4725-B0BF-D971963E7AE5}" dt="2019-05-16T19:45:30.516" v="17"/>
        <pc:sldMkLst>
          <pc:docMk/>
          <pc:sldMk cId="1250811272" sldId="271"/>
        </pc:sldMkLst>
        <pc:spChg chg="mod">
          <ac:chgData name="Sheets, Rodney A" userId="f1b919ca-9e0e-43c5-9ba5-f41e3026480d" providerId="ADAL" clId="{A7AE395C-77C0-4725-B0BF-D971963E7AE5}" dt="2019-05-16T19:45:29.500" v="16" actId="27636"/>
          <ac:spMkLst>
            <pc:docMk/>
            <pc:sldMk cId="1250811272" sldId="271"/>
            <ac:spMk id="3" creationId="{7EF4DBA8-3207-41A6-A225-0C21522BAF2F}"/>
          </ac:spMkLst>
        </pc:spChg>
        <pc:grpChg chg="add">
          <ac:chgData name="Sheets, Rodney A" userId="f1b919ca-9e0e-43c5-9ba5-f41e3026480d" providerId="ADAL" clId="{A7AE395C-77C0-4725-B0BF-D971963E7AE5}" dt="2019-05-16T19:45:30.516" v="17"/>
          <ac:grpSpMkLst>
            <pc:docMk/>
            <pc:sldMk cId="1250811272" sldId="271"/>
            <ac:grpSpMk id="4" creationId="{BC949D14-82E1-4972-94C9-600B16B048CE}"/>
          </ac:grpSpMkLst>
        </pc:grpChg>
      </pc:sldChg>
      <pc:sldChg chg="addSp modSp">
        <pc:chgData name="Sheets, Rodney A" userId="f1b919ca-9e0e-43c5-9ba5-f41e3026480d" providerId="ADAL" clId="{A7AE395C-77C0-4725-B0BF-D971963E7AE5}" dt="2019-05-16T19:45:55.094" v="20" actId="14100"/>
        <pc:sldMkLst>
          <pc:docMk/>
          <pc:sldMk cId="79432768" sldId="273"/>
        </pc:sldMkLst>
        <pc:grpChg chg="add mod">
          <ac:chgData name="Sheets, Rodney A" userId="f1b919ca-9e0e-43c5-9ba5-f41e3026480d" providerId="ADAL" clId="{A7AE395C-77C0-4725-B0BF-D971963E7AE5}" dt="2019-05-16T19:45:55.094" v="20" actId="14100"/>
          <ac:grpSpMkLst>
            <pc:docMk/>
            <pc:sldMk cId="79432768" sldId="273"/>
            <ac:grpSpMk id="4" creationId="{2507CD9D-7D6B-4F3B-B44A-F2A90C7D2297}"/>
          </ac:grpSpMkLst>
        </pc:grpChg>
      </pc:sldChg>
      <pc:sldChg chg="addSp modSp">
        <pc:chgData name="Sheets, Rodney A" userId="f1b919ca-9e0e-43c5-9ba5-f41e3026480d" providerId="ADAL" clId="{A7AE395C-77C0-4725-B0BF-D971963E7AE5}" dt="2019-05-16T19:42:45.979" v="4" actId="14100"/>
        <pc:sldMkLst>
          <pc:docMk/>
          <pc:sldMk cId="2968779907" sldId="274"/>
        </pc:sldMkLst>
        <pc:spChg chg="mod">
          <ac:chgData name="Sheets, Rodney A" userId="f1b919ca-9e0e-43c5-9ba5-f41e3026480d" providerId="ADAL" clId="{A7AE395C-77C0-4725-B0BF-D971963E7AE5}" dt="2019-05-16T19:42:45.979" v="4" actId="14100"/>
          <ac:spMkLst>
            <pc:docMk/>
            <pc:sldMk cId="2968779907" sldId="274"/>
            <ac:spMk id="3" creationId="{7EF4DBA8-3207-41A6-A225-0C21522BAF2F}"/>
          </ac:spMkLst>
        </pc:spChg>
        <pc:grpChg chg="add mod">
          <ac:chgData name="Sheets, Rodney A" userId="f1b919ca-9e0e-43c5-9ba5-f41e3026480d" providerId="ADAL" clId="{A7AE395C-77C0-4725-B0BF-D971963E7AE5}" dt="2019-05-16T19:42:38.032" v="1" actId="1076"/>
          <ac:grpSpMkLst>
            <pc:docMk/>
            <pc:sldMk cId="2968779907" sldId="274"/>
            <ac:grpSpMk id="4" creationId="{89B0D208-B69B-4EFE-AC7B-942DA4BF4235}"/>
          </ac:grpSpMkLst>
        </pc:grpChg>
      </pc:sldChg>
      <pc:sldChg chg="del">
        <pc:chgData name="Sheets, Rodney A" userId="f1b919ca-9e0e-43c5-9ba5-f41e3026480d" providerId="ADAL" clId="{A7AE395C-77C0-4725-B0BF-D971963E7AE5}" dt="2019-05-16T19:46:24.690" v="22" actId="2696"/>
        <pc:sldMkLst>
          <pc:docMk/>
          <pc:sldMk cId="4268059762" sldId="275"/>
        </pc:sldMkLst>
      </pc:sldChg>
      <pc:sldChg chg="addSp modSp">
        <pc:chgData name="Sheets, Rodney A" userId="f1b919ca-9e0e-43c5-9ba5-f41e3026480d" providerId="ADAL" clId="{A7AE395C-77C0-4725-B0BF-D971963E7AE5}" dt="2019-05-16T19:43:09.518" v="7" actId="14100"/>
        <pc:sldMkLst>
          <pc:docMk/>
          <pc:sldMk cId="1099009287" sldId="276"/>
        </pc:sldMkLst>
        <pc:spChg chg="mod">
          <ac:chgData name="Sheets, Rodney A" userId="f1b919ca-9e0e-43c5-9ba5-f41e3026480d" providerId="ADAL" clId="{A7AE395C-77C0-4725-B0BF-D971963E7AE5}" dt="2019-05-16T19:43:09.518" v="7" actId="14100"/>
          <ac:spMkLst>
            <pc:docMk/>
            <pc:sldMk cId="1099009287" sldId="276"/>
            <ac:spMk id="3" creationId="{7EF4DBA8-3207-41A6-A225-0C21522BAF2F}"/>
          </ac:spMkLst>
        </pc:spChg>
        <pc:grpChg chg="add">
          <ac:chgData name="Sheets, Rodney A" userId="f1b919ca-9e0e-43c5-9ba5-f41e3026480d" providerId="ADAL" clId="{A7AE395C-77C0-4725-B0BF-D971963E7AE5}" dt="2019-05-16T19:43:05.349" v="6"/>
          <ac:grpSpMkLst>
            <pc:docMk/>
            <pc:sldMk cId="1099009287" sldId="276"/>
            <ac:grpSpMk id="4" creationId="{76B89B41-7EF2-41B2-8BC1-BE9CF8B3B6FF}"/>
          </ac:grpSpMkLst>
        </pc:grpChg>
      </pc:sldChg>
      <pc:sldChg chg="del">
        <pc:chgData name="Sheets, Rodney A" userId="f1b919ca-9e0e-43c5-9ba5-f41e3026480d" providerId="ADAL" clId="{A7AE395C-77C0-4725-B0BF-D971963E7AE5}" dt="2019-05-16T19:43:24.578" v="8" actId="2696"/>
        <pc:sldMkLst>
          <pc:docMk/>
          <pc:sldMk cId="1015777585" sldId="277"/>
        </pc:sldMkLst>
      </pc:sldChg>
      <pc:sldChg chg="ord">
        <pc:chgData name="Sheets, Rodney A" userId="f1b919ca-9e0e-43c5-9ba5-f41e3026480d" providerId="ADAL" clId="{A7AE395C-77C0-4725-B0BF-D971963E7AE5}" dt="2019-05-16T19:57:23.115" v="236"/>
        <pc:sldMkLst>
          <pc:docMk/>
          <pc:sldMk cId="316389151" sldId="279"/>
        </pc:sldMkLst>
      </pc:sldChg>
      <pc:sldChg chg="modSp">
        <pc:chgData name="Sheets, Rodney A" userId="f1b919ca-9e0e-43c5-9ba5-f41e3026480d" providerId="ADAL" clId="{A7AE395C-77C0-4725-B0BF-D971963E7AE5}" dt="2019-05-16T19:56:11.033" v="234" actId="20577"/>
        <pc:sldMkLst>
          <pc:docMk/>
          <pc:sldMk cId="3719927120" sldId="280"/>
        </pc:sldMkLst>
        <pc:spChg chg="mod">
          <ac:chgData name="Sheets, Rodney A" userId="f1b919ca-9e0e-43c5-9ba5-f41e3026480d" providerId="ADAL" clId="{A7AE395C-77C0-4725-B0BF-D971963E7AE5}" dt="2019-05-16T19:55:05.698" v="218" actId="1076"/>
          <ac:spMkLst>
            <pc:docMk/>
            <pc:sldMk cId="3719927120" sldId="280"/>
            <ac:spMk id="5" creationId="{74D7A06F-3C73-4C11-B5B8-61A9ECA21AB5}"/>
          </ac:spMkLst>
        </pc:spChg>
        <pc:spChg chg="mod">
          <ac:chgData name="Sheets, Rodney A" userId="f1b919ca-9e0e-43c5-9ba5-f41e3026480d" providerId="ADAL" clId="{A7AE395C-77C0-4725-B0BF-D971963E7AE5}" dt="2019-05-16T19:56:11.033" v="234" actId="20577"/>
          <ac:spMkLst>
            <pc:docMk/>
            <pc:sldMk cId="3719927120" sldId="280"/>
            <ac:spMk id="6" creationId="{4995D635-E603-4B3F-925C-CC7CF436A207}"/>
          </ac:spMkLst>
        </pc:spChg>
      </pc:sldChg>
      <pc:sldChg chg="modSp">
        <pc:chgData name="Sheets, Rodney A" userId="f1b919ca-9e0e-43c5-9ba5-f41e3026480d" providerId="ADAL" clId="{A7AE395C-77C0-4725-B0BF-D971963E7AE5}" dt="2019-05-16T20:04:30.121" v="684" actId="14100"/>
        <pc:sldMkLst>
          <pc:docMk/>
          <pc:sldMk cId="3260117298" sldId="281"/>
        </pc:sldMkLst>
        <pc:spChg chg="mod">
          <ac:chgData name="Sheets, Rodney A" userId="f1b919ca-9e0e-43c5-9ba5-f41e3026480d" providerId="ADAL" clId="{A7AE395C-77C0-4725-B0BF-D971963E7AE5}" dt="2019-05-16T20:04:18.697" v="665" actId="1076"/>
          <ac:spMkLst>
            <pc:docMk/>
            <pc:sldMk cId="3260117298" sldId="281"/>
            <ac:spMk id="5" creationId="{74D7A06F-3C73-4C11-B5B8-61A9ECA21AB5}"/>
          </ac:spMkLst>
        </pc:spChg>
        <pc:spChg chg="mod">
          <ac:chgData name="Sheets, Rodney A" userId="f1b919ca-9e0e-43c5-9ba5-f41e3026480d" providerId="ADAL" clId="{A7AE395C-77C0-4725-B0BF-D971963E7AE5}" dt="2019-05-16T20:04:30.121" v="684" actId="14100"/>
          <ac:spMkLst>
            <pc:docMk/>
            <pc:sldMk cId="3260117298" sldId="281"/>
            <ac:spMk id="6" creationId="{4995D635-E603-4B3F-925C-CC7CF436A2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0CE5-9137-43D0-A869-AF5097A835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276-2AF9-4A6C-82A2-07D3B7A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7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0CE5-9137-43D0-A869-AF5097A835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276-2AF9-4A6C-82A2-07D3B7A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0CE5-9137-43D0-A869-AF5097A835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276-2AF9-4A6C-82A2-07D3B7A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0CE5-9137-43D0-A869-AF5097A835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276-2AF9-4A6C-82A2-07D3B7A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0CE5-9137-43D0-A869-AF5097A835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276-2AF9-4A6C-82A2-07D3B7A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0CE5-9137-43D0-A869-AF5097A835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276-2AF9-4A6C-82A2-07D3B7A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0CE5-9137-43D0-A869-AF5097A835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276-2AF9-4A6C-82A2-07D3B7A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0CE5-9137-43D0-A869-AF5097A835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276-2AF9-4A6C-82A2-07D3B7A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7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0CE5-9137-43D0-A869-AF5097A835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276-2AF9-4A6C-82A2-07D3B7A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0CE5-9137-43D0-A869-AF5097A835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276-2AF9-4A6C-82A2-07D3B7A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0CE5-9137-43D0-A869-AF5097A835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4276-2AF9-4A6C-82A2-07D3B7A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A0CE5-9137-43D0-A869-AF5097A8359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4276-2AF9-4A6C-82A2-07D3B7A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BA07-8DD8-4EF2-A226-A2694739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63" y="339427"/>
            <a:ext cx="9144000" cy="115107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McDonald Valley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59AC4-4167-4BF1-8D5A-1DC875E08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763" y="1490503"/>
            <a:ext cx="9144000" cy="4526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Model Calibration Exercise for MODFLOW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4775B-2FF0-40DD-A39D-DF8497FD5713}"/>
              </a:ext>
            </a:extLst>
          </p:cNvPr>
          <p:cNvSpPr txBox="1"/>
          <p:nvPr/>
        </p:nvSpPr>
        <p:spPr>
          <a:xfrm>
            <a:off x="1504763" y="2289585"/>
            <a:ext cx="967912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Stage 1 – Planning phase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	Evaluate project objectives and develop conceptual model</a:t>
            </a:r>
            <a:br>
              <a:rPr lang="en-US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Stage 2 – Build MODFLOW dataset and calibrate model using existing data</a:t>
            </a:r>
            <a:br>
              <a:rPr lang="en-US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Stage 3 – Collect new field data and refine model calibration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Stage 4 – Prediction phase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	Simulate development scenarios to evaluate project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1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11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9795836-E4E2-44EC-BAA1-170D47BC1AEF}"/>
              </a:ext>
            </a:extLst>
          </p:cNvPr>
          <p:cNvGrpSpPr/>
          <p:nvPr/>
        </p:nvGrpSpPr>
        <p:grpSpPr>
          <a:xfrm>
            <a:off x="2123768" y="505943"/>
            <a:ext cx="3436374" cy="5877157"/>
            <a:chOff x="4044977" y="242538"/>
            <a:chExt cx="3713563" cy="63512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F4BAAB-DF7F-4264-AE92-8B9C705A3FC0}"/>
                </a:ext>
              </a:extLst>
            </p:cNvPr>
            <p:cNvSpPr txBox="1"/>
            <p:nvPr/>
          </p:nvSpPr>
          <p:spPr>
            <a:xfrm>
              <a:off x="4277072" y="242538"/>
              <a:ext cx="3158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Figure 2 – Topographic Map of McDonald Valley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DCE80F5-8190-4956-89A0-C2A2142AC4E2}"/>
                </a:ext>
              </a:extLst>
            </p:cNvPr>
            <p:cNvGrpSpPr/>
            <p:nvPr/>
          </p:nvGrpSpPr>
          <p:grpSpPr>
            <a:xfrm>
              <a:off x="4044977" y="519537"/>
              <a:ext cx="3713563" cy="6074229"/>
              <a:chOff x="3999634" y="503852"/>
              <a:chExt cx="3713563" cy="607422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E7EA7E8-00D1-4CC2-83AB-1B2EC75FC162}"/>
                  </a:ext>
                </a:extLst>
              </p:cNvPr>
              <p:cNvGrpSpPr/>
              <p:nvPr/>
            </p:nvGrpSpPr>
            <p:grpSpPr>
              <a:xfrm>
                <a:off x="3999634" y="503852"/>
                <a:ext cx="3713563" cy="6074229"/>
                <a:chOff x="3999634" y="0"/>
                <a:chExt cx="4192732" cy="685800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15865AC5-E015-4026-903B-6E0C292BDF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634" y="0"/>
                  <a:ext cx="4192732" cy="6858000"/>
                </a:xfrm>
                <a:prstGeom prst="rect">
                  <a:avLst/>
                </a:prstGeom>
              </p:spPr>
            </p:pic>
            <p:sp>
              <p:nvSpPr>
                <p:cNvPr id="10" name="Freeform 4">
                  <a:extLst>
                    <a:ext uri="{FF2B5EF4-FFF2-40B4-BE49-F238E27FC236}">
                      <a16:creationId xmlns:a16="http://schemas.microsoft.com/office/drawing/2014/main" id="{7E24FFF8-86B1-4C1C-9664-07D365CE3CA2}"/>
                    </a:ext>
                  </a:extLst>
                </p:cNvPr>
                <p:cNvSpPr/>
                <p:nvPr/>
              </p:nvSpPr>
              <p:spPr>
                <a:xfrm>
                  <a:off x="4433888" y="571500"/>
                  <a:ext cx="1114425" cy="2033588"/>
                </a:xfrm>
                <a:custGeom>
                  <a:avLst/>
                  <a:gdLst>
                    <a:gd name="connsiteX0" fmla="*/ 180975 w 1114425"/>
                    <a:gd name="connsiteY0" fmla="*/ 4763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80975 w 1114425"/>
                    <a:gd name="connsiteY84" fmla="*/ 4763 h 2033588"/>
                    <a:gd name="connsiteX0" fmla="*/ 190500 w 1114425"/>
                    <a:gd name="connsiteY0" fmla="*/ 14288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90500 w 1114425"/>
                    <a:gd name="connsiteY84" fmla="*/ 14288 h 2033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1114425" h="2033588">
                      <a:moveTo>
                        <a:pt x="190500" y="14288"/>
                      </a:moveTo>
                      <a:lnTo>
                        <a:pt x="138112" y="57150"/>
                      </a:lnTo>
                      <a:lnTo>
                        <a:pt x="85725" y="123825"/>
                      </a:lnTo>
                      <a:lnTo>
                        <a:pt x="38100" y="200025"/>
                      </a:lnTo>
                      <a:lnTo>
                        <a:pt x="23812" y="266700"/>
                      </a:lnTo>
                      <a:lnTo>
                        <a:pt x="14287" y="342900"/>
                      </a:lnTo>
                      <a:lnTo>
                        <a:pt x="14287" y="433388"/>
                      </a:lnTo>
                      <a:lnTo>
                        <a:pt x="4762" y="509588"/>
                      </a:lnTo>
                      <a:lnTo>
                        <a:pt x="0" y="561975"/>
                      </a:lnTo>
                      <a:lnTo>
                        <a:pt x="0" y="633413"/>
                      </a:lnTo>
                      <a:lnTo>
                        <a:pt x="4762" y="723900"/>
                      </a:lnTo>
                      <a:lnTo>
                        <a:pt x="9525" y="781050"/>
                      </a:lnTo>
                      <a:lnTo>
                        <a:pt x="14287" y="847725"/>
                      </a:lnTo>
                      <a:lnTo>
                        <a:pt x="19050" y="895350"/>
                      </a:lnTo>
                      <a:lnTo>
                        <a:pt x="23812" y="938213"/>
                      </a:lnTo>
                      <a:lnTo>
                        <a:pt x="47625" y="995363"/>
                      </a:lnTo>
                      <a:lnTo>
                        <a:pt x="66675" y="1047750"/>
                      </a:lnTo>
                      <a:lnTo>
                        <a:pt x="95250" y="1114425"/>
                      </a:lnTo>
                      <a:lnTo>
                        <a:pt x="119062" y="1166813"/>
                      </a:lnTo>
                      <a:lnTo>
                        <a:pt x="147637" y="1214438"/>
                      </a:lnTo>
                      <a:lnTo>
                        <a:pt x="171450" y="1262063"/>
                      </a:lnTo>
                      <a:lnTo>
                        <a:pt x="195262" y="1304925"/>
                      </a:lnTo>
                      <a:lnTo>
                        <a:pt x="214312" y="1328738"/>
                      </a:lnTo>
                      <a:lnTo>
                        <a:pt x="238125" y="1362075"/>
                      </a:lnTo>
                      <a:lnTo>
                        <a:pt x="257175" y="1395413"/>
                      </a:lnTo>
                      <a:lnTo>
                        <a:pt x="280987" y="1433513"/>
                      </a:lnTo>
                      <a:lnTo>
                        <a:pt x="295275" y="1485900"/>
                      </a:lnTo>
                      <a:lnTo>
                        <a:pt x="304800" y="1528763"/>
                      </a:lnTo>
                      <a:lnTo>
                        <a:pt x="323850" y="1590675"/>
                      </a:lnTo>
                      <a:lnTo>
                        <a:pt x="338137" y="1666875"/>
                      </a:lnTo>
                      <a:lnTo>
                        <a:pt x="352425" y="1733550"/>
                      </a:lnTo>
                      <a:lnTo>
                        <a:pt x="366712" y="1790700"/>
                      </a:lnTo>
                      <a:lnTo>
                        <a:pt x="385762" y="1838325"/>
                      </a:lnTo>
                      <a:lnTo>
                        <a:pt x="395287" y="1881188"/>
                      </a:lnTo>
                      <a:lnTo>
                        <a:pt x="419100" y="1933575"/>
                      </a:lnTo>
                      <a:lnTo>
                        <a:pt x="457200" y="1976438"/>
                      </a:lnTo>
                      <a:lnTo>
                        <a:pt x="490537" y="2005013"/>
                      </a:lnTo>
                      <a:lnTo>
                        <a:pt x="542925" y="2019300"/>
                      </a:lnTo>
                      <a:lnTo>
                        <a:pt x="595312" y="2024063"/>
                      </a:lnTo>
                      <a:lnTo>
                        <a:pt x="666750" y="2033588"/>
                      </a:lnTo>
                      <a:lnTo>
                        <a:pt x="762000" y="2033588"/>
                      </a:lnTo>
                      <a:lnTo>
                        <a:pt x="838200" y="2024063"/>
                      </a:lnTo>
                      <a:lnTo>
                        <a:pt x="914400" y="2019300"/>
                      </a:lnTo>
                      <a:lnTo>
                        <a:pt x="971550" y="2009775"/>
                      </a:lnTo>
                      <a:lnTo>
                        <a:pt x="1014412" y="2000250"/>
                      </a:lnTo>
                      <a:lnTo>
                        <a:pt x="1047750" y="1981200"/>
                      </a:lnTo>
                      <a:lnTo>
                        <a:pt x="1062037" y="1952625"/>
                      </a:lnTo>
                      <a:lnTo>
                        <a:pt x="1076325" y="1914525"/>
                      </a:lnTo>
                      <a:lnTo>
                        <a:pt x="1090612" y="1862138"/>
                      </a:lnTo>
                      <a:lnTo>
                        <a:pt x="1100137" y="1809750"/>
                      </a:lnTo>
                      <a:lnTo>
                        <a:pt x="1104900" y="1743075"/>
                      </a:lnTo>
                      <a:lnTo>
                        <a:pt x="1114425" y="1685925"/>
                      </a:lnTo>
                      <a:lnTo>
                        <a:pt x="1114425" y="1609725"/>
                      </a:lnTo>
                      <a:lnTo>
                        <a:pt x="1114425" y="1552575"/>
                      </a:lnTo>
                      <a:lnTo>
                        <a:pt x="1109662" y="1490663"/>
                      </a:lnTo>
                      <a:lnTo>
                        <a:pt x="1104900" y="1443038"/>
                      </a:lnTo>
                      <a:lnTo>
                        <a:pt x="1076325" y="1381125"/>
                      </a:lnTo>
                      <a:lnTo>
                        <a:pt x="1042987" y="1300163"/>
                      </a:lnTo>
                      <a:lnTo>
                        <a:pt x="1009650" y="1223963"/>
                      </a:lnTo>
                      <a:lnTo>
                        <a:pt x="981075" y="1152525"/>
                      </a:lnTo>
                      <a:lnTo>
                        <a:pt x="947737" y="1085850"/>
                      </a:lnTo>
                      <a:lnTo>
                        <a:pt x="914400" y="1014413"/>
                      </a:lnTo>
                      <a:lnTo>
                        <a:pt x="885825" y="962025"/>
                      </a:lnTo>
                      <a:lnTo>
                        <a:pt x="866775" y="909638"/>
                      </a:lnTo>
                      <a:lnTo>
                        <a:pt x="838200" y="866775"/>
                      </a:lnTo>
                      <a:lnTo>
                        <a:pt x="814387" y="823913"/>
                      </a:lnTo>
                      <a:lnTo>
                        <a:pt x="795337" y="762000"/>
                      </a:lnTo>
                      <a:lnTo>
                        <a:pt x="795337" y="685800"/>
                      </a:lnTo>
                      <a:lnTo>
                        <a:pt x="790575" y="585788"/>
                      </a:lnTo>
                      <a:lnTo>
                        <a:pt x="790575" y="495300"/>
                      </a:lnTo>
                      <a:lnTo>
                        <a:pt x="785812" y="395288"/>
                      </a:lnTo>
                      <a:lnTo>
                        <a:pt x="790575" y="323850"/>
                      </a:lnTo>
                      <a:lnTo>
                        <a:pt x="795337" y="228600"/>
                      </a:lnTo>
                      <a:lnTo>
                        <a:pt x="790575" y="161925"/>
                      </a:lnTo>
                      <a:lnTo>
                        <a:pt x="785812" y="104775"/>
                      </a:lnTo>
                      <a:lnTo>
                        <a:pt x="762000" y="66675"/>
                      </a:lnTo>
                      <a:lnTo>
                        <a:pt x="733425" y="42863"/>
                      </a:lnTo>
                      <a:lnTo>
                        <a:pt x="685800" y="23813"/>
                      </a:lnTo>
                      <a:lnTo>
                        <a:pt x="633412" y="9525"/>
                      </a:lnTo>
                      <a:lnTo>
                        <a:pt x="566737" y="4763"/>
                      </a:lnTo>
                      <a:lnTo>
                        <a:pt x="476250" y="0"/>
                      </a:lnTo>
                      <a:lnTo>
                        <a:pt x="395287" y="4763"/>
                      </a:lnTo>
                      <a:lnTo>
                        <a:pt x="333375" y="4763"/>
                      </a:lnTo>
                      <a:lnTo>
                        <a:pt x="271462" y="4763"/>
                      </a:lnTo>
                      <a:lnTo>
                        <a:pt x="190500" y="142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852C34C-89B5-49BB-A65E-06BA942A8986}"/>
                    </a:ext>
                  </a:extLst>
                </p:cNvPr>
                <p:cNvSpPr txBox="1"/>
                <p:nvPr/>
              </p:nvSpPr>
              <p:spPr>
                <a:xfrm>
                  <a:off x="4548188" y="1057849"/>
                  <a:ext cx="4940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Lake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F59390-B547-422A-9254-B0F81D27C605}"/>
                    </a:ext>
                  </a:extLst>
                </p:cNvPr>
                <p:cNvSpPr txBox="1"/>
                <p:nvPr/>
              </p:nvSpPr>
              <p:spPr>
                <a:xfrm>
                  <a:off x="4410783" y="1267211"/>
                  <a:ext cx="7922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Harbaugh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E04CB29-1536-4080-B795-41CB4DB1EA1D}"/>
                    </a:ext>
                  </a:extLst>
                </p:cNvPr>
                <p:cNvSpPr/>
                <p:nvPr/>
              </p:nvSpPr>
              <p:spPr>
                <a:xfrm>
                  <a:off x="5029200" y="3609975"/>
                  <a:ext cx="276225" cy="30956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E462F84-570C-4948-B0B3-8CAC51691546}"/>
                    </a:ext>
                  </a:extLst>
                </p:cNvPr>
                <p:cNvSpPr/>
                <p:nvPr/>
              </p:nvSpPr>
              <p:spPr>
                <a:xfrm>
                  <a:off x="5564982" y="2124075"/>
                  <a:ext cx="57150" cy="10001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F32EAA-7E3D-4849-9ED4-45B46B735676}"/>
                    </a:ext>
                  </a:extLst>
                </p:cNvPr>
                <p:cNvSpPr/>
                <p:nvPr/>
              </p:nvSpPr>
              <p:spPr>
                <a:xfrm>
                  <a:off x="7605712" y="1716048"/>
                  <a:ext cx="142875" cy="1413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69ED9042-2BD0-4CEE-B835-737F3525C029}"/>
                    </a:ext>
                  </a:extLst>
                </p:cNvPr>
                <p:cNvCxnSpPr/>
                <p:nvPr/>
              </p:nvCxnSpPr>
              <p:spPr>
                <a:xfrm>
                  <a:off x="5476875" y="3557588"/>
                  <a:ext cx="0" cy="279558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7EC278B-066C-4DAB-BEC4-25E246ECEF18}"/>
                    </a:ext>
                  </a:extLst>
                </p:cNvPr>
                <p:cNvSpPr/>
                <p:nvPr/>
              </p:nvSpPr>
              <p:spPr>
                <a:xfrm>
                  <a:off x="6162675" y="442913"/>
                  <a:ext cx="557213" cy="59531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0B7758-6773-416F-A9A2-D12FEC68623B}"/>
                  </a:ext>
                </a:extLst>
              </p:cNvPr>
              <p:cNvSpPr txBox="1"/>
              <p:nvPr/>
            </p:nvSpPr>
            <p:spPr>
              <a:xfrm>
                <a:off x="4612144" y="2171497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&amp; H Lounge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98D15FC7-12FA-4819-87EB-77176DB0F84A}"/>
                  </a:ext>
                </a:extLst>
              </p:cNvPr>
              <p:cNvCxnSpPr>
                <a:endCxn id="10" idx="52"/>
              </p:cNvCxnSpPr>
              <p:nvPr/>
            </p:nvCxnSpPr>
            <p:spPr>
              <a:xfrm>
                <a:off x="5156191" y="2377425"/>
                <a:ext cx="215130" cy="583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A5336A9-F3AB-4F73-B826-C246500BC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01" y="-125697"/>
            <a:ext cx="5921089" cy="76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0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2E8EC7-CB2B-43C1-964A-96D17465781A}"/>
              </a:ext>
            </a:extLst>
          </p:cNvPr>
          <p:cNvSpPr txBox="1"/>
          <p:nvPr/>
        </p:nvSpPr>
        <p:spPr>
          <a:xfrm>
            <a:off x="4704737" y="943897"/>
            <a:ext cx="2967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Lake Budget</a:t>
            </a:r>
          </a:p>
        </p:txBody>
      </p:sp>
    </p:spTree>
    <p:extLst>
      <p:ext uri="{BB962C8B-B14F-4D97-AF65-F5344CB8AC3E}">
        <p14:creationId xmlns:p14="http://schemas.microsoft.com/office/powerpoint/2010/main" val="318091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F96E-FC86-4EE6-AD98-604D5751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1" y="63059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Recharge Rate for the Aquifer</a:t>
            </a:r>
          </a:p>
        </p:txBody>
      </p:sp>
    </p:spTree>
    <p:extLst>
      <p:ext uri="{BB962C8B-B14F-4D97-AF65-F5344CB8AC3E}">
        <p14:creationId xmlns:p14="http://schemas.microsoft.com/office/powerpoint/2010/main" val="61533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7A06F-3C73-4C11-B5B8-61A9ECA21AB5}"/>
              </a:ext>
            </a:extLst>
          </p:cNvPr>
          <p:cNvSpPr txBox="1"/>
          <p:nvPr/>
        </p:nvSpPr>
        <p:spPr>
          <a:xfrm>
            <a:off x="1757549" y="258524"/>
            <a:ext cx="9357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2 – Building and Calibration Phase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5D635-E603-4B3F-925C-CC7CF436A207}"/>
              </a:ext>
            </a:extLst>
          </p:cNvPr>
          <p:cNvSpPr txBox="1"/>
          <p:nvPr/>
        </p:nvSpPr>
        <p:spPr>
          <a:xfrm>
            <a:off x="403761" y="1140031"/>
            <a:ext cx="1132688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400" dirty="0">
                <a:solidFill>
                  <a:srgbClr val="FFFF00"/>
                </a:solidFill>
                <a:latin typeface="Calibri" panose="020F0502020204030204"/>
              </a:rPr>
              <a:t>Implement your conceptual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into a numerical model</a:t>
            </a:r>
            <a:endParaRPr lang="en-US" sz="4400" dirty="0">
              <a:solidFill>
                <a:srgbClr val="FFFF00"/>
              </a:solidFill>
              <a:latin typeface="Calibri" panose="020F0502020204030204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400" dirty="0">
                <a:solidFill>
                  <a:srgbClr val="FFFF00"/>
                </a:solidFill>
                <a:latin typeface="Calibri" panose="020F0502020204030204"/>
              </a:rPr>
              <a:t>Calibrate to existing conditions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  <a:latin typeface="Calibri" panose="020F0502020204030204"/>
              </a:rPr>
              <a:t>Adjust hydraulic parameters, boundary conditions so that model results are close to observations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  <a:latin typeface="Calibri" panose="020F0502020204030204"/>
              </a:rPr>
              <a:t>Adjust within justifiable ranges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  <a:latin typeface="Calibri" panose="020F0502020204030204"/>
              </a:rPr>
              <a:t>Avoid adjusting when it can’t be supported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i="1" dirty="0">
                <a:solidFill>
                  <a:srgbClr val="FFFF00"/>
                </a:solidFill>
                <a:latin typeface="Calibri" panose="020F0502020204030204"/>
              </a:rPr>
              <a:t>Your model will be wrong, but hopefully will tell you something</a:t>
            </a:r>
          </a:p>
        </p:txBody>
      </p:sp>
    </p:spTree>
    <p:extLst>
      <p:ext uri="{BB962C8B-B14F-4D97-AF65-F5344CB8AC3E}">
        <p14:creationId xmlns:p14="http://schemas.microsoft.com/office/powerpoint/2010/main" val="326011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3B80C56-82CE-48D3-B0E0-DDE3CD697CC6}"/>
              </a:ext>
            </a:extLst>
          </p:cNvPr>
          <p:cNvSpPr/>
          <p:nvPr/>
        </p:nvSpPr>
        <p:spPr>
          <a:xfrm>
            <a:off x="6254716" y="393942"/>
            <a:ext cx="4831602" cy="6088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A9AAA0-B07D-4766-8912-381C484E28BB}"/>
              </a:ext>
            </a:extLst>
          </p:cNvPr>
          <p:cNvSpPr/>
          <p:nvPr/>
        </p:nvSpPr>
        <p:spPr>
          <a:xfrm>
            <a:off x="1120877" y="416025"/>
            <a:ext cx="4831602" cy="6065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C2FC5-00A2-4A6C-971A-6CCC11531E29}"/>
              </a:ext>
            </a:extLst>
          </p:cNvPr>
          <p:cNvGrpSpPr/>
          <p:nvPr/>
        </p:nvGrpSpPr>
        <p:grpSpPr>
          <a:xfrm>
            <a:off x="1248158" y="416026"/>
            <a:ext cx="4607170" cy="5930348"/>
            <a:chOff x="3469211" y="199716"/>
            <a:chExt cx="5096292" cy="6559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75A5FA-D3FA-4247-8854-60E3CE1CB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211" y="465357"/>
              <a:ext cx="5096292" cy="62943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55CA29-788E-4E11-A8B1-35000ECACD6D}"/>
                </a:ext>
              </a:extLst>
            </p:cNvPr>
            <p:cNvSpPr txBox="1"/>
            <p:nvPr/>
          </p:nvSpPr>
          <p:spPr>
            <a:xfrm>
              <a:off x="5016414" y="199716"/>
              <a:ext cx="1688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Figure 1 – Regional Map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84F052-EB6C-4B26-82C3-C523BA3EC303}"/>
              </a:ext>
            </a:extLst>
          </p:cNvPr>
          <p:cNvGrpSpPr/>
          <p:nvPr/>
        </p:nvGrpSpPr>
        <p:grpSpPr>
          <a:xfrm>
            <a:off x="6673610" y="416025"/>
            <a:ext cx="3429036" cy="5864608"/>
            <a:chOff x="4044977" y="242538"/>
            <a:chExt cx="3713563" cy="63512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D21ECA-C5CD-4F54-9CF8-E83DEC9DF536}"/>
                </a:ext>
              </a:extLst>
            </p:cNvPr>
            <p:cNvSpPr txBox="1"/>
            <p:nvPr/>
          </p:nvSpPr>
          <p:spPr>
            <a:xfrm>
              <a:off x="4277072" y="242538"/>
              <a:ext cx="3158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Figure 2 – Topographic Map of McDonald Valley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C7A71A-2A78-4ECC-BFD4-E0CDDF11FE09}"/>
                </a:ext>
              </a:extLst>
            </p:cNvPr>
            <p:cNvGrpSpPr/>
            <p:nvPr/>
          </p:nvGrpSpPr>
          <p:grpSpPr>
            <a:xfrm>
              <a:off x="4044977" y="519537"/>
              <a:ext cx="3713563" cy="6074229"/>
              <a:chOff x="3999634" y="503852"/>
              <a:chExt cx="3713563" cy="607422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05EE0F4-D157-4652-A4C9-EB89EE266CE2}"/>
                  </a:ext>
                </a:extLst>
              </p:cNvPr>
              <p:cNvGrpSpPr/>
              <p:nvPr/>
            </p:nvGrpSpPr>
            <p:grpSpPr>
              <a:xfrm>
                <a:off x="3999634" y="503852"/>
                <a:ext cx="3713563" cy="6074229"/>
                <a:chOff x="3999634" y="0"/>
                <a:chExt cx="4192732" cy="6858000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A526030F-AFA7-49F2-8F95-819A97487B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634" y="0"/>
                  <a:ext cx="4192732" cy="6858000"/>
                </a:xfrm>
                <a:prstGeom prst="rect">
                  <a:avLst/>
                </a:prstGeom>
              </p:spPr>
            </p:pic>
            <p:sp>
              <p:nvSpPr>
                <p:cNvPr id="14" name="Freeform 4">
                  <a:extLst>
                    <a:ext uri="{FF2B5EF4-FFF2-40B4-BE49-F238E27FC236}">
                      <a16:creationId xmlns:a16="http://schemas.microsoft.com/office/drawing/2014/main" id="{D944A63F-4898-476A-A672-328681430092}"/>
                    </a:ext>
                  </a:extLst>
                </p:cNvPr>
                <p:cNvSpPr/>
                <p:nvPr/>
              </p:nvSpPr>
              <p:spPr>
                <a:xfrm>
                  <a:off x="4433888" y="571500"/>
                  <a:ext cx="1114425" cy="2033588"/>
                </a:xfrm>
                <a:custGeom>
                  <a:avLst/>
                  <a:gdLst>
                    <a:gd name="connsiteX0" fmla="*/ 180975 w 1114425"/>
                    <a:gd name="connsiteY0" fmla="*/ 4763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80975 w 1114425"/>
                    <a:gd name="connsiteY84" fmla="*/ 4763 h 2033588"/>
                    <a:gd name="connsiteX0" fmla="*/ 190500 w 1114425"/>
                    <a:gd name="connsiteY0" fmla="*/ 14288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90500 w 1114425"/>
                    <a:gd name="connsiteY84" fmla="*/ 14288 h 2033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1114425" h="2033588">
                      <a:moveTo>
                        <a:pt x="190500" y="14288"/>
                      </a:moveTo>
                      <a:lnTo>
                        <a:pt x="138112" y="57150"/>
                      </a:lnTo>
                      <a:lnTo>
                        <a:pt x="85725" y="123825"/>
                      </a:lnTo>
                      <a:lnTo>
                        <a:pt x="38100" y="200025"/>
                      </a:lnTo>
                      <a:lnTo>
                        <a:pt x="23812" y="266700"/>
                      </a:lnTo>
                      <a:lnTo>
                        <a:pt x="14287" y="342900"/>
                      </a:lnTo>
                      <a:lnTo>
                        <a:pt x="14287" y="433388"/>
                      </a:lnTo>
                      <a:lnTo>
                        <a:pt x="4762" y="509588"/>
                      </a:lnTo>
                      <a:lnTo>
                        <a:pt x="0" y="561975"/>
                      </a:lnTo>
                      <a:lnTo>
                        <a:pt x="0" y="633413"/>
                      </a:lnTo>
                      <a:lnTo>
                        <a:pt x="4762" y="723900"/>
                      </a:lnTo>
                      <a:lnTo>
                        <a:pt x="9525" y="781050"/>
                      </a:lnTo>
                      <a:lnTo>
                        <a:pt x="14287" y="847725"/>
                      </a:lnTo>
                      <a:lnTo>
                        <a:pt x="19050" y="895350"/>
                      </a:lnTo>
                      <a:lnTo>
                        <a:pt x="23812" y="938213"/>
                      </a:lnTo>
                      <a:lnTo>
                        <a:pt x="47625" y="995363"/>
                      </a:lnTo>
                      <a:lnTo>
                        <a:pt x="66675" y="1047750"/>
                      </a:lnTo>
                      <a:lnTo>
                        <a:pt x="95250" y="1114425"/>
                      </a:lnTo>
                      <a:lnTo>
                        <a:pt x="119062" y="1166813"/>
                      </a:lnTo>
                      <a:lnTo>
                        <a:pt x="147637" y="1214438"/>
                      </a:lnTo>
                      <a:lnTo>
                        <a:pt x="171450" y="1262063"/>
                      </a:lnTo>
                      <a:lnTo>
                        <a:pt x="195262" y="1304925"/>
                      </a:lnTo>
                      <a:lnTo>
                        <a:pt x="214312" y="1328738"/>
                      </a:lnTo>
                      <a:lnTo>
                        <a:pt x="238125" y="1362075"/>
                      </a:lnTo>
                      <a:lnTo>
                        <a:pt x="257175" y="1395413"/>
                      </a:lnTo>
                      <a:lnTo>
                        <a:pt x="280987" y="1433513"/>
                      </a:lnTo>
                      <a:lnTo>
                        <a:pt x="295275" y="1485900"/>
                      </a:lnTo>
                      <a:lnTo>
                        <a:pt x="304800" y="1528763"/>
                      </a:lnTo>
                      <a:lnTo>
                        <a:pt x="323850" y="1590675"/>
                      </a:lnTo>
                      <a:lnTo>
                        <a:pt x="338137" y="1666875"/>
                      </a:lnTo>
                      <a:lnTo>
                        <a:pt x="352425" y="1733550"/>
                      </a:lnTo>
                      <a:lnTo>
                        <a:pt x="366712" y="1790700"/>
                      </a:lnTo>
                      <a:lnTo>
                        <a:pt x="385762" y="1838325"/>
                      </a:lnTo>
                      <a:lnTo>
                        <a:pt x="395287" y="1881188"/>
                      </a:lnTo>
                      <a:lnTo>
                        <a:pt x="419100" y="1933575"/>
                      </a:lnTo>
                      <a:lnTo>
                        <a:pt x="457200" y="1976438"/>
                      </a:lnTo>
                      <a:lnTo>
                        <a:pt x="490537" y="2005013"/>
                      </a:lnTo>
                      <a:lnTo>
                        <a:pt x="542925" y="2019300"/>
                      </a:lnTo>
                      <a:lnTo>
                        <a:pt x="595312" y="2024063"/>
                      </a:lnTo>
                      <a:lnTo>
                        <a:pt x="666750" y="2033588"/>
                      </a:lnTo>
                      <a:lnTo>
                        <a:pt x="762000" y="2033588"/>
                      </a:lnTo>
                      <a:lnTo>
                        <a:pt x="838200" y="2024063"/>
                      </a:lnTo>
                      <a:lnTo>
                        <a:pt x="914400" y="2019300"/>
                      </a:lnTo>
                      <a:lnTo>
                        <a:pt x="971550" y="2009775"/>
                      </a:lnTo>
                      <a:lnTo>
                        <a:pt x="1014412" y="2000250"/>
                      </a:lnTo>
                      <a:lnTo>
                        <a:pt x="1047750" y="1981200"/>
                      </a:lnTo>
                      <a:lnTo>
                        <a:pt x="1062037" y="1952625"/>
                      </a:lnTo>
                      <a:lnTo>
                        <a:pt x="1076325" y="1914525"/>
                      </a:lnTo>
                      <a:lnTo>
                        <a:pt x="1090612" y="1862138"/>
                      </a:lnTo>
                      <a:lnTo>
                        <a:pt x="1100137" y="1809750"/>
                      </a:lnTo>
                      <a:lnTo>
                        <a:pt x="1104900" y="1743075"/>
                      </a:lnTo>
                      <a:lnTo>
                        <a:pt x="1114425" y="1685925"/>
                      </a:lnTo>
                      <a:lnTo>
                        <a:pt x="1114425" y="1609725"/>
                      </a:lnTo>
                      <a:lnTo>
                        <a:pt x="1114425" y="1552575"/>
                      </a:lnTo>
                      <a:lnTo>
                        <a:pt x="1109662" y="1490663"/>
                      </a:lnTo>
                      <a:lnTo>
                        <a:pt x="1104900" y="1443038"/>
                      </a:lnTo>
                      <a:lnTo>
                        <a:pt x="1076325" y="1381125"/>
                      </a:lnTo>
                      <a:lnTo>
                        <a:pt x="1042987" y="1300163"/>
                      </a:lnTo>
                      <a:lnTo>
                        <a:pt x="1009650" y="1223963"/>
                      </a:lnTo>
                      <a:lnTo>
                        <a:pt x="981075" y="1152525"/>
                      </a:lnTo>
                      <a:lnTo>
                        <a:pt x="947737" y="1085850"/>
                      </a:lnTo>
                      <a:lnTo>
                        <a:pt x="914400" y="1014413"/>
                      </a:lnTo>
                      <a:lnTo>
                        <a:pt x="885825" y="962025"/>
                      </a:lnTo>
                      <a:lnTo>
                        <a:pt x="866775" y="909638"/>
                      </a:lnTo>
                      <a:lnTo>
                        <a:pt x="838200" y="866775"/>
                      </a:lnTo>
                      <a:lnTo>
                        <a:pt x="814387" y="823913"/>
                      </a:lnTo>
                      <a:lnTo>
                        <a:pt x="795337" y="762000"/>
                      </a:lnTo>
                      <a:lnTo>
                        <a:pt x="795337" y="685800"/>
                      </a:lnTo>
                      <a:lnTo>
                        <a:pt x="790575" y="585788"/>
                      </a:lnTo>
                      <a:lnTo>
                        <a:pt x="790575" y="495300"/>
                      </a:lnTo>
                      <a:lnTo>
                        <a:pt x="785812" y="395288"/>
                      </a:lnTo>
                      <a:lnTo>
                        <a:pt x="790575" y="323850"/>
                      </a:lnTo>
                      <a:lnTo>
                        <a:pt x="795337" y="228600"/>
                      </a:lnTo>
                      <a:lnTo>
                        <a:pt x="790575" y="161925"/>
                      </a:lnTo>
                      <a:lnTo>
                        <a:pt x="785812" y="104775"/>
                      </a:lnTo>
                      <a:lnTo>
                        <a:pt x="762000" y="66675"/>
                      </a:lnTo>
                      <a:lnTo>
                        <a:pt x="733425" y="42863"/>
                      </a:lnTo>
                      <a:lnTo>
                        <a:pt x="685800" y="23813"/>
                      </a:lnTo>
                      <a:lnTo>
                        <a:pt x="633412" y="9525"/>
                      </a:lnTo>
                      <a:lnTo>
                        <a:pt x="566737" y="4763"/>
                      </a:lnTo>
                      <a:lnTo>
                        <a:pt x="476250" y="0"/>
                      </a:lnTo>
                      <a:lnTo>
                        <a:pt x="395287" y="4763"/>
                      </a:lnTo>
                      <a:lnTo>
                        <a:pt x="333375" y="4763"/>
                      </a:lnTo>
                      <a:lnTo>
                        <a:pt x="271462" y="4763"/>
                      </a:lnTo>
                      <a:lnTo>
                        <a:pt x="190500" y="142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A583892-42FB-4D5F-BB03-5413F073779A}"/>
                    </a:ext>
                  </a:extLst>
                </p:cNvPr>
                <p:cNvSpPr txBox="1"/>
                <p:nvPr/>
              </p:nvSpPr>
              <p:spPr>
                <a:xfrm>
                  <a:off x="4548188" y="1057849"/>
                  <a:ext cx="4940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Lake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BB74BC-5074-4481-9C0E-A6C2CDCA4DEB}"/>
                    </a:ext>
                  </a:extLst>
                </p:cNvPr>
                <p:cNvSpPr txBox="1"/>
                <p:nvPr/>
              </p:nvSpPr>
              <p:spPr>
                <a:xfrm>
                  <a:off x="4410783" y="1267211"/>
                  <a:ext cx="7922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Harbaugh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CD3BB01-E9A8-4084-B18C-9C0F452D22DC}"/>
                    </a:ext>
                  </a:extLst>
                </p:cNvPr>
                <p:cNvSpPr/>
                <p:nvPr/>
              </p:nvSpPr>
              <p:spPr>
                <a:xfrm>
                  <a:off x="5029200" y="3609975"/>
                  <a:ext cx="276225" cy="30956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426D127-335B-4EB5-A5CC-1B95FE50A315}"/>
                    </a:ext>
                  </a:extLst>
                </p:cNvPr>
                <p:cNvSpPr/>
                <p:nvPr/>
              </p:nvSpPr>
              <p:spPr>
                <a:xfrm>
                  <a:off x="5564982" y="2124075"/>
                  <a:ext cx="57150" cy="10001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66B6799-B380-4EEE-AA8D-AE3E2CD41CF0}"/>
                    </a:ext>
                  </a:extLst>
                </p:cNvPr>
                <p:cNvSpPr/>
                <p:nvPr/>
              </p:nvSpPr>
              <p:spPr>
                <a:xfrm>
                  <a:off x="7605712" y="1716048"/>
                  <a:ext cx="142875" cy="1413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D309F32-3640-491F-821F-F985F4E2A8AA}"/>
                    </a:ext>
                  </a:extLst>
                </p:cNvPr>
                <p:cNvCxnSpPr/>
                <p:nvPr/>
              </p:nvCxnSpPr>
              <p:spPr>
                <a:xfrm>
                  <a:off x="5476875" y="3557588"/>
                  <a:ext cx="0" cy="279558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45288CD-47A5-4149-AF27-902CEBB996B3}"/>
                    </a:ext>
                  </a:extLst>
                </p:cNvPr>
                <p:cNvSpPr/>
                <p:nvPr/>
              </p:nvSpPr>
              <p:spPr>
                <a:xfrm>
                  <a:off x="6162675" y="442913"/>
                  <a:ext cx="557213" cy="59531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68A37-A2E3-420C-B7B0-C094CA17C7AB}"/>
                  </a:ext>
                </a:extLst>
              </p:cNvPr>
              <p:cNvSpPr txBox="1"/>
              <p:nvPr/>
            </p:nvSpPr>
            <p:spPr>
              <a:xfrm>
                <a:off x="4612144" y="2171497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 &amp; H Lounge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EAD5A81-2689-431D-8308-BFBDA1CD53DF}"/>
                  </a:ext>
                </a:extLst>
              </p:cNvPr>
              <p:cNvCxnSpPr>
                <a:endCxn id="14" idx="52"/>
              </p:cNvCxnSpPr>
              <p:nvPr/>
            </p:nvCxnSpPr>
            <p:spPr>
              <a:xfrm>
                <a:off x="5156191" y="2377425"/>
                <a:ext cx="215130" cy="583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38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27" y="0"/>
            <a:ext cx="528794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27" y="0"/>
            <a:ext cx="528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42" y="3080"/>
            <a:ext cx="5285570" cy="68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5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97BE0-FE85-4F59-BE77-D5030DA90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27" y="0"/>
            <a:ext cx="528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7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41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3B80C56-82CE-48D3-B0E0-DDE3CD697CC6}"/>
              </a:ext>
            </a:extLst>
          </p:cNvPr>
          <p:cNvSpPr/>
          <p:nvPr/>
        </p:nvSpPr>
        <p:spPr>
          <a:xfrm>
            <a:off x="6254716" y="393942"/>
            <a:ext cx="4831602" cy="6088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A9AAA0-B07D-4766-8912-381C484E28BB}"/>
              </a:ext>
            </a:extLst>
          </p:cNvPr>
          <p:cNvSpPr/>
          <p:nvPr/>
        </p:nvSpPr>
        <p:spPr>
          <a:xfrm>
            <a:off x="1120877" y="416025"/>
            <a:ext cx="4831602" cy="6065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C2FC5-00A2-4A6C-971A-6CCC11531E29}"/>
              </a:ext>
            </a:extLst>
          </p:cNvPr>
          <p:cNvGrpSpPr/>
          <p:nvPr/>
        </p:nvGrpSpPr>
        <p:grpSpPr>
          <a:xfrm>
            <a:off x="1248158" y="416026"/>
            <a:ext cx="4607170" cy="5930348"/>
            <a:chOff x="3469211" y="199716"/>
            <a:chExt cx="5096292" cy="6559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75A5FA-D3FA-4247-8854-60E3CE1CB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211" y="465357"/>
              <a:ext cx="5096292" cy="62943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55CA29-788E-4E11-A8B1-35000ECACD6D}"/>
                </a:ext>
              </a:extLst>
            </p:cNvPr>
            <p:cNvSpPr txBox="1"/>
            <p:nvPr/>
          </p:nvSpPr>
          <p:spPr>
            <a:xfrm>
              <a:off x="5016414" y="199716"/>
              <a:ext cx="1688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Figure 1 – Regional Map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84F052-EB6C-4B26-82C3-C523BA3EC303}"/>
              </a:ext>
            </a:extLst>
          </p:cNvPr>
          <p:cNvGrpSpPr/>
          <p:nvPr/>
        </p:nvGrpSpPr>
        <p:grpSpPr>
          <a:xfrm>
            <a:off x="6673610" y="416025"/>
            <a:ext cx="3429036" cy="5864608"/>
            <a:chOff x="4044977" y="242538"/>
            <a:chExt cx="3713563" cy="63512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D21ECA-C5CD-4F54-9CF8-E83DEC9DF536}"/>
                </a:ext>
              </a:extLst>
            </p:cNvPr>
            <p:cNvSpPr txBox="1"/>
            <p:nvPr/>
          </p:nvSpPr>
          <p:spPr>
            <a:xfrm>
              <a:off x="4277072" y="242538"/>
              <a:ext cx="3158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Figure 2 – Topographic Map of McDonald Valley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C7A71A-2A78-4ECC-BFD4-E0CDDF11FE09}"/>
                </a:ext>
              </a:extLst>
            </p:cNvPr>
            <p:cNvGrpSpPr/>
            <p:nvPr/>
          </p:nvGrpSpPr>
          <p:grpSpPr>
            <a:xfrm>
              <a:off x="4044977" y="519537"/>
              <a:ext cx="3713563" cy="6074229"/>
              <a:chOff x="3999634" y="503852"/>
              <a:chExt cx="3713563" cy="607422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05EE0F4-D157-4652-A4C9-EB89EE266CE2}"/>
                  </a:ext>
                </a:extLst>
              </p:cNvPr>
              <p:cNvGrpSpPr/>
              <p:nvPr/>
            </p:nvGrpSpPr>
            <p:grpSpPr>
              <a:xfrm>
                <a:off x="3999634" y="503852"/>
                <a:ext cx="3713563" cy="6074229"/>
                <a:chOff x="3999634" y="0"/>
                <a:chExt cx="4192732" cy="6858000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A526030F-AFA7-49F2-8F95-819A97487B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634" y="0"/>
                  <a:ext cx="4192732" cy="6858000"/>
                </a:xfrm>
                <a:prstGeom prst="rect">
                  <a:avLst/>
                </a:prstGeom>
              </p:spPr>
            </p:pic>
            <p:sp>
              <p:nvSpPr>
                <p:cNvPr id="14" name="Freeform 4">
                  <a:extLst>
                    <a:ext uri="{FF2B5EF4-FFF2-40B4-BE49-F238E27FC236}">
                      <a16:creationId xmlns:a16="http://schemas.microsoft.com/office/drawing/2014/main" id="{D944A63F-4898-476A-A672-328681430092}"/>
                    </a:ext>
                  </a:extLst>
                </p:cNvPr>
                <p:cNvSpPr/>
                <p:nvPr/>
              </p:nvSpPr>
              <p:spPr>
                <a:xfrm>
                  <a:off x="4433888" y="571500"/>
                  <a:ext cx="1114425" cy="2033588"/>
                </a:xfrm>
                <a:custGeom>
                  <a:avLst/>
                  <a:gdLst>
                    <a:gd name="connsiteX0" fmla="*/ 180975 w 1114425"/>
                    <a:gd name="connsiteY0" fmla="*/ 4763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80975 w 1114425"/>
                    <a:gd name="connsiteY84" fmla="*/ 4763 h 2033588"/>
                    <a:gd name="connsiteX0" fmla="*/ 190500 w 1114425"/>
                    <a:gd name="connsiteY0" fmla="*/ 14288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90500 w 1114425"/>
                    <a:gd name="connsiteY84" fmla="*/ 14288 h 2033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1114425" h="2033588">
                      <a:moveTo>
                        <a:pt x="190500" y="14288"/>
                      </a:moveTo>
                      <a:lnTo>
                        <a:pt x="138112" y="57150"/>
                      </a:lnTo>
                      <a:lnTo>
                        <a:pt x="85725" y="123825"/>
                      </a:lnTo>
                      <a:lnTo>
                        <a:pt x="38100" y="200025"/>
                      </a:lnTo>
                      <a:lnTo>
                        <a:pt x="23812" y="266700"/>
                      </a:lnTo>
                      <a:lnTo>
                        <a:pt x="14287" y="342900"/>
                      </a:lnTo>
                      <a:lnTo>
                        <a:pt x="14287" y="433388"/>
                      </a:lnTo>
                      <a:lnTo>
                        <a:pt x="4762" y="509588"/>
                      </a:lnTo>
                      <a:lnTo>
                        <a:pt x="0" y="561975"/>
                      </a:lnTo>
                      <a:lnTo>
                        <a:pt x="0" y="633413"/>
                      </a:lnTo>
                      <a:lnTo>
                        <a:pt x="4762" y="723900"/>
                      </a:lnTo>
                      <a:lnTo>
                        <a:pt x="9525" y="781050"/>
                      </a:lnTo>
                      <a:lnTo>
                        <a:pt x="14287" y="847725"/>
                      </a:lnTo>
                      <a:lnTo>
                        <a:pt x="19050" y="895350"/>
                      </a:lnTo>
                      <a:lnTo>
                        <a:pt x="23812" y="938213"/>
                      </a:lnTo>
                      <a:lnTo>
                        <a:pt x="47625" y="995363"/>
                      </a:lnTo>
                      <a:lnTo>
                        <a:pt x="66675" y="1047750"/>
                      </a:lnTo>
                      <a:lnTo>
                        <a:pt x="95250" y="1114425"/>
                      </a:lnTo>
                      <a:lnTo>
                        <a:pt x="119062" y="1166813"/>
                      </a:lnTo>
                      <a:lnTo>
                        <a:pt x="147637" y="1214438"/>
                      </a:lnTo>
                      <a:lnTo>
                        <a:pt x="171450" y="1262063"/>
                      </a:lnTo>
                      <a:lnTo>
                        <a:pt x="195262" y="1304925"/>
                      </a:lnTo>
                      <a:lnTo>
                        <a:pt x="214312" y="1328738"/>
                      </a:lnTo>
                      <a:lnTo>
                        <a:pt x="238125" y="1362075"/>
                      </a:lnTo>
                      <a:lnTo>
                        <a:pt x="257175" y="1395413"/>
                      </a:lnTo>
                      <a:lnTo>
                        <a:pt x="280987" y="1433513"/>
                      </a:lnTo>
                      <a:lnTo>
                        <a:pt x="295275" y="1485900"/>
                      </a:lnTo>
                      <a:lnTo>
                        <a:pt x="304800" y="1528763"/>
                      </a:lnTo>
                      <a:lnTo>
                        <a:pt x="323850" y="1590675"/>
                      </a:lnTo>
                      <a:lnTo>
                        <a:pt x="338137" y="1666875"/>
                      </a:lnTo>
                      <a:lnTo>
                        <a:pt x="352425" y="1733550"/>
                      </a:lnTo>
                      <a:lnTo>
                        <a:pt x="366712" y="1790700"/>
                      </a:lnTo>
                      <a:lnTo>
                        <a:pt x="385762" y="1838325"/>
                      </a:lnTo>
                      <a:lnTo>
                        <a:pt x="395287" y="1881188"/>
                      </a:lnTo>
                      <a:lnTo>
                        <a:pt x="419100" y="1933575"/>
                      </a:lnTo>
                      <a:lnTo>
                        <a:pt x="457200" y="1976438"/>
                      </a:lnTo>
                      <a:lnTo>
                        <a:pt x="490537" y="2005013"/>
                      </a:lnTo>
                      <a:lnTo>
                        <a:pt x="542925" y="2019300"/>
                      </a:lnTo>
                      <a:lnTo>
                        <a:pt x="595312" y="2024063"/>
                      </a:lnTo>
                      <a:lnTo>
                        <a:pt x="666750" y="2033588"/>
                      </a:lnTo>
                      <a:lnTo>
                        <a:pt x="762000" y="2033588"/>
                      </a:lnTo>
                      <a:lnTo>
                        <a:pt x="838200" y="2024063"/>
                      </a:lnTo>
                      <a:lnTo>
                        <a:pt x="914400" y="2019300"/>
                      </a:lnTo>
                      <a:lnTo>
                        <a:pt x="971550" y="2009775"/>
                      </a:lnTo>
                      <a:lnTo>
                        <a:pt x="1014412" y="2000250"/>
                      </a:lnTo>
                      <a:lnTo>
                        <a:pt x="1047750" y="1981200"/>
                      </a:lnTo>
                      <a:lnTo>
                        <a:pt x="1062037" y="1952625"/>
                      </a:lnTo>
                      <a:lnTo>
                        <a:pt x="1076325" y="1914525"/>
                      </a:lnTo>
                      <a:lnTo>
                        <a:pt x="1090612" y="1862138"/>
                      </a:lnTo>
                      <a:lnTo>
                        <a:pt x="1100137" y="1809750"/>
                      </a:lnTo>
                      <a:lnTo>
                        <a:pt x="1104900" y="1743075"/>
                      </a:lnTo>
                      <a:lnTo>
                        <a:pt x="1114425" y="1685925"/>
                      </a:lnTo>
                      <a:lnTo>
                        <a:pt x="1114425" y="1609725"/>
                      </a:lnTo>
                      <a:lnTo>
                        <a:pt x="1114425" y="1552575"/>
                      </a:lnTo>
                      <a:lnTo>
                        <a:pt x="1109662" y="1490663"/>
                      </a:lnTo>
                      <a:lnTo>
                        <a:pt x="1104900" y="1443038"/>
                      </a:lnTo>
                      <a:lnTo>
                        <a:pt x="1076325" y="1381125"/>
                      </a:lnTo>
                      <a:lnTo>
                        <a:pt x="1042987" y="1300163"/>
                      </a:lnTo>
                      <a:lnTo>
                        <a:pt x="1009650" y="1223963"/>
                      </a:lnTo>
                      <a:lnTo>
                        <a:pt x="981075" y="1152525"/>
                      </a:lnTo>
                      <a:lnTo>
                        <a:pt x="947737" y="1085850"/>
                      </a:lnTo>
                      <a:lnTo>
                        <a:pt x="914400" y="1014413"/>
                      </a:lnTo>
                      <a:lnTo>
                        <a:pt x="885825" y="962025"/>
                      </a:lnTo>
                      <a:lnTo>
                        <a:pt x="866775" y="909638"/>
                      </a:lnTo>
                      <a:lnTo>
                        <a:pt x="838200" y="866775"/>
                      </a:lnTo>
                      <a:lnTo>
                        <a:pt x="814387" y="823913"/>
                      </a:lnTo>
                      <a:lnTo>
                        <a:pt x="795337" y="762000"/>
                      </a:lnTo>
                      <a:lnTo>
                        <a:pt x="795337" y="685800"/>
                      </a:lnTo>
                      <a:lnTo>
                        <a:pt x="790575" y="585788"/>
                      </a:lnTo>
                      <a:lnTo>
                        <a:pt x="790575" y="495300"/>
                      </a:lnTo>
                      <a:lnTo>
                        <a:pt x="785812" y="395288"/>
                      </a:lnTo>
                      <a:lnTo>
                        <a:pt x="790575" y="323850"/>
                      </a:lnTo>
                      <a:lnTo>
                        <a:pt x="795337" y="228600"/>
                      </a:lnTo>
                      <a:lnTo>
                        <a:pt x="790575" y="161925"/>
                      </a:lnTo>
                      <a:lnTo>
                        <a:pt x="785812" y="104775"/>
                      </a:lnTo>
                      <a:lnTo>
                        <a:pt x="762000" y="66675"/>
                      </a:lnTo>
                      <a:lnTo>
                        <a:pt x="733425" y="42863"/>
                      </a:lnTo>
                      <a:lnTo>
                        <a:pt x="685800" y="23813"/>
                      </a:lnTo>
                      <a:lnTo>
                        <a:pt x="633412" y="9525"/>
                      </a:lnTo>
                      <a:lnTo>
                        <a:pt x="566737" y="4763"/>
                      </a:lnTo>
                      <a:lnTo>
                        <a:pt x="476250" y="0"/>
                      </a:lnTo>
                      <a:lnTo>
                        <a:pt x="395287" y="4763"/>
                      </a:lnTo>
                      <a:lnTo>
                        <a:pt x="333375" y="4763"/>
                      </a:lnTo>
                      <a:lnTo>
                        <a:pt x="271462" y="4763"/>
                      </a:lnTo>
                      <a:lnTo>
                        <a:pt x="190500" y="142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A583892-42FB-4D5F-BB03-5413F073779A}"/>
                    </a:ext>
                  </a:extLst>
                </p:cNvPr>
                <p:cNvSpPr txBox="1"/>
                <p:nvPr/>
              </p:nvSpPr>
              <p:spPr>
                <a:xfrm>
                  <a:off x="4548188" y="1057849"/>
                  <a:ext cx="4940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Lake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BB74BC-5074-4481-9C0E-A6C2CDCA4DEB}"/>
                    </a:ext>
                  </a:extLst>
                </p:cNvPr>
                <p:cNvSpPr txBox="1"/>
                <p:nvPr/>
              </p:nvSpPr>
              <p:spPr>
                <a:xfrm>
                  <a:off x="4410783" y="1267211"/>
                  <a:ext cx="7922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Harbaugh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CD3BB01-E9A8-4084-B18C-9C0F452D22DC}"/>
                    </a:ext>
                  </a:extLst>
                </p:cNvPr>
                <p:cNvSpPr/>
                <p:nvPr/>
              </p:nvSpPr>
              <p:spPr>
                <a:xfrm>
                  <a:off x="5029200" y="3609975"/>
                  <a:ext cx="276225" cy="30956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426D127-335B-4EB5-A5CC-1B95FE50A315}"/>
                    </a:ext>
                  </a:extLst>
                </p:cNvPr>
                <p:cNvSpPr/>
                <p:nvPr/>
              </p:nvSpPr>
              <p:spPr>
                <a:xfrm>
                  <a:off x="5564982" y="2124075"/>
                  <a:ext cx="57150" cy="10001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66B6799-B380-4EEE-AA8D-AE3E2CD41CF0}"/>
                    </a:ext>
                  </a:extLst>
                </p:cNvPr>
                <p:cNvSpPr/>
                <p:nvPr/>
              </p:nvSpPr>
              <p:spPr>
                <a:xfrm>
                  <a:off x="7605712" y="1716048"/>
                  <a:ext cx="142875" cy="1413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D309F32-3640-491F-821F-F985F4E2A8AA}"/>
                    </a:ext>
                  </a:extLst>
                </p:cNvPr>
                <p:cNvCxnSpPr/>
                <p:nvPr/>
              </p:nvCxnSpPr>
              <p:spPr>
                <a:xfrm>
                  <a:off x="5476875" y="3557588"/>
                  <a:ext cx="0" cy="279558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45288CD-47A5-4149-AF27-902CEBB996B3}"/>
                    </a:ext>
                  </a:extLst>
                </p:cNvPr>
                <p:cNvSpPr/>
                <p:nvPr/>
              </p:nvSpPr>
              <p:spPr>
                <a:xfrm>
                  <a:off x="6162675" y="442913"/>
                  <a:ext cx="557213" cy="59531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68A37-A2E3-420C-B7B0-C094CA17C7AB}"/>
                  </a:ext>
                </a:extLst>
              </p:cNvPr>
              <p:cNvSpPr txBox="1"/>
              <p:nvPr/>
            </p:nvSpPr>
            <p:spPr>
              <a:xfrm>
                <a:off x="4612144" y="2171497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 &amp; H Lounge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EAD5A81-2689-431D-8308-BFBDA1CD53DF}"/>
                  </a:ext>
                </a:extLst>
              </p:cNvPr>
              <p:cNvCxnSpPr>
                <a:endCxn id="14" idx="52"/>
              </p:cNvCxnSpPr>
              <p:nvPr/>
            </p:nvCxnSpPr>
            <p:spPr>
              <a:xfrm>
                <a:off x="5156191" y="2377425"/>
                <a:ext cx="215130" cy="583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106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4641-F1F0-4F8C-A510-420E59B1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Proposed Groundwater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DBA8-3207-41A6-A225-0C21522BA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417245"/>
            <a:ext cx="8450253" cy="475971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Well in southern part of the valley at either of two sites</a:t>
            </a:r>
          </a:p>
          <a:p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Well at Reilly’s Premium Beverages, Inc. </a:t>
            </a:r>
          </a:p>
          <a:p>
            <a:endParaRPr lang="en-US" sz="3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County Cooperator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Doesn’t want excessive water-table declines (no more than 2 ft)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Must not reduce stream flow at Pollock’s Ford by more than 20%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No induced infiltration at all along Straight River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B0D208-B69B-4EFE-AC7B-942DA4BF4235}"/>
              </a:ext>
            </a:extLst>
          </p:cNvPr>
          <p:cNvGrpSpPr/>
          <p:nvPr/>
        </p:nvGrpSpPr>
        <p:grpSpPr>
          <a:xfrm>
            <a:off x="8622287" y="312355"/>
            <a:ext cx="3429036" cy="5864608"/>
            <a:chOff x="4044977" y="242538"/>
            <a:chExt cx="3713563" cy="63512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54D294-DCEA-4EFE-B8DE-417707A1BC16}"/>
                </a:ext>
              </a:extLst>
            </p:cNvPr>
            <p:cNvSpPr txBox="1"/>
            <p:nvPr/>
          </p:nvSpPr>
          <p:spPr>
            <a:xfrm>
              <a:off x="4277072" y="242538"/>
              <a:ext cx="3158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Figure 2 – Topographic Map of McDonald Valley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2709EB7-4316-46DA-B25B-0FB99C48123C}"/>
                </a:ext>
              </a:extLst>
            </p:cNvPr>
            <p:cNvGrpSpPr/>
            <p:nvPr/>
          </p:nvGrpSpPr>
          <p:grpSpPr>
            <a:xfrm>
              <a:off x="4044977" y="519537"/>
              <a:ext cx="3713563" cy="6074229"/>
              <a:chOff x="3999634" y="503852"/>
              <a:chExt cx="3713563" cy="60742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6A30AF-AB2E-402A-AD73-633F58DBC8E6}"/>
                  </a:ext>
                </a:extLst>
              </p:cNvPr>
              <p:cNvGrpSpPr/>
              <p:nvPr/>
            </p:nvGrpSpPr>
            <p:grpSpPr>
              <a:xfrm>
                <a:off x="3999634" y="503852"/>
                <a:ext cx="3713563" cy="6074229"/>
                <a:chOff x="3999634" y="0"/>
                <a:chExt cx="4192732" cy="6858000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F531E7AA-4C0C-4D2E-B3DC-C6BB80C6B5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634" y="0"/>
                  <a:ext cx="4192732" cy="6858000"/>
                </a:xfrm>
                <a:prstGeom prst="rect">
                  <a:avLst/>
                </a:prstGeom>
              </p:spPr>
            </p:pic>
            <p:sp>
              <p:nvSpPr>
                <p:cNvPr id="11" name="Freeform 4">
                  <a:extLst>
                    <a:ext uri="{FF2B5EF4-FFF2-40B4-BE49-F238E27FC236}">
                      <a16:creationId xmlns:a16="http://schemas.microsoft.com/office/drawing/2014/main" id="{0BBE57AE-7236-4C7F-BC61-3CEB2B25FC88}"/>
                    </a:ext>
                  </a:extLst>
                </p:cNvPr>
                <p:cNvSpPr/>
                <p:nvPr/>
              </p:nvSpPr>
              <p:spPr>
                <a:xfrm>
                  <a:off x="4433888" y="571500"/>
                  <a:ext cx="1114425" cy="2033588"/>
                </a:xfrm>
                <a:custGeom>
                  <a:avLst/>
                  <a:gdLst>
                    <a:gd name="connsiteX0" fmla="*/ 180975 w 1114425"/>
                    <a:gd name="connsiteY0" fmla="*/ 4763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80975 w 1114425"/>
                    <a:gd name="connsiteY84" fmla="*/ 4763 h 2033588"/>
                    <a:gd name="connsiteX0" fmla="*/ 190500 w 1114425"/>
                    <a:gd name="connsiteY0" fmla="*/ 14288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90500 w 1114425"/>
                    <a:gd name="connsiteY84" fmla="*/ 14288 h 2033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1114425" h="2033588">
                      <a:moveTo>
                        <a:pt x="190500" y="14288"/>
                      </a:moveTo>
                      <a:lnTo>
                        <a:pt x="138112" y="57150"/>
                      </a:lnTo>
                      <a:lnTo>
                        <a:pt x="85725" y="123825"/>
                      </a:lnTo>
                      <a:lnTo>
                        <a:pt x="38100" y="200025"/>
                      </a:lnTo>
                      <a:lnTo>
                        <a:pt x="23812" y="266700"/>
                      </a:lnTo>
                      <a:lnTo>
                        <a:pt x="14287" y="342900"/>
                      </a:lnTo>
                      <a:lnTo>
                        <a:pt x="14287" y="433388"/>
                      </a:lnTo>
                      <a:lnTo>
                        <a:pt x="4762" y="509588"/>
                      </a:lnTo>
                      <a:lnTo>
                        <a:pt x="0" y="561975"/>
                      </a:lnTo>
                      <a:lnTo>
                        <a:pt x="0" y="633413"/>
                      </a:lnTo>
                      <a:lnTo>
                        <a:pt x="4762" y="723900"/>
                      </a:lnTo>
                      <a:lnTo>
                        <a:pt x="9525" y="781050"/>
                      </a:lnTo>
                      <a:lnTo>
                        <a:pt x="14287" y="847725"/>
                      </a:lnTo>
                      <a:lnTo>
                        <a:pt x="19050" y="895350"/>
                      </a:lnTo>
                      <a:lnTo>
                        <a:pt x="23812" y="938213"/>
                      </a:lnTo>
                      <a:lnTo>
                        <a:pt x="47625" y="995363"/>
                      </a:lnTo>
                      <a:lnTo>
                        <a:pt x="66675" y="1047750"/>
                      </a:lnTo>
                      <a:lnTo>
                        <a:pt x="95250" y="1114425"/>
                      </a:lnTo>
                      <a:lnTo>
                        <a:pt x="119062" y="1166813"/>
                      </a:lnTo>
                      <a:lnTo>
                        <a:pt x="147637" y="1214438"/>
                      </a:lnTo>
                      <a:lnTo>
                        <a:pt x="171450" y="1262063"/>
                      </a:lnTo>
                      <a:lnTo>
                        <a:pt x="195262" y="1304925"/>
                      </a:lnTo>
                      <a:lnTo>
                        <a:pt x="214312" y="1328738"/>
                      </a:lnTo>
                      <a:lnTo>
                        <a:pt x="238125" y="1362075"/>
                      </a:lnTo>
                      <a:lnTo>
                        <a:pt x="257175" y="1395413"/>
                      </a:lnTo>
                      <a:lnTo>
                        <a:pt x="280987" y="1433513"/>
                      </a:lnTo>
                      <a:lnTo>
                        <a:pt x="295275" y="1485900"/>
                      </a:lnTo>
                      <a:lnTo>
                        <a:pt x="304800" y="1528763"/>
                      </a:lnTo>
                      <a:lnTo>
                        <a:pt x="323850" y="1590675"/>
                      </a:lnTo>
                      <a:lnTo>
                        <a:pt x="338137" y="1666875"/>
                      </a:lnTo>
                      <a:lnTo>
                        <a:pt x="352425" y="1733550"/>
                      </a:lnTo>
                      <a:lnTo>
                        <a:pt x="366712" y="1790700"/>
                      </a:lnTo>
                      <a:lnTo>
                        <a:pt x="385762" y="1838325"/>
                      </a:lnTo>
                      <a:lnTo>
                        <a:pt x="395287" y="1881188"/>
                      </a:lnTo>
                      <a:lnTo>
                        <a:pt x="419100" y="1933575"/>
                      </a:lnTo>
                      <a:lnTo>
                        <a:pt x="457200" y="1976438"/>
                      </a:lnTo>
                      <a:lnTo>
                        <a:pt x="490537" y="2005013"/>
                      </a:lnTo>
                      <a:lnTo>
                        <a:pt x="542925" y="2019300"/>
                      </a:lnTo>
                      <a:lnTo>
                        <a:pt x="595312" y="2024063"/>
                      </a:lnTo>
                      <a:lnTo>
                        <a:pt x="666750" y="2033588"/>
                      </a:lnTo>
                      <a:lnTo>
                        <a:pt x="762000" y="2033588"/>
                      </a:lnTo>
                      <a:lnTo>
                        <a:pt x="838200" y="2024063"/>
                      </a:lnTo>
                      <a:lnTo>
                        <a:pt x="914400" y="2019300"/>
                      </a:lnTo>
                      <a:lnTo>
                        <a:pt x="971550" y="2009775"/>
                      </a:lnTo>
                      <a:lnTo>
                        <a:pt x="1014412" y="2000250"/>
                      </a:lnTo>
                      <a:lnTo>
                        <a:pt x="1047750" y="1981200"/>
                      </a:lnTo>
                      <a:lnTo>
                        <a:pt x="1062037" y="1952625"/>
                      </a:lnTo>
                      <a:lnTo>
                        <a:pt x="1076325" y="1914525"/>
                      </a:lnTo>
                      <a:lnTo>
                        <a:pt x="1090612" y="1862138"/>
                      </a:lnTo>
                      <a:lnTo>
                        <a:pt x="1100137" y="1809750"/>
                      </a:lnTo>
                      <a:lnTo>
                        <a:pt x="1104900" y="1743075"/>
                      </a:lnTo>
                      <a:lnTo>
                        <a:pt x="1114425" y="1685925"/>
                      </a:lnTo>
                      <a:lnTo>
                        <a:pt x="1114425" y="1609725"/>
                      </a:lnTo>
                      <a:lnTo>
                        <a:pt x="1114425" y="1552575"/>
                      </a:lnTo>
                      <a:lnTo>
                        <a:pt x="1109662" y="1490663"/>
                      </a:lnTo>
                      <a:lnTo>
                        <a:pt x="1104900" y="1443038"/>
                      </a:lnTo>
                      <a:lnTo>
                        <a:pt x="1076325" y="1381125"/>
                      </a:lnTo>
                      <a:lnTo>
                        <a:pt x="1042987" y="1300163"/>
                      </a:lnTo>
                      <a:lnTo>
                        <a:pt x="1009650" y="1223963"/>
                      </a:lnTo>
                      <a:lnTo>
                        <a:pt x="981075" y="1152525"/>
                      </a:lnTo>
                      <a:lnTo>
                        <a:pt x="947737" y="1085850"/>
                      </a:lnTo>
                      <a:lnTo>
                        <a:pt x="914400" y="1014413"/>
                      </a:lnTo>
                      <a:lnTo>
                        <a:pt x="885825" y="962025"/>
                      </a:lnTo>
                      <a:lnTo>
                        <a:pt x="866775" y="909638"/>
                      </a:lnTo>
                      <a:lnTo>
                        <a:pt x="838200" y="866775"/>
                      </a:lnTo>
                      <a:lnTo>
                        <a:pt x="814387" y="823913"/>
                      </a:lnTo>
                      <a:lnTo>
                        <a:pt x="795337" y="762000"/>
                      </a:lnTo>
                      <a:lnTo>
                        <a:pt x="795337" y="685800"/>
                      </a:lnTo>
                      <a:lnTo>
                        <a:pt x="790575" y="585788"/>
                      </a:lnTo>
                      <a:lnTo>
                        <a:pt x="790575" y="495300"/>
                      </a:lnTo>
                      <a:lnTo>
                        <a:pt x="785812" y="395288"/>
                      </a:lnTo>
                      <a:lnTo>
                        <a:pt x="790575" y="323850"/>
                      </a:lnTo>
                      <a:lnTo>
                        <a:pt x="795337" y="228600"/>
                      </a:lnTo>
                      <a:lnTo>
                        <a:pt x="790575" y="161925"/>
                      </a:lnTo>
                      <a:lnTo>
                        <a:pt x="785812" y="104775"/>
                      </a:lnTo>
                      <a:lnTo>
                        <a:pt x="762000" y="66675"/>
                      </a:lnTo>
                      <a:lnTo>
                        <a:pt x="733425" y="42863"/>
                      </a:lnTo>
                      <a:lnTo>
                        <a:pt x="685800" y="23813"/>
                      </a:lnTo>
                      <a:lnTo>
                        <a:pt x="633412" y="9525"/>
                      </a:lnTo>
                      <a:lnTo>
                        <a:pt x="566737" y="4763"/>
                      </a:lnTo>
                      <a:lnTo>
                        <a:pt x="476250" y="0"/>
                      </a:lnTo>
                      <a:lnTo>
                        <a:pt x="395287" y="4763"/>
                      </a:lnTo>
                      <a:lnTo>
                        <a:pt x="333375" y="4763"/>
                      </a:lnTo>
                      <a:lnTo>
                        <a:pt x="271462" y="4763"/>
                      </a:lnTo>
                      <a:lnTo>
                        <a:pt x="190500" y="142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7C49601-F2BE-48E4-9C18-0314FFB7579A}"/>
                    </a:ext>
                  </a:extLst>
                </p:cNvPr>
                <p:cNvSpPr txBox="1"/>
                <p:nvPr/>
              </p:nvSpPr>
              <p:spPr>
                <a:xfrm>
                  <a:off x="4548188" y="1057849"/>
                  <a:ext cx="4940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Lake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6C1178-4A79-41E1-9BA5-F01D505EA62E}"/>
                    </a:ext>
                  </a:extLst>
                </p:cNvPr>
                <p:cNvSpPr txBox="1"/>
                <p:nvPr/>
              </p:nvSpPr>
              <p:spPr>
                <a:xfrm>
                  <a:off x="4410783" y="1267211"/>
                  <a:ext cx="7922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Harbaugh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61D273A-6B54-4D56-926D-7B0FD8B515EB}"/>
                    </a:ext>
                  </a:extLst>
                </p:cNvPr>
                <p:cNvSpPr/>
                <p:nvPr/>
              </p:nvSpPr>
              <p:spPr>
                <a:xfrm>
                  <a:off x="5029200" y="3609975"/>
                  <a:ext cx="276225" cy="30956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B43976B-52C7-4E9A-B8FE-72CC3B98E0B7}"/>
                    </a:ext>
                  </a:extLst>
                </p:cNvPr>
                <p:cNvSpPr/>
                <p:nvPr/>
              </p:nvSpPr>
              <p:spPr>
                <a:xfrm>
                  <a:off x="5564982" y="2124075"/>
                  <a:ext cx="57150" cy="10001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8286A8D-F5F7-46E5-851B-CF5CDD9D05E7}"/>
                    </a:ext>
                  </a:extLst>
                </p:cNvPr>
                <p:cNvSpPr/>
                <p:nvPr/>
              </p:nvSpPr>
              <p:spPr>
                <a:xfrm>
                  <a:off x="7605712" y="1716048"/>
                  <a:ext cx="142875" cy="1413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D6E6543-CD31-4061-846C-69561BB67CDE}"/>
                    </a:ext>
                  </a:extLst>
                </p:cNvPr>
                <p:cNvCxnSpPr/>
                <p:nvPr/>
              </p:nvCxnSpPr>
              <p:spPr>
                <a:xfrm>
                  <a:off x="5476875" y="3557588"/>
                  <a:ext cx="0" cy="279558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958EEC4-F370-4F71-9D27-085BF564DE23}"/>
                    </a:ext>
                  </a:extLst>
                </p:cNvPr>
                <p:cNvSpPr/>
                <p:nvPr/>
              </p:nvSpPr>
              <p:spPr>
                <a:xfrm>
                  <a:off x="6162675" y="442913"/>
                  <a:ext cx="557213" cy="59531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8478E9-7084-401B-9465-31F4CBDD51EC}"/>
                  </a:ext>
                </a:extLst>
              </p:cNvPr>
              <p:cNvSpPr txBox="1"/>
              <p:nvPr/>
            </p:nvSpPr>
            <p:spPr>
              <a:xfrm>
                <a:off x="4612144" y="2171497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 &amp; H Lounge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DCFCDFC-F2E5-4F0F-8807-B79E48C17AD7}"/>
                  </a:ext>
                </a:extLst>
              </p:cNvPr>
              <p:cNvCxnSpPr>
                <a:endCxn id="11" idx="52"/>
              </p:cNvCxnSpPr>
              <p:nvPr/>
            </p:nvCxnSpPr>
            <p:spPr>
              <a:xfrm>
                <a:off x="5156191" y="2377425"/>
                <a:ext cx="215130" cy="583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877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4641-F1F0-4F8C-A510-420E59B1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Proposed Groundwater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DBA8-3207-41A6-A225-0C21522BA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825625"/>
            <a:ext cx="8341389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County Cooperator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Wants to regulate septic systems in northern part of valley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Cooperator want the source area for groundwater into Lake Harbaugh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Capture zone analysis of the Reilly well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Capture zone analysis of the proposed Virginia City wells</a:t>
            </a:r>
          </a:p>
          <a:p>
            <a:pPr lvl="1"/>
            <a:endParaRPr lang="en-US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B89B41-7EF2-41B2-8BC1-BE9CF8B3B6FF}"/>
              </a:ext>
            </a:extLst>
          </p:cNvPr>
          <p:cNvGrpSpPr/>
          <p:nvPr/>
        </p:nvGrpSpPr>
        <p:grpSpPr>
          <a:xfrm>
            <a:off x="8622287" y="312355"/>
            <a:ext cx="3429036" cy="5864608"/>
            <a:chOff x="4044977" y="242538"/>
            <a:chExt cx="3713563" cy="63512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77DC83-ED80-48EB-9746-2AE2852E9233}"/>
                </a:ext>
              </a:extLst>
            </p:cNvPr>
            <p:cNvSpPr txBox="1"/>
            <p:nvPr/>
          </p:nvSpPr>
          <p:spPr>
            <a:xfrm>
              <a:off x="4277072" y="242538"/>
              <a:ext cx="3158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Figure 2 – Topographic Map of McDonald Valley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516D3D-1A99-4D5A-A9E5-EB4D1910A83B}"/>
                </a:ext>
              </a:extLst>
            </p:cNvPr>
            <p:cNvGrpSpPr/>
            <p:nvPr/>
          </p:nvGrpSpPr>
          <p:grpSpPr>
            <a:xfrm>
              <a:off x="4044977" y="519537"/>
              <a:ext cx="3713563" cy="6074229"/>
              <a:chOff x="3999634" y="503852"/>
              <a:chExt cx="3713563" cy="60742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4771BF6-8F5A-430C-8830-DD1510A5F54D}"/>
                  </a:ext>
                </a:extLst>
              </p:cNvPr>
              <p:cNvGrpSpPr/>
              <p:nvPr/>
            </p:nvGrpSpPr>
            <p:grpSpPr>
              <a:xfrm>
                <a:off x="3999634" y="503852"/>
                <a:ext cx="3713563" cy="6074229"/>
                <a:chOff x="3999634" y="0"/>
                <a:chExt cx="4192732" cy="6858000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1320CD30-DEBB-4C3F-9C39-8F24F5AFB7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634" y="0"/>
                  <a:ext cx="4192732" cy="6858000"/>
                </a:xfrm>
                <a:prstGeom prst="rect">
                  <a:avLst/>
                </a:prstGeom>
              </p:spPr>
            </p:pic>
            <p:sp>
              <p:nvSpPr>
                <p:cNvPr id="11" name="Freeform 4">
                  <a:extLst>
                    <a:ext uri="{FF2B5EF4-FFF2-40B4-BE49-F238E27FC236}">
                      <a16:creationId xmlns:a16="http://schemas.microsoft.com/office/drawing/2014/main" id="{7DB27226-E409-413C-ABA5-88064AAD553E}"/>
                    </a:ext>
                  </a:extLst>
                </p:cNvPr>
                <p:cNvSpPr/>
                <p:nvPr/>
              </p:nvSpPr>
              <p:spPr>
                <a:xfrm>
                  <a:off x="4433888" y="571500"/>
                  <a:ext cx="1114425" cy="2033588"/>
                </a:xfrm>
                <a:custGeom>
                  <a:avLst/>
                  <a:gdLst>
                    <a:gd name="connsiteX0" fmla="*/ 180975 w 1114425"/>
                    <a:gd name="connsiteY0" fmla="*/ 4763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80975 w 1114425"/>
                    <a:gd name="connsiteY84" fmla="*/ 4763 h 2033588"/>
                    <a:gd name="connsiteX0" fmla="*/ 190500 w 1114425"/>
                    <a:gd name="connsiteY0" fmla="*/ 14288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90500 w 1114425"/>
                    <a:gd name="connsiteY84" fmla="*/ 14288 h 2033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1114425" h="2033588">
                      <a:moveTo>
                        <a:pt x="190500" y="14288"/>
                      </a:moveTo>
                      <a:lnTo>
                        <a:pt x="138112" y="57150"/>
                      </a:lnTo>
                      <a:lnTo>
                        <a:pt x="85725" y="123825"/>
                      </a:lnTo>
                      <a:lnTo>
                        <a:pt x="38100" y="200025"/>
                      </a:lnTo>
                      <a:lnTo>
                        <a:pt x="23812" y="266700"/>
                      </a:lnTo>
                      <a:lnTo>
                        <a:pt x="14287" y="342900"/>
                      </a:lnTo>
                      <a:lnTo>
                        <a:pt x="14287" y="433388"/>
                      </a:lnTo>
                      <a:lnTo>
                        <a:pt x="4762" y="509588"/>
                      </a:lnTo>
                      <a:lnTo>
                        <a:pt x="0" y="561975"/>
                      </a:lnTo>
                      <a:lnTo>
                        <a:pt x="0" y="633413"/>
                      </a:lnTo>
                      <a:lnTo>
                        <a:pt x="4762" y="723900"/>
                      </a:lnTo>
                      <a:lnTo>
                        <a:pt x="9525" y="781050"/>
                      </a:lnTo>
                      <a:lnTo>
                        <a:pt x="14287" y="847725"/>
                      </a:lnTo>
                      <a:lnTo>
                        <a:pt x="19050" y="895350"/>
                      </a:lnTo>
                      <a:lnTo>
                        <a:pt x="23812" y="938213"/>
                      </a:lnTo>
                      <a:lnTo>
                        <a:pt x="47625" y="995363"/>
                      </a:lnTo>
                      <a:lnTo>
                        <a:pt x="66675" y="1047750"/>
                      </a:lnTo>
                      <a:lnTo>
                        <a:pt x="95250" y="1114425"/>
                      </a:lnTo>
                      <a:lnTo>
                        <a:pt x="119062" y="1166813"/>
                      </a:lnTo>
                      <a:lnTo>
                        <a:pt x="147637" y="1214438"/>
                      </a:lnTo>
                      <a:lnTo>
                        <a:pt x="171450" y="1262063"/>
                      </a:lnTo>
                      <a:lnTo>
                        <a:pt x="195262" y="1304925"/>
                      </a:lnTo>
                      <a:lnTo>
                        <a:pt x="214312" y="1328738"/>
                      </a:lnTo>
                      <a:lnTo>
                        <a:pt x="238125" y="1362075"/>
                      </a:lnTo>
                      <a:lnTo>
                        <a:pt x="257175" y="1395413"/>
                      </a:lnTo>
                      <a:lnTo>
                        <a:pt x="280987" y="1433513"/>
                      </a:lnTo>
                      <a:lnTo>
                        <a:pt x="295275" y="1485900"/>
                      </a:lnTo>
                      <a:lnTo>
                        <a:pt x="304800" y="1528763"/>
                      </a:lnTo>
                      <a:lnTo>
                        <a:pt x="323850" y="1590675"/>
                      </a:lnTo>
                      <a:lnTo>
                        <a:pt x="338137" y="1666875"/>
                      </a:lnTo>
                      <a:lnTo>
                        <a:pt x="352425" y="1733550"/>
                      </a:lnTo>
                      <a:lnTo>
                        <a:pt x="366712" y="1790700"/>
                      </a:lnTo>
                      <a:lnTo>
                        <a:pt x="385762" y="1838325"/>
                      </a:lnTo>
                      <a:lnTo>
                        <a:pt x="395287" y="1881188"/>
                      </a:lnTo>
                      <a:lnTo>
                        <a:pt x="419100" y="1933575"/>
                      </a:lnTo>
                      <a:lnTo>
                        <a:pt x="457200" y="1976438"/>
                      </a:lnTo>
                      <a:lnTo>
                        <a:pt x="490537" y="2005013"/>
                      </a:lnTo>
                      <a:lnTo>
                        <a:pt x="542925" y="2019300"/>
                      </a:lnTo>
                      <a:lnTo>
                        <a:pt x="595312" y="2024063"/>
                      </a:lnTo>
                      <a:lnTo>
                        <a:pt x="666750" y="2033588"/>
                      </a:lnTo>
                      <a:lnTo>
                        <a:pt x="762000" y="2033588"/>
                      </a:lnTo>
                      <a:lnTo>
                        <a:pt x="838200" y="2024063"/>
                      </a:lnTo>
                      <a:lnTo>
                        <a:pt x="914400" y="2019300"/>
                      </a:lnTo>
                      <a:lnTo>
                        <a:pt x="971550" y="2009775"/>
                      </a:lnTo>
                      <a:lnTo>
                        <a:pt x="1014412" y="2000250"/>
                      </a:lnTo>
                      <a:lnTo>
                        <a:pt x="1047750" y="1981200"/>
                      </a:lnTo>
                      <a:lnTo>
                        <a:pt x="1062037" y="1952625"/>
                      </a:lnTo>
                      <a:lnTo>
                        <a:pt x="1076325" y="1914525"/>
                      </a:lnTo>
                      <a:lnTo>
                        <a:pt x="1090612" y="1862138"/>
                      </a:lnTo>
                      <a:lnTo>
                        <a:pt x="1100137" y="1809750"/>
                      </a:lnTo>
                      <a:lnTo>
                        <a:pt x="1104900" y="1743075"/>
                      </a:lnTo>
                      <a:lnTo>
                        <a:pt x="1114425" y="1685925"/>
                      </a:lnTo>
                      <a:lnTo>
                        <a:pt x="1114425" y="1609725"/>
                      </a:lnTo>
                      <a:lnTo>
                        <a:pt x="1114425" y="1552575"/>
                      </a:lnTo>
                      <a:lnTo>
                        <a:pt x="1109662" y="1490663"/>
                      </a:lnTo>
                      <a:lnTo>
                        <a:pt x="1104900" y="1443038"/>
                      </a:lnTo>
                      <a:lnTo>
                        <a:pt x="1076325" y="1381125"/>
                      </a:lnTo>
                      <a:lnTo>
                        <a:pt x="1042987" y="1300163"/>
                      </a:lnTo>
                      <a:lnTo>
                        <a:pt x="1009650" y="1223963"/>
                      </a:lnTo>
                      <a:lnTo>
                        <a:pt x="981075" y="1152525"/>
                      </a:lnTo>
                      <a:lnTo>
                        <a:pt x="947737" y="1085850"/>
                      </a:lnTo>
                      <a:lnTo>
                        <a:pt x="914400" y="1014413"/>
                      </a:lnTo>
                      <a:lnTo>
                        <a:pt x="885825" y="962025"/>
                      </a:lnTo>
                      <a:lnTo>
                        <a:pt x="866775" y="909638"/>
                      </a:lnTo>
                      <a:lnTo>
                        <a:pt x="838200" y="866775"/>
                      </a:lnTo>
                      <a:lnTo>
                        <a:pt x="814387" y="823913"/>
                      </a:lnTo>
                      <a:lnTo>
                        <a:pt x="795337" y="762000"/>
                      </a:lnTo>
                      <a:lnTo>
                        <a:pt x="795337" y="685800"/>
                      </a:lnTo>
                      <a:lnTo>
                        <a:pt x="790575" y="585788"/>
                      </a:lnTo>
                      <a:lnTo>
                        <a:pt x="790575" y="495300"/>
                      </a:lnTo>
                      <a:lnTo>
                        <a:pt x="785812" y="395288"/>
                      </a:lnTo>
                      <a:lnTo>
                        <a:pt x="790575" y="323850"/>
                      </a:lnTo>
                      <a:lnTo>
                        <a:pt x="795337" y="228600"/>
                      </a:lnTo>
                      <a:lnTo>
                        <a:pt x="790575" y="161925"/>
                      </a:lnTo>
                      <a:lnTo>
                        <a:pt x="785812" y="104775"/>
                      </a:lnTo>
                      <a:lnTo>
                        <a:pt x="762000" y="66675"/>
                      </a:lnTo>
                      <a:lnTo>
                        <a:pt x="733425" y="42863"/>
                      </a:lnTo>
                      <a:lnTo>
                        <a:pt x="685800" y="23813"/>
                      </a:lnTo>
                      <a:lnTo>
                        <a:pt x="633412" y="9525"/>
                      </a:lnTo>
                      <a:lnTo>
                        <a:pt x="566737" y="4763"/>
                      </a:lnTo>
                      <a:lnTo>
                        <a:pt x="476250" y="0"/>
                      </a:lnTo>
                      <a:lnTo>
                        <a:pt x="395287" y="4763"/>
                      </a:lnTo>
                      <a:lnTo>
                        <a:pt x="333375" y="4763"/>
                      </a:lnTo>
                      <a:lnTo>
                        <a:pt x="271462" y="4763"/>
                      </a:lnTo>
                      <a:lnTo>
                        <a:pt x="190500" y="142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6F92E03-C04A-48F2-9CCF-719B4DDB9F53}"/>
                    </a:ext>
                  </a:extLst>
                </p:cNvPr>
                <p:cNvSpPr txBox="1"/>
                <p:nvPr/>
              </p:nvSpPr>
              <p:spPr>
                <a:xfrm>
                  <a:off x="4548188" y="1057849"/>
                  <a:ext cx="4940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Lake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28D59B6-81CE-4AC8-A290-B6E9C8E754C4}"/>
                    </a:ext>
                  </a:extLst>
                </p:cNvPr>
                <p:cNvSpPr txBox="1"/>
                <p:nvPr/>
              </p:nvSpPr>
              <p:spPr>
                <a:xfrm>
                  <a:off x="4410783" y="1267211"/>
                  <a:ext cx="7922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Harbaugh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D11A4AA-4175-45DB-8C9B-B301CDB41B4A}"/>
                    </a:ext>
                  </a:extLst>
                </p:cNvPr>
                <p:cNvSpPr/>
                <p:nvPr/>
              </p:nvSpPr>
              <p:spPr>
                <a:xfrm>
                  <a:off x="5029200" y="3609975"/>
                  <a:ext cx="276225" cy="30956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9E203BA-AC9F-4974-ACB1-EF9D4FFC5937}"/>
                    </a:ext>
                  </a:extLst>
                </p:cNvPr>
                <p:cNvSpPr/>
                <p:nvPr/>
              </p:nvSpPr>
              <p:spPr>
                <a:xfrm>
                  <a:off x="5564982" y="2124075"/>
                  <a:ext cx="57150" cy="10001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661044C-EBBD-4DDD-98B4-64F82CB5FE5B}"/>
                    </a:ext>
                  </a:extLst>
                </p:cNvPr>
                <p:cNvSpPr/>
                <p:nvPr/>
              </p:nvSpPr>
              <p:spPr>
                <a:xfrm>
                  <a:off x="7605712" y="1716048"/>
                  <a:ext cx="142875" cy="1413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EA688C1-ABDB-4CD4-88E1-7797F7B9D4AE}"/>
                    </a:ext>
                  </a:extLst>
                </p:cNvPr>
                <p:cNvCxnSpPr/>
                <p:nvPr/>
              </p:nvCxnSpPr>
              <p:spPr>
                <a:xfrm>
                  <a:off x="5476875" y="3557588"/>
                  <a:ext cx="0" cy="279558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BD40DAA-036B-4484-9362-7C71C7987FB5}"/>
                    </a:ext>
                  </a:extLst>
                </p:cNvPr>
                <p:cNvSpPr/>
                <p:nvPr/>
              </p:nvSpPr>
              <p:spPr>
                <a:xfrm>
                  <a:off x="6162675" y="442913"/>
                  <a:ext cx="557213" cy="59531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88D03-458E-4BEF-831A-2D714B6AB52A}"/>
                  </a:ext>
                </a:extLst>
              </p:cNvPr>
              <p:cNvSpPr txBox="1"/>
              <p:nvPr/>
            </p:nvSpPr>
            <p:spPr>
              <a:xfrm>
                <a:off x="4612144" y="2171497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 &amp; H Lounge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97AF13-C471-4E17-8CB7-738B0464552A}"/>
                  </a:ext>
                </a:extLst>
              </p:cNvPr>
              <p:cNvCxnSpPr>
                <a:endCxn id="11" idx="52"/>
              </p:cNvCxnSpPr>
              <p:nvPr/>
            </p:nvCxnSpPr>
            <p:spPr>
              <a:xfrm>
                <a:off x="5156191" y="2377425"/>
                <a:ext cx="215130" cy="583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900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4641-F1F0-4F8C-A510-420E59B1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McDonald Valley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DBA8-3207-41A6-A225-0C21522BA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8" y="1825625"/>
            <a:ext cx="6377688" cy="4351338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Contains unconsolidated valley-fill alluvium (sands/gravels)</a:t>
            </a:r>
          </a:p>
          <a:p>
            <a:r>
              <a:rPr lang="en-US" sz="3600" dirty="0">
                <a:solidFill>
                  <a:schemeClr val="bg1"/>
                </a:solidFill>
              </a:rPr>
              <a:t>No hydraulic tests but estimated K ranges from 10-500 ft/day</a:t>
            </a:r>
          </a:p>
          <a:p>
            <a:r>
              <a:rPr lang="en-US" sz="3600" dirty="0">
                <a:solidFill>
                  <a:schemeClr val="bg1"/>
                </a:solidFill>
              </a:rPr>
              <a:t>Low permeability lake clay in some boreholes</a:t>
            </a:r>
          </a:p>
          <a:p>
            <a:r>
              <a:rPr lang="en-US" sz="3600" dirty="0">
                <a:solidFill>
                  <a:schemeClr val="bg1"/>
                </a:solidFill>
              </a:rPr>
              <a:t>Valley has 17 existing observations wells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B6A17-80D7-4BE0-963E-D445B39B6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430" y="0"/>
            <a:ext cx="5285570" cy="68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8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4641-F1F0-4F8C-A510-420E59B1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McDonald Valley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DBA8-3207-41A6-A225-0C21522BA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825625"/>
            <a:ext cx="878956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No significant seasonal or short-term fluctuations in conditions</a:t>
            </a:r>
          </a:p>
          <a:p>
            <a:r>
              <a:rPr lang="en-US" sz="3600" dirty="0">
                <a:solidFill>
                  <a:schemeClr val="bg1"/>
                </a:solidFill>
              </a:rPr>
              <a:t>Mean annual precipitation of 36 in/year</a:t>
            </a:r>
          </a:p>
          <a:p>
            <a:r>
              <a:rPr lang="en-US" sz="3600" dirty="0">
                <a:solidFill>
                  <a:schemeClr val="bg1"/>
                </a:solidFill>
              </a:rPr>
              <a:t>No surface-water inflow</a:t>
            </a:r>
          </a:p>
          <a:p>
            <a:r>
              <a:rPr lang="en-US" sz="3600" dirty="0">
                <a:solidFill>
                  <a:schemeClr val="bg1"/>
                </a:solidFill>
              </a:rPr>
              <a:t>Straight River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Stage at end of valley = 0 ft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Gradient is 0.0002 ft/ft </a:t>
            </a: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 1.8 ft at headwaters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100 ft wide and 1 ft deep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Stream gages at end of valley and Pollock’s Ford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949D14-82E1-4972-94C9-600B16B048CE}"/>
              </a:ext>
            </a:extLst>
          </p:cNvPr>
          <p:cNvGrpSpPr/>
          <p:nvPr/>
        </p:nvGrpSpPr>
        <p:grpSpPr>
          <a:xfrm>
            <a:off x="8622287" y="312355"/>
            <a:ext cx="3429036" cy="5864608"/>
            <a:chOff x="4044977" y="242538"/>
            <a:chExt cx="3713563" cy="63512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B12AD3-7572-466D-B72F-7A487673309F}"/>
                </a:ext>
              </a:extLst>
            </p:cNvPr>
            <p:cNvSpPr txBox="1"/>
            <p:nvPr/>
          </p:nvSpPr>
          <p:spPr>
            <a:xfrm>
              <a:off x="4277072" y="242538"/>
              <a:ext cx="3158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Figure 2 – Topographic Map of McDonald Valley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570D2C-3F0A-4DC1-BC10-D94E65FE6D90}"/>
                </a:ext>
              </a:extLst>
            </p:cNvPr>
            <p:cNvGrpSpPr/>
            <p:nvPr/>
          </p:nvGrpSpPr>
          <p:grpSpPr>
            <a:xfrm>
              <a:off x="4044977" y="519537"/>
              <a:ext cx="3713563" cy="6074229"/>
              <a:chOff x="3999634" y="503852"/>
              <a:chExt cx="3713563" cy="60742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EC4086F-9430-4A16-9838-6C7C3E6F6347}"/>
                  </a:ext>
                </a:extLst>
              </p:cNvPr>
              <p:cNvGrpSpPr/>
              <p:nvPr/>
            </p:nvGrpSpPr>
            <p:grpSpPr>
              <a:xfrm>
                <a:off x="3999634" y="503852"/>
                <a:ext cx="3713563" cy="6074229"/>
                <a:chOff x="3999634" y="0"/>
                <a:chExt cx="4192732" cy="6858000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7BD06445-9321-43C1-94D5-E72B922E5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634" y="0"/>
                  <a:ext cx="4192732" cy="6858000"/>
                </a:xfrm>
                <a:prstGeom prst="rect">
                  <a:avLst/>
                </a:prstGeom>
              </p:spPr>
            </p:pic>
            <p:sp>
              <p:nvSpPr>
                <p:cNvPr id="11" name="Freeform 4">
                  <a:extLst>
                    <a:ext uri="{FF2B5EF4-FFF2-40B4-BE49-F238E27FC236}">
                      <a16:creationId xmlns:a16="http://schemas.microsoft.com/office/drawing/2014/main" id="{69741FA2-866B-41AC-BB1E-F8A83003B292}"/>
                    </a:ext>
                  </a:extLst>
                </p:cNvPr>
                <p:cNvSpPr/>
                <p:nvPr/>
              </p:nvSpPr>
              <p:spPr>
                <a:xfrm>
                  <a:off x="4433888" y="571500"/>
                  <a:ext cx="1114425" cy="2033588"/>
                </a:xfrm>
                <a:custGeom>
                  <a:avLst/>
                  <a:gdLst>
                    <a:gd name="connsiteX0" fmla="*/ 180975 w 1114425"/>
                    <a:gd name="connsiteY0" fmla="*/ 4763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80975 w 1114425"/>
                    <a:gd name="connsiteY84" fmla="*/ 4763 h 2033588"/>
                    <a:gd name="connsiteX0" fmla="*/ 190500 w 1114425"/>
                    <a:gd name="connsiteY0" fmla="*/ 14288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90500 w 1114425"/>
                    <a:gd name="connsiteY84" fmla="*/ 14288 h 2033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1114425" h="2033588">
                      <a:moveTo>
                        <a:pt x="190500" y="14288"/>
                      </a:moveTo>
                      <a:lnTo>
                        <a:pt x="138112" y="57150"/>
                      </a:lnTo>
                      <a:lnTo>
                        <a:pt x="85725" y="123825"/>
                      </a:lnTo>
                      <a:lnTo>
                        <a:pt x="38100" y="200025"/>
                      </a:lnTo>
                      <a:lnTo>
                        <a:pt x="23812" y="266700"/>
                      </a:lnTo>
                      <a:lnTo>
                        <a:pt x="14287" y="342900"/>
                      </a:lnTo>
                      <a:lnTo>
                        <a:pt x="14287" y="433388"/>
                      </a:lnTo>
                      <a:lnTo>
                        <a:pt x="4762" y="509588"/>
                      </a:lnTo>
                      <a:lnTo>
                        <a:pt x="0" y="561975"/>
                      </a:lnTo>
                      <a:lnTo>
                        <a:pt x="0" y="633413"/>
                      </a:lnTo>
                      <a:lnTo>
                        <a:pt x="4762" y="723900"/>
                      </a:lnTo>
                      <a:lnTo>
                        <a:pt x="9525" y="781050"/>
                      </a:lnTo>
                      <a:lnTo>
                        <a:pt x="14287" y="847725"/>
                      </a:lnTo>
                      <a:lnTo>
                        <a:pt x="19050" y="895350"/>
                      </a:lnTo>
                      <a:lnTo>
                        <a:pt x="23812" y="938213"/>
                      </a:lnTo>
                      <a:lnTo>
                        <a:pt x="47625" y="995363"/>
                      </a:lnTo>
                      <a:lnTo>
                        <a:pt x="66675" y="1047750"/>
                      </a:lnTo>
                      <a:lnTo>
                        <a:pt x="95250" y="1114425"/>
                      </a:lnTo>
                      <a:lnTo>
                        <a:pt x="119062" y="1166813"/>
                      </a:lnTo>
                      <a:lnTo>
                        <a:pt x="147637" y="1214438"/>
                      </a:lnTo>
                      <a:lnTo>
                        <a:pt x="171450" y="1262063"/>
                      </a:lnTo>
                      <a:lnTo>
                        <a:pt x="195262" y="1304925"/>
                      </a:lnTo>
                      <a:lnTo>
                        <a:pt x="214312" y="1328738"/>
                      </a:lnTo>
                      <a:lnTo>
                        <a:pt x="238125" y="1362075"/>
                      </a:lnTo>
                      <a:lnTo>
                        <a:pt x="257175" y="1395413"/>
                      </a:lnTo>
                      <a:lnTo>
                        <a:pt x="280987" y="1433513"/>
                      </a:lnTo>
                      <a:lnTo>
                        <a:pt x="295275" y="1485900"/>
                      </a:lnTo>
                      <a:lnTo>
                        <a:pt x="304800" y="1528763"/>
                      </a:lnTo>
                      <a:lnTo>
                        <a:pt x="323850" y="1590675"/>
                      </a:lnTo>
                      <a:lnTo>
                        <a:pt x="338137" y="1666875"/>
                      </a:lnTo>
                      <a:lnTo>
                        <a:pt x="352425" y="1733550"/>
                      </a:lnTo>
                      <a:lnTo>
                        <a:pt x="366712" y="1790700"/>
                      </a:lnTo>
                      <a:lnTo>
                        <a:pt x="385762" y="1838325"/>
                      </a:lnTo>
                      <a:lnTo>
                        <a:pt x="395287" y="1881188"/>
                      </a:lnTo>
                      <a:lnTo>
                        <a:pt x="419100" y="1933575"/>
                      </a:lnTo>
                      <a:lnTo>
                        <a:pt x="457200" y="1976438"/>
                      </a:lnTo>
                      <a:lnTo>
                        <a:pt x="490537" y="2005013"/>
                      </a:lnTo>
                      <a:lnTo>
                        <a:pt x="542925" y="2019300"/>
                      </a:lnTo>
                      <a:lnTo>
                        <a:pt x="595312" y="2024063"/>
                      </a:lnTo>
                      <a:lnTo>
                        <a:pt x="666750" y="2033588"/>
                      </a:lnTo>
                      <a:lnTo>
                        <a:pt x="762000" y="2033588"/>
                      </a:lnTo>
                      <a:lnTo>
                        <a:pt x="838200" y="2024063"/>
                      </a:lnTo>
                      <a:lnTo>
                        <a:pt x="914400" y="2019300"/>
                      </a:lnTo>
                      <a:lnTo>
                        <a:pt x="971550" y="2009775"/>
                      </a:lnTo>
                      <a:lnTo>
                        <a:pt x="1014412" y="2000250"/>
                      </a:lnTo>
                      <a:lnTo>
                        <a:pt x="1047750" y="1981200"/>
                      </a:lnTo>
                      <a:lnTo>
                        <a:pt x="1062037" y="1952625"/>
                      </a:lnTo>
                      <a:lnTo>
                        <a:pt x="1076325" y="1914525"/>
                      </a:lnTo>
                      <a:lnTo>
                        <a:pt x="1090612" y="1862138"/>
                      </a:lnTo>
                      <a:lnTo>
                        <a:pt x="1100137" y="1809750"/>
                      </a:lnTo>
                      <a:lnTo>
                        <a:pt x="1104900" y="1743075"/>
                      </a:lnTo>
                      <a:lnTo>
                        <a:pt x="1114425" y="1685925"/>
                      </a:lnTo>
                      <a:lnTo>
                        <a:pt x="1114425" y="1609725"/>
                      </a:lnTo>
                      <a:lnTo>
                        <a:pt x="1114425" y="1552575"/>
                      </a:lnTo>
                      <a:lnTo>
                        <a:pt x="1109662" y="1490663"/>
                      </a:lnTo>
                      <a:lnTo>
                        <a:pt x="1104900" y="1443038"/>
                      </a:lnTo>
                      <a:lnTo>
                        <a:pt x="1076325" y="1381125"/>
                      </a:lnTo>
                      <a:lnTo>
                        <a:pt x="1042987" y="1300163"/>
                      </a:lnTo>
                      <a:lnTo>
                        <a:pt x="1009650" y="1223963"/>
                      </a:lnTo>
                      <a:lnTo>
                        <a:pt x="981075" y="1152525"/>
                      </a:lnTo>
                      <a:lnTo>
                        <a:pt x="947737" y="1085850"/>
                      </a:lnTo>
                      <a:lnTo>
                        <a:pt x="914400" y="1014413"/>
                      </a:lnTo>
                      <a:lnTo>
                        <a:pt x="885825" y="962025"/>
                      </a:lnTo>
                      <a:lnTo>
                        <a:pt x="866775" y="909638"/>
                      </a:lnTo>
                      <a:lnTo>
                        <a:pt x="838200" y="866775"/>
                      </a:lnTo>
                      <a:lnTo>
                        <a:pt x="814387" y="823913"/>
                      </a:lnTo>
                      <a:lnTo>
                        <a:pt x="795337" y="762000"/>
                      </a:lnTo>
                      <a:lnTo>
                        <a:pt x="795337" y="685800"/>
                      </a:lnTo>
                      <a:lnTo>
                        <a:pt x="790575" y="585788"/>
                      </a:lnTo>
                      <a:lnTo>
                        <a:pt x="790575" y="495300"/>
                      </a:lnTo>
                      <a:lnTo>
                        <a:pt x="785812" y="395288"/>
                      </a:lnTo>
                      <a:lnTo>
                        <a:pt x="790575" y="323850"/>
                      </a:lnTo>
                      <a:lnTo>
                        <a:pt x="795337" y="228600"/>
                      </a:lnTo>
                      <a:lnTo>
                        <a:pt x="790575" y="161925"/>
                      </a:lnTo>
                      <a:lnTo>
                        <a:pt x="785812" y="104775"/>
                      </a:lnTo>
                      <a:lnTo>
                        <a:pt x="762000" y="66675"/>
                      </a:lnTo>
                      <a:lnTo>
                        <a:pt x="733425" y="42863"/>
                      </a:lnTo>
                      <a:lnTo>
                        <a:pt x="685800" y="23813"/>
                      </a:lnTo>
                      <a:lnTo>
                        <a:pt x="633412" y="9525"/>
                      </a:lnTo>
                      <a:lnTo>
                        <a:pt x="566737" y="4763"/>
                      </a:lnTo>
                      <a:lnTo>
                        <a:pt x="476250" y="0"/>
                      </a:lnTo>
                      <a:lnTo>
                        <a:pt x="395287" y="4763"/>
                      </a:lnTo>
                      <a:lnTo>
                        <a:pt x="333375" y="4763"/>
                      </a:lnTo>
                      <a:lnTo>
                        <a:pt x="271462" y="4763"/>
                      </a:lnTo>
                      <a:lnTo>
                        <a:pt x="190500" y="142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C77829-536E-4E58-BE4F-9EE9B6D8F1AF}"/>
                    </a:ext>
                  </a:extLst>
                </p:cNvPr>
                <p:cNvSpPr txBox="1"/>
                <p:nvPr/>
              </p:nvSpPr>
              <p:spPr>
                <a:xfrm>
                  <a:off x="4548188" y="1057849"/>
                  <a:ext cx="4940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Lake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238782B-B6E4-4838-9545-FF1F5C8FD497}"/>
                    </a:ext>
                  </a:extLst>
                </p:cNvPr>
                <p:cNvSpPr txBox="1"/>
                <p:nvPr/>
              </p:nvSpPr>
              <p:spPr>
                <a:xfrm>
                  <a:off x="4410783" y="1267211"/>
                  <a:ext cx="7922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Harbaugh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3967BAF-9BFA-44E0-BC33-5798159F90BF}"/>
                    </a:ext>
                  </a:extLst>
                </p:cNvPr>
                <p:cNvSpPr/>
                <p:nvPr/>
              </p:nvSpPr>
              <p:spPr>
                <a:xfrm>
                  <a:off x="5029200" y="3609975"/>
                  <a:ext cx="276225" cy="30956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662450A-FFC3-4FE5-980A-1D1F74E779E8}"/>
                    </a:ext>
                  </a:extLst>
                </p:cNvPr>
                <p:cNvSpPr/>
                <p:nvPr/>
              </p:nvSpPr>
              <p:spPr>
                <a:xfrm>
                  <a:off x="5564982" y="2124075"/>
                  <a:ext cx="57150" cy="10001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7E4B069-BCC7-4813-A38D-4E84CCB5C38D}"/>
                    </a:ext>
                  </a:extLst>
                </p:cNvPr>
                <p:cNvSpPr/>
                <p:nvPr/>
              </p:nvSpPr>
              <p:spPr>
                <a:xfrm>
                  <a:off x="7605712" y="1716048"/>
                  <a:ext cx="142875" cy="1413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1ED234E-E2B2-4EDB-9559-177498D81F31}"/>
                    </a:ext>
                  </a:extLst>
                </p:cNvPr>
                <p:cNvCxnSpPr/>
                <p:nvPr/>
              </p:nvCxnSpPr>
              <p:spPr>
                <a:xfrm>
                  <a:off x="5476875" y="3557588"/>
                  <a:ext cx="0" cy="279558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2913E3A-FB78-4850-AA6D-05D006E35E79}"/>
                    </a:ext>
                  </a:extLst>
                </p:cNvPr>
                <p:cNvSpPr/>
                <p:nvPr/>
              </p:nvSpPr>
              <p:spPr>
                <a:xfrm>
                  <a:off x="6162675" y="442913"/>
                  <a:ext cx="557213" cy="59531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E0051-9D06-4DA2-A28B-CC1A47A48DAB}"/>
                  </a:ext>
                </a:extLst>
              </p:cNvPr>
              <p:cNvSpPr txBox="1"/>
              <p:nvPr/>
            </p:nvSpPr>
            <p:spPr>
              <a:xfrm>
                <a:off x="4612144" y="2171497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 &amp; H Lounge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81C017F-2D80-4BD2-A484-7F8A44AB3078}"/>
                  </a:ext>
                </a:extLst>
              </p:cNvPr>
              <p:cNvCxnSpPr>
                <a:endCxn id="11" idx="52"/>
              </p:cNvCxnSpPr>
              <p:nvPr/>
            </p:nvCxnSpPr>
            <p:spPr>
              <a:xfrm>
                <a:off x="5156191" y="2377425"/>
                <a:ext cx="215130" cy="583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081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4641-F1F0-4F8C-A510-420E59B1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McDonald Valley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DBA8-3207-41A6-A225-0C21522BA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825625"/>
            <a:ext cx="11816861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Lake Harbaugh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Stage = 11 ft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Area of the lake = 1.625 x 10</a:t>
            </a:r>
            <a:r>
              <a:rPr lang="en-US" sz="2800" baseline="30000" dirty="0">
                <a:solidFill>
                  <a:schemeClr val="bg1"/>
                </a:solidFill>
                <a:sym typeface="Wingdings" panose="05000000000000000000" pitchFamily="2" charset="2"/>
              </a:rPr>
              <a:t>7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ft</a:t>
            </a:r>
            <a:r>
              <a:rPr lang="en-US" sz="2800" baseline="30000" dirty="0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Lake Evaporation = 27 in/year (2.25 ft/year)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Precipitation = 36 in/year (3 ft/year)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No surface-water inflow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Steep sloping shore  uniform depth of 16 ft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Sandy bottom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07CD9D-7D6B-4F3B-B44A-F2A90C7D2297}"/>
              </a:ext>
            </a:extLst>
          </p:cNvPr>
          <p:cNvGrpSpPr/>
          <p:nvPr/>
        </p:nvGrpSpPr>
        <p:grpSpPr>
          <a:xfrm>
            <a:off x="7873340" y="95003"/>
            <a:ext cx="3963103" cy="6134730"/>
            <a:chOff x="4044977" y="242538"/>
            <a:chExt cx="3713563" cy="63512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EBA420-30A3-49DD-A083-AAF24F28AA24}"/>
                </a:ext>
              </a:extLst>
            </p:cNvPr>
            <p:cNvSpPr txBox="1"/>
            <p:nvPr/>
          </p:nvSpPr>
          <p:spPr>
            <a:xfrm>
              <a:off x="4277072" y="242538"/>
              <a:ext cx="3158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Figure 2 – Topographic Map of McDonald Valley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28A12B-B090-4CC9-9238-2353AA25BFB1}"/>
                </a:ext>
              </a:extLst>
            </p:cNvPr>
            <p:cNvGrpSpPr/>
            <p:nvPr/>
          </p:nvGrpSpPr>
          <p:grpSpPr>
            <a:xfrm>
              <a:off x="4044977" y="519537"/>
              <a:ext cx="3713563" cy="6074229"/>
              <a:chOff x="3999634" y="503852"/>
              <a:chExt cx="3713563" cy="60742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DAB72F0-5A08-48F9-B838-727A46B75148}"/>
                  </a:ext>
                </a:extLst>
              </p:cNvPr>
              <p:cNvGrpSpPr/>
              <p:nvPr/>
            </p:nvGrpSpPr>
            <p:grpSpPr>
              <a:xfrm>
                <a:off x="3999634" y="503852"/>
                <a:ext cx="3713563" cy="6074229"/>
                <a:chOff x="3999634" y="0"/>
                <a:chExt cx="4192732" cy="6858000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543A2065-CD37-461D-BB5C-613381E6B4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634" y="0"/>
                  <a:ext cx="4192732" cy="6858000"/>
                </a:xfrm>
                <a:prstGeom prst="rect">
                  <a:avLst/>
                </a:prstGeom>
              </p:spPr>
            </p:pic>
            <p:sp>
              <p:nvSpPr>
                <p:cNvPr id="11" name="Freeform 4">
                  <a:extLst>
                    <a:ext uri="{FF2B5EF4-FFF2-40B4-BE49-F238E27FC236}">
                      <a16:creationId xmlns:a16="http://schemas.microsoft.com/office/drawing/2014/main" id="{44D8CD00-930F-4652-826B-94274E5C35C4}"/>
                    </a:ext>
                  </a:extLst>
                </p:cNvPr>
                <p:cNvSpPr/>
                <p:nvPr/>
              </p:nvSpPr>
              <p:spPr>
                <a:xfrm>
                  <a:off x="4433888" y="571500"/>
                  <a:ext cx="1114425" cy="2033588"/>
                </a:xfrm>
                <a:custGeom>
                  <a:avLst/>
                  <a:gdLst>
                    <a:gd name="connsiteX0" fmla="*/ 180975 w 1114425"/>
                    <a:gd name="connsiteY0" fmla="*/ 4763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80975 w 1114425"/>
                    <a:gd name="connsiteY84" fmla="*/ 4763 h 2033588"/>
                    <a:gd name="connsiteX0" fmla="*/ 190500 w 1114425"/>
                    <a:gd name="connsiteY0" fmla="*/ 14288 h 2033588"/>
                    <a:gd name="connsiteX1" fmla="*/ 138112 w 1114425"/>
                    <a:gd name="connsiteY1" fmla="*/ 57150 h 2033588"/>
                    <a:gd name="connsiteX2" fmla="*/ 85725 w 1114425"/>
                    <a:gd name="connsiteY2" fmla="*/ 123825 h 2033588"/>
                    <a:gd name="connsiteX3" fmla="*/ 38100 w 1114425"/>
                    <a:gd name="connsiteY3" fmla="*/ 200025 h 2033588"/>
                    <a:gd name="connsiteX4" fmla="*/ 23812 w 1114425"/>
                    <a:gd name="connsiteY4" fmla="*/ 266700 h 2033588"/>
                    <a:gd name="connsiteX5" fmla="*/ 14287 w 1114425"/>
                    <a:gd name="connsiteY5" fmla="*/ 342900 h 2033588"/>
                    <a:gd name="connsiteX6" fmla="*/ 14287 w 1114425"/>
                    <a:gd name="connsiteY6" fmla="*/ 433388 h 2033588"/>
                    <a:gd name="connsiteX7" fmla="*/ 4762 w 1114425"/>
                    <a:gd name="connsiteY7" fmla="*/ 509588 h 2033588"/>
                    <a:gd name="connsiteX8" fmla="*/ 0 w 1114425"/>
                    <a:gd name="connsiteY8" fmla="*/ 561975 h 2033588"/>
                    <a:gd name="connsiteX9" fmla="*/ 0 w 1114425"/>
                    <a:gd name="connsiteY9" fmla="*/ 633413 h 2033588"/>
                    <a:gd name="connsiteX10" fmla="*/ 4762 w 1114425"/>
                    <a:gd name="connsiteY10" fmla="*/ 723900 h 2033588"/>
                    <a:gd name="connsiteX11" fmla="*/ 9525 w 1114425"/>
                    <a:gd name="connsiteY11" fmla="*/ 781050 h 2033588"/>
                    <a:gd name="connsiteX12" fmla="*/ 14287 w 1114425"/>
                    <a:gd name="connsiteY12" fmla="*/ 847725 h 2033588"/>
                    <a:gd name="connsiteX13" fmla="*/ 19050 w 1114425"/>
                    <a:gd name="connsiteY13" fmla="*/ 895350 h 2033588"/>
                    <a:gd name="connsiteX14" fmla="*/ 23812 w 1114425"/>
                    <a:gd name="connsiteY14" fmla="*/ 938213 h 2033588"/>
                    <a:gd name="connsiteX15" fmla="*/ 47625 w 1114425"/>
                    <a:gd name="connsiteY15" fmla="*/ 995363 h 2033588"/>
                    <a:gd name="connsiteX16" fmla="*/ 66675 w 1114425"/>
                    <a:gd name="connsiteY16" fmla="*/ 1047750 h 2033588"/>
                    <a:gd name="connsiteX17" fmla="*/ 95250 w 1114425"/>
                    <a:gd name="connsiteY17" fmla="*/ 1114425 h 2033588"/>
                    <a:gd name="connsiteX18" fmla="*/ 119062 w 1114425"/>
                    <a:gd name="connsiteY18" fmla="*/ 1166813 h 2033588"/>
                    <a:gd name="connsiteX19" fmla="*/ 147637 w 1114425"/>
                    <a:gd name="connsiteY19" fmla="*/ 1214438 h 2033588"/>
                    <a:gd name="connsiteX20" fmla="*/ 171450 w 1114425"/>
                    <a:gd name="connsiteY20" fmla="*/ 1262063 h 2033588"/>
                    <a:gd name="connsiteX21" fmla="*/ 195262 w 1114425"/>
                    <a:gd name="connsiteY21" fmla="*/ 1304925 h 2033588"/>
                    <a:gd name="connsiteX22" fmla="*/ 214312 w 1114425"/>
                    <a:gd name="connsiteY22" fmla="*/ 1328738 h 2033588"/>
                    <a:gd name="connsiteX23" fmla="*/ 238125 w 1114425"/>
                    <a:gd name="connsiteY23" fmla="*/ 1362075 h 2033588"/>
                    <a:gd name="connsiteX24" fmla="*/ 257175 w 1114425"/>
                    <a:gd name="connsiteY24" fmla="*/ 1395413 h 2033588"/>
                    <a:gd name="connsiteX25" fmla="*/ 280987 w 1114425"/>
                    <a:gd name="connsiteY25" fmla="*/ 1433513 h 2033588"/>
                    <a:gd name="connsiteX26" fmla="*/ 295275 w 1114425"/>
                    <a:gd name="connsiteY26" fmla="*/ 1485900 h 2033588"/>
                    <a:gd name="connsiteX27" fmla="*/ 304800 w 1114425"/>
                    <a:gd name="connsiteY27" fmla="*/ 1528763 h 2033588"/>
                    <a:gd name="connsiteX28" fmla="*/ 323850 w 1114425"/>
                    <a:gd name="connsiteY28" fmla="*/ 1590675 h 2033588"/>
                    <a:gd name="connsiteX29" fmla="*/ 338137 w 1114425"/>
                    <a:gd name="connsiteY29" fmla="*/ 1666875 h 2033588"/>
                    <a:gd name="connsiteX30" fmla="*/ 352425 w 1114425"/>
                    <a:gd name="connsiteY30" fmla="*/ 1733550 h 2033588"/>
                    <a:gd name="connsiteX31" fmla="*/ 366712 w 1114425"/>
                    <a:gd name="connsiteY31" fmla="*/ 1790700 h 2033588"/>
                    <a:gd name="connsiteX32" fmla="*/ 385762 w 1114425"/>
                    <a:gd name="connsiteY32" fmla="*/ 1838325 h 2033588"/>
                    <a:gd name="connsiteX33" fmla="*/ 395287 w 1114425"/>
                    <a:gd name="connsiteY33" fmla="*/ 1881188 h 2033588"/>
                    <a:gd name="connsiteX34" fmla="*/ 419100 w 1114425"/>
                    <a:gd name="connsiteY34" fmla="*/ 1933575 h 2033588"/>
                    <a:gd name="connsiteX35" fmla="*/ 457200 w 1114425"/>
                    <a:gd name="connsiteY35" fmla="*/ 1976438 h 2033588"/>
                    <a:gd name="connsiteX36" fmla="*/ 490537 w 1114425"/>
                    <a:gd name="connsiteY36" fmla="*/ 2005013 h 2033588"/>
                    <a:gd name="connsiteX37" fmla="*/ 542925 w 1114425"/>
                    <a:gd name="connsiteY37" fmla="*/ 2019300 h 2033588"/>
                    <a:gd name="connsiteX38" fmla="*/ 595312 w 1114425"/>
                    <a:gd name="connsiteY38" fmla="*/ 2024063 h 2033588"/>
                    <a:gd name="connsiteX39" fmla="*/ 666750 w 1114425"/>
                    <a:gd name="connsiteY39" fmla="*/ 2033588 h 2033588"/>
                    <a:gd name="connsiteX40" fmla="*/ 762000 w 1114425"/>
                    <a:gd name="connsiteY40" fmla="*/ 2033588 h 2033588"/>
                    <a:gd name="connsiteX41" fmla="*/ 838200 w 1114425"/>
                    <a:gd name="connsiteY41" fmla="*/ 2024063 h 2033588"/>
                    <a:gd name="connsiteX42" fmla="*/ 914400 w 1114425"/>
                    <a:gd name="connsiteY42" fmla="*/ 2019300 h 2033588"/>
                    <a:gd name="connsiteX43" fmla="*/ 971550 w 1114425"/>
                    <a:gd name="connsiteY43" fmla="*/ 2009775 h 2033588"/>
                    <a:gd name="connsiteX44" fmla="*/ 1014412 w 1114425"/>
                    <a:gd name="connsiteY44" fmla="*/ 2000250 h 2033588"/>
                    <a:gd name="connsiteX45" fmla="*/ 1047750 w 1114425"/>
                    <a:gd name="connsiteY45" fmla="*/ 1981200 h 2033588"/>
                    <a:gd name="connsiteX46" fmla="*/ 1062037 w 1114425"/>
                    <a:gd name="connsiteY46" fmla="*/ 1952625 h 2033588"/>
                    <a:gd name="connsiteX47" fmla="*/ 1076325 w 1114425"/>
                    <a:gd name="connsiteY47" fmla="*/ 1914525 h 2033588"/>
                    <a:gd name="connsiteX48" fmla="*/ 1090612 w 1114425"/>
                    <a:gd name="connsiteY48" fmla="*/ 1862138 h 2033588"/>
                    <a:gd name="connsiteX49" fmla="*/ 1100137 w 1114425"/>
                    <a:gd name="connsiteY49" fmla="*/ 1809750 h 2033588"/>
                    <a:gd name="connsiteX50" fmla="*/ 1104900 w 1114425"/>
                    <a:gd name="connsiteY50" fmla="*/ 1743075 h 2033588"/>
                    <a:gd name="connsiteX51" fmla="*/ 1114425 w 1114425"/>
                    <a:gd name="connsiteY51" fmla="*/ 1685925 h 2033588"/>
                    <a:gd name="connsiteX52" fmla="*/ 1114425 w 1114425"/>
                    <a:gd name="connsiteY52" fmla="*/ 1609725 h 2033588"/>
                    <a:gd name="connsiteX53" fmla="*/ 1114425 w 1114425"/>
                    <a:gd name="connsiteY53" fmla="*/ 1552575 h 2033588"/>
                    <a:gd name="connsiteX54" fmla="*/ 1109662 w 1114425"/>
                    <a:gd name="connsiteY54" fmla="*/ 1490663 h 2033588"/>
                    <a:gd name="connsiteX55" fmla="*/ 1104900 w 1114425"/>
                    <a:gd name="connsiteY55" fmla="*/ 1443038 h 2033588"/>
                    <a:gd name="connsiteX56" fmla="*/ 1076325 w 1114425"/>
                    <a:gd name="connsiteY56" fmla="*/ 1381125 h 2033588"/>
                    <a:gd name="connsiteX57" fmla="*/ 1042987 w 1114425"/>
                    <a:gd name="connsiteY57" fmla="*/ 1300163 h 2033588"/>
                    <a:gd name="connsiteX58" fmla="*/ 1009650 w 1114425"/>
                    <a:gd name="connsiteY58" fmla="*/ 1223963 h 2033588"/>
                    <a:gd name="connsiteX59" fmla="*/ 981075 w 1114425"/>
                    <a:gd name="connsiteY59" fmla="*/ 1152525 h 2033588"/>
                    <a:gd name="connsiteX60" fmla="*/ 947737 w 1114425"/>
                    <a:gd name="connsiteY60" fmla="*/ 1085850 h 2033588"/>
                    <a:gd name="connsiteX61" fmla="*/ 914400 w 1114425"/>
                    <a:gd name="connsiteY61" fmla="*/ 1014413 h 2033588"/>
                    <a:gd name="connsiteX62" fmla="*/ 885825 w 1114425"/>
                    <a:gd name="connsiteY62" fmla="*/ 962025 h 2033588"/>
                    <a:gd name="connsiteX63" fmla="*/ 866775 w 1114425"/>
                    <a:gd name="connsiteY63" fmla="*/ 909638 h 2033588"/>
                    <a:gd name="connsiteX64" fmla="*/ 838200 w 1114425"/>
                    <a:gd name="connsiteY64" fmla="*/ 866775 h 2033588"/>
                    <a:gd name="connsiteX65" fmla="*/ 814387 w 1114425"/>
                    <a:gd name="connsiteY65" fmla="*/ 823913 h 2033588"/>
                    <a:gd name="connsiteX66" fmla="*/ 795337 w 1114425"/>
                    <a:gd name="connsiteY66" fmla="*/ 762000 h 2033588"/>
                    <a:gd name="connsiteX67" fmla="*/ 795337 w 1114425"/>
                    <a:gd name="connsiteY67" fmla="*/ 685800 h 2033588"/>
                    <a:gd name="connsiteX68" fmla="*/ 790575 w 1114425"/>
                    <a:gd name="connsiteY68" fmla="*/ 585788 h 2033588"/>
                    <a:gd name="connsiteX69" fmla="*/ 790575 w 1114425"/>
                    <a:gd name="connsiteY69" fmla="*/ 495300 h 2033588"/>
                    <a:gd name="connsiteX70" fmla="*/ 785812 w 1114425"/>
                    <a:gd name="connsiteY70" fmla="*/ 395288 h 2033588"/>
                    <a:gd name="connsiteX71" fmla="*/ 790575 w 1114425"/>
                    <a:gd name="connsiteY71" fmla="*/ 323850 h 2033588"/>
                    <a:gd name="connsiteX72" fmla="*/ 795337 w 1114425"/>
                    <a:gd name="connsiteY72" fmla="*/ 228600 h 2033588"/>
                    <a:gd name="connsiteX73" fmla="*/ 790575 w 1114425"/>
                    <a:gd name="connsiteY73" fmla="*/ 161925 h 2033588"/>
                    <a:gd name="connsiteX74" fmla="*/ 785812 w 1114425"/>
                    <a:gd name="connsiteY74" fmla="*/ 104775 h 2033588"/>
                    <a:gd name="connsiteX75" fmla="*/ 762000 w 1114425"/>
                    <a:gd name="connsiteY75" fmla="*/ 66675 h 2033588"/>
                    <a:gd name="connsiteX76" fmla="*/ 733425 w 1114425"/>
                    <a:gd name="connsiteY76" fmla="*/ 42863 h 2033588"/>
                    <a:gd name="connsiteX77" fmla="*/ 685800 w 1114425"/>
                    <a:gd name="connsiteY77" fmla="*/ 23813 h 2033588"/>
                    <a:gd name="connsiteX78" fmla="*/ 633412 w 1114425"/>
                    <a:gd name="connsiteY78" fmla="*/ 9525 h 2033588"/>
                    <a:gd name="connsiteX79" fmla="*/ 566737 w 1114425"/>
                    <a:gd name="connsiteY79" fmla="*/ 4763 h 2033588"/>
                    <a:gd name="connsiteX80" fmla="*/ 476250 w 1114425"/>
                    <a:gd name="connsiteY80" fmla="*/ 0 h 2033588"/>
                    <a:gd name="connsiteX81" fmla="*/ 395287 w 1114425"/>
                    <a:gd name="connsiteY81" fmla="*/ 4763 h 2033588"/>
                    <a:gd name="connsiteX82" fmla="*/ 333375 w 1114425"/>
                    <a:gd name="connsiteY82" fmla="*/ 4763 h 2033588"/>
                    <a:gd name="connsiteX83" fmla="*/ 271462 w 1114425"/>
                    <a:gd name="connsiteY83" fmla="*/ 4763 h 2033588"/>
                    <a:gd name="connsiteX84" fmla="*/ 190500 w 1114425"/>
                    <a:gd name="connsiteY84" fmla="*/ 14288 h 2033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1114425" h="2033588">
                      <a:moveTo>
                        <a:pt x="190500" y="14288"/>
                      </a:moveTo>
                      <a:lnTo>
                        <a:pt x="138112" y="57150"/>
                      </a:lnTo>
                      <a:lnTo>
                        <a:pt x="85725" y="123825"/>
                      </a:lnTo>
                      <a:lnTo>
                        <a:pt x="38100" y="200025"/>
                      </a:lnTo>
                      <a:lnTo>
                        <a:pt x="23812" y="266700"/>
                      </a:lnTo>
                      <a:lnTo>
                        <a:pt x="14287" y="342900"/>
                      </a:lnTo>
                      <a:lnTo>
                        <a:pt x="14287" y="433388"/>
                      </a:lnTo>
                      <a:lnTo>
                        <a:pt x="4762" y="509588"/>
                      </a:lnTo>
                      <a:lnTo>
                        <a:pt x="0" y="561975"/>
                      </a:lnTo>
                      <a:lnTo>
                        <a:pt x="0" y="633413"/>
                      </a:lnTo>
                      <a:lnTo>
                        <a:pt x="4762" y="723900"/>
                      </a:lnTo>
                      <a:lnTo>
                        <a:pt x="9525" y="781050"/>
                      </a:lnTo>
                      <a:lnTo>
                        <a:pt x="14287" y="847725"/>
                      </a:lnTo>
                      <a:lnTo>
                        <a:pt x="19050" y="895350"/>
                      </a:lnTo>
                      <a:lnTo>
                        <a:pt x="23812" y="938213"/>
                      </a:lnTo>
                      <a:lnTo>
                        <a:pt x="47625" y="995363"/>
                      </a:lnTo>
                      <a:lnTo>
                        <a:pt x="66675" y="1047750"/>
                      </a:lnTo>
                      <a:lnTo>
                        <a:pt x="95250" y="1114425"/>
                      </a:lnTo>
                      <a:lnTo>
                        <a:pt x="119062" y="1166813"/>
                      </a:lnTo>
                      <a:lnTo>
                        <a:pt x="147637" y="1214438"/>
                      </a:lnTo>
                      <a:lnTo>
                        <a:pt x="171450" y="1262063"/>
                      </a:lnTo>
                      <a:lnTo>
                        <a:pt x="195262" y="1304925"/>
                      </a:lnTo>
                      <a:lnTo>
                        <a:pt x="214312" y="1328738"/>
                      </a:lnTo>
                      <a:lnTo>
                        <a:pt x="238125" y="1362075"/>
                      </a:lnTo>
                      <a:lnTo>
                        <a:pt x="257175" y="1395413"/>
                      </a:lnTo>
                      <a:lnTo>
                        <a:pt x="280987" y="1433513"/>
                      </a:lnTo>
                      <a:lnTo>
                        <a:pt x="295275" y="1485900"/>
                      </a:lnTo>
                      <a:lnTo>
                        <a:pt x="304800" y="1528763"/>
                      </a:lnTo>
                      <a:lnTo>
                        <a:pt x="323850" y="1590675"/>
                      </a:lnTo>
                      <a:lnTo>
                        <a:pt x="338137" y="1666875"/>
                      </a:lnTo>
                      <a:lnTo>
                        <a:pt x="352425" y="1733550"/>
                      </a:lnTo>
                      <a:lnTo>
                        <a:pt x="366712" y="1790700"/>
                      </a:lnTo>
                      <a:lnTo>
                        <a:pt x="385762" y="1838325"/>
                      </a:lnTo>
                      <a:lnTo>
                        <a:pt x="395287" y="1881188"/>
                      </a:lnTo>
                      <a:lnTo>
                        <a:pt x="419100" y="1933575"/>
                      </a:lnTo>
                      <a:lnTo>
                        <a:pt x="457200" y="1976438"/>
                      </a:lnTo>
                      <a:lnTo>
                        <a:pt x="490537" y="2005013"/>
                      </a:lnTo>
                      <a:lnTo>
                        <a:pt x="542925" y="2019300"/>
                      </a:lnTo>
                      <a:lnTo>
                        <a:pt x="595312" y="2024063"/>
                      </a:lnTo>
                      <a:lnTo>
                        <a:pt x="666750" y="2033588"/>
                      </a:lnTo>
                      <a:lnTo>
                        <a:pt x="762000" y="2033588"/>
                      </a:lnTo>
                      <a:lnTo>
                        <a:pt x="838200" y="2024063"/>
                      </a:lnTo>
                      <a:lnTo>
                        <a:pt x="914400" y="2019300"/>
                      </a:lnTo>
                      <a:lnTo>
                        <a:pt x="971550" y="2009775"/>
                      </a:lnTo>
                      <a:lnTo>
                        <a:pt x="1014412" y="2000250"/>
                      </a:lnTo>
                      <a:lnTo>
                        <a:pt x="1047750" y="1981200"/>
                      </a:lnTo>
                      <a:lnTo>
                        <a:pt x="1062037" y="1952625"/>
                      </a:lnTo>
                      <a:lnTo>
                        <a:pt x="1076325" y="1914525"/>
                      </a:lnTo>
                      <a:lnTo>
                        <a:pt x="1090612" y="1862138"/>
                      </a:lnTo>
                      <a:lnTo>
                        <a:pt x="1100137" y="1809750"/>
                      </a:lnTo>
                      <a:lnTo>
                        <a:pt x="1104900" y="1743075"/>
                      </a:lnTo>
                      <a:lnTo>
                        <a:pt x="1114425" y="1685925"/>
                      </a:lnTo>
                      <a:lnTo>
                        <a:pt x="1114425" y="1609725"/>
                      </a:lnTo>
                      <a:lnTo>
                        <a:pt x="1114425" y="1552575"/>
                      </a:lnTo>
                      <a:lnTo>
                        <a:pt x="1109662" y="1490663"/>
                      </a:lnTo>
                      <a:lnTo>
                        <a:pt x="1104900" y="1443038"/>
                      </a:lnTo>
                      <a:lnTo>
                        <a:pt x="1076325" y="1381125"/>
                      </a:lnTo>
                      <a:lnTo>
                        <a:pt x="1042987" y="1300163"/>
                      </a:lnTo>
                      <a:lnTo>
                        <a:pt x="1009650" y="1223963"/>
                      </a:lnTo>
                      <a:lnTo>
                        <a:pt x="981075" y="1152525"/>
                      </a:lnTo>
                      <a:lnTo>
                        <a:pt x="947737" y="1085850"/>
                      </a:lnTo>
                      <a:lnTo>
                        <a:pt x="914400" y="1014413"/>
                      </a:lnTo>
                      <a:lnTo>
                        <a:pt x="885825" y="962025"/>
                      </a:lnTo>
                      <a:lnTo>
                        <a:pt x="866775" y="909638"/>
                      </a:lnTo>
                      <a:lnTo>
                        <a:pt x="838200" y="866775"/>
                      </a:lnTo>
                      <a:lnTo>
                        <a:pt x="814387" y="823913"/>
                      </a:lnTo>
                      <a:lnTo>
                        <a:pt x="795337" y="762000"/>
                      </a:lnTo>
                      <a:lnTo>
                        <a:pt x="795337" y="685800"/>
                      </a:lnTo>
                      <a:lnTo>
                        <a:pt x="790575" y="585788"/>
                      </a:lnTo>
                      <a:lnTo>
                        <a:pt x="790575" y="495300"/>
                      </a:lnTo>
                      <a:lnTo>
                        <a:pt x="785812" y="395288"/>
                      </a:lnTo>
                      <a:lnTo>
                        <a:pt x="790575" y="323850"/>
                      </a:lnTo>
                      <a:lnTo>
                        <a:pt x="795337" y="228600"/>
                      </a:lnTo>
                      <a:lnTo>
                        <a:pt x="790575" y="161925"/>
                      </a:lnTo>
                      <a:lnTo>
                        <a:pt x="785812" y="104775"/>
                      </a:lnTo>
                      <a:lnTo>
                        <a:pt x="762000" y="66675"/>
                      </a:lnTo>
                      <a:lnTo>
                        <a:pt x="733425" y="42863"/>
                      </a:lnTo>
                      <a:lnTo>
                        <a:pt x="685800" y="23813"/>
                      </a:lnTo>
                      <a:lnTo>
                        <a:pt x="633412" y="9525"/>
                      </a:lnTo>
                      <a:lnTo>
                        <a:pt x="566737" y="4763"/>
                      </a:lnTo>
                      <a:lnTo>
                        <a:pt x="476250" y="0"/>
                      </a:lnTo>
                      <a:lnTo>
                        <a:pt x="395287" y="4763"/>
                      </a:lnTo>
                      <a:lnTo>
                        <a:pt x="333375" y="4763"/>
                      </a:lnTo>
                      <a:lnTo>
                        <a:pt x="271462" y="4763"/>
                      </a:lnTo>
                      <a:lnTo>
                        <a:pt x="190500" y="142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90EBB6E-2188-412B-8C65-3004C0CB1D28}"/>
                    </a:ext>
                  </a:extLst>
                </p:cNvPr>
                <p:cNvSpPr txBox="1"/>
                <p:nvPr/>
              </p:nvSpPr>
              <p:spPr>
                <a:xfrm>
                  <a:off x="4548188" y="1057849"/>
                  <a:ext cx="4940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Lake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F1AA3F-15A5-4CDE-BB93-6C764F8CBC82}"/>
                    </a:ext>
                  </a:extLst>
                </p:cNvPr>
                <p:cNvSpPr txBox="1"/>
                <p:nvPr/>
              </p:nvSpPr>
              <p:spPr>
                <a:xfrm>
                  <a:off x="4410783" y="1267211"/>
                  <a:ext cx="7922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Harbaugh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13D9E3B-30EF-4A27-B442-5F3859E0D558}"/>
                    </a:ext>
                  </a:extLst>
                </p:cNvPr>
                <p:cNvSpPr/>
                <p:nvPr/>
              </p:nvSpPr>
              <p:spPr>
                <a:xfrm>
                  <a:off x="5029200" y="3609975"/>
                  <a:ext cx="276225" cy="30956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88018CB-6A59-44C2-8F63-D2A3F6831933}"/>
                    </a:ext>
                  </a:extLst>
                </p:cNvPr>
                <p:cNvSpPr/>
                <p:nvPr/>
              </p:nvSpPr>
              <p:spPr>
                <a:xfrm>
                  <a:off x="5564982" y="2124075"/>
                  <a:ext cx="57150" cy="10001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91275B-3E4C-492B-81F5-E8ED0238F690}"/>
                    </a:ext>
                  </a:extLst>
                </p:cNvPr>
                <p:cNvSpPr/>
                <p:nvPr/>
              </p:nvSpPr>
              <p:spPr>
                <a:xfrm>
                  <a:off x="7605712" y="1716048"/>
                  <a:ext cx="142875" cy="1413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13BE885-196E-4EC3-891C-3557A072D735}"/>
                    </a:ext>
                  </a:extLst>
                </p:cNvPr>
                <p:cNvCxnSpPr/>
                <p:nvPr/>
              </p:nvCxnSpPr>
              <p:spPr>
                <a:xfrm>
                  <a:off x="5476875" y="3557588"/>
                  <a:ext cx="0" cy="279558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C4D707D-DEFD-4C5E-9DDF-0A8BC4C608D3}"/>
                    </a:ext>
                  </a:extLst>
                </p:cNvPr>
                <p:cNvSpPr/>
                <p:nvPr/>
              </p:nvSpPr>
              <p:spPr>
                <a:xfrm>
                  <a:off x="6162675" y="442913"/>
                  <a:ext cx="557213" cy="59531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F7A87-FFDD-463B-A1D5-580DCD2A151F}"/>
                  </a:ext>
                </a:extLst>
              </p:cNvPr>
              <p:cNvSpPr txBox="1"/>
              <p:nvPr/>
            </p:nvSpPr>
            <p:spPr>
              <a:xfrm>
                <a:off x="4612144" y="2171497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 &amp; H Lounge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BA4B259-5EAD-4B53-BB83-93E6DF47C470}"/>
                  </a:ext>
                </a:extLst>
              </p:cNvPr>
              <p:cNvCxnSpPr>
                <a:endCxn id="11" idx="52"/>
              </p:cNvCxnSpPr>
              <p:nvPr/>
            </p:nvCxnSpPr>
            <p:spPr>
              <a:xfrm>
                <a:off x="5156191" y="2377425"/>
                <a:ext cx="215130" cy="583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43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7A06F-3C73-4C11-B5B8-61A9ECA21AB5}"/>
              </a:ext>
            </a:extLst>
          </p:cNvPr>
          <p:cNvSpPr txBox="1"/>
          <p:nvPr/>
        </p:nvSpPr>
        <p:spPr>
          <a:xfrm>
            <a:off x="2925096" y="650410"/>
            <a:ext cx="6341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1 – Planning phase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5D635-E603-4B3F-925C-CC7CF436A207}"/>
              </a:ext>
            </a:extLst>
          </p:cNvPr>
          <p:cNvSpPr txBox="1"/>
          <p:nvPr/>
        </p:nvSpPr>
        <p:spPr>
          <a:xfrm>
            <a:off x="866900" y="1852551"/>
            <a:ext cx="1086374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 a conceptual model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  <a:latin typeface="Calibri" panose="020F0502020204030204"/>
              </a:rPr>
              <a:t>Contour water level data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Elements of the system that are important?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How to model features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  <a:latin typeface="Calibri" panose="020F0502020204030204"/>
              </a:rPr>
              <a:t>Boundary conditions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  <a:latin typeface="Calibri" panose="020F0502020204030204"/>
              </a:rPr>
              <a:t>Discretization?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  <a:latin typeface="Calibri" panose="020F0502020204030204"/>
              </a:rPr>
              <a:t>Lake effects?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  <a:latin typeface="Calibri" panose="020F0502020204030204"/>
              </a:rPr>
              <a:t>Recharge?  </a:t>
            </a:r>
          </a:p>
        </p:txBody>
      </p:sp>
    </p:spTree>
    <p:extLst>
      <p:ext uri="{BB962C8B-B14F-4D97-AF65-F5344CB8AC3E}">
        <p14:creationId xmlns:p14="http://schemas.microsoft.com/office/powerpoint/2010/main" val="371992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7A06F-3C73-4C11-B5B8-61A9ECA21AB5}"/>
              </a:ext>
            </a:extLst>
          </p:cNvPr>
          <p:cNvSpPr txBox="1"/>
          <p:nvPr/>
        </p:nvSpPr>
        <p:spPr>
          <a:xfrm>
            <a:off x="3156155" y="1356852"/>
            <a:ext cx="6341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Stage 1 – Planning phase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5D635-E603-4B3F-925C-CC7CF436A207}"/>
              </a:ext>
            </a:extLst>
          </p:cNvPr>
          <p:cNvSpPr txBox="1"/>
          <p:nvPr/>
        </p:nvSpPr>
        <p:spPr>
          <a:xfrm>
            <a:off x="2374490" y="2802194"/>
            <a:ext cx="818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Each team designs an approach for simulating McDonald Valley. 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After about 1 hour we will reconvene as a class and discuss the 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design plans.</a:t>
            </a:r>
          </a:p>
        </p:txBody>
      </p:sp>
    </p:spTree>
    <p:extLst>
      <p:ext uri="{BB962C8B-B14F-4D97-AF65-F5344CB8AC3E}">
        <p14:creationId xmlns:p14="http://schemas.microsoft.com/office/powerpoint/2010/main" val="248153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482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McDonald Valley</vt:lpstr>
      <vt:lpstr>PowerPoint Presentation</vt:lpstr>
      <vt:lpstr>Proposed Groundwater Development</vt:lpstr>
      <vt:lpstr>Proposed Groundwater Development</vt:lpstr>
      <vt:lpstr>McDonald Valley</vt:lpstr>
      <vt:lpstr>McDonald Valley</vt:lpstr>
      <vt:lpstr>McDonald Valley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Recharge Rate for the Aquifer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Sheets, Rodney A</cp:lastModifiedBy>
  <cp:revision>38</cp:revision>
  <cp:lastPrinted>2016-05-18T11:08:54Z</cp:lastPrinted>
  <dcterms:created xsi:type="dcterms:W3CDTF">2016-05-18T00:14:45Z</dcterms:created>
  <dcterms:modified xsi:type="dcterms:W3CDTF">2019-05-16T20:04:39Z</dcterms:modified>
</cp:coreProperties>
</file>