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6" r:id="rId2"/>
    <p:sldId id="276" r:id="rId3"/>
    <p:sldId id="284" r:id="rId4"/>
    <p:sldId id="27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S::rasheets@usgs.gov::f1b919ca-9e0e-43c5-9ba5-f41e3026480d" providerId="AD" clId="Web-{36691B2D-8FCE-4C3A-B0FA-2141E376509D}"/>
    <pc:docChg chg="delSld sldOrd">
      <pc:chgData name="Sheets, Rodney A" userId="S::rasheets@usgs.gov::f1b919ca-9e0e-43c5-9ba5-f41e3026480d" providerId="AD" clId="Web-{36691B2D-8FCE-4C3A-B0FA-2141E376509D}" dt="2019-05-16T12:52:54.956" v="1"/>
      <pc:docMkLst>
        <pc:docMk/>
      </pc:docMkLst>
      <pc:sldChg chg="ord">
        <pc:chgData name="Sheets, Rodney A" userId="S::rasheets@usgs.gov::f1b919ca-9e0e-43c5-9ba5-f41e3026480d" providerId="AD" clId="Web-{36691B2D-8FCE-4C3A-B0FA-2141E376509D}" dt="2019-05-16T12:52:39.690" v="0"/>
        <pc:sldMkLst>
          <pc:docMk/>
          <pc:sldMk cId="0" sldId="276"/>
        </pc:sldMkLst>
      </pc:sldChg>
      <pc:sldChg chg="del">
        <pc:chgData name="Sheets, Rodney A" userId="S::rasheets@usgs.gov::f1b919ca-9e0e-43c5-9ba5-f41e3026480d" providerId="AD" clId="Web-{36691B2D-8FCE-4C3A-B0FA-2141E376509D}" dt="2019-05-16T12:52:54.956" v="1"/>
        <pc:sldMkLst>
          <pc:docMk/>
          <pc:sldMk cId="0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B9303C-7D01-4A0B-9D06-7EA08402D5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918CD-6CE4-4415-A54D-758E07BCC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9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368E3-185B-4687-9C11-0CF0AA52C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2964A-8A18-4163-A9FC-1434B3C39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AA3D4-5273-4866-9EFE-ED62D848E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F7429-2A1D-447C-A073-B71C10D2F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8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9AAF5-CCE9-4EE8-871E-D374E57DC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47436-4150-41C3-BC75-43F9EE862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B5EB4-8632-49C2-A560-C2C254D59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3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12AB-1B57-448C-8CB1-DBBA68950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D4AF3-4F30-4EE4-BEEB-4D5268130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CA207-25B4-4258-8C42-41544747D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505068-E2FE-41A3-AE11-4004D4BCC1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1</a:t>
            </a:r>
            <a:br>
              <a:rPr lang="en-US" altLang="en-US" sz="2400"/>
            </a:br>
            <a:r>
              <a:rPr lang="en-US" altLang="en-US" sz="2400"/>
              <a:t>Steady-state flow with constant head boundaries</a:t>
            </a:r>
          </a:p>
        </p:txBody>
      </p:sp>
      <p:grpSp>
        <p:nvGrpSpPr>
          <p:cNvPr id="2051" name="Group 1"/>
          <p:cNvGrpSpPr>
            <a:grpSpLocks/>
          </p:cNvGrpSpPr>
          <p:nvPr/>
        </p:nvGrpSpPr>
        <p:grpSpPr bwMode="auto">
          <a:xfrm>
            <a:off x="327025" y="1397000"/>
            <a:ext cx="4113213" cy="4281488"/>
            <a:chOff x="327534" y="1396305"/>
            <a:chExt cx="4113114" cy="4282584"/>
          </a:xfrm>
        </p:grpSpPr>
        <p:sp>
          <p:nvSpPr>
            <p:cNvPr id="2077" name="TextBox 1"/>
            <p:cNvSpPr txBox="1">
              <a:spLocks noChangeArrowheads="1"/>
            </p:cNvSpPr>
            <p:nvPr/>
          </p:nvSpPr>
          <p:spPr bwMode="auto">
            <a:xfrm>
              <a:off x="1867311" y="1396305"/>
              <a:ext cx="11938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Map View</a:t>
              </a:r>
            </a:p>
          </p:txBody>
        </p:sp>
        <p:grpSp>
          <p:nvGrpSpPr>
            <p:cNvPr id="2078" name="Group 4"/>
            <p:cNvGrpSpPr>
              <a:grpSpLocks/>
            </p:cNvGrpSpPr>
            <p:nvPr/>
          </p:nvGrpSpPr>
          <p:grpSpPr bwMode="auto">
            <a:xfrm>
              <a:off x="640173" y="1747143"/>
              <a:ext cx="3648075" cy="3570287"/>
              <a:chOff x="4811697" y="1587338"/>
              <a:chExt cx="3648722" cy="357030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265129" y="1604895"/>
                <a:ext cx="195293" cy="35521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30841" y="1604895"/>
                <a:ext cx="195292" cy="35521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11788" y="1587428"/>
                <a:ext cx="3648634" cy="3552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79" name="TextBox 5"/>
            <p:cNvSpPr txBox="1">
              <a:spLocks noChangeArrowheads="1"/>
            </p:cNvSpPr>
            <p:nvPr/>
          </p:nvSpPr>
          <p:spPr bwMode="auto">
            <a:xfrm>
              <a:off x="1113248" y="1882080"/>
              <a:ext cx="652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Canal</a:t>
              </a:r>
            </a:p>
          </p:txBody>
        </p:sp>
        <p:sp>
          <p:nvSpPr>
            <p:cNvPr id="2080" name="TextBox 27"/>
            <p:cNvSpPr txBox="1">
              <a:spLocks noChangeArrowheads="1"/>
            </p:cNvSpPr>
            <p:nvPr/>
          </p:nvSpPr>
          <p:spPr bwMode="auto">
            <a:xfrm>
              <a:off x="3208748" y="4912618"/>
              <a:ext cx="6032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River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962519" y="2166440"/>
              <a:ext cx="479413" cy="639926"/>
            </a:xfrm>
            <a:custGeom>
              <a:avLst/>
              <a:gdLst>
                <a:gd name="connsiteX0" fmla="*/ 479394 w 479394"/>
                <a:gd name="connsiteY0" fmla="*/ 0 h 639192"/>
                <a:gd name="connsiteX1" fmla="*/ 230819 w 479394"/>
                <a:gd name="connsiteY1" fmla="*/ 213064 h 639192"/>
                <a:gd name="connsiteX2" fmla="*/ 221942 w 479394"/>
                <a:gd name="connsiteY2" fmla="*/ 310719 h 639192"/>
                <a:gd name="connsiteX3" fmla="*/ 381740 w 479394"/>
                <a:gd name="connsiteY3" fmla="*/ 275208 h 639192"/>
                <a:gd name="connsiteX4" fmla="*/ 390617 w 479394"/>
                <a:gd name="connsiteY4" fmla="*/ 363985 h 639192"/>
                <a:gd name="connsiteX5" fmla="*/ 0 w 479394"/>
                <a:gd name="connsiteY5" fmla="*/ 639192 h 63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394" h="639192">
                  <a:moveTo>
                    <a:pt x="479394" y="0"/>
                  </a:moveTo>
                  <a:cubicBezTo>
                    <a:pt x="376561" y="80639"/>
                    <a:pt x="273728" y="161278"/>
                    <a:pt x="230819" y="213064"/>
                  </a:cubicBezTo>
                  <a:cubicBezTo>
                    <a:pt x="187910" y="264850"/>
                    <a:pt x="196789" y="300362"/>
                    <a:pt x="221942" y="310719"/>
                  </a:cubicBezTo>
                  <a:cubicBezTo>
                    <a:pt x="247095" y="321076"/>
                    <a:pt x="353628" y="266330"/>
                    <a:pt x="381740" y="275208"/>
                  </a:cubicBezTo>
                  <a:cubicBezTo>
                    <a:pt x="409852" y="284086"/>
                    <a:pt x="454240" y="303321"/>
                    <a:pt x="390617" y="363985"/>
                  </a:cubicBezTo>
                  <a:cubicBezTo>
                    <a:pt x="326994" y="424649"/>
                    <a:pt x="163497" y="531920"/>
                    <a:pt x="0" y="63919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82" name="TextBox 8"/>
            <p:cNvSpPr txBox="1">
              <a:spLocks noChangeArrowheads="1"/>
            </p:cNvSpPr>
            <p:nvPr/>
          </p:nvSpPr>
          <p:spPr bwMode="auto">
            <a:xfrm>
              <a:off x="481423" y="5358705"/>
              <a:ext cx="355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</a:t>
              </a:r>
            </a:p>
          </p:txBody>
        </p:sp>
        <p:sp>
          <p:nvSpPr>
            <p:cNvPr id="2083" name="TextBox 31"/>
            <p:cNvSpPr txBox="1">
              <a:spLocks noChangeArrowheads="1"/>
            </p:cNvSpPr>
            <p:nvPr/>
          </p:nvSpPr>
          <p:spPr bwMode="auto">
            <a:xfrm>
              <a:off x="4135848" y="5357118"/>
              <a:ext cx="304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527857" y="4376806"/>
              <a:ext cx="514338" cy="566882"/>
            </a:xfrm>
            <a:custGeom>
              <a:avLst/>
              <a:gdLst>
                <a:gd name="connsiteX0" fmla="*/ 0 w 514905"/>
                <a:gd name="connsiteY0" fmla="*/ 568171 h 568171"/>
                <a:gd name="connsiteX1" fmla="*/ 328474 w 514905"/>
                <a:gd name="connsiteY1" fmla="*/ 346229 h 568171"/>
                <a:gd name="connsiteX2" fmla="*/ 363985 w 514905"/>
                <a:gd name="connsiteY2" fmla="*/ 248575 h 568171"/>
                <a:gd name="connsiteX3" fmla="*/ 204187 w 514905"/>
                <a:gd name="connsiteY3" fmla="*/ 284085 h 568171"/>
                <a:gd name="connsiteX4" fmla="*/ 97655 w 514905"/>
                <a:gd name="connsiteY4" fmla="*/ 284085 h 568171"/>
                <a:gd name="connsiteX5" fmla="*/ 514905 w 514905"/>
                <a:gd name="connsiteY5" fmla="*/ 0 h 56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905" h="568171">
                  <a:moveTo>
                    <a:pt x="0" y="568171"/>
                  </a:moveTo>
                  <a:cubicBezTo>
                    <a:pt x="133905" y="483833"/>
                    <a:pt x="267810" y="399495"/>
                    <a:pt x="328474" y="346229"/>
                  </a:cubicBezTo>
                  <a:cubicBezTo>
                    <a:pt x="389138" y="292963"/>
                    <a:pt x="384700" y="258932"/>
                    <a:pt x="363985" y="248575"/>
                  </a:cubicBezTo>
                  <a:cubicBezTo>
                    <a:pt x="343271" y="238218"/>
                    <a:pt x="248575" y="278167"/>
                    <a:pt x="204187" y="284085"/>
                  </a:cubicBezTo>
                  <a:cubicBezTo>
                    <a:pt x="159799" y="290003"/>
                    <a:pt x="45869" y="331432"/>
                    <a:pt x="97655" y="284085"/>
                  </a:cubicBezTo>
                  <a:cubicBezTo>
                    <a:pt x="149441" y="236738"/>
                    <a:pt x="332173" y="118369"/>
                    <a:pt x="51490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85" name="TextBox 8"/>
            <p:cNvSpPr txBox="1">
              <a:spLocks noChangeArrowheads="1"/>
            </p:cNvSpPr>
            <p:nvPr/>
          </p:nvSpPr>
          <p:spPr bwMode="auto">
            <a:xfrm>
              <a:off x="1981969" y="5371112"/>
              <a:ext cx="10791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10,000 feet</a:t>
              </a:r>
            </a:p>
          </p:txBody>
        </p:sp>
        <p:sp>
          <p:nvSpPr>
            <p:cNvPr id="2086" name="TextBox 8"/>
            <p:cNvSpPr txBox="1">
              <a:spLocks noChangeArrowheads="1"/>
            </p:cNvSpPr>
            <p:nvPr/>
          </p:nvSpPr>
          <p:spPr bwMode="auto">
            <a:xfrm rot="-5400000">
              <a:off x="-58148" y="3241667"/>
              <a:ext cx="10791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10,500 feet</a:t>
              </a:r>
            </a:p>
          </p:txBody>
        </p:sp>
      </p:grp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4367213" y="1636713"/>
            <a:ext cx="4333875" cy="3473450"/>
            <a:chOff x="4367213" y="1636713"/>
            <a:chExt cx="4333875" cy="3473450"/>
          </a:xfrm>
        </p:grpSpPr>
        <p:grpSp>
          <p:nvGrpSpPr>
            <p:cNvPr id="2053" name="Group 2"/>
            <p:cNvGrpSpPr>
              <a:grpSpLocks/>
            </p:cNvGrpSpPr>
            <p:nvPr/>
          </p:nvGrpSpPr>
          <p:grpSpPr bwMode="auto">
            <a:xfrm>
              <a:off x="4367213" y="1636713"/>
              <a:ext cx="4333875" cy="3473450"/>
              <a:chOff x="4367972" y="1636713"/>
              <a:chExt cx="4332356" cy="3473450"/>
            </a:xfrm>
          </p:grpSpPr>
          <p:grpSp>
            <p:nvGrpSpPr>
              <p:cNvPr id="2059" name="Group 29"/>
              <p:cNvGrpSpPr>
                <a:grpSpLocks/>
              </p:cNvGrpSpPr>
              <p:nvPr/>
            </p:nvGrpSpPr>
            <p:grpSpPr bwMode="auto">
              <a:xfrm>
                <a:off x="4367972" y="2095615"/>
                <a:ext cx="4332356" cy="3014548"/>
                <a:chOff x="4268022" y="1911357"/>
                <a:chExt cx="4333100" cy="3014274"/>
              </a:xfrm>
            </p:grpSpPr>
            <p:grpSp>
              <p:nvGrpSpPr>
                <p:cNvPr id="2061" name="Group 21"/>
                <p:cNvGrpSpPr>
                  <a:grpSpLocks/>
                </p:cNvGrpSpPr>
                <p:nvPr/>
              </p:nvGrpSpPr>
              <p:grpSpPr bwMode="auto">
                <a:xfrm>
                  <a:off x="4708962" y="2169487"/>
                  <a:ext cx="3650608" cy="2388533"/>
                  <a:chOff x="4755065" y="2512382"/>
                  <a:chExt cx="3650608" cy="2388533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4758545" y="3497038"/>
                    <a:ext cx="3647423" cy="14032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4758545" y="3222424"/>
                    <a:ext cx="3647423" cy="27461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55371" y="2512877"/>
                    <a:ext cx="195227" cy="709548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8210740" y="2628753"/>
                    <a:ext cx="195228" cy="59367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950598" y="2512877"/>
                    <a:ext cx="3260142" cy="1158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6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466794" y="4404131"/>
                  <a:ext cx="28405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0</a:t>
                  </a:r>
                </a:p>
              </p:txBody>
            </p:sp>
            <p:sp>
              <p:nvSpPr>
                <p:cNvPr id="2063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4268022" y="3000576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  <p:sp>
              <p:nvSpPr>
                <p:cNvPr id="2064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4268022" y="2730979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220</a:t>
                  </a:r>
                </a:p>
              </p:txBody>
            </p:sp>
            <p:sp>
              <p:nvSpPr>
                <p:cNvPr id="2065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4439911" y="1911357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330</a:t>
                  </a:r>
                </a:p>
              </p:txBody>
            </p:sp>
            <p:sp>
              <p:nvSpPr>
                <p:cNvPr id="2066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8118298" y="2016091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320</a:t>
                  </a:r>
                </a:p>
              </p:txBody>
            </p:sp>
            <p:sp>
              <p:nvSpPr>
                <p:cNvPr id="2067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549687" y="4617854"/>
                  <a:ext cx="3545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W</a:t>
                  </a:r>
                </a:p>
              </p:txBody>
            </p:sp>
            <p:sp>
              <p:nvSpPr>
                <p:cNvPr id="206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8182278" y="4617854"/>
                  <a:ext cx="30489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E</a:t>
                  </a:r>
                </a:p>
              </p:txBody>
            </p:sp>
            <p:sp>
              <p:nvSpPr>
                <p:cNvPr id="2069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670977" y="2365322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1</a:t>
                  </a:r>
                </a:p>
              </p:txBody>
            </p:sp>
            <p:sp>
              <p:nvSpPr>
                <p:cNvPr id="2070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670977" y="3589623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2</a:t>
                  </a:r>
                </a:p>
              </p:txBody>
            </p:sp>
            <p:sp>
              <p:nvSpPr>
                <p:cNvPr id="2071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919479" y="2863413"/>
                  <a:ext cx="404206" cy="307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silt</a:t>
                  </a:r>
                </a:p>
              </p:txBody>
            </p:sp>
          </p:grpSp>
          <p:sp>
            <p:nvSpPr>
              <p:cNvPr id="2060" name="TextBox 59"/>
              <p:cNvSpPr txBox="1">
                <a:spLocks noChangeArrowheads="1"/>
              </p:cNvSpPr>
              <p:nvPr/>
            </p:nvSpPr>
            <p:spPr bwMode="auto">
              <a:xfrm>
                <a:off x="5542722" y="1636713"/>
                <a:ext cx="218122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Cross Section View</a:t>
                </a:r>
              </a:p>
            </p:txBody>
          </p:sp>
        </p:grpSp>
        <p:sp>
          <p:nvSpPr>
            <p:cNvPr id="2054" name="TextBox 1"/>
            <p:cNvSpPr txBox="1">
              <a:spLocks noChangeArrowheads="1"/>
            </p:cNvSpPr>
            <p:nvPr/>
          </p:nvSpPr>
          <p:spPr bwMode="auto">
            <a:xfrm>
              <a:off x="6792189" y="2474300"/>
              <a:ext cx="976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50 ft/d</a:t>
              </a:r>
            </a:p>
          </p:txBody>
        </p:sp>
        <p:sp>
          <p:nvSpPr>
            <p:cNvPr id="2055" name="TextBox 36"/>
            <p:cNvSpPr txBox="1">
              <a:spLocks noChangeArrowheads="1"/>
            </p:cNvSpPr>
            <p:nvPr/>
          </p:nvSpPr>
          <p:spPr bwMode="auto">
            <a:xfrm>
              <a:off x="6792189" y="2676935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10 ft/d</a:t>
              </a:r>
            </a:p>
          </p:txBody>
        </p:sp>
        <p:sp>
          <p:nvSpPr>
            <p:cNvPr id="2056" name="TextBox 37"/>
            <p:cNvSpPr txBox="1">
              <a:spLocks noChangeArrowheads="1"/>
            </p:cNvSpPr>
            <p:nvPr/>
          </p:nvSpPr>
          <p:spPr bwMode="auto">
            <a:xfrm>
              <a:off x="6792189" y="3055725"/>
              <a:ext cx="14606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Kv = 0.01 ft/d</a:t>
              </a:r>
            </a:p>
          </p:txBody>
        </p:sp>
        <p:sp>
          <p:nvSpPr>
            <p:cNvPr id="2057" name="TextBox 38"/>
            <p:cNvSpPr txBox="1">
              <a:spLocks noChangeArrowheads="1"/>
            </p:cNvSpPr>
            <p:nvPr/>
          </p:nvSpPr>
          <p:spPr bwMode="auto">
            <a:xfrm>
              <a:off x="6792189" y="3635535"/>
              <a:ext cx="1061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200 ft/d</a:t>
              </a:r>
            </a:p>
          </p:txBody>
        </p:sp>
        <p:sp>
          <p:nvSpPr>
            <p:cNvPr id="2058" name="TextBox 40"/>
            <p:cNvSpPr txBox="1">
              <a:spLocks noChangeArrowheads="1"/>
            </p:cNvSpPr>
            <p:nvPr/>
          </p:nvSpPr>
          <p:spPr bwMode="auto">
            <a:xfrm>
              <a:off x="6792189" y="3912534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20 ft/d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825" y="1401763"/>
            <a:ext cx="195263" cy="3552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Group 473"/>
          <p:cNvGraphicFramePr>
            <a:graphicFrameLocks noGrp="1"/>
          </p:cNvGraphicFramePr>
          <p:nvPr/>
        </p:nvGraphicFramePr>
        <p:xfrm>
          <a:off x="641350" y="1408113"/>
          <a:ext cx="3638548" cy="3544884"/>
        </p:xfrm>
        <a:graphic>
          <a:graphicData uri="http://schemas.openxmlformats.org/drawingml/2006/table">
            <a:tbl>
              <a:tblPr/>
              <a:tblGrid>
                <a:gridCol w="18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4563" name="Group 21"/>
          <p:cNvGrpSpPr>
            <a:grpSpLocks/>
          </p:cNvGrpSpPr>
          <p:nvPr/>
        </p:nvGrpSpPr>
        <p:grpSpPr bwMode="auto">
          <a:xfrm>
            <a:off x="4808538" y="2147888"/>
            <a:ext cx="3649662" cy="2387600"/>
            <a:chOff x="4755065" y="2512382"/>
            <a:chExt cx="3650608" cy="2388533"/>
          </a:xfrm>
        </p:grpSpPr>
        <p:sp>
          <p:nvSpPr>
            <p:cNvPr id="20" name="Rectangle 19"/>
            <p:cNvSpPr/>
            <p:nvPr/>
          </p:nvSpPr>
          <p:spPr>
            <a:xfrm>
              <a:off x="4758241" y="3497017"/>
              <a:ext cx="3647432" cy="14038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8241" y="3222271"/>
              <a:ext cx="3647432" cy="274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55065" y="2512382"/>
              <a:ext cx="195313" cy="70988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10360" y="2628314"/>
              <a:ext cx="195313" cy="593957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50378" y="2512382"/>
              <a:ext cx="3259983" cy="11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4" name="TextBox 26"/>
          <p:cNvSpPr txBox="1">
            <a:spLocks noChangeArrowheads="1"/>
          </p:cNvSpPr>
          <p:nvPr/>
        </p:nvSpPr>
        <p:spPr bwMode="auto">
          <a:xfrm>
            <a:off x="4567238" y="4381500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4565" name="TextBox 49"/>
          <p:cNvSpPr txBox="1">
            <a:spLocks noChangeArrowheads="1"/>
          </p:cNvSpPr>
          <p:nvPr/>
        </p:nvSpPr>
        <p:spPr bwMode="auto">
          <a:xfrm>
            <a:off x="4367213" y="297815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</a:t>
            </a:r>
          </a:p>
        </p:txBody>
      </p:sp>
      <p:sp>
        <p:nvSpPr>
          <p:cNvPr id="4566" name="TextBox 50"/>
          <p:cNvSpPr txBox="1">
            <a:spLocks noChangeArrowheads="1"/>
          </p:cNvSpPr>
          <p:nvPr/>
        </p:nvSpPr>
        <p:spPr bwMode="auto">
          <a:xfrm>
            <a:off x="4367213" y="2708275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220</a:t>
            </a:r>
          </a:p>
        </p:txBody>
      </p:sp>
      <p:sp>
        <p:nvSpPr>
          <p:cNvPr id="4567" name="TextBox 51"/>
          <p:cNvSpPr txBox="1">
            <a:spLocks noChangeArrowheads="1"/>
          </p:cNvSpPr>
          <p:nvPr/>
        </p:nvSpPr>
        <p:spPr bwMode="auto">
          <a:xfrm>
            <a:off x="4540250" y="1889125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330</a:t>
            </a:r>
          </a:p>
        </p:txBody>
      </p:sp>
      <p:sp>
        <p:nvSpPr>
          <p:cNvPr id="4568" name="TextBox 52"/>
          <p:cNvSpPr txBox="1">
            <a:spLocks noChangeArrowheads="1"/>
          </p:cNvSpPr>
          <p:nvPr/>
        </p:nvSpPr>
        <p:spPr bwMode="auto">
          <a:xfrm>
            <a:off x="8216900" y="199390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320</a:t>
            </a:r>
          </a:p>
        </p:txBody>
      </p:sp>
      <p:sp>
        <p:nvSpPr>
          <p:cNvPr id="4569" name="TextBox 28"/>
          <p:cNvSpPr txBox="1">
            <a:spLocks noChangeArrowheads="1"/>
          </p:cNvSpPr>
          <p:nvPr/>
        </p:nvSpPr>
        <p:spPr bwMode="auto">
          <a:xfrm>
            <a:off x="4649788" y="4595813"/>
            <a:ext cx="354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</a:t>
            </a:r>
          </a:p>
        </p:txBody>
      </p:sp>
      <p:sp>
        <p:nvSpPr>
          <p:cNvPr id="4570" name="TextBox 54"/>
          <p:cNvSpPr txBox="1">
            <a:spLocks noChangeArrowheads="1"/>
          </p:cNvSpPr>
          <p:nvPr/>
        </p:nvSpPr>
        <p:spPr bwMode="auto">
          <a:xfrm>
            <a:off x="8281988" y="459581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4571" name="TextBox 55"/>
          <p:cNvSpPr txBox="1">
            <a:spLocks noChangeArrowheads="1"/>
          </p:cNvSpPr>
          <p:nvPr/>
        </p:nvSpPr>
        <p:spPr bwMode="auto">
          <a:xfrm>
            <a:off x="6018213" y="2270125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Layer 1</a:t>
            </a:r>
            <a:br>
              <a:rPr lang="en-US" altLang="en-US" sz="1400"/>
            </a:br>
            <a:r>
              <a:rPr lang="en-US" altLang="en-US" sz="1400"/>
              <a:t>(Aquifer 1)</a:t>
            </a:r>
          </a:p>
        </p:txBody>
      </p:sp>
      <p:sp>
        <p:nvSpPr>
          <p:cNvPr id="4572" name="TextBox 56"/>
          <p:cNvSpPr txBox="1">
            <a:spLocks noChangeArrowheads="1"/>
          </p:cNvSpPr>
          <p:nvPr/>
        </p:nvSpPr>
        <p:spPr bwMode="auto">
          <a:xfrm>
            <a:off x="6018213" y="3551238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Layer 3</a:t>
            </a:r>
            <a:br>
              <a:rPr lang="en-US" altLang="en-US" sz="1400"/>
            </a:br>
            <a:r>
              <a:rPr lang="en-US" altLang="en-US" sz="1400"/>
              <a:t>(Aquifer 2)</a:t>
            </a:r>
          </a:p>
        </p:txBody>
      </p:sp>
      <p:sp>
        <p:nvSpPr>
          <p:cNvPr id="4573" name="TextBox 57"/>
          <p:cNvSpPr txBox="1">
            <a:spLocks noChangeArrowheads="1"/>
          </p:cNvSpPr>
          <p:nvPr/>
        </p:nvSpPr>
        <p:spPr bwMode="auto">
          <a:xfrm>
            <a:off x="5943600" y="2841625"/>
            <a:ext cx="116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Layer 2 (silt)</a:t>
            </a:r>
          </a:p>
        </p:txBody>
      </p:sp>
      <p:sp>
        <p:nvSpPr>
          <p:cNvPr id="4574" name="TextBox 59"/>
          <p:cNvSpPr txBox="1">
            <a:spLocks noChangeArrowheads="1"/>
          </p:cNvSpPr>
          <p:nvPr/>
        </p:nvSpPr>
        <p:spPr bwMode="auto">
          <a:xfrm>
            <a:off x="5541963" y="1430338"/>
            <a:ext cx="218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Cross Section View</a:t>
            </a:r>
          </a:p>
        </p:txBody>
      </p:sp>
      <p:sp>
        <p:nvSpPr>
          <p:cNvPr id="4575" name="TextBox 1"/>
          <p:cNvSpPr txBox="1">
            <a:spLocks noChangeArrowheads="1"/>
          </p:cNvSpPr>
          <p:nvPr/>
        </p:nvSpPr>
        <p:spPr bwMode="auto">
          <a:xfrm>
            <a:off x="1443038" y="5084763"/>
            <a:ext cx="6194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 layers, 21 rows, 20 columns</a:t>
            </a:r>
            <a:br>
              <a:rPr lang="en-US" altLang="en-US" sz="1400"/>
            </a:br>
            <a:r>
              <a:rPr lang="en-US" altLang="en-US" sz="1400"/>
              <a:t>Horizontal grid cell size = 500 feet x 500 feet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Canal simulated with constant head cells in in layer 1, column 1, rows 1 - 21</a:t>
            </a:r>
            <a:br>
              <a:rPr lang="en-US" altLang="en-US" sz="1400"/>
            </a:br>
            <a:r>
              <a:rPr lang="en-US" altLang="en-US" sz="1400"/>
              <a:t>River simulated with constant head cells in layer 1, column 20, rows 1 – 21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No flow boundaries along the North, South, and Bottom</a:t>
            </a:r>
          </a:p>
        </p:txBody>
      </p:sp>
      <p:sp>
        <p:nvSpPr>
          <p:cNvPr id="4576" name="TextBox 2"/>
          <p:cNvSpPr txBox="1">
            <a:spLocks noChangeArrowheads="1"/>
          </p:cNvSpPr>
          <p:nvPr/>
        </p:nvSpPr>
        <p:spPr bwMode="auto">
          <a:xfrm>
            <a:off x="1846263" y="874713"/>
            <a:ext cx="119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Map View</a:t>
            </a:r>
          </a:p>
        </p:txBody>
      </p:sp>
      <p:sp>
        <p:nvSpPr>
          <p:cNvPr id="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709613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1 - MODFLOW Grid and Boundary 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1E and 1F</a:t>
            </a:r>
            <a:br>
              <a:rPr lang="en-US" altLang="en-US" sz="2400"/>
            </a:br>
            <a:r>
              <a:rPr lang="en-US" altLang="en-US" sz="2400"/>
              <a:t>Discontinuous Silt Layer</a:t>
            </a:r>
          </a:p>
        </p:txBody>
      </p:sp>
      <p:grpSp>
        <p:nvGrpSpPr>
          <p:cNvPr id="3075" name="Group 48"/>
          <p:cNvGrpSpPr>
            <a:grpSpLocks/>
          </p:cNvGrpSpPr>
          <p:nvPr/>
        </p:nvGrpSpPr>
        <p:grpSpPr bwMode="auto">
          <a:xfrm>
            <a:off x="4367213" y="1636713"/>
            <a:ext cx="4333875" cy="3473450"/>
            <a:chOff x="4367213" y="1636713"/>
            <a:chExt cx="4333875" cy="34734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7172325" y="3065463"/>
              <a:ext cx="1287463" cy="274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94" name="Group 2"/>
            <p:cNvGrpSpPr>
              <a:grpSpLocks/>
            </p:cNvGrpSpPr>
            <p:nvPr/>
          </p:nvGrpSpPr>
          <p:grpSpPr bwMode="auto">
            <a:xfrm>
              <a:off x="4367213" y="1636713"/>
              <a:ext cx="4333875" cy="3473450"/>
              <a:chOff x="4367972" y="1636713"/>
              <a:chExt cx="4332356" cy="3473450"/>
            </a:xfrm>
          </p:grpSpPr>
          <p:grpSp>
            <p:nvGrpSpPr>
              <p:cNvPr id="3096" name="Group 29"/>
              <p:cNvGrpSpPr>
                <a:grpSpLocks/>
              </p:cNvGrpSpPr>
              <p:nvPr/>
            </p:nvGrpSpPr>
            <p:grpSpPr bwMode="auto">
              <a:xfrm>
                <a:off x="4367972" y="2095615"/>
                <a:ext cx="4332356" cy="3014548"/>
                <a:chOff x="4268022" y="1911357"/>
                <a:chExt cx="4333100" cy="3014274"/>
              </a:xfrm>
            </p:grpSpPr>
            <p:grpSp>
              <p:nvGrpSpPr>
                <p:cNvPr id="3098" name="Group 21"/>
                <p:cNvGrpSpPr>
                  <a:grpSpLocks/>
                </p:cNvGrpSpPr>
                <p:nvPr/>
              </p:nvGrpSpPr>
              <p:grpSpPr bwMode="auto">
                <a:xfrm>
                  <a:off x="4709268" y="2169982"/>
                  <a:ext cx="3650597" cy="2387384"/>
                  <a:chOff x="4755371" y="2512877"/>
                  <a:chExt cx="3650597" cy="2387384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4758545" y="3497037"/>
                    <a:ext cx="3647423" cy="140322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758545" y="3222424"/>
                    <a:ext cx="1287232" cy="27461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755371" y="2512876"/>
                    <a:ext cx="195227" cy="709548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8210740" y="2628752"/>
                    <a:ext cx="195228" cy="59367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950598" y="2512876"/>
                    <a:ext cx="3260142" cy="1158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9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466794" y="4404131"/>
                  <a:ext cx="28405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0</a:t>
                  </a:r>
                </a:p>
              </p:txBody>
            </p:sp>
            <p:sp>
              <p:nvSpPr>
                <p:cNvPr id="3100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4268022" y="3000576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  <p:sp>
              <p:nvSpPr>
                <p:cNvPr id="3101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4268022" y="2730979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220</a:t>
                  </a:r>
                </a:p>
              </p:txBody>
            </p:sp>
            <p:sp>
              <p:nvSpPr>
                <p:cNvPr id="310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4439911" y="1911357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330</a:t>
                  </a:r>
                </a:p>
              </p:txBody>
            </p:sp>
            <p:sp>
              <p:nvSpPr>
                <p:cNvPr id="3103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8118298" y="2016091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320</a:t>
                  </a:r>
                </a:p>
              </p:txBody>
            </p:sp>
            <p:sp>
              <p:nvSpPr>
                <p:cNvPr id="310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549687" y="4617854"/>
                  <a:ext cx="3545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W</a:t>
                  </a:r>
                </a:p>
              </p:txBody>
            </p:sp>
            <p:sp>
              <p:nvSpPr>
                <p:cNvPr id="310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8182278" y="4617854"/>
                  <a:ext cx="30489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E</a:t>
                  </a:r>
                </a:p>
              </p:txBody>
            </p:sp>
            <p:sp>
              <p:nvSpPr>
                <p:cNvPr id="3106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99391" y="2371895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1</a:t>
                  </a:r>
                </a:p>
              </p:txBody>
            </p:sp>
            <p:sp>
              <p:nvSpPr>
                <p:cNvPr id="3107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99391" y="3589623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2</a:t>
                  </a:r>
                </a:p>
              </p:txBody>
            </p:sp>
            <p:sp>
              <p:nvSpPr>
                <p:cNvPr id="310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153814" y="2854486"/>
                  <a:ext cx="404206" cy="307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silt</a:t>
                  </a:r>
                </a:p>
              </p:txBody>
            </p:sp>
          </p:grpSp>
          <p:sp>
            <p:nvSpPr>
              <p:cNvPr id="3097" name="TextBox 59"/>
              <p:cNvSpPr txBox="1">
                <a:spLocks noChangeArrowheads="1"/>
              </p:cNvSpPr>
              <p:nvPr/>
            </p:nvSpPr>
            <p:spPr bwMode="auto">
              <a:xfrm>
                <a:off x="5542722" y="1636713"/>
                <a:ext cx="218122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Cross Section View</a:t>
                </a:r>
              </a:p>
            </p:txBody>
          </p:sp>
        </p:grpSp>
        <p:sp>
          <p:nvSpPr>
            <p:cNvPr id="3095" name="TextBox 57"/>
            <p:cNvSpPr txBox="1">
              <a:spLocks noChangeArrowheads="1"/>
            </p:cNvSpPr>
            <p:nvPr/>
          </p:nvSpPr>
          <p:spPr bwMode="auto">
            <a:xfrm>
              <a:off x="7656012" y="3046269"/>
              <a:ext cx="404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silt</a:t>
              </a:r>
            </a:p>
          </p:txBody>
        </p:sp>
      </p:grpSp>
      <p:grpSp>
        <p:nvGrpSpPr>
          <p:cNvPr id="3076" name="Group 47"/>
          <p:cNvGrpSpPr>
            <a:grpSpLocks/>
          </p:cNvGrpSpPr>
          <p:nvPr/>
        </p:nvGrpSpPr>
        <p:grpSpPr bwMode="auto">
          <a:xfrm>
            <a:off x="327025" y="1397000"/>
            <a:ext cx="4113213" cy="4281488"/>
            <a:chOff x="327025" y="1397000"/>
            <a:chExt cx="4113213" cy="4281488"/>
          </a:xfrm>
        </p:grpSpPr>
        <p:grpSp>
          <p:nvGrpSpPr>
            <p:cNvPr id="3077" name="Group 1"/>
            <p:cNvGrpSpPr>
              <a:grpSpLocks/>
            </p:cNvGrpSpPr>
            <p:nvPr/>
          </p:nvGrpSpPr>
          <p:grpSpPr bwMode="auto">
            <a:xfrm>
              <a:off x="327025" y="1397000"/>
              <a:ext cx="4113213" cy="4281488"/>
              <a:chOff x="327534" y="1396305"/>
              <a:chExt cx="4113114" cy="4282584"/>
            </a:xfrm>
          </p:grpSpPr>
          <p:sp>
            <p:nvSpPr>
              <p:cNvPr id="3080" name="TextBox 1"/>
              <p:cNvSpPr txBox="1">
                <a:spLocks noChangeArrowheads="1"/>
              </p:cNvSpPr>
              <p:nvPr/>
            </p:nvSpPr>
            <p:spPr bwMode="auto">
              <a:xfrm>
                <a:off x="1867311" y="1396305"/>
                <a:ext cx="11938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Map View</a:t>
                </a:r>
              </a:p>
            </p:txBody>
          </p:sp>
          <p:grpSp>
            <p:nvGrpSpPr>
              <p:cNvPr id="3081" name="Group 4"/>
              <p:cNvGrpSpPr>
                <a:grpSpLocks/>
              </p:cNvGrpSpPr>
              <p:nvPr/>
            </p:nvGrpSpPr>
            <p:grpSpPr bwMode="auto">
              <a:xfrm>
                <a:off x="640173" y="1747143"/>
                <a:ext cx="3648075" cy="3570287"/>
                <a:chOff x="4811697" y="1587338"/>
                <a:chExt cx="3648722" cy="357030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65129" y="1604895"/>
                  <a:ext cx="195293" cy="3552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830841" y="1604895"/>
                  <a:ext cx="195292" cy="3552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811788" y="1587428"/>
                  <a:ext cx="3648634" cy="35521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082" name="TextBox 5"/>
              <p:cNvSpPr txBox="1">
                <a:spLocks noChangeArrowheads="1"/>
              </p:cNvSpPr>
              <p:nvPr/>
            </p:nvSpPr>
            <p:spPr bwMode="auto">
              <a:xfrm>
                <a:off x="1113248" y="1882080"/>
                <a:ext cx="6524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Canal</a:t>
                </a:r>
              </a:p>
            </p:txBody>
          </p:sp>
          <p:sp>
            <p:nvSpPr>
              <p:cNvPr id="3083" name="TextBox 27"/>
              <p:cNvSpPr txBox="1">
                <a:spLocks noChangeArrowheads="1"/>
              </p:cNvSpPr>
              <p:nvPr/>
            </p:nvSpPr>
            <p:spPr bwMode="auto">
              <a:xfrm>
                <a:off x="3208748" y="4912618"/>
                <a:ext cx="60325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River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962519" y="2166440"/>
                <a:ext cx="479413" cy="639926"/>
              </a:xfrm>
              <a:custGeom>
                <a:avLst/>
                <a:gdLst>
                  <a:gd name="connsiteX0" fmla="*/ 479394 w 479394"/>
                  <a:gd name="connsiteY0" fmla="*/ 0 h 639192"/>
                  <a:gd name="connsiteX1" fmla="*/ 230819 w 479394"/>
                  <a:gd name="connsiteY1" fmla="*/ 213064 h 639192"/>
                  <a:gd name="connsiteX2" fmla="*/ 221942 w 479394"/>
                  <a:gd name="connsiteY2" fmla="*/ 310719 h 639192"/>
                  <a:gd name="connsiteX3" fmla="*/ 381740 w 479394"/>
                  <a:gd name="connsiteY3" fmla="*/ 275208 h 639192"/>
                  <a:gd name="connsiteX4" fmla="*/ 390617 w 479394"/>
                  <a:gd name="connsiteY4" fmla="*/ 363985 h 639192"/>
                  <a:gd name="connsiteX5" fmla="*/ 0 w 479394"/>
                  <a:gd name="connsiteY5" fmla="*/ 639192 h 639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9394" h="639192">
                    <a:moveTo>
                      <a:pt x="479394" y="0"/>
                    </a:moveTo>
                    <a:cubicBezTo>
                      <a:pt x="376561" y="80639"/>
                      <a:pt x="273728" y="161278"/>
                      <a:pt x="230819" y="213064"/>
                    </a:cubicBezTo>
                    <a:cubicBezTo>
                      <a:pt x="187910" y="264850"/>
                      <a:pt x="196789" y="300362"/>
                      <a:pt x="221942" y="310719"/>
                    </a:cubicBezTo>
                    <a:cubicBezTo>
                      <a:pt x="247095" y="321076"/>
                      <a:pt x="353628" y="266330"/>
                      <a:pt x="381740" y="275208"/>
                    </a:cubicBezTo>
                    <a:cubicBezTo>
                      <a:pt x="409852" y="284086"/>
                      <a:pt x="454240" y="303321"/>
                      <a:pt x="390617" y="363985"/>
                    </a:cubicBezTo>
                    <a:cubicBezTo>
                      <a:pt x="326994" y="424649"/>
                      <a:pt x="163497" y="531920"/>
                      <a:pt x="0" y="63919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5" name="TextBox 8"/>
              <p:cNvSpPr txBox="1">
                <a:spLocks noChangeArrowheads="1"/>
              </p:cNvSpPr>
              <p:nvPr/>
            </p:nvSpPr>
            <p:spPr bwMode="auto">
              <a:xfrm>
                <a:off x="481423" y="5358705"/>
                <a:ext cx="3556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W</a:t>
                </a:r>
              </a:p>
            </p:txBody>
          </p:sp>
          <p:sp>
            <p:nvSpPr>
              <p:cNvPr id="3086" name="TextBox 31"/>
              <p:cNvSpPr txBox="1">
                <a:spLocks noChangeArrowheads="1"/>
              </p:cNvSpPr>
              <p:nvPr/>
            </p:nvSpPr>
            <p:spPr bwMode="auto">
              <a:xfrm>
                <a:off x="4135848" y="5357118"/>
                <a:ext cx="3048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E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27857" y="4376806"/>
                <a:ext cx="514338" cy="566882"/>
              </a:xfrm>
              <a:custGeom>
                <a:avLst/>
                <a:gdLst>
                  <a:gd name="connsiteX0" fmla="*/ 0 w 514905"/>
                  <a:gd name="connsiteY0" fmla="*/ 568171 h 568171"/>
                  <a:gd name="connsiteX1" fmla="*/ 328474 w 514905"/>
                  <a:gd name="connsiteY1" fmla="*/ 346229 h 568171"/>
                  <a:gd name="connsiteX2" fmla="*/ 363985 w 514905"/>
                  <a:gd name="connsiteY2" fmla="*/ 248575 h 568171"/>
                  <a:gd name="connsiteX3" fmla="*/ 204187 w 514905"/>
                  <a:gd name="connsiteY3" fmla="*/ 284085 h 568171"/>
                  <a:gd name="connsiteX4" fmla="*/ 97655 w 514905"/>
                  <a:gd name="connsiteY4" fmla="*/ 284085 h 568171"/>
                  <a:gd name="connsiteX5" fmla="*/ 514905 w 514905"/>
                  <a:gd name="connsiteY5" fmla="*/ 0 h 568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905" h="568171">
                    <a:moveTo>
                      <a:pt x="0" y="568171"/>
                    </a:moveTo>
                    <a:cubicBezTo>
                      <a:pt x="133905" y="483833"/>
                      <a:pt x="267810" y="399495"/>
                      <a:pt x="328474" y="346229"/>
                    </a:cubicBezTo>
                    <a:cubicBezTo>
                      <a:pt x="389138" y="292963"/>
                      <a:pt x="384700" y="258932"/>
                      <a:pt x="363985" y="248575"/>
                    </a:cubicBezTo>
                    <a:cubicBezTo>
                      <a:pt x="343271" y="238218"/>
                      <a:pt x="248575" y="278167"/>
                      <a:pt x="204187" y="284085"/>
                    </a:cubicBezTo>
                    <a:cubicBezTo>
                      <a:pt x="159799" y="290003"/>
                      <a:pt x="45869" y="331432"/>
                      <a:pt x="97655" y="284085"/>
                    </a:cubicBezTo>
                    <a:cubicBezTo>
                      <a:pt x="149441" y="236738"/>
                      <a:pt x="332173" y="118369"/>
                      <a:pt x="514905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8" name="TextBox 8"/>
              <p:cNvSpPr txBox="1">
                <a:spLocks noChangeArrowheads="1"/>
              </p:cNvSpPr>
              <p:nvPr/>
            </p:nvSpPr>
            <p:spPr bwMode="auto">
              <a:xfrm>
                <a:off x="1981969" y="5371112"/>
                <a:ext cx="10791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10,000 feet</a:t>
                </a:r>
              </a:p>
            </p:txBody>
          </p:sp>
          <p:sp>
            <p:nvSpPr>
              <p:cNvPr id="3089" name="TextBox 8"/>
              <p:cNvSpPr txBox="1">
                <a:spLocks noChangeArrowheads="1"/>
              </p:cNvSpPr>
              <p:nvPr/>
            </p:nvSpPr>
            <p:spPr bwMode="auto">
              <a:xfrm rot="-5400000">
                <a:off x="-58148" y="3241667"/>
                <a:ext cx="10791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10,500 feet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927225" y="3011488"/>
              <a:ext cx="1073150" cy="768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9" name="TextBox 57"/>
            <p:cNvSpPr txBox="1">
              <a:spLocks noChangeArrowheads="1"/>
            </p:cNvSpPr>
            <p:nvPr/>
          </p:nvSpPr>
          <p:spPr bwMode="auto">
            <a:xfrm>
              <a:off x="2137381" y="3241850"/>
              <a:ext cx="6527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no silt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MODFLOW Data Files for Problem 1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730375" y="1411288"/>
            <a:ext cx="55673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 err="1">
                <a:solidFill>
                  <a:srgbClr val="0070C0"/>
                </a:solidFill>
              </a:rPr>
              <a:t>mfsim.nam</a:t>
            </a:r>
            <a:r>
              <a:rPr lang="en-US" altLang="en-US" sz="1800" dirty="0"/>
              <a:t>  – MODFLOW Simulation name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ps1.nam</a:t>
            </a:r>
            <a:r>
              <a:rPr lang="en-US" altLang="en-US" sz="1800" dirty="0"/>
              <a:t> – Groundwater Flow Process name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ps1.dis</a:t>
            </a:r>
            <a:r>
              <a:rPr lang="en-US" altLang="en-US" sz="1800" dirty="0"/>
              <a:t> – Spatial Discretization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ps1.tdis</a:t>
            </a:r>
            <a:r>
              <a:rPr lang="en-US" altLang="en-US" sz="1800" dirty="0"/>
              <a:t> – Time Discretization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ps1.ims</a:t>
            </a:r>
            <a:r>
              <a:rPr lang="en-US" altLang="en-US" sz="1800" dirty="0"/>
              <a:t> – Iterative Model Solution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ps1.ic</a:t>
            </a:r>
            <a:r>
              <a:rPr lang="en-US" altLang="en-US" sz="1800" dirty="0"/>
              <a:t> – Initial Conditions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ps1.chd</a:t>
            </a:r>
            <a:r>
              <a:rPr lang="en-US" altLang="en-US" sz="1800" dirty="0"/>
              <a:t> – Constant Head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ps1.npf</a:t>
            </a:r>
            <a:r>
              <a:rPr lang="en-US" altLang="en-US" sz="1800" dirty="0"/>
              <a:t> – Node Property Flow package file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175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Problem 1 Steady-state flow with constant head boundaries</vt:lpstr>
      <vt:lpstr>Problem 1 - MODFLOW Grid and Boundary Conditions</vt:lpstr>
      <vt:lpstr>Problem 1E and 1F Discontinuous Silt Layer</vt:lpstr>
      <vt:lpstr>MODFLOW Data Files for Problem 1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Pollock</cp:lastModifiedBy>
  <cp:revision>112</cp:revision>
  <dcterms:created xsi:type="dcterms:W3CDTF">2009-03-17T15:31:45Z</dcterms:created>
  <dcterms:modified xsi:type="dcterms:W3CDTF">2019-05-16T12:53:05Z</dcterms:modified>
</cp:coreProperties>
</file>