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262" r:id="rId3"/>
    <p:sldId id="261" r:id="rId4"/>
    <p:sldId id="259" r:id="rId5"/>
    <p:sldId id="257" r:id="rId6"/>
    <p:sldId id="258" r:id="rId7"/>
    <p:sldId id="260" r:id="rId8"/>
    <p:sldId id="256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2B51F-3E9E-450A-891F-30F4C0E3702D}" v="101" dt="2019-05-20T13:06:3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8185" autoAdjust="0"/>
  </p:normalViewPr>
  <p:slideViewPr>
    <p:cSldViewPr snapToGrid="0">
      <p:cViewPr varScale="1">
        <p:scale>
          <a:sx n="97" d="100"/>
          <a:sy n="97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C423C1-31B1-499B-A9DC-E1EE4580C9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114E-F19A-4C17-8299-BC8CFFC23E6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0209-DA4A-492F-BC99-321AC7F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do we need to know if we want to get a volumetric rate instead of a 1d flux? Cross-sectional area!</a:t>
            </a:r>
          </a:p>
          <a:p>
            <a:endParaRPr lang="en-US" dirty="0"/>
          </a:p>
          <a:p>
            <a:r>
              <a:rPr lang="en-US" dirty="0"/>
              <a:t>Maybe diagram it on the board with Q = -KA dh/L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Kij</a:t>
            </a:r>
            <a:r>
              <a:rPr lang="en-US" dirty="0"/>
              <a:t> (where </a:t>
            </a:r>
            <a:r>
              <a:rPr lang="en-US" dirty="0" err="1"/>
              <a:t>i≠j</a:t>
            </a:r>
            <a:r>
              <a:rPr lang="en-US" dirty="0"/>
              <a:t>) are cross terms of the K tensor, representing contributions to the flow rate in direction </a:t>
            </a:r>
            <a:r>
              <a:rPr lang="en-US" dirty="0" err="1"/>
              <a:t>i</a:t>
            </a:r>
            <a:r>
              <a:rPr lang="en-US" dirty="0"/>
              <a:t> from the gradient in direction j.</a:t>
            </a:r>
          </a:p>
          <a:p>
            <a:endParaRPr lang="en-US" dirty="0"/>
          </a:p>
          <a:p>
            <a:r>
              <a:rPr lang="en-US" dirty="0"/>
              <a:t>This is “in effect” a three-dimensional affine rotation matrix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becomes an “affine” scaling matrix!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Chalk talk the derivation from step 1 through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Ss=pw*g(a + n*B)</a:t>
            </a:r>
          </a:p>
          <a:p>
            <a:r>
              <a:rPr lang="en-US" dirty="0"/>
              <a:t>a = aquifer compressibility</a:t>
            </a:r>
          </a:p>
          <a:p>
            <a:r>
              <a:rPr lang="en-US" dirty="0"/>
              <a:t>B = compressibility of water</a:t>
            </a:r>
          </a:p>
          <a:p>
            <a:r>
              <a:rPr lang="en-US" dirty="0"/>
              <a:t>n = porosity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Specified flux: </a:t>
            </a:r>
            <a:r>
              <a:rPr lang="en-US" dirty="0" err="1"/>
              <a:t>wel</a:t>
            </a:r>
            <a:r>
              <a:rPr lang="en-US" dirty="0"/>
              <a:t>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surface: example: lake intersecting with groundwater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 is more or less the effective porosity. In </a:t>
            </a:r>
            <a:r>
              <a:rPr lang="en-US" dirty="0" err="1"/>
              <a:t>uz</a:t>
            </a:r>
            <a:r>
              <a:rPr lang="en-US" dirty="0"/>
              <a:t> terms: </a:t>
            </a:r>
            <a:r>
              <a:rPr lang="en-US" dirty="0" err="1"/>
              <a:t>theta_s</a:t>
            </a:r>
            <a:r>
              <a:rPr lang="en-US" dirty="0"/>
              <a:t> – </a:t>
            </a:r>
            <a:r>
              <a:rPr lang="en-US" dirty="0" err="1"/>
              <a:t>theta_r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7E88D-4062-481D-90A1-57F99C7109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0D039-C2C1-4136-908B-130D99700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87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7EBF0-5971-498E-99F0-F9161F414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31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956691-1514-44CA-83F2-DBCF66AFC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51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4168FC-A210-43B1-9A61-DCFF0CD40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F0027-F48C-4FE1-8AC5-31B799A25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964E-5961-4077-9C0D-F3B5106807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C5E5F-B212-476E-8FCC-52E1BA244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32F2-667A-45DC-900D-84D8D5849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BF2EC-0609-4314-9AE4-CD4113D46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5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FDE-582F-48C0-BE01-1D5C320DE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6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C692C-0F4C-41B4-AD01-914C1B88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1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3B86A-0688-4497-945B-DFE1074E1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4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565EF1-8591-406E-AEAA-D35BC93618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8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18" Type="http://schemas.openxmlformats.org/officeDocument/2006/relationships/image" Target="../media/image2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93838"/>
            <a:ext cx="8229600" cy="188753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Overview of Groundwater Flow Modeling and the Groundwater Flow Equation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Constructing the Water Balance</a:t>
            </a:r>
          </a:p>
        </p:txBody>
      </p:sp>
      <p:graphicFrame>
        <p:nvGraphicFramePr>
          <p:cNvPr id="39974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3150" y="3921125"/>
          <a:ext cx="1517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4" imgW="647640" imgH="241200" progId="Equation.3">
                  <p:embed/>
                </p:oleObj>
              </mc:Choice>
              <mc:Fallback>
                <p:oleObj name="Equation" r:id="rId4" imgW="647640" imgH="241200" progId="Equation.3">
                  <p:embed/>
                  <p:pic>
                    <p:nvPicPr>
                      <p:cNvPr id="399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21125"/>
                        <a:ext cx="1517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152650" y="1346200"/>
            <a:ext cx="486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Mass In – Mass Out = Change in Mass Stored</a:t>
            </a:r>
          </a:p>
        </p:txBody>
      </p: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7045325" y="4859338"/>
            <a:ext cx="1123950" cy="1244600"/>
            <a:chOff x="4096" y="3294"/>
            <a:chExt cx="708" cy="784"/>
          </a:xfrm>
        </p:grpSpPr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4409" y="3537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4402" y="3772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 flipH="1">
              <a:off x="4260" y="3779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4295" y="329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4592" y="36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4096" y="37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097088" y="1982788"/>
            <a:ext cx="6099175" cy="4225925"/>
            <a:chOff x="1164" y="1277"/>
            <a:chExt cx="3842" cy="2662"/>
          </a:xfrm>
        </p:grpSpPr>
        <p:graphicFrame>
          <p:nvGraphicFramePr>
            <p:cNvPr id="39970" name="Object 34"/>
            <p:cNvGraphicFramePr>
              <a:graphicFrameLocks noChangeAspect="1"/>
            </p:cNvGraphicFramePr>
            <p:nvPr/>
          </p:nvGraphicFramePr>
          <p:xfrm>
            <a:off x="2371" y="1277"/>
            <a:ext cx="8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Equation" r:id="rId6" imgW="647640" imgH="241200" progId="Equation.3">
                    <p:embed/>
                  </p:oleObj>
                </mc:Choice>
                <mc:Fallback>
                  <p:oleObj name="Equation" r:id="rId6" imgW="647640" imgH="241200" progId="Equation.3">
                    <p:embed/>
                    <p:pic>
                      <p:nvPicPr>
                        <p:cNvPr id="3997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277"/>
                          <a:ext cx="8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2" name="Object 36"/>
            <p:cNvGraphicFramePr>
              <a:graphicFrameLocks noChangeAspect="1"/>
            </p:cNvGraphicFramePr>
            <p:nvPr/>
          </p:nvGraphicFramePr>
          <p:xfrm>
            <a:off x="3747" y="1279"/>
            <a:ext cx="84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Equation" r:id="rId8" imgW="647640" imgH="241200" progId="Equation.3">
                    <p:embed/>
                  </p:oleObj>
                </mc:Choice>
                <mc:Fallback>
                  <p:oleObj name="Equation" r:id="rId8" imgW="647640" imgH="241200" progId="Equation.3">
                    <p:embed/>
                    <p:pic>
                      <p:nvPicPr>
                        <p:cNvPr id="3997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279"/>
                          <a:ext cx="84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67" name="Group 31"/>
            <p:cNvGrpSpPr>
              <a:grpSpLocks/>
            </p:cNvGrpSpPr>
            <p:nvPr/>
          </p:nvGrpSpPr>
          <p:grpSpPr bwMode="auto">
            <a:xfrm>
              <a:off x="1685" y="1557"/>
              <a:ext cx="2339" cy="2041"/>
              <a:chOff x="1586" y="1671"/>
              <a:chExt cx="2339" cy="2041"/>
            </a:xfrm>
          </p:grpSpPr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1956" y="1906"/>
                <a:ext cx="1519" cy="1519"/>
                <a:chOff x="3157" y="1586"/>
                <a:chExt cx="1519" cy="1519"/>
              </a:xfrm>
            </p:grpSpPr>
            <p:sp>
              <p:nvSpPr>
                <p:cNvPr id="39944" name="AutoShape 8"/>
                <p:cNvSpPr>
                  <a:spLocks noChangeArrowheads="1"/>
                </p:cNvSpPr>
                <p:nvPr/>
              </p:nvSpPr>
              <p:spPr bwMode="auto">
                <a:xfrm>
                  <a:off x="3157" y="1586"/>
                  <a:ext cx="1519" cy="1519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541" y="2716"/>
                  <a:ext cx="11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64" y="2701"/>
                  <a:ext cx="377" cy="3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7" name="Line 11"/>
                <p:cNvSpPr>
                  <a:spLocks noChangeShapeType="1"/>
                </p:cNvSpPr>
                <p:nvPr/>
              </p:nvSpPr>
              <p:spPr bwMode="auto">
                <a:xfrm>
                  <a:off x="3541" y="1586"/>
                  <a:ext cx="0" cy="11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8" name="Oval 12"/>
                <p:cNvSpPr>
                  <a:spLocks noChangeArrowheads="1"/>
                </p:cNvSpPr>
                <p:nvPr/>
              </p:nvSpPr>
              <p:spPr bwMode="auto">
                <a:xfrm>
                  <a:off x="3847" y="2340"/>
                  <a:ext cx="114" cy="11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51" name="Line 15"/>
              <p:cNvSpPr>
                <a:spLocks noChangeShapeType="1"/>
              </p:cNvSpPr>
              <p:nvPr/>
            </p:nvSpPr>
            <p:spPr bwMode="auto">
              <a:xfrm flipV="1">
                <a:off x="2688" y="1685"/>
                <a:ext cx="0" cy="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2695" y="342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 flipV="1">
                <a:off x="2688" y="3143"/>
                <a:ext cx="0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 flipH="1">
                <a:off x="1991" y="2908"/>
                <a:ext cx="540" cy="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 flipH="1">
                <a:off x="3399" y="1671"/>
                <a:ext cx="214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 flipH="1">
                <a:off x="2837" y="2397"/>
                <a:ext cx="114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>
                <a:off x="3292" y="2667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 flipH="1">
                <a:off x="1586" y="2766"/>
                <a:ext cx="3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>
                <a:off x="2062" y="2752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39976" name="Object 40"/>
            <p:cNvGraphicFramePr>
              <a:graphicFrameLocks noChangeAspect="1"/>
            </p:cNvGraphicFramePr>
            <p:nvPr/>
          </p:nvGraphicFramePr>
          <p:xfrm>
            <a:off x="4056" y="2390"/>
            <a:ext cx="9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Equation" r:id="rId10" imgW="660240" imgH="241200" progId="Equation.3">
                    <p:embed/>
                  </p:oleObj>
                </mc:Choice>
                <mc:Fallback>
                  <p:oleObj name="Equation" r:id="rId10" imgW="660240" imgH="241200" progId="Equation.3">
                    <p:embed/>
                    <p:pic>
                      <p:nvPicPr>
                        <p:cNvPr id="399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2390"/>
                          <a:ext cx="9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42"/>
            <p:cNvGraphicFramePr>
              <a:graphicFrameLocks noChangeAspect="1"/>
            </p:cNvGraphicFramePr>
            <p:nvPr/>
          </p:nvGraphicFramePr>
          <p:xfrm>
            <a:off x="2328" y="3594"/>
            <a:ext cx="90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Equation" r:id="rId12" imgW="634680" imgH="241200" progId="Equation.3">
                    <p:embed/>
                  </p:oleObj>
                </mc:Choice>
                <mc:Fallback>
                  <p:oleObj name="Equation" r:id="rId12" imgW="634680" imgH="241200" progId="Equation.3">
                    <p:embed/>
                    <p:pic>
                      <p:nvPicPr>
                        <p:cNvPr id="3997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3594"/>
                          <a:ext cx="90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43"/>
            <p:cNvGraphicFramePr>
              <a:graphicFrameLocks noChangeAspect="1"/>
            </p:cNvGraphicFramePr>
            <p:nvPr/>
          </p:nvGraphicFramePr>
          <p:xfrm>
            <a:off x="1164" y="3359"/>
            <a:ext cx="94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Equation" r:id="rId14" imgW="660240" imgH="241200" progId="Equation.3">
                    <p:embed/>
                  </p:oleObj>
                </mc:Choice>
                <mc:Fallback>
                  <p:oleObj name="Equation" r:id="rId14" imgW="660240" imgH="241200" progId="Equation.3">
                    <p:embed/>
                    <p:pic>
                      <p:nvPicPr>
                        <p:cNvPr id="3997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359"/>
                          <a:ext cx="94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45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3" name="Equation" r:id="rId16" imgW="114120" imgH="215640" progId="Equation.3">
                    <p:embed/>
                  </p:oleObj>
                </mc:Choice>
                <mc:Fallback>
                  <p:oleObj name="Equation" r:id="rId16" imgW="114120" imgH="215640" progId="Equation.3">
                    <p:embed/>
                    <p:pic>
                      <p:nvPicPr>
                        <p:cNvPr id="3998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688975" y="2538413"/>
          <a:ext cx="2528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18" imgW="1079280" imgH="203040" progId="Equation.3">
                  <p:embed/>
                </p:oleObj>
              </mc:Choice>
              <mc:Fallback>
                <p:oleObj name="Equation" r:id="rId18" imgW="1079280" imgH="203040" progId="Equation.3">
                  <p:embed/>
                  <p:pic>
                    <p:nvPicPr>
                      <p:cNvPr id="399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538413"/>
                        <a:ext cx="2528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52228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First Steps</a:t>
            </a:r>
          </a:p>
        </p:txBody>
      </p:sp>
      <p:graphicFrame>
        <p:nvGraphicFramePr>
          <p:cNvPr id="45067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12775" y="2665413"/>
          <a:ext cx="7740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5181480" imgH="241200" progId="Equation.3">
                  <p:embed/>
                </p:oleObj>
              </mc:Choice>
              <mc:Fallback>
                <p:oleObj name="Equation" r:id="rId4" imgW="5181480" imgH="2412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665413"/>
                        <a:ext cx="77406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65363" y="4108450"/>
          <a:ext cx="3568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2361960" imgH="444240" progId="Equation.3">
                  <p:embed/>
                </p:oleObj>
              </mc:Choice>
              <mc:Fallback>
                <p:oleObj name="Equation" r:id="rId6" imgW="2361960" imgH="444240" progId="Equation.3">
                  <p:embed/>
                  <p:pic>
                    <p:nvPicPr>
                      <p:cNvPr id="4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108450"/>
                        <a:ext cx="3568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90513" y="3448050"/>
            <a:ext cx="577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2: Divide by the volume of the cube and the time interval: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88925" y="1968500"/>
            <a:ext cx="647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1: Write the balance equation using the inflow and outflow terms: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77813" y="5040313"/>
            <a:ext cx="789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3: Shrink the cube to an arbitrarily small size to arrive at the differential equation:</a:t>
            </a:r>
          </a:p>
        </p:txBody>
      </p:sp>
      <p:graphicFrame>
        <p:nvGraphicFramePr>
          <p:cNvPr id="45077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1863" y="5491163"/>
          <a:ext cx="393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8" imgW="2590560" imgH="419040" progId="Equation.3">
                  <p:embed/>
                </p:oleObj>
              </mc:Choice>
              <mc:Fallback>
                <p:oleObj name="Equation" r:id="rId8" imgW="2590560" imgH="419040" progId="Equation.3">
                  <p:embed/>
                  <p:pic>
                    <p:nvPicPr>
                      <p:cNvPr id="45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491163"/>
                        <a:ext cx="3933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Final Steps</a:t>
            </a:r>
          </a:p>
        </p:txBody>
      </p:sp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79563" y="2217738"/>
          <a:ext cx="13795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4" imgW="850680" imgH="393480" progId="Equation.3">
                  <p:embed/>
                </p:oleObj>
              </mc:Choice>
              <mc:Fallback>
                <p:oleObj name="Equation" r:id="rId4" imgW="850680" imgH="39348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217738"/>
                        <a:ext cx="13795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73475" y="2205038"/>
          <a:ext cx="1433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205038"/>
                        <a:ext cx="14335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48338" y="2220913"/>
          <a:ext cx="135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8" imgW="838080" imgH="393480" progId="Equation.3">
                  <p:embed/>
                </p:oleObj>
              </mc:Choice>
              <mc:Fallback>
                <p:oleObj name="Equation" r:id="rId8" imgW="838080" imgH="393480" progId="Equation.3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220913"/>
                        <a:ext cx="13589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57188" y="1730375"/>
            <a:ext cx="697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4: Use Darcy’s Law to express the flow rates (q) as a function of head: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55600" y="3200400"/>
            <a:ext cx="850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5: Use the concept of specific storage to express storage change as a function of head:</a:t>
            </a:r>
          </a:p>
        </p:txBody>
      </p:sp>
      <p:graphicFrame>
        <p:nvGraphicFramePr>
          <p:cNvPr id="52241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440113" y="3783013"/>
          <a:ext cx="1916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0" imgW="1117440" imgH="393480" progId="Equation.3">
                  <p:embed/>
                </p:oleObj>
              </mc:Choice>
              <mc:Fallback>
                <p:oleObj name="Equation" r:id="rId10" imgW="1117440" imgH="393480" progId="Equation.3">
                  <p:embed/>
                  <p:pic>
                    <p:nvPicPr>
                      <p:cNvPr id="52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783013"/>
                        <a:ext cx="1916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71475" y="4605338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6: Put it all together: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44" name="Object 20"/>
              <p:cNvSpPr txBox="1"/>
              <p:nvPr/>
            </p:nvSpPr>
            <p:spPr bwMode="auto">
              <a:xfrm>
                <a:off x="1579564" y="4981575"/>
                <a:ext cx="5600700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44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564" y="4981575"/>
                <a:ext cx="5600700" cy="7842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A873D8F2-F163-4A22-8BC1-85D808A3290E}"/>
                  </a:ext>
                </a:extLst>
              </p:cNvPr>
              <p:cNvSpPr txBox="1"/>
              <p:nvPr/>
            </p:nvSpPr>
            <p:spPr bwMode="auto">
              <a:xfrm>
                <a:off x="1099752" y="6010275"/>
                <a:ext cx="6993924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      Laplace’s equation</a:t>
                </a:r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A873D8F2-F163-4A22-8BC1-85D808A3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9752" y="6010275"/>
                <a:ext cx="6993924" cy="784225"/>
              </a:xfrm>
              <a:prstGeom prst="rect">
                <a:avLst/>
              </a:prstGeom>
              <a:blipFill>
                <a:blip r:embed="rId13"/>
                <a:stretch>
                  <a:fillRect r="-17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Boundary and Initial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Differential equation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/>
              <a:t>head and flow in the </a:t>
            </a:r>
            <a:r>
              <a:rPr lang="en-US" altLang="en-US" sz="2800" i="1" dirty="0"/>
              <a:t>interior</a:t>
            </a:r>
            <a:r>
              <a:rPr lang="en-US" altLang="en-US" sz="2800" dirty="0"/>
              <a:t> of the groundwater system.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 combination of head and flow rate must be specified along all the boundaries of the groundwater system.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Transient flow problems also require the starting head to be specified everywhere in the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Boundary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Specified-head boundary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h=constant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Constant-head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Specified-flux boundary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 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dh/</a:t>
            </a:r>
            <a:r>
              <a:rPr lang="en-US" altLang="en-US" sz="2400" dirty="0" err="1"/>
              <a:t>dn</a:t>
            </a:r>
            <a:r>
              <a:rPr lang="en-US" altLang="en-US" sz="2400" dirty="0"/>
              <a:t> = constant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No-flow boundary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42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Boundary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Mixed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dh/</a:t>
            </a:r>
            <a:r>
              <a:rPr lang="en-US" altLang="en-US" sz="2400" dirty="0" err="1"/>
              <a:t>dn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ch</a:t>
            </a:r>
            <a:r>
              <a:rPr lang="en-US" altLang="en-US" sz="2400" dirty="0"/>
              <a:t> = constant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Head-dependent flux boundary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Free surface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h=f(z)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10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Initial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Need to specify the head distribution in time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		</a:t>
            </a:r>
            <a:r>
              <a:rPr lang="en-US" altLang="en-US" dirty="0"/>
              <a:t>h = f(</a:t>
            </a:r>
            <a:r>
              <a:rPr lang="en-US" altLang="en-US" dirty="0" err="1"/>
              <a:t>x,y,z</a:t>
            </a:r>
            <a:r>
              <a:rPr lang="en-US" altLang="en-US" dirty="0"/>
              <a:t>; t=0)</a:t>
            </a:r>
          </a:p>
        </p:txBody>
      </p:sp>
    </p:spTree>
    <p:extLst>
      <p:ext uri="{BB962C8B-B14F-4D97-AF65-F5344CB8AC3E}">
        <p14:creationId xmlns:p14="http://schemas.microsoft.com/office/powerpoint/2010/main" val="251979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23863" y="27463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2-Dimensional Flow in a Confined Aquifer</a:t>
            </a:r>
          </a:p>
        </p:txBody>
      </p:sp>
      <p:graphicFrame>
        <p:nvGraphicFramePr>
          <p:cNvPr id="57380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54150" y="4311650"/>
          <a:ext cx="5537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3" imgW="3238200" imgH="457200" progId="Equation.3">
                  <p:embed/>
                </p:oleObj>
              </mc:Choice>
              <mc:Fallback>
                <p:oleObj name="Equation" r:id="rId3" imgW="3238200" imgH="457200" progId="Equation.3">
                  <p:embed/>
                  <p:pic>
                    <p:nvPicPr>
                      <p:cNvPr id="573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311650"/>
                        <a:ext cx="5537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1719263" y="5368925"/>
          <a:ext cx="4965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5" imgW="2819160" imgH="457200" progId="Equation.3">
                  <p:embed/>
                </p:oleObj>
              </mc:Choice>
              <mc:Fallback>
                <p:oleObj name="Equation" r:id="rId5" imgW="2819160" imgH="457200" progId="Equation.3">
                  <p:embed/>
                  <p:pic>
                    <p:nvPicPr>
                      <p:cNvPr id="573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368925"/>
                        <a:ext cx="4965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6" name="Group 42"/>
          <p:cNvGrpSpPr>
            <a:grpSpLocks/>
          </p:cNvGrpSpPr>
          <p:nvPr/>
        </p:nvGrpSpPr>
        <p:grpSpPr bwMode="auto">
          <a:xfrm>
            <a:off x="1409700" y="1636713"/>
            <a:ext cx="6254750" cy="2336800"/>
            <a:chOff x="896" y="996"/>
            <a:chExt cx="3940" cy="1472"/>
          </a:xfrm>
        </p:grpSpPr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2127" y="1334"/>
            <a:ext cx="20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7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573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34"/>
                          <a:ext cx="20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2524" y="1192"/>
            <a:ext cx="19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8" name="Equation" r:id="rId9" imgW="215640" imgH="203040" progId="Equation.3">
                    <p:embed/>
                  </p:oleObj>
                </mc:Choice>
                <mc:Fallback>
                  <p:oleObj name="Equation" r:id="rId9" imgW="215640" imgH="203040" progId="Equation.3">
                    <p:embed/>
                    <p:pic>
                      <p:nvPicPr>
                        <p:cNvPr id="573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192"/>
                          <a:ext cx="19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4" name="Object 30"/>
            <p:cNvGraphicFramePr>
              <a:graphicFrameLocks noChangeAspect="1"/>
            </p:cNvGraphicFramePr>
            <p:nvPr/>
          </p:nvGraphicFramePr>
          <p:xfrm>
            <a:off x="1505" y="1892"/>
            <a:ext cx="44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9" name="Equation" r:id="rId11" imgW="431640" imgH="177480" progId="Equation.3">
                    <p:embed/>
                  </p:oleObj>
                </mc:Choice>
                <mc:Fallback>
                  <p:oleObj name="Equation" r:id="rId11" imgW="431640" imgH="177480" progId="Equation.3">
                    <p:embed/>
                    <p:pic>
                      <p:nvPicPr>
                        <p:cNvPr id="5737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892"/>
                          <a:ext cx="44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67" name="Group 23"/>
            <p:cNvGrpSpPr>
              <a:grpSpLocks/>
            </p:cNvGrpSpPr>
            <p:nvPr/>
          </p:nvGrpSpPr>
          <p:grpSpPr bwMode="auto">
            <a:xfrm>
              <a:off x="896" y="996"/>
              <a:ext cx="3940" cy="1472"/>
              <a:chOff x="825" y="1266"/>
              <a:chExt cx="3940" cy="1472"/>
            </a:xfrm>
          </p:grpSpPr>
          <p:sp>
            <p:nvSpPr>
              <p:cNvPr id="57348" name="Line 4"/>
              <p:cNvSpPr>
                <a:spLocks noChangeShapeType="1"/>
              </p:cNvSpPr>
              <p:nvPr/>
            </p:nvSpPr>
            <p:spPr bwMode="auto">
              <a:xfrm>
                <a:off x="853" y="1820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839" y="2731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 flipV="1">
                <a:off x="832" y="1266"/>
                <a:ext cx="704" cy="5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1" name="Line 7"/>
              <p:cNvSpPr>
                <a:spLocks noChangeShapeType="1"/>
              </p:cNvSpPr>
              <p:nvPr/>
            </p:nvSpPr>
            <p:spPr bwMode="auto">
              <a:xfrm flipV="1">
                <a:off x="4096" y="1316"/>
                <a:ext cx="46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Line 8"/>
              <p:cNvSpPr>
                <a:spLocks noChangeShapeType="1"/>
              </p:cNvSpPr>
              <p:nvPr/>
            </p:nvSpPr>
            <p:spPr bwMode="auto">
              <a:xfrm flipV="1">
                <a:off x="4104" y="1913"/>
                <a:ext cx="661" cy="8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Line 9"/>
              <p:cNvSpPr>
                <a:spLocks noChangeShapeType="1"/>
              </p:cNvSpPr>
              <p:nvPr/>
            </p:nvSpPr>
            <p:spPr bwMode="auto">
              <a:xfrm>
                <a:off x="825" y="1813"/>
                <a:ext cx="0" cy="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5" name="Line 11"/>
              <p:cNvSpPr>
                <a:spLocks noChangeShapeType="1"/>
              </p:cNvSpPr>
              <p:nvPr/>
            </p:nvSpPr>
            <p:spPr bwMode="auto">
              <a:xfrm>
                <a:off x="4096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6" name="Line 12"/>
              <p:cNvSpPr>
                <a:spLocks noChangeShapeType="1"/>
              </p:cNvSpPr>
              <p:nvPr/>
            </p:nvSpPr>
            <p:spPr bwMode="auto">
              <a:xfrm>
                <a:off x="2219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2574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>
                <a:off x="2370" y="25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 flipH="1">
                <a:off x="2220" y="256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 flipH="1">
                <a:off x="2558" y="2564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2" name="Line 18"/>
              <p:cNvSpPr>
                <a:spLocks noChangeShapeType="1"/>
              </p:cNvSpPr>
              <p:nvPr/>
            </p:nvSpPr>
            <p:spPr bwMode="auto">
              <a:xfrm>
                <a:off x="2367" y="1639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3" name="Line 19"/>
              <p:cNvSpPr>
                <a:spLocks noChangeShapeType="1"/>
              </p:cNvSpPr>
              <p:nvPr/>
            </p:nvSpPr>
            <p:spPr bwMode="auto">
              <a:xfrm flipH="1">
                <a:off x="2217" y="1646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4" name="Line 20"/>
              <p:cNvSpPr>
                <a:spLocks noChangeShapeType="1"/>
              </p:cNvSpPr>
              <p:nvPr/>
            </p:nvSpPr>
            <p:spPr bwMode="auto">
              <a:xfrm flipH="1">
                <a:off x="2555" y="165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5" name="Line 21"/>
              <p:cNvSpPr>
                <a:spLocks noChangeShapeType="1"/>
              </p:cNvSpPr>
              <p:nvPr/>
            </p:nvSpPr>
            <p:spPr bwMode="auto">
              <a:xfrm>
                <a:off x="2702" y="1643"/>
                <a:ext cx="0" cy="8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6" name="Line 22"/>
              <p:cNvSpPr>
                <a:spLocks noChangeShapeType="1"/>
              </p:cNvSpPr>
              <p:nvPr/>
            </p:nvSpPr>
            <p:spPr bwMode="auto">
              <a:xfrm>
                <a:off x="2361" y="1636"/>
                <a:ext cx="0" cy="9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7376" name="Object 32"/>
            <p:cNvGraphicFramePr>
              <a:graphicFrameLocks noChangeAspect="1"/>
            </p:cNvGraphicFramePr>
            <p:nvPr/>
          </p:nvGraphicFramePr>
          <p:xfrm>
            <a:off x="3158" y="1676"/>
            <a:ext cx="65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0" name="Equation" r:id="rId13" imgW="672840" imgH="228600" progId="Equation.3">
                    <p:embed/>
                  </p:oleObj>
                </mc:Choice>
                <mc:Fallback>
                  <p:oleObj name="Equation" r:id="rId13" imgW="672840" imgH="228600" progId="Equation.3">
                    <p:embed/>
                    <p:pic>
                      <p:nvPicPr>
                        <p:cNvPr id="5737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676"/>
                          <a:ext cx="65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7" name="Object 33"/>
            <p:cNvGraphicFramePr>
              <a:graphicFrameLocks noChangeAspect="1"/>
            </p:cNvGraphicFramePr>
            <p:nvPr/>
          </p:nvGraphicFramePr>
          <p:xfrm>
            <a:off x="3156" y="1889"/>
            <a:ext cx="66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1" name="Equation" r:id="rId15" imgW="672840" imgH="241200" progId="Equation.3">
                    <p:embed/>
                  </p:oleObj>
                </mc:Choice>
                <mc:Fallback>
                  <p:oleObj name="Equation" r:id="rId15" imgW="672840" imgH="241200" progId="Equation.3">
                    <p:embed/>
                    <p:pic>
                      <p:nvPicPr>
                        <p:cNvPr id="5737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889"/>
                          <a:ext cx="66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8" name="Object 34"/>
            <p:cNvGraphicFramePr>
              <a:graphicFrameLocks noChangeAspect="1"/>
            </p:cNvGraphicFramePr>
            <p:nvPr/>
          </p:nvGraphicFramePr>
          <p:xfrm>
            <a:off x="3150" y="2098"/>
            <a:ext cx="5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name="Equation" r:id="rId17" imgW="507960" imgH="228600" progId="Equation.3">
                    <p:embed/>
                  </p:oleObj>
                </mc:Choice>
                <mc:Fallback>
                  <p:oleObj name="Equation" r:id="rId17" imgW="507960" imgH="228600" progId="Equation.3">
                    <p:embed/>
                    <p:pic>
                      <p:nvPicPr>
                        <p:cNvPr id="5737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098"/>
                          <a:ext cx="5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 flipV="1">
              <a:off x="1728" y="1550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1728" y="2098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2" name="Rectangle 34" descr="50%"/>
          <p:cNvSpPr>
            <a:spLocks noChangeArrowheads="1"/>
          </p:cNvSpPr>
          <p:nvPr/>
        </p:nvSpPr>
        <p:spPr bwMode="auto">
          <a:xfrm>
            <a:off x="1185863" y="3014663"/>
            <a:ext cx="6705600" cy="1038225"/>
          </a:xfrm>
          <a:prstGeom prst="rect">
            <a:avLst/>
          </a:prstGeom>
          <a:pattFill prst="pct50">
            <a:fgClr>
              <a:srgbClr val="C8C8C8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2746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2-Dimensional Unconfined Flow</a:t>
            </a:r>
          </a:p>
        </p:txBody>
      </p:sp>
      <p:graphicFrame>
        <p:nvGraphicFramePr>
          <p:cNvPr id="58393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574925" y="2043113"/>
          <a:ext cx="13176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4" imgW="799920" imgH="228600" progId="Equation.3">
                  <p:embed/>
                </p:oleObj>
              </mc:Choice>
              <mc:Fallback>
                <p:oleObj name="Equation" r:id="rId4" imgW="799920" imgH="228600" progId="Equation.3">
                  <p:embed/>
                  <p:pic>
                    <p:nvPicPr>
                      <p:cNvPr id="583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043113"/>
                        <a:ext cx="13176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0413" y="2439988"/>
          <a:ext cx="228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583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439988"/>
                        <a:ext cx="228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Freeform 6"/>
          <p:cNvSpPr>
            <a:spLocks/>
          </p:cNvSpPr>
          <p:nvPr/>
        </p:nvSpPr>
        <p:spPr bwMode="auto">
          <a:xfrm>
            <a:off x="1208088" y="1603375"/>
            <a:ext cx="6694487" cy="700088"/>
          </a:xfrm>
          <a:custGeom>
            <a:avLst/>
            <a:gdLst>
              <a:gd name="T0" fmla="*/ 0 w 4217"/>
              <a:gd name="T1" fmla="*/ 0 h 441"/>
              <a:gd name="T2" fmla="*/ 967 w 4217"/>
              <a:gd name="T3" fmla="*/ 57 h 441"/>
              <a:gd name="T4" fmla="*/ 1799 w 4217"/>
              <a:gd name="T5" fmla="*/ 121 h 441"/>
              <a:gd name="T6" fmla="*/ 2766 w 4217"/>
              <a:gd name="T7" fmla="*/ 227 h 441"/>
              <a:gd name="T8" fmla="*/ 3698 w 4217"/>
              <a:gd name="T9" fmla="*/ 355 h 441"/>
              <a:gd name="T10" fmla="*/ 4217 w 4217"/>
              <a:gd name="T11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7" h="441">
                <a:moveTo>
                  <a:pt x="0" y="0"/>
                </a:moveTo>
                <a:cubicBezTo>
                  <a:pt x="333" y="18"/>
                  <a:pt x="667" y="37"/>
                  <a:pt x="967" y="57"/>
                </a:cubicBezTo>
                <a:cubicBezTo>
                  <a:pt x="1267" y="77"/>
                  <a:pt x="1499" y="93"/>
                  <a:pt x="1799" y="121"/>
                </a:cubicBezTo>
                <a:cubicBezTo>
                  <a:pt x="2099" y="149"/>
                  <a:pt x="2450" y="188"/>
                  <a:pt x="2766" y="227"/>
                </a:cubicBezTo>
                <a:cubicBezTo>
                  <a:pt x="3082" y="266"/>
                  <a:pt x="3456" y="319"/>
                  <a:pt x="3698" y="355"/>
                </a:cubicBezTo>
                <a:cubicBezTo>
                  <a:pt x="3940" y="391"/>
                  <a:pt x="4131" y="427"/>
                  <a:pt x="4217" y="44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529263" y="231775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Aquifer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860925" y="3321050"/>
            <a:ext cx="278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Low Conductivity Material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1174750" y="4041775"/>
            <a:ext cx="668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V="1">
            <a:off x="2292350" y="1670050"/>
            <a:ext cx="0" cy="234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2416175" y="1666875"/>
            <a:ext cx="0" cy="132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8397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41550" y="4630738"/>
          <a:ext cx="46196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8" imgW="2577960" imgH="457200" progId="Equation.3">
                  <p:embed/>
                </p:oleObj>
              </mc:Choice>
              <mc:Fallback>
                <p:oleObj name="Equation" r:id="rId8" imgW="2577960" imgH="457200" progId="Equation.3">
                  <p:embed/>
                  <p:pic>
                    <p:nvPicPr>
                      <p:cNvPr id="583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630738"/>
                        <a:ext cx="46196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4233863" y="1512888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4073525" y="11668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266950" y="5770563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/>
              <a:t> = areal recharge rate; 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y</a:t>
            </a:r>
            <a:r>
              <a:rPr lang="en-US" altLang="en-US"/>
              <a:t> = specific yield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629150" y="1274763"/>
            <a:ext cx="0" cy="4730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</a:rPr>
              <a:t>Groundwater Flow Modeling Process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820988" y="1274763"/>
            <a:ext cx="370363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Define Problem and Objectives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811463" y="2155825"/>
            <a:ext cx="373538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Conceptual Model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2787650" y="30368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Mathematical Model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2749550" y="39004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Model Calibration and Assessment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735263" y="477043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Apply Model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716213" y="56403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Revise Objectives ?</a:t>
            </a:r>
          </a:p>
        </p:txBody>
      </p:sp>
      <p:cxnSp>
        <p:nvCxnSpPr>
          <p:cNvPr id="34828" name="AutoShape 12"/>
          <p:cNvCxnSpPr>
            <a:cxnSpLocks noChangeShapeType="1"/>
            <a:stCxn id="34826" idx="1"/>
            <a:endCxn id="34820" idx="1"/>
          </p:cNvCxnSpPr>
          <p:nvPr/>
        </p:nvCxnSpPr>
        <p:spPr bwMode="auto">
          <a:xfrm rot="10800000" flipH="1">
            <a:off x="2716213" y="1579563"/>
            <a:ext cx="104775" cy="4365625"/>
          </a:xfrm>
          <a:prstGeom prst="bentConnector3">
            <a:avLst>
              <a:gd name="adj1" fmla="val -83485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1"/>
            <a:endCxn id="34822" idx="1"/>
          </p:cNvCxnSpPr>
          <p:nvPr/>
        </p:nvCxnSpPr>
        <p:spPr bwMode="auto">
          <a:xfrm rot="10800000" flipH="1">
            <a:off x="2749550" y="2460625"/>
            <a:ext cx="61913" cy="1744663"/>
          </a:xfrm>
          <a:prstGeom prst="bentConnector3">
            <a:avLst>
              <a:gd name="adj1" fmla="val -68205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24" idx="3"/>
            <a:endCxn id="34823" idx="3"/>
          </p:cNvCxnSpPr>
          <p:nvPr/>
        </p:nvCxnSpPr>
        <p:spPr bwMode="auto">
          <a:xfrm flipV="1">
            <a:off x="6508750" y="3341688"/>
            <a:ext cx="38100" cy="863600"/>
          </a:xfrm>
          <a:prstGeom prst="bentConnector3">
            <a:avLst>
              <a:gd name="adj1" fmla="val 105416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1209675"/>
            <a:ext cx="8229600" cy="11430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Groundwater Flow Equation</a:t>
            </a:r>
            <a:br>
              <a:rPr lang="en-US" altLang="en-US" sz="4000" dirty="0">
                <a:solidFill>
                  <a:schemeClr val="accent2"/>
                </a:solidFill>
              </a:rPr>
            </a:br>
            <a:r>
              <a:rPr lang="en-US" altLang="en-US" sz="4000" dirty="0">
                <a:solidFill>
                  <a:schemeClr val="accent2"/>
                </a:solidFill>
              </a:rPr>
              <a:t>Fundamental Concepts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795588"/>
            <a:ext cx="4518025" cy="2787650"/>
          </a:xfrm>
        </p:spPr>
        <p:txBody>
          <a:bodyPr/>
          <a:lstStyle/>
          <a:p>
            <a:r>
              <a:rPr lang="en-US" altLang="en-US"/>
              <a:t>Hydraulic Head</a:t>
            </a:r>
          </a:p>
          <a:p>
            <a:r>
              <a:rPr lang="en-US" altLang="en-US"/>
              <a:t>Darcy’s Law</a:t>
            </a:r>
          </a:p>
          <a:p>
            <a:r>
              <a:rPr lang="en-US" altLang="en-US"/>
              <a:t>Conservation of Mass</a:t>
            </a:r>
          </a:p>
          <a:p>
            <a:r>
              <a:rPr lang="en-US" altLang="en-US"/>
              <a:t>Groundwater 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BD44F5EA-5789-4B53-9AB2-A9B6319C1770}"/>
                  </a:ext>
                </a:extLst>
              </p:cNvPr>
              <p:cNvSpPr txBox="1"/>
              <p:nvPr/>
            </p:nvSpPr>
            <p:spPr bwMode="auto">
              <a:xfrm>
                <a:off x="3417694" y="5634038"/>
                <a:ext cx="5600700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BD44F5EA-5789-4B53-9AB2-A9B6319C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694" y="5634038"/>
                <a:ext cx="5600700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88F69DA-1008-4828-BB8D-9E2FC274C628}"/>
                  </a:ext>
                </a:extLst>
              </p:cNvPr>
              <p:cNvSpPr txBox="1"/>
              <p:nvPr/>
            </p:nvSpPr>
            <p:spPr bwMode="auto">
              <a:xfrm>
                <a:off x="590939" y="5739947"/>
                <a:ext cx="2133600" cy="1225550"/>
              </a:xfrm>
              <a:prstGeom prst="rect">
                <a:avLst/>
              </a:prstGeom>
              <a:noFill/>
              <a:ln>
                <a:solidFill>
                  <a:srgbClr val="C8C8C8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88F69DA-1008-4828-BB8D-9E2FC274C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39" y="5739947"/>
                <a:ext cx="2133600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8C8C8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F8E085A7-C086-4677-946C-F91D7244E8DF}"/>
              </a:ext>
            </a:extLst>
          </p:cNvPr>
          <p:cNvSpPr/>
          <p:nvPr/>
        </p:nvSpPr>
        <p:spPr>
          <a:xfrm>
            <a:off x="2724539" y="5850294"/>
            <a:ext cx="693155" cy="382555"/>
          </a:xfrm>
          <a:prstGeom prst="rightArrow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368800" y="2819400"/>
            <a:ext cx="315913" cy="2212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Hydraulic 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10" name="Object 22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916499" y="1186169"/>
                <a:ext cx="5185932" cy="12430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Hydraulic Head=Elevation Head + Pressure Head</a:t>
                </a:r>
              </a:p>
              <a:p>
                <a:pPr>
                  <a:buNone/>
                </a:pP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31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916499" y="1186169"/>
                <a:ext cx="5185932" cy="1243011"/>
              </a:xfrm>
              <a:prstGeom prst="rect">
                <a:avLst/>
              </a:prstGeom>
              <a:blipFill>
                <a:blip r:embed="rId3"/>
                <a:stretch>
                  <a:fillRect l="-940" t="-344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12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86138" y="4241800"/>
          <a:ext cx="2936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123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241800"/>
                        <a:ext cx="2936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05438" y="5276850"/>
          <a:ext cx="306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126720" imgH="126720" progId="Equation.3">
                  <p:embed/>
                </p:oleObj>
              </mc:Choice>
              <mc:Fallback>
                <p:oleObj name="Equation" r:id="rId6" imgW="126720" imgH="126720" progId="Equation.3">
                  <p:embed/>
                  <p:pic>
                    <p:nvPicPr>
                      <p:cNvPr id="12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5276850"/>
                        <a:ext cx="3063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686300" y="2570163"/>
            <a:ext cx="7938" cy="216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692650" y="47593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381500" y="47672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367213" y="5032375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367213" y="47498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481513" y="4852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22863" y="4873625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1601788" y="2819400"/>
            <a:ext cx="595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205163" y="5957888"/>
            <a:ext cx="400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259388" y="4862513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5259388" y="283210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779838" y="2830513"/>
            <a:ext cx="0" cy="312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339850" y="568642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z = 0 (datum)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4368800" y="2582863"/>
            <a:ext cx="0" cy="2166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4452938" y="2647950"/>
            <a:ext cx="165100" cy="142875"/>
          </a:xfrm>
          <a:custGeom>
            <a:avLst/>
            <a:gdLst>
              <a:gd name="T0" fmla="*/ 0 w 104"/>
              <a:gd name="T1" fmla="*/ 7 h 90"/>
              <a:gd name="T2" fmla="*/ 52 w 104"/>
              <a:gd name="T3" fmla="*/ 90 h 90"/>
              <a:gd name="T4" fmla="*/ 104 w 104"/>
              <a:gd name="T5" fmla="*/ 0 h 90"/>
              <a:gd name="T6" fmla="*/ 0 w 104"/>
              <a:gd name="T7" fmla="*/ 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90">
                <a:moveTo>
                  <a:pt x="0" y="7"/>
                </a:moveTo>
                <a:lnTo>
                  <a:pt x="52" y="90"/>
                </a:lnTo>
                <a:lnTo>
                  <a:pt x="104" y="0"/>
                </a:lnTo>
                <a:lnTo>
                  <a:pt x="0" y="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6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62575" y="3457575"/>
          <a:ext cx="46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8" imgW="253800" imgH="419040" progId="Equation.3">
                  <p:embed/>
                </p:oleObj>
              </mc:Choice>
              <mc:Fallback>
                <p:oleObj name="Equation" r:id="rId8" imgW="253800" imgH="419040" progId="Equation.3">
                  <p:embed/>
                  <p:pic>
                    <p:nvPicPr>
                      <p:cNvPr id="12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457575"/>
                        <a:ext cx="469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Darcy’s Law</a:t>
            </a:r>
            <a:br>
              <a:rPr lang="en-US" altLang="en-US" sz="4000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chemeClr val="accent2"/>
                </a:solidFill>
              </a:rPr>
              <a:t>One-Dimensional Flow</a:t>
            </a:r>
          </a:p>
        </p:txBody>
      </p:sp>
      <p:graphicFrame>
        <p:nvGraphicFramePr>
          <p:cNvPr id="307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00400" y="2057400"/>
          <a:ext cx="2133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685800" imgH="393480" progId="Equation.3">
                  <p:embed/>
                </p:oleObj>
              </mc:Choice>
              <mc:Fallback>
                <p:oleObj name="Equation" r:id="rId4" imgW="685800" imgH="39348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2133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508125" y="3313113"/>
            <a:ext cx="565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09800" y="3581400"/>
            <a:ext cx="426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q = Specific discharge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209800" y="4267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K = Hydraulic conductivity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667000" y="5029200"/>
            <a:ext cx="399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= Hydraulic gradient</a:t>
            </a:r>
          </a:p>
        </p:txBody>
      </p:sp>
      <p:graphicFrame>
        <p:nvGraphicFramePr>
          <p:cNvPr id="308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178050" y="4865688"/>
          <a:ext cx="5540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6" imgW="228600" imgH="393480" progId="Equation.3">
                  <p:embed/>
                </p:oleObj>
              </mc:Choice>
              <mc:Fallback>
                <p:oleObj name="Equation" r:id="rId6" imgW="228600" imgH="393480" progId="Equation.3">
                  <p:embed/>
                  <p:pic>
                    <p:nvPicPr>
                      <p:cNvPr id="3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865688"/>
                        <a:ext cx="5540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838200"/>
            <a:ext cx="8305800" cy="14478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Groundwater Flow is a Vector described by a Rate and Direction</a:t>
            </a:r>
          </a:p>
        </p:txBody>
      </p:sp>
      <p:graphicFrame>
        <p:nvGraphicFramePr>
          <p:cNvPr id="6161" name="Object 1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973763" y="2741613"/>
          <a:ext cx="434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741613"/>
                        <a:ext cx="434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3563" y="28178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81781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69163" y="4418013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6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4418013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4602163" y="3198813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3382963" y="3198813"/>
            <a:ext cx="2667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544763" y="464661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135563" y="4189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6049963" y="41894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6430963" y="3579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4602163" y="3568700"/>
            <a:ext cx="1811337" cy="10779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4602163" y="4646613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6126163" y="418941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507163" y="35798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2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87963" y="4494213"/>
          <a:ext cx="41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61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4494213"/>
                        <a:ext cx="41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6430963" y="4037013"/>
          <a:ext cx="450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61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37013"/>
                        <a:ext cx="450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6546850" y="3552825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3" imgW="164880" imgH="215640" progId="Equation.3">
                  <p:embed/>
                </p:oleObj>
              </mc:Choice>
              <mc:Fallback>
                <p:oleObj name="Equation" r:id="rId13" imgW="164880" imgH="215640" progId="Equation.3">
                  <p:embed/>
                  <p:pic>
                    <p:nvPicPr>
                      <p:cNvPr id="6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3552825"/>
                        <a:ext cx="409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4498975" y="4522788"/>
            <a:ext cx="214313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1219200" y="3495675"/>
          <a:ext cx="27638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5" imgW="901440" imgH="241200" progId="Equation.3">
                  <p:embed/>
                </p:oleObj>
              </mc:Choice>
              <mc:Fallback>
                <p:oleObj name="Equation" r:id="rId15" imgW="901440" imgH="241200" progId="Equation.3">
                  <p:embed/>
                  <p:pic>
                    <p:nvPicPr>
                      <p:cNvPr id="61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5675"/>
                        <a:ext cx="27638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5794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General 3-Dimensional Flow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63575" y="2247900"/>
          <a:ext cx="4168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4" imgW="1930320" imgH="419040" progId="Equation.3">
                  <p:embed/>
                </p:oleObj>
              </mc:Choice>
              <mc:Fallback>
                <p:oleObj name="Equation" r:id="rId4" imgW="1930320" imgH="41904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247900"/>
                        <a:ext cx="41687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638" y="3349625"/>
          <a:ext cx="42179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1955520" imgH="419040" progId="Equation.3">
                  <p:embed/>
                </p:oleObj>
              </mc:Choice>
              <mc:Fallback>
                <p:oleObj name="Equation" r:id="rId6" imgW="1955520" imgH="419040" progId="Equation.3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349625"/>
                        <a:ext cx="42179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500563"/>
          <a:ext cx="42751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8" imgW="1917360" imgH="419040" progId="Equation.3">
                  <p:embed/>
                </p:oleObj>
              </mc:Choice>
              <mc:Fallback>
                <p:oleObj name="Equation" r:id="rId8" imgW="1917360" imgH="419040" progId="Equation.3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00563"/>
                        <a:ext cx="42751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Oval 26"/>
          <p:cNvSpPr>
            <a:spLocks noChangeArrowheads="1"/>
          </p:cNvSpPr>
          <p:nvPr/>
        </p:nvSpPr>
        <p:spPr bwMode="auto">
          <a:xfrm rot="-1914082">
            <a:off x="5381625" y="3186113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6753225" y="265271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5076825" y="379571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rot="19680573" flipV="1">
            <a:off x="6583363" y="32210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rot="-2700000">
            <a:off x="6665913" y="3292475"/>
            <a:ext cx="12922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7853363" y="27352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0" imgW="330120" imgH="228600" progId="Equation.3">
                  <p:embed/>
                </p:oleObj>
              </mc:Choice>
              <mc:Fallback>
                <p:oleObj name="Equation" r:id="rId10" imgW="330120" imgH="228600" progId="Equation.3">
                  <p:embed/>
                  <p:pic>
                    <p:nvPicPr>
                      <p:cNvPr id="17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3" y="27352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5824538" y="2695575"/>
          <a:ext cx="762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2" imgW="317160" imgH="228600" progId="Equation.3">
                  <p:embed/>
                </p:oleObj>
              </mc:Choice>
              <mc:Fallback>
                <p:oleObj name="Equation" r:id="rId12" imgW="317160" imgH="228600" progId="Equation.3">
                  <p:embed/>
                  <p:pic>
                    <p:nvPicPr>
                      <p:cNvPr id="17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695575"/>
                        <a:ext cx="762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8505825" y="3643313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17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825" y="3643313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6588125" y="2244725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6" imgW="139680" imgH="164880" progId="Equation.3">
                  <p:embed/>
                </p:oleObj>
              </mc:Choice>
              <mc:Fallback>
                <p:oleObj name="Equation" r:id="rId16" imgW="139680" imgH="164880" progId="Equation.3">
                  <p:embed/>
                  <p:pic>
                    <p:nvPicPr>
                      <p:cNvPr id="174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44725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56D7B-76B2-439F-A9E5-6189E31D191D}"/>
                  </a:ext>
                </a:extLst>
              </p:cNvPr>
              <p:cNvSpPr txBox="1"/>
              <p:nvPr/>
            </p:nvSpPr>
            <p:spPr>
              <a:xfrm>
                <a:off x="5761601" y="5422901"/>
                <a:ext cx="2467470" cy="126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56D7B-76B2-439F-A9E5-6189E31D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01" y="5422901"/>
                <a:ext cx="2467470" cy="1261051"/>
              </a:xfrm>
              <a:prstGeom prst="rect">
                <a:avLst/>
              </a:prstGeom>
              <a:blipFill>
                <a:blip r:embed="rId18"/>
                <a:stretch>
                  <a:fillRect l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4953000" y="3276600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467600" cy="1371600"/>
          </a:xfrm>
        </p:spPr>
        <p:txBody>
          <a:bodyPr anchor="ctr"/>
          <a:lstStyle/>
          <a:p>
            <a:r>
              <a:rPr lang="en-US" altLang="en-US" sz="4000">
                <a:solidFill>
                  <a:schemeClr val="accent2"/>
                </a:solidFill>
              </a:rPr>
              <a:t>Simplified 3-Dimensional Flow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476375" y="2147888"/>
          <a:ext cx="24384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4" imgW="850680" imgH="393480" progId="Equation.3">
                  <p:embed/>
                </p:oleObj>
              </mc:Choice>
              <mc:Fallback>
                <p:oleObj name="Equation" r:id="rId4" imgW="850680" imgH="3934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7888"/>
                        <a:ext cx="24384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476375" y="3290888"/>
          <a:ext cx="2438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90888"/>
                        <a:ext cx="2438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476375" y="4510088"/>
          <a:ext cx="24384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8" imgW="838080" imgH="393480" progId="Equation.3">
                  <p:embed/>
                </p:oleObj>
              </mc:Choice>
              <mc:Fallback>
                <p:oleObj name="Equation" r:id="rId8" imgW="838080" imgH="39348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10088"/>
                        <a:ext cx="24384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6324600" y="2743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648200" y="3886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63246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6324600" y="3886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656388" y="38528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0" imgW="330120" imgH="228600" progId="Equation.3">
                  <p:embed/>
                </p:oleObj>
              </mc:Choice>
              <mc:Fallback>
                <p:oleObj name="Equation" r:id="rId10" imgW="330120" imgH="228600" progId="Equation.3">
                  <p:embed/>
                  <p:pic>
                    <p:nvPicPr>
                      <p:cNvPr id="2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8528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562600" y="3351213"/>
          <a:ext cx="76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2" imgW="317160" imgH="228600" progId="Equation.3">
                  <p:embed/>
                </p:oleObj>
              </mc:Choice>
              <mc:Fallback>
                <p:oleObj name="Equation" r:id="rId12" imgW="317160" imgH="228600" progId="Equation.3">
                  <p:embed/>
                  <p:pic>
                    <p:nvPicPr>
                      <p:cNvPr id="2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1213"/>
                        <a:ext cx="76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8077200" y="373380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20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3380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6159500" y="2335213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16" imgW="139680" imgH="164880" progId="Equation.3">
                  <p:embed/>
                </p:oleObj>
              </mc:Choice>
              <mc:Fallback>
                <p:oleObj name="Equation" r:id="rId16" imgW="139680" imgH="164880" progId="Equation.3">
                  <p:embed/>
                  <p:pic>
                    <p:nvPicPr>
                      <p:cNvPr id="2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335213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C9349-FFF7-4536-9108-9CB78CB6C41A}"/>
                  </a:ext>
                </a:extLst>
              </p:cNvPr>
              <p:cNvSpPr txBox="1"/>
              <p:nvPr/>
            </p:nvSpPr>
            <p:spPr>
              <a:xfrm>
                <a:off x="5761601" y="5422901"/>
                <a:ext cx="2459841" cy="127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C9349-FFF7-4536-9108-9CB78CB6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01" y="5422901"/>
                <a:ext cx="2459841" cy="1276247"/>
              </a:xfrm>
              <a:prstGeom prst="rect">
                <a:avLst/>
              </a:prstGeom>
              <a:blipFill>
                <a:blip r:embed="rId18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The Groundwater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A Water Balance</a:t>
            </a:r>
          </a:p>
        </p:txBody>
      </p:sp>
      <p:grpSp>
        <p:nvGrpSpPr>
          <p:cNvPr id="35876" name="Group 36"/>
          <p:cNvGrpSpPr>
            <a:grpSpLocks/>
          </p:cNvGrpSpPr>
          <p:nvPr/>
        </p:nvGrpSpPr>
        <p:grpSpPr bwMode="auto">
          <a:xfrm>
            <a:off x="1331913" y="2244725"/>
            <a:ext cx="2852737" cy="3063875"/>
            <a:chOff x="839" y="1414"/>
            <a:chExt cx="1797" cy="1930"/>
          </a:xfrm>
        </p:grpSpPr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839" y="1414"/>
              <a:ext cx="1797" cy="1930"/>
              <a:chOff x="974" y="1421"/>
              <a:chExt cx="1797" cy="1930"/>
            </a:xfrm>
          </p:grpSpPr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>
                <a:off x="1600" y="172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>
                <a:off x="1593" y="2695"/>
                <a:ext cx="9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Line 12"/>
              <p:cNvSpPr>
                <a:spLocks noChangeShapeType="1"/>
              </p:cNvSpPr>
              <p:nvPr/>
            </p:nvSpPr>
            <p:spPr bwMode="auto">
              <a:xfrm flipH="1">
                <a:off x="1130" y="2702"/>
                <a:ext cx="455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14"/>
              <p:cNvSpPr txBox="1">
                <a:spLocks noChangeArrowheads="1"/>
              </p:cNvSpPr>
              <p:nvPr/>
            </p:nvSpPr>
            <p:spPr bwMode="auto">
              <a:xfrm>
                <a:off x="1506" y="1421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559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5856" name="Text Box 16"/>
              <p:cNvSpPr txBox="1">
                <a:spLocks noChangeArrowheads="1"/>
              </p:cNvSpPr>
              <p:nvPr/>
            </p:nvSpPr>
            <p:spPr bwMode="auto">
              <a:xfrm>
                <a:off x="974" y="30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1202" y="293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1906" y="2695"/>
              <a:ext cx="25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V="1">
              <a:off x="1906" y="2148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Oval 35"/>
            <p:cNvSpPr>
              <a:spLocks noChangeArrowheads="1"/>
            </p:cNvSpPr>
            <p:nvPr/>
          </p:nvSpPr>
          <p:spPr bwMode="auto">
            <a:xfrm>
              <a:off x="1870" y="2077"/>
              <a:ext cx="78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16" name="Group 76"/>
          <p:cNvGrpSpPr>
            <a:grpSpLocks/>
          </p:cNvGrpSpPr>
          <p:nvPr/>
        </p:nvGrpSpPr>
        <p:grpSpPr bwMode="auto">
          <a:xfrm>
            <a:off x="4525963" y="2506663"/>
            <a:ext cx="3679825" cy="3189287"/>
            <a:chOff x="2851" y="1579"/>
            <a:chExt cx="2318" cy="2009"/>
          </a:xfrm>
        </p:grpSpPr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2997" y="2418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Equation" r:id="rId3" imgW="203040" imgH="164880" progId="Equation.3">
                    <p:embed/>
                  </p:oleObj>
                </mc:Choice>
                <mc:Fallback>
                  <p:oleObj name="Equation" r:id="rId3" imgW="203040" imgH="164880" progId="Equation.3">
                    <p:embed/>
                    <p:pic>
                      <p:nvPicPr>
                        <p:cNvPr id="358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418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4636" y="2757"/>
            <a:ext cx="2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3586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757"/>
                          <a:ext cx="2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>
              <a:off x="3271" y="1579"/>
              <a:ext cx="1519" cy="1519"/>
              <a:chOff x="3157" y="1586"/>
              <a:chExt cx="1519" cy="1519"/>
            </a:xfrm>
          </p:grpSpPr>
          <p:sp>
            <p:nvSpPr>
              <p:cNvPr id="35845" name="AutoShape 5"/>
              <p:cNvSpPr>
                <a:spLocks noChangeArrowheads="1"/>
              </p:cNvSpPr>
              <p:nvPr/>
            </p:nvSpPr>
            <p:spPr bwMode="auto">
              <a:xfrm>
                <a:off x="3157" y="1586"/>
                <a:ext cx="1519" cy="1519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 flipH="1">
                <a:off x="3541" y="2716"/>
                <a:ext cx="1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3164" y="2701"/>
                <a:ext cx="377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3541" y="1586"/>
                <a:ext cx="0" cy="1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Oval 9"/>
              <p:cNvSpPr>
                <a:spLocks noChangeArrowheads="1"/>
              </p:cNvSpPr>
              <p:nvPr/>
            </p:nvSpPr>
            <p:spPr bwMode="auto">
              <a:xfrm>
                <a:off x="3847" y="2340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868" name="Object 28"/>
            <p:cNvGraphicFramePr>
              <a:graphicFrameLocks noChangeAspect="1"/>
            </p:cNvGraphicFramePr>
            <p:nvPr/>
          </p:nvGraphicFramePr>
          <p:xfrm>
            <a:off x="3693" y="3170"/>
            <a:ext cx="2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Equation" r:id="rId7" imgW="215640" imgH="203040" progId="Equation.3">
                    <p:embed/>
                  </p:oleObj>
                </mc:Choice>
                <mc:Fallback>
                  <p:oleObj name="Equation" r:id="rId7" imgW="215640" imgH="203040" progId="Equation.3">
                    <p:embed/>
                    <p:pic>
                      <p:nvPicPr>
                        <p:cNvPr id="3586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3170"/>
                          <a:ext cx="2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4046" y="329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H="1">
              <a:off x="3278" y="3299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3271" y="3215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4406" y="32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5890" name="Object 50"/>
            <p:cNvGraphicFramePr>
              <a:graphicFrameLocks noChangeAspect="1"/>
            </p:cNvGraphicFramePr>
            <p:nvPr/>
          </p:nvGraphicFramePr>
          <p:xfrm>
            <a:off x="3175" y="3307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3589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307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3" name="Object 53"/>
            <p:cNvGraphicFramePr>
              <a:graphicFrameLocks noChangeAspect="1"/>
            </p:cNvGraphicFramePr>
            <p:nvPr/>
          </p:nvGraphicFramePr>
          <p:xfrm>
            <a:off x="4311" y="3294"/>
            <a:ext cx="23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3589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294"/>
                          <a:ext cx="23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56"/>
            <p:cNvGraphicFramePr>
              <a:graphicFrameLocks noChangeAspect="1"/>
            </p:cNvGraphicFramePr>
            <p:nvPr/>
          </p:nvGraphicFramePr>
          <p:xfrm>
            <a:off x="2874" y="2948"/>
            <a:ext cx="1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3589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948"/>
                          <a:ext cx="1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9" name="Object 59"/>
            <p:cNvGraphicFramePr>
              <a:graphicFrameLocks noChangeAspect="1"/>
            </p:cNvGraphicFramePr>
            <p:nvPr/>
          </p:nvGraphicFramePr>
          <p:xfrm>
            <a:off x="2851" y="182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6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3589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2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2" name="Object 62"/>
            <p:cNvGraphicFramePr>
              <a:graphicFrameLocks noChangeAspect="1"/>
            </p:cNvGraphicFramePr>
            <p:nvPr/>
          </p:nvGraphicFramePr>
          <p:xfrm>
            <a:off x="4621" y="294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7" name="Equation" r:id="rId17" imgW="164880" imgH="215640" progId="Equation.3">
                    <p:embed/>
                  </p:oleObj>
                </mc:Choice>
                <mc:Fallback>
                  <p:oleObj name="Equation" r:id="rId17" imgW="164880" imgH="215640" progId="Equation.3">
                    <p:embed/>
                    <p:pic>
                      <p:nvPicPr>
                        <p:cNvPr id="3590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294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5" name="Object 65"/>
            <p:cNvGraphicFramePr>
              <a:graphicFrameLocks noChangeAspect="1"/>
            </p:cNvGraphicFramePr>
            <p:nvPr/>
          </p:nvGraphicFramePr>
          <p:xfrm>
            <a:off x="4971" y="2557"/>
            <a:ext cx="1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8" name="Equation" r:id="rId19" imgW="152280" imgH="215640" progId="Equation.3">
                    <p:embed/>
                  </p:oleObj>
                </mc:Choice>
                <mc:Fallback>
                  <p:oleObj name="Equation" r:id="rId19" imgW="152280" imgH="215640" progId="Equation.3">
                    <p:embed/>
                    <p:pic>
                      <p:nvPicPr>
                        <p:cNvPr id="3590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557"/>
                          <a:ext cx="19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4480" y="3093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4846" y="2712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4779" y="2716"/>
              <a:ext cx="11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H="1">
              <a:off x="4544" y="2965"/>
              <a:ext cx="114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flipH="1">
              <a:off x="3051" y="309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flipH="1">
              <a:off x="3038" y="197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flipV="1">
              <a:off x="3108" y="1977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>
              <a:off x="3108" y="2645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608</Words>
  <Application>Microsoft Office PowerPoint</Application>
  <PresentationFormat>On-screen Show (4:3)</PresentationFormat>
  <Paragraphs>114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Overview of Groundwater Flow Modeling and the Groundwater Flow Equation</vt:lpstr>
      <vt:lpstr>Groundwater Flow Modeling Process</vt:lpstr>
      <vt:lpstr>Groundwater Flow Equation Fundamental Concepts</vt:lpstr>
      <vt:lpstr>Hydraulic Head</vt:lpstr>
      <vt:lpstr>Darcy’s Law One-Dimensional Flow</vt:lpstr>
      <vt:lpstr>Groundwater Flow is a Vector described by a Rate and Direction</vt:lpstr>
      <vt:lpstr>General 3-Dimensional Flow</vt:lpstr>
      <vt:lpstr>Simplified 3-Dimensional Flow</vt:lpstr>
      <vt:lpstr>The Groundwater Flow Equation A Water Balance</vt:lpstr>
      <vt:lpstr>Constructing the Water Balance</vt:lpstr>
      <vt:lpstr>Building the Flow Equation The First Steps</vt:lpstr>
      <vt:lpstr>Building the Flow Equation The Final Steps</vt:lpstr>
      <vt:lpstr>Boundary and Initial Conditions</vt:lpstr>
      <vt:lpstr>Boundary Conditions</vt:lpstr>
      <vt:lpstr>Boundary Conditions</vt:lpstr>
      <vt:lpstr>Initial Conditions</vt:lpstr>
      <vt:lpstr>2-Dimensional Flow in a Confined Aquifer</vt:lpstr>
      <vt:lpstr>2-Dimensional Unconfined Flow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Larsen, Joshua D</cp:lastModifiedBy>
  <cp:revision>104</cp:revision>
  <dcterms:created xsi:type="dcterms:W3CDTF">2009-03-10T14:05:53Z</dcterms:created>
  <dcterms:modified xsi:type="dcterms:W3CDTF">2023-01-05T19:43:25Z</dcterms:modified>
</cp:coreProperties>
</file>