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C8B7-602D-4AA9-9CBC-12945C510EBE}" type="datetimeFigureOut"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AB18-B606-40AB-ACF4-793A52B95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82097"/>
            <a:ext cx="5505450" cy="508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600" b="1" spc="-10">
                <a:latin typeface="Cambria"/>
                <a:cs typeface="Cambria"/>
              </a:rPr>
              <a:t>P</a:t>
            </a:r>
            <a:r>
              <a:rPr sz="1600" b="1" spc="-35">
                <a:latin typeface="Cambria"/>
                <a:cs typeface="Cambria"/>
              </a:rPr>
              <a:t>r</a:t>
            </a:r>
            <a:r>
              <a:rPr sz="1600" b="1" spc="-15">
                <a:latin typeface="Cambria"/>
                <a:cs typeface="Cambria"/>
              </a:rPr>
              <a:t>o</a:t>
            </a:r>
            <a:r>
              <a:rPr sz="1600" b="1" spc="-5">
                <a:latin typeface="Cambria"/>
                <a:cs typeface="Cambria"/>
              </a:rPr>
              <a:t>b</a:t>
            </a:r>
            <a:r>
              <a:rPr sz="1600" b="1" spc="-200">
                <a:latin typeface="Cambria"/>
                <a:cs typeface="Cambria"/>
              </a:rPr>
              <a:t>l</a:t>
            </a:r>
            <a:r>
              <a:rPr sz="1600" b="1" spc="-15">
                <a:latin typeface="Cambria"/>
                <a:cs typeface="Cambria"/>
              </a:rPr>
              <a:t>em</a:t>
            </a:r>
            <a:r>
              <a:rPr sz="1600" b="1" spc="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S</a:t>
            </a:r>
            <a:r>
              <a:rPr sz="1600" b="1">
                <a:latin typeface="Cambria"/>
                <a:cs typeface="Cambria"/>
              </a:rPr>
              <a:t>e</a:t>
            </a:r>
            <a:r>
              <a:rPr sz="1600" b="1" spc="-10">
                <a:latin typeface="Cambria"/>
                <a:cs typeface="Cambria"/>
              </a:rPr>
              <a:t>t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  <a:p>
            <a:pPr marL="3810" algn="ctr">
              <a:lnSpc>
                <a:spcPct val="100000"/>
              </a:lnSpc>
              <a:spcBef>
                <a:spcPts val="280"/>
              </a:spcBef>
            </a:pPr>
            <a:r>
              <a:rPr sz="1200" b="1" spc="-5">
                <a:latin typeface="Cambria"/>
                <a:cs typeface="Cambria"/>
              </a:rPr>
              <a:t>S</a:t>
            </a:r>
            <a:r>
              <a:rPr sz="1200" b="1">
                <a:latin typeface="Cambria"/>
                <a:cs typeface="Cambria"/>
              </a:rPr>
              <a:t>t</a:t>
            </a:r>
            <a:r>
              <a:rPr sz="1200" b="1" spc="-10">
                <a:latin typeface="Cambria"/>
                <a:cs typeface="Cambria"/>
              </a:rPr>
              <a:t>ea</a:t>
            </a:r>
            <a:r>
              <a:rPr sz="1200" b="1" spc="-15">
                <a:latin typeface="Cambria"/>
                <a:cs typeface="Cambria"/>
              </a:rPr>
              <a:t>d</a:t>
            </a:r>
            <a:r>
              <a:rPr sz="1200" b="1" spc="-5">
                <a:latin typeface="Cambria"/>
                <a:cs typeface="Cambria"/>
              </a:rPr>
              <a:t>y-S</a:t>
            </a:r>
            <a:r>
              <a:rPr sz="1200" b="1" spc="-10">
                <a:latin typeface="Cambria"/>
                <a:cs typeface="Cambria"/>
              </a:rPr>
              <a:t>t</a:t>
            </a:r>
            <a:r>
              <a:rPr sz="1200" b="1">
                <a:latin typeface="Cambria"/>
                <a:cs typeface="Cambria"/>
              </a:rPr>
              <a:t>at</a:t>
            </a:r>
            <a:r>
              <a:rPr sz="1200" b="1" spc="-10">
                <a:latin typeface="Cambria"/>
                <a:cs typeface="Cambria"/>
              </a:rPr>
              <a:t>e</a:t>
            </a:r>
            <a:r>
              <a:rPr sz="1200" b="1">
                <a:latin typeface="Cambria"/>
                <a:cs typeface="Cambria"/>
              </a:rPr>
              <a:t> </a:t>
            </a:r>
            <a:r>
              <a:rPr sz="1200" b="1" spc="-5">
                <a:latin typeface="Cambria"/>
                <a:cs typeface="Cambria"/>
              </a:rPr>
              <a:t>Flo</a:t>
            </a:r>
            <a:r>
              <a:rPr sz="1200" b="1">
                <a:latin typeface="Cambria"/>
                <a:cs typeface="Cambria"/>
              </a:rPr>
              <a:t>w </a:t>
            </a:r>
            <a:r>
              <a:rPr sz="1200" b="1" spc="-5">
                <a:latin typeface="Cambria"/>
                <a:cs typeface="Cambria"/>
              </a:rPr>
              <a:t>wi</a:t>
            </a:r>
            <a:r>
              <a:rPr sz="1200" b="1" spc="-10">
                <a:latin typeface="Cambria"/>
                <a:cs typeface="Cambria"/>
              </a:rPr>
              <a:t>th</a:t>
            </a:r>
            <a:r>
              <a:rPr sz="1200" b="1">
                <a:latin typeface="Cambria"/>
                <a:cs typeface="Cambria"/>
              </a:rPr>
              <a:t> </a:t>
            </a:r>
            <a:r>
              <a:rPr sz="1200" b="1" spc="-5">
                <a:latin typeface="Cambria"/>
                <a:cs typeface="Cambria"/>
              </a:rPr>
              <a:t>Con</a:t>
            </a:r>
            <a:r>
              <a:rPr sz="1200" b="1">
                <a:latin typeface="Cambria"/>
                <a:cs typeface="Cambria"/>
              </a:rPr>
              <a:t>s</a:t>
            </a:r>
            <a:r>
              <a:rPr sz="1200" b="1" spc="5">
                <a:latin typeface="Cambria"/>
                <a:cs typeface="Cambria"/>
              </a:rPr>
              <a:t>t</a:t>
            </a:r>
            <a:r>
              <a:rPr sz="1200" b="1">
                <a:latin typeface="Cambria"/>
                <a:cs typeface="Cambria"/>
              </a:rPr>
              <a:t>a</a:t>
            </a:r>
            <a:r>
              <a:rPr sz="1200" b="1" spc="-15">
                <a:latin typeface="Cambria"/>
                <a:cs typeface="Cambria"/>
              </a:rPr>
              <a:t>n</a:t>
            </a:r>
            <a:r>
              <a:rPr sz="1200" b="1">
                <a:latin typeface="Cambria"/>
                <a:cs typeface="Cambria"/>
              </a:rPr>
              <a:t>t </a:t>
            </a:r>
            <a:r>
              <a:rPr sz="1200" b="1" spc="-10">
                <a:latin typeface="Cambria"/>
                <a:cs typeface="Cambria"/>
              </a:rPr>
              <a:t>H</a:t>
            </a:r>
            <a:r>
              <a:rPr sz="1200" b="1" spc="-15">
                <a:latin typeface="Cambria"/>
                <a:cs typeface="Cambria"/>
              </a:rPr>
              <a:t>e</a:t>
            </a:r>
            <a:r>
              <a:rPr sz="1200" b="1">
                <a:latin typeface="Cambria"/>
                <a:cs typeface="Cambria"/>
              </a:rPr>
              <a:t>ad</a:t>
            </a:r>
            <a:r>
              <a:rPr sz="1200" b="1" spc="-5">
                <a:latin typeface="Cambria"/>
                <a:cs typeface="Cambria"/>
              </a:rPr>
              <a:t> B</a:t>
            </a:r>
            <a:r>
              <a:rPr sz="1200" b="1" spc="-10">
                <a:latin typeface="Cambria"/>
                <a:cs typeface="Cambria"/>
              </a:rPr>
              <a:t>o</a:t>
            </a:r>
            <a:r>
              <a:rPr sz="1200" b="1" spc="-5">
                <a:latin typeface="Cambria"/>
                <a:cs typeface="Cambria"/>
              </a:rPr>
              <a:t>und</a:t>
            </a:r>
            <a:r>
              <a:rPr sz="1200" b="1" spc="5">
                <a:latin typeface="Cambria"/>
                <a:cs typeface="Cambria"/>
              </a:rPr>
              <a:t>a</a:t>
            </a:r>
            <a:r>
              <a:rPr sz="1200" b="1" spc="-5">
                <a:latin typeface="Cambria"/>
                <a:cs typeface="Cambria"/>
              </a:rPr>
              <a:t>r</a:t>
            </a:r>
            <a:r>
              <a:rPr sz="1200" b="1" spc="-10">
                <a:latin typeface="Cambria"/>
                <a:cs typeface="Cambria"/>
              </a:rPr>
              <a:t>ies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>
                <a:latin typeface="Cambria"/>
                <a:cs typeface="Cambria"/>
              </a:rPr>
              <a:t>I</a:t>
            </a:r>
            <a:r>
              <a:rPr sz="1600" b="1" spc="-10">
                <a:latin typeface="Cambria"/>
                <a:cs typeface="Cambria"/>
              </a:rPr>
              <a:t>n</a:t>
            </a:r>
            <a:r>
              <a:rPr sz="1600" b="1" spc="-120">
                <a:latin typeface="Cambria"/>
                <a:cs typeface="Cambria"/>
              </a:rPr>
              <a:t>t</a:t>
            </a:r>
            <a:r>
              <a:rPr sz="1600" b="1" spc="-40">
                <a:latin typeface="Cambria"/>
                <a:cs typeface="Cambria"/>
              </a:rPr>
              <a:t>r</a:t>
            </a:r>
            <a:r>
              <a:rPr sz="1600" b="1" spc="-20">
                <a:latin typeface="Cambria"/>
                <a:cs typeface="Cambria"/>
              </a:rPr>
              <a:t>o</a:t>
            </a:r>
            <a:r>
              <a:rPr sz="1600" b="1" spc="-114">
                <a:latin typeface="Cambria"/>
                <a:cs typeface="Cambria"/>
              </a:rPr>
              <a:t>d</a:t>
            </a:r>
            <a:r>
              <a:rPr sz="1600" b="1" spc="-30">
                <a:latin typeface="Cambria"/>
                <a:cs typeface="Cambria"/>
              </a:rPr>
              <a:t>u</a:t>
            </a:r>
            <a:r>
              <a:rPr sz="1600" b="1" spc="-10">
                <a:latin typeface="Cambria"/>
                <a:cs typeface="Cambria"/>
              </a:rPr>
              <a:t>c</a:t>
            </a:r>
            <a:r>
              <a:rPr sz="1600" b="1" spc="-70">
                <a:latin typeface="Cambria"/>
                <a:cs typeface="Cambria"/>
              </a:rPr>
              <a:t>t</a:t>
            </a:r>
            <a:r>
              <a:rPr sz="1600" b="1" spc="-10">
                <a:latin typeface="Cambria"/>
                <a:cs typeface="Cambria"/>
              </a:rPr>
              <a:t>i</a:t>
            </a:r>
            <a:r>
              <a:rPr sz="1600" b="1" spc="0">
                <a:latin typeface="Cambria"/>
                <a:cs typeface="Cambria"/>
              </a:rPr>
              <a:t>o</a:t>
            </a:r>
            <a:r>
              <a:rPr sz="1600" b="1" spc="-1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92710">
              <a:lnSpc>
                <a:spcPts val="1380"/>
              </a:lnSpc>
              <a:spcBef>
                <a:spcPts val="315"/>
              </a:spcBef>
            </a:pP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</a:t>
            </a:r>
            <a:r>
              <a:rPr sz="1200" spc="20">
                <a:latin typeface="Times New Roman"/>
                <a:cs typeface="Times New Roman"/>
              </a:rPr>
              <a:t>s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stem is in a v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whi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10,000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wide</a:t>
            </a:r>
            <a:r>
              <a:rPr sz="1200" spc="-5">
                <a:latin typeface="Times New Roman"/>
                <a:cs typeface="Times New Roman"/>
              </a:rPr>
              <a:t> a</a:t>
            </a:r>
            <a:r>
              <a:rPr sz="1200">
                <a:latin typeface="Times New Roman"/>
                <a:cs typeface="Times New Roman"/>
              </a:rPr>
              <a:t>nd 10,500 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lon</a:t>
            </a:r>
            <a:r>
              <a:rPr sz="1200" spc="-10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.  There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an un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onfin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upp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s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</a:t>
            </a:r>
            <a:r>
              <a:rPr sz="1200" spc="5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hich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fin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-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ined silt that 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ts as a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onfining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. T</a:t>
            </a: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low </a:t>
            </a:r>
            <a:r>
              <a:rPr sz="1200" spc="20">
                <a:latin typeface="Times New Roman"/>
                <a:cs typeface="Times New Roman"/>
              </a:rPr>
              <a:t>s</a:t>
            </a:r>
            <a:r>
              <a:rPr sz="1200" spc="-1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stem is bound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on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 sides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its bottom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4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imp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rme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le b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k.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At 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st</a:t>
            </a:r>
            <a:r>
              <a:rPr sz="1200" spc="5">
                <a:latin typeface="Times New Roman"/>
                <a:cs typeface="Times New Roman"/>
              </a:rPr>
              <a:t>er</a:t>
            </a:r>
            <a:r>
              <a:rPr sz="1200">
                <a:latin typeface="Times New Roman"/>
                <a:cs typeface="Times New Roman"/>
              </a:rPr>
              <a:t>n bound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the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a 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iv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r, </a:t>
            </a:r>
            <a:r>
              <a:rPr sz="1200" spc="-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ith 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st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320 ft, </a:t>
            </a:r>
            <a:r>
              <a:rPr sz="1200" spc="-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hich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flo</a:t>
            </a:r>
            <a:r>
              <a:rPr sz="1200" spc="-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s </a:t>
            </a:r>
            <a:r>
              <a:rPr sz="1200" spc="5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outh. On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ste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n b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und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there is a 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l, with 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st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ge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of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330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t.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3825" algn="just">
              <a:lnSpc>
                <a:spcPts val="1380"/>
              </a:lnSpc>
            </a:pP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the u</a:t>
            </a:r>
            <a:r>
              <a:rPr sz="1200" spc="5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r, t</a:t>
            </a: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horizontal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40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b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th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x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4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5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ons is 50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ft/d, the v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cond</a:t>
            </a:r>
            <a:r>
              <a:rPr sz="1200" spc="5">
                <a:latin typeface="Times New Roman"/>
                <a:cs typeface="Times New Roman"/>
              </a:rPr>
              <a:t>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</a:t>
            </a:r>
            <a:r>
              <a:rPr sz="1200" spc="10">
                <a:latin typeface="Times New Roman"/>
                <a:cs typeface="Times New Roman"/>
              </a:rPr>
              <a:t>1</a:t>
            </a:r>
            <a:r>
              <a:rPr sz="1200">
                <a:latin typeface="Times New Roman"/>
                <a:cs typeface="Times New Roman"/>
              </a:rPr>
              <a:t>0 ft/d. 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bottom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upp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is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an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lev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 of 220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t.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top is at 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sur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, whi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 be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ified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400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750">
              <a:lnSpc>
                <a:spcPts val="1380"/>
              </a:lnSpc>
            </a:pP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the silt unit, the ho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z</a:t>
            </a:r>
            <a:r>
              <a:rPr sz="1200">
                <a:latin typeface="Times New Roman"/>
                <a:cs typeface="Times New Roman"/>
              </a:rPr>
              <a:t>ontal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5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0.01 ft/d. 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bottom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silt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at 200 ft.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5725">
              <a:lnSpc>
                <a:spcPts val="1380"/>
              </a:lnSpc>
            </a:pP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the l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t</a:t>
            </a: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z</a:t>
            </a:r>
            <a:r>
              <a:rPr sz="1200">
                <a:latin typeface="Times New Roman"/>
                <a:cs typeface="Times New Roman"/>
              </a:rPr>
              <a:t>ontal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4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both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x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4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ti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ns is </a:t>
            </a:r>
            <a:r>
              <a:rPr sz="1200" spc="10">
                <a:latin typeface="Times New Roman"/>
                <a:cs typeface="Times New Roman"/>
              </a:rPr>
              <a:t>2</a:t>
            </a:r>
            <a:r>
              <a:rPr sz="1200">
                <a:latin typeface="Times New Roman"/>
                <a:cs typeface="Times New Roman"/>
              </a:rPr>
              <a:t>00 ft/d, the v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cond</a:t>
            </a:r>
            <a:r>
              <a:rPr sz="1200" spc="5">
                <a:latin typeface="Times New Roman"/>
                <a:cs typeface="Times New Roman"/>
              </a:rPr>
              <a:t>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</a:t>
            </a:r>
            <a:r>
              <a:rPr sz="1200" spc="10">
                <a:latin typeface="Times New Roman"/>
                <a:cs typeface="Times New Roman"/>
              </a:rPr>
              <a:t>2</a:t>
            </a:r>
            <a:r>
              <a:rPr sz="1200">
                <a:latin typeface="Times New Roman"/>
                <a:cs typeface="Times New Roman"/>
              </a:rPr>
              <a:t>0 ft/d. 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bottom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l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is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0 ft.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>
                <a:latin typeface="Times New Roman"/>
                <a:cs typeface="Times New Roman"/>
              </a:rPr>
              <a:t>Simul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roun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 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a st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 spc="20">
                <a:latin typeface="Times New Roman"/>
                <a:cs typeface="Times New Roman"/>
              </a:rPr>
              <a:t>d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-</a:t>
            </a:r>
            <a:r>
              <a:rPr sz="1200">
                <a:latin typeface="Times New Roman"/>
                <a:cs typeface="Times New Roman"/>
              </a:rPr>
              <a:t>state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10">
                <a:latin typeface="Times New Roman"/>
                <a:cs typeface="Times New Roman"/>
              </a:rPr>
              <a:t> s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ste</a:t>
            </a:r>
            <a:r>
              <a:rPr sz="1200" spc="5">
                <a:latin typeface="Times New Roman"/>
                <a:cs typeface="Times New Roman"/>
              </a:rPr>
              <a:t>m</a:t>
            </a:r>
            <a:r>
              <a:rPr sz="1200">
                <a:latin typeface="Times New Roman"/>
                <a:cs typeface="Times New Roman"/>
              </a:rPr>
              <a:t>. Use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3 </a:t>
            </a:r>
            <a:r>
              <a:rPr sz="1200" spc="10">
                <a:latin typeface="Times New Roman"/>
                <a:cs typeface="Times New Roman"/>
              </a:rPr>
              <a:t>l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rs, 21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ro</a:t>
            </a:r>
            <a:r>
              <a:rPr sz="1200" spc="-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s and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20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olumns with 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unifo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m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horizontal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rid sp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f 500</a:t>
            </a:r>
            <a:r>
              <a:rPr sz="1200" spc="-5">
                <a:latin typeface="Times New Roman"/>
                <a:cs typeface="Times New Roman"/>
              </a:rPr>
              <a:t> fee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h di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5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on.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upp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is 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re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2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1,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silt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re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nted </a:t>
            </a:r>
            <a:r>
              <a:rPr sz="1200" spc="5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2,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is 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re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2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3.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north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rn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south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rn bound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the bottom of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no flow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boun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.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st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rn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ste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bound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will be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onst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nt he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 bound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rep</a:t>
            </a:r>
            <a:r>
              <a:rPr sz="1200" spc="-5">
                <a:latin typeface="Times New Roman"/>
                <a:cs typeface="Times New Roman"/>
              </a:rPr>
              <a:t>re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r</a:t>
            </a:r>
            <a:r>
              <a:rPr sz="1200">
                <a:latin typeface="Times New Roman"/>
                <a:cs typeface="Times New Roman"/>
              </a:rPr>
              <a:t>iver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the 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l. 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in the</a:t>
            </a:r>
            <a:r>
              <a:rPr sz="1200" spc="-5">
                <a:latin typeface="Times New Roman"/>
                <a:cs typeface="Times New Roman"/>
              </a:rPr>
              <a:t> 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10">
                <a:latin typeface="Times New Roman"/>
                <a:cs typeface="Times New Roman"/>
              </a:rPr>
              <a:t>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is 3</a:t>
            </a:r>
            <a:r>
              <a:rPr sz="1200" spc="10">
                <a:latin typeface="Times New Roman"/>
                <a:cs typeface="Times New Roman"/>
              </a:rPr>
              <a:t>2</a:t>
            </a:r>
            <a:r>
              <a:rPr sz="1200">
                <a:latin typeface="Times New Roman"/>
                <a:cs typeface="Times New Roman"/>
              </a:rPr>
              <a:t>0 ft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in the 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is 330 ft.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156959"/>
            <a:ext cx="5172710" cy="2561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82097"/>
            <a:ext cx="5511165" cy="772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>
                <a:latin typeface="Cambria"/>
                <a:cs typeface="Cambria"/>
              </a:rPr>
              <a:t>Bas</a:t>
            </a:r>
            <a:r>
              <a:rPr sz="1600" b="1" spc="-10">
                <a:latin typeface="Cambria"/>
                <a:cs typeface="Cambria"/>
              </a:rPr>
              <a:t>e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40">
                <a:latin typeface="Cambria"/>
                <a:cs typeface="Cambria"/>
              </a:rPr>
              <a:t>R</a:t>
            </a:r>
            <a:r>
              <a:rPr sz="1600" b="1" spc="-15">
                <a:latin typeface="Cambria"/>
                <a:cs typeface="Cambria"/>
              </a:rPr>
              <a:t>u</a:t>
            </a:r>
            <a:r>
              <a:rPr sz="1600" b="1" spc="-10">
                <a:latin typeface="Cambria"/>
                <a:cs typeface="Cambria"/>
              </a:rPr>
              <a:t>n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–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PS1A</a:t>
            </a:r>
            <a:endParaRPr sz="1600">
              <a:latin typeface="Cambria"/>
              <a:cs typeface="Cambria"/>
            </a:endParaRPr>
          </a:p>
          <a:p>
            <a:pPr marL="12700" marR="239395">
              <a:lnSpc>
                <a:spcPts val="1380"/>
              </a:lnSpc>
              <a:spcBef>
                <a:spcPts val="315"/>
              </a:spcBef>
            </a:pPr>
            <a:r>
              <a:rPr sz="1200">
                <a:latin typeface="Times New Roman"/>
                <a:cs typeface="Times New Roman"/>
              </a:rPr>
              <a:t>Cr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-5">
                <a:latin typeface="Times New Roman"/>
                <a:cs typeface="Times New Roman"/>
              </a:rPr>
              <a:t> r</a:t>
            </a:r>
            <a:r>
              <a:rPr sz="1200">
                <a:latin typeface="Times New Roman"/>
                <a:cs typeface="Times New Roman"/>
              </a:rPr>
              <a:t>un 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f this probl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m set in the di</a:t>
            </a:r>
            <a:r>
              <a:rPr sz="1200" spc="-5">
                <a:latin typeface="Times New Roman"/>
                <a:cs typeface="Times New Roman"/>
              </a:rPr>
              <a:t>rec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PS1A th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has b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n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ted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for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ou. T</a:t>
            </a: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ollowing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re n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this probl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m: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mfsim.n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m – 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simulation name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ile</a:t>
            </a: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m – G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oundw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flow p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ce</a:t>
            </a:r>
            <a:r>
              <a:rPr sz="1200">
                <a:latin typeface="Times New Roman"/>
                <a:cs typeface="Times New Roman"/>
              </a:rPr>
              <a:t>ss (</a:t>
            </a:r>
            <a:r>
              <a:rPr sz="1200" spc="-5">
                <a:latin typeface="Times New Roman"/>
                <a:cs typeface="Times New Roman"/>
              </a:rPr>
              <a:t>G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F) n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m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ile</a:t>
            </a: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ps1.dis – Sp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dis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ti</a:t>
            </a:r>
            <a:r>
              <a:rPr sz="1200" spc="-5">
                <a:latin typeface="Times New Roman"/>
                <a:cs typeface="Times New Roman"/>
              </a:rPr>
              <a:t>za</a:t>
            </a:r>
            <a:r>
              <a:rPr sz="1200">
                <a:latin typeface="Times New Roman"/>
                <a:cs typeface="Times New Roman"/>
              </a:rPr>
              <a:t>tion p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ge</a:t>
            </a:r>
            <a:r>
              <a:rPr sz="1200" spc="-5">
                <a:latin typeface="Times New Roman"/>
                <a:cs typeface="Times New Roman"/>
              </a:rPr>
              <a:t> (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S)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ps1.tdis – Time disc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ti</a:t>
            </a:r>
            <a:r>
              <a:rPr sz="1200" spc="-5">
                <a:latin typeface="Times New Roman"/>
                <a:cs typeface="Times New Roman"/>
              </a:rPr>
              <a:t>za</a:t>
            </a:r>
            <a:r>
              <a:rPr sz="1200">
                <a:latin typeface="Times New Roman"/>
                <a:cs typeface="Times New Roman"/>
              </a:rPr>
              <a:t>tion (</a:t>
            </a:r>
            <a:r>
              <a:rPr sz="1200" spc="-5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S) pa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ps1.ims –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3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ter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tive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model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solv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(</a:t>
            </a:r>
            <a:r>
              <a:rPr sz="1200" spc="-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MS) pa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</a:t>
            </a: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ps1.ic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–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3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nitial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onditions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(</a:t>
            </a:r>
            <a:r>
              <a:rPr sz="1200" spc="-30">
                <a:latin typeface="Times New Roman"/>
                <a:cs typeface="Times New Roman"/>
              </a:rPr>
              <a:t>I</a:t>
            </a:r>
            <a:r>
              <a:rPr sz="1200" spc="10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) p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1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ile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hd – Const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nt he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(CH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) pa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200">
                <a:latin typeface="Times New Roman"/>
                <a:cs typeface="Times New Roman"/>
              </a:rPr>
              <a:t>ps1.npf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– Node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pro</a:t>
            </a:r>
            <a:r>
              <a:rPr sz="1200" spc="5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2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flow</a:t>
            </a:r>
            <a:r>
              <a:rPr sz="1200" spc="-5">
                <a:latin typeface="Times New Roman"/>
                <a:cs typeface="Times New Roman"/>
              </a:rPr>
              <a:t> (</a:t>
            </a:r>
            <a:r>
              <a:rPr sz="1200">
                <a:latin typeface="Times New Roman"/>
                <a:cs typeface="Times New Roman"/>
              </a:rPr>
              <a:t>NP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) </a:t>
            </a:r>
            <a:r>
              <a:rPr sz="1200" spc="5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 spc="10">
                <a:latin typeface="Times New Roman"/>
                <a:cs typeface="Times New Roman"/>
              </a:rPr>
              <a:t>k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ile</a:t>
            </a: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3040">
              <a:lnSpc>
                <a:spcPts val="1380"/>
              </a:lnSpc>
            </a:pP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will wo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k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a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roup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c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te this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irst da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.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our 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tas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 is c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mpl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te, 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un 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x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mine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output in the M</a:t>
            </a:r>
            <a:r>
              <a:rPr sz="1200" spc="-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DF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listing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s, ps1.lst and mfsim.lst.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9690">
              <a:lnSpc>
                <a:spcPts val="1380"/>
              </a:lnSpc>
            </a:pPr>
            <a:r>
              <a:rPr sz="1200" spc="-10">
                <a:latin typeface="Times New Roman"/>
                <a:cs typeface="Times New Roman"/>
              </a:rPr>
              <a:t>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o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2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 spc="10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rth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1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, we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d to m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k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some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to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MO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 to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llow us to use a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post</a:t>
            </a:r>
            <a:r>
              <a:rPr sz="1200" spc="-5">
                <a:latin typeface="Times New Roman"/>
                <a:cs typeface="Times New Roman"/>
              </a:rPr>
              <a:t>-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ce</a:t>
            </a:r>
            <a:r>
              <a:rPr sz="1200">
                <a:latin typeface="Times New Roman"/>
                <a:cs typeface="Times New Roman"/>
              </a:rPr>
              <a:t>ssing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ra</a:t>
            </a:r>
            <a:r>
              <a:rPr sz="1200">
                <a:latin typeface="Times New Roman"/>
                <a:cs typeface="Times New Roman"/>
              </a:rPr>
              <a:t>phics displ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pro</a:t>
            </a:r>
            <a:r>
              <a:rPr sz="1200" spc="-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m, H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dVi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r, </a:t>
            </a:r>
            <a:r>
              <a:rPr sz="1200" spc="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o look at plots of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h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 output.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a</a:t>
            </a:r>
            <a:r>
              <a:rPr sz="1200" spc="10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so will in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</a:t>
            </a:r>
            <a:r>
              <a:rPr sz="1200" spc="5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sion of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output in the 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listing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so th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</a:t>
            </a:r>
            <a:r>
              <a:rPr sz="1200" spc="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ca</a:t>
            </a:r>
            <a:r>
              <a:rPr sz="1200">
                <a:latin typeface="Times New Roman"/>
                <a:cs typeface="Times New Roman"/>
              </a:rPr>
              <a:t>n ma</a:t>
            </a:r>
            <a:r>
              <a:rPr sz="1200" spc="5">
                <a:latin typeface="Times New Roman"/>
                <a:cs typeface="Times New Roman"/>
              </a:rPr>
              <a:t>k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so</a:t>
            </a:r>
            <a:r>
              <a:rPr sz="1200" spc="10">
                <a:latin typeface="Times New Roman"/>
                <a:cs typeface="Times New Roman"/>
              </a:rPr>
              <a:t>m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tions of key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flow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rms in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model. Those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quire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a</a:t>
            </a:r>
            <a:r>
              <a:rPr sz="1200">
                <a:latin typeface="Times New Roman"/>
                <a:cs typeface="Times New Roman"/>
              </a:rPr>
              <a:t>ddition of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nother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, the o</a:t>
            </a:r>
            <a:r>
              <a:rPr sz="1200" spc="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tput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ontrol file.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will discuss how to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output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ontrol file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a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roup.</a:t>
            </a: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3335">
              <a:lnSpc>
                <a:spcPct val="95600"/>
              </a:lnSpc>
            </a:pP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 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v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ted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output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ontrol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 </a:t>
            </a:r>
            <a:r>
              <a:rPr sz="1200" spc="-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ith the </a:t>
            </a:r>
            <a:r>
              <a:rPr sz="1200" spc="-5">
                <a:latin typeface="Times New Roman"/>
                <a:cs typeface="Times New Roman"/>
              </a:rPr>
              <a:t>nece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input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save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inc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he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 printout pr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ision, r</a:t>
            </a:r>
            <a:r>
              <a:rPr sz="1200" spc="-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n MO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FLOW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in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use</a:t>
            </a:r>
            <a:r>
              <a:rPr sz="1200" spc="30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out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ut to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nsw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the qu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stions list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low.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But, be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o on the e</a:t>
            </a:r>
            <a:r>
              <a:rPr sz="1200" spc="10">
                <a:latin typeface="Times New Roman"/>
                <a:cs typeface="Times New Roman"/>
              </a:rPr>
              <a:t>x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ises, we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will use the output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rom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ur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w 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un to look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ow to use the </a:t>
            </a:r>
            <a:r>
              <a:rPr sz="1200" spc="-5">
                <a:latin typeface="Times New Roman"/>
                <a:cs typeface="Times New Roman"/>
              </a:rPr>
              <a:t>H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dVi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post</a:t>
            </a:r>
            <a:r>
              <a:rPr sz="1200" spc="-5">
                <a:latin typeface="Times New Roman"/>
                <a:cs typeface="Times New Roman"/>
              </a:rPr>
              <a:t>-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ssor to help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x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mine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output.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E</a:t>
            </a:r>
            <a:r>
              <a:rPr sz="1200" u="sng" spc="5">
                <a:latin typeface="Times New Roman"/>
                <a:cs typeface="Times New Roman"/>
              </a:rPr>
              <a:t>x</a:t>
            </a:r>
            <a:r>
              <a:rPr sz="1200" u="sng" spc="-5">
                <a:latin typeface="Times New Roman"/>
                <a:cs typeface="Times New Roman"/>
              </a:rPr>
              <a:t>e</a:t>
            </a:r>
            <a:r>
              <a:rPr sz="1200" u="sng">
                <a:latin typeface="Times New Roman"/>
                <a:cs typeface="Times New Roman"/>
              </a:rPr>
              <a:t>r</a:t>
            </a:r>
            <a:r>
              <a:rPr sz="1200" u="sng" spc="-10">
                <a:latin typeface="Times New Roman"/>
                <a:cs typeface="Times New Roman"/>
              </a:rPr>
              <a:t>c</a:t>
            </a:r>
            <a:r>
              <a:rPr sz="1200" u="sng">
                <a:latin typeface="Times New Roman"/>
                <a:cs typeface="Times New Roman"/>
              </a:rPr>
              <a:t>ise</a:t>
            </a:r>
            <a:r>
              <a:rPr sz="1200" u="sng" spc="-5">
                <a:latin typeface="Times New Roman"/>
                <a:cs typeface="Times New Roman"/>
              </a:rPr>
              <a:t> </a:t>
            </a:r>
            <a:r>
              <a:rPr sz="1200" u="sng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5"/>
              </a:spcBef>
            </a:pPr>
            <a:r>
              <a:rPr sz="1200">
                <a:latin typeface="Times New Roman"/>
                <a:cs typeface="Times New Roman"/>
              </a:rPr>
              <a:t>Using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bu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 summary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DFLOW listing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,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wh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is the total volum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tric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of flow l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ving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and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otal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volum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tric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of flow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>
                <a:latin typeface="Times New Roman"/>
                <a:cs typeface="Times New Roman"/>
              </a:rPr>
              <a:t>nte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g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riv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r?</a:t>
            </a: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tabLst>
                <a:tab pos="2459355" algn="l"/>
              </a:tabLst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nal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9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,9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92</a:t>
            </a:r>
            <a:r>
              <a:rPr sz="12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2" baseline="38194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/d	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ver</a:t>
            </a:r>
            <a:r>
              <a:rPr sz="12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9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6,9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8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8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ft</a:t>
            </a:r>
            <a:r>
              <a:rPr sz="1200" spc="-22" baseline="38194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/d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0665" marR="12065">
              <a:lnSpc>
                <a:spcPts val="1380"/>
              </a:lnSpc>
            </a:pP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or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rison, use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Da</a:t>
            </a:r>
            <a:r>
              <a:rPr sz="1200" spc="5">
                <a:latin typeface="Times New Roman"/>
                <a:cs typeface="Times New Roman"/>
              </a:rPr>
              <a:t>rc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’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the he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utput in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listing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compute the total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</a:t>
            </a:r>
            <a:r>
              <a:rPr sz="1200" spc="-5">
                <a:latin typeface="Times New Roman"/>
                <a:cs typeface="Times New Roman"/>
              </a:rPr>
              <a:t>ra</a:t>
            </a:r>
            <a:r>
              <a:rPr sz="1200">
                <a:latin typeface="Times New Roman"/>
                <a:cs typeface="Times New Roman"/>
              </a:rPr>
              <a:t>te out of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ca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and into the</a:t>
            </a:r>
            <a:r>
              <a:rPr sz="1200" spc="-5">
                <a:latin typeface="Times New Roman"/>
                <a:cs typeface="Times New Roman"/>
              </a:rPr>
              <a:t> r</a:t>
            </a:r>
            <a:r>
              <a:rPr sz="1200">
                <a:latin typeface="Times New Roman"/>
                <a:cs typeface="Times New Roman"/>
              </a:rPr>
              <a:t>iv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r.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the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m one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ll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multip</a:t>
            </a:r>
            <a:r>
              <a:rPr sz="1200" spc="10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21 r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ws to g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flow. To simpli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our 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tions, use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ra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tur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ted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thi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kn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ss betw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</a:t>
            </a:r>
            <a:r>
              <a:rPr sz="1200" spc="10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mns 1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2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or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ho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z</a:t>
            </a:r>
            <a:r>
              <a:rPr sz="1200">
                <a:latin typeface="Times New Roman"/>
                <a:cs typeface="Times New Roman"/>
              </a:rPr>
              <a:t>ontal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tion.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flow 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tion,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ss</a:t>
            </a:r>
            <a:r>
              <a:rPr sz="1200" spc="10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me th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all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d</a:t>
            </a:r>
            <a:r>
              <a:rPr sz="1200" spc="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e 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tw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n 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and 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node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l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cc</a:t>
            </a:r>
            <a:r>
              <a:rPr sz="1200" spc="10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rs </a:t>
            </a:r>
            <a:r>
              <a:rPr sz="1200" spc="-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ithin the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onfining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1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b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tw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916227"/>
            <a:ext cx="521144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0">
              <a:lnSpc>
                <a:spcPts val="1380"/>
              </a:lnSpc>
            </a:pPr>
            <a:r>
              <a:rPr sz="1200">
                <a:latin typeface="Times New Roman"/>
                <a:cs typeface="Times New Roman"/>
              </a:rPr>
              <a:t>the bottom of la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1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node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l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2.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do these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flow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10">
                <a:latin typeface="Times New Roman"/>
                <a:cs typeface="Times New Roman"/>
              </a:rPr>
              <a:t>m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with those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te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min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rom </a:t>
            </a:r>
            <a:r>
              <a:rPr sz="1200" spc="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bu</a:t>
            </a:r>
            <a:r>
              <a:rPr sz="1200" spc="10">
                <a:latin typeface="Times New Roman"/>
                <a:cs typeface="Times New Roman"/>
              </a:rPr>
              <a:t>d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 summa</a:t>
            </a:r>
            <a:r>
              <a:rPr sz="1200" spc="15">
                <a:latin typeface="Times New Roman"/>
                <a:cs typeface="Times New Roman"/>
              </a:rPr>
              <a:t>r</a:t>
            </a:r>
            <a:r>
              <a:rPr sz="1200" spc="-40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</a:pP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Com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ri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ace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face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ell.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se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 flows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ult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ply 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21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ells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 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ra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gr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al.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lif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alcul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ri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ace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average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olum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200" spc="1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5.1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ain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ted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hi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layer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5.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t)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2954" y="2731135"/>
            <a:ext cx="389509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6452996"/>
            <a:ext cx="518604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hor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ally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across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righ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ace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across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ace.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gro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ill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ula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hem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rc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’s La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, 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lt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ply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y 21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s, 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res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al.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alcula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gi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ive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v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groun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tem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6693" y="7768611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0" y="0"/>
                </a:moveTo>
                <a:lnTo>
                  <a:pt x="1103242" y="0"/>
                </a:lnTo>
              </a:path>
            </a:pathLst>
          </a:custGeom>
          <a:ln w="736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2402" y="7533644"/>
            <a:ext cx="30753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1355"/>
              </a:lnSpc>
            </a:pPr>
            <a:r>
              <a:rPr sz="1550" spc="-4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0.0</a:t>
            </a:r>
            <a:r>
              <a:rPr sz="1800" spc="-60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  <a:p>
            <a:pPr marL="12700">
              <a:lnSpc>
                <a:spcPts val="1355"/>
              </a:lnSpc>
              <a:tabLst>
                <a:tab pos="1258570" algn="l"/>
              </a:tabLst>
            </a:pP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33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spc="-195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225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327.75</a:t>
            </a:r>
            <a:r>
              <a:rPr sz="1800" spc="52" baseline="4629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2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262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spc="-179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spc="7" baseline="4629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spc="-270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78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1800" baseline="462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375" y="7760248"/>
            <a:ext cx="73914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22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spc="-195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72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21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289" y="7762292"/>
            <a:ext cx="8064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3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8027" y="7671929"/>
            <a:ext cx="1384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1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5152" y="8235029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656" y="0"/>
                </a:lnTo>
              </a:path>
            </a:pathLst>
          </a:custGeom>
          <a:ln w="73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1240" y="8000367"/>
            <a:ext cx="360299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1355"/>
              </a:lnSpc>
            </a:pP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725" spc="112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725" spc="112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329</a:t>
            </a:r>
            <a:r>
              <a:rPr sz="1725" spc="7" baseline="483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63</a:t>
            </a:r>
            <a:r>
              <a:rPr sz="1725" spc="44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725" spc="-179" baseline="48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52" baseline="483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725" spc="-150" baseline="48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22</a:t>
            </a:r>
            <a:r>
              <a:rPr sz="1725" spc="104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  <a:p>
            <a:pPr marL="12700">
              <a:lnSpc>
                <a:spcPts val="1355"/>
              </a:lnSpc>
              <a:tabLst>
                <a:tab pos="1780539" algn="l"/>
              </a:tabLst>
            </a:pPr>
            <a:r>
              <a:rPr sz="1725" spc="52" baseline="483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725" spc="52" baseline="483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550" spc="-6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33</a:t>
            </a:r>
            <a:r>
              <a:rPr sz="1725" spc="44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725" spc="-172" baseline="48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52" baseline="483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725" spc="-209" baseline="48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329</a:t>
            </a:r>
            <a:r>
              <a:rPr sz="1725" spc="7" baseline="483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26</a:t>
            </a:r>
            <a:r>
              <a:rPr sz="1725" spc="104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2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725" spc="-30" baseline="483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52" baseline="4830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725" spc="-120" baseline="48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sz="1725" spc="-37" baseline="483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725" spc="37" baseline="483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18</a:t>
            </a:r>
            <a:r>
              <a:rPr sz="1725" spc="44" baseline="483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725" baseline="483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2955" y="8226661"/>
            <a:ext cx="37147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725" spc="22" baseline="483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725" spc="112" baseline="483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14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77" y="8228701"/>
            <a:ext cx="9080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4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8016" y="8138462"/>
            <a:ext cx="13843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4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7932" y="8664171"/>
            <a:ext cx="158813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6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050" i="1" spc="-30" baseline="-23809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i="1" spc="-15" baseline="-23809">
                <a:solidFill>
                  <a:srgbClr val="0000FF"/>
                </a:solidFill>
                <a:latin typeface="Times New Roman"/>
                <a:cs typeface="Times New Roman"/>
              </a:rPr>
              <a:t>ana</a:t>
            </a:r>
            <a:r>
              <a:rPr sz="1050" i="1" spc="7" baseline="-23809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050" i="1" baseline="-238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i="1" spc="120" baseline="-238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2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i="1" spc="-3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050" i="1" spc="22" baseline="-23809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050" i="1" baseline="-238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i="1" spc="60" baseline="-238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25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200" spc="-1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i="1" spc="-114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050" i="1" spc="15" baseline="-23809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50" i="1" baseline="-23809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050" i="1" spc="-67" baseline="-238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25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1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sz="1200" spc="-3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1200" spc="1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200" spc="-10">
                <a:solidFill>
                  <a:srgbClr val="0000FF"/>
                </a:solidFill>
                <a:latin typeface="Times New Roman"/>
                <a:cs typeface="Times New Roman"/>
              </a:rPr>
              <a:t>96</a:t>
            </a:r>
            <a:r>
              <a:rPr sz="1200" spc="2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6227"/>
            <a:ext cx="5396230" cy="195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E</a:t>
            </a:r>
            <a:r>
              <a:rPr sz="1200" u="sng" spc="5">
                <a:latin typeface="Times New Roman"/>
                <a:cs typeface="Times New Roman"/>
              </a:rPr>
              <a:t>x</a:t>
            </a:r>
            <a:r>
              <a:rPr sz="1200" u="sng" spc="-5">
                <a:latin typeface="Times New Roman"/>
                <a:cs typeface="Times New Roman"/>
              </a:rPr>
              <a:t>e</a:t>
            </a:r>
            <a:r>
              <a:rPr sz="1200" u="sng">
                <a:latin typeface="Times New Roman"/>
                <a:cs typeface="Times New Roman"/>
              </a:rPr>
              <a:t>r</a:t>
            </a:r>
            <a:r>
              <a:rPr sz="1200" u="sng" spc="-10">
                <a:latin typeface="Times New Roman"/>
                <a:cs typeface="Times New Roman"/>
              </a:rPr>
              <a:t>c</a:t>
            </a:r>
            <a:r>
              <a:rPr sz="1200" u="sng">
                <a:latin typeface="Times New Roman"/>
                <a:cs typeface="Times New Roman"/>
              </a:rPr>
              <a:t>ise</a:t>
            </a:r>
            <a:r>
              <a:rPr sz="1200" u="sng" spc="-5">
                <a:latin typeface="Times New Roman"/>
                <a:cs typeface="Times New Roman"/>
              </a:rPr>
              <a:t> </a:t>
            </a:r>
            <a:r>
              <a:rPr sz="1200" u="sng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marL="240665" marR="5080" algn="just">
              <a:lnSpc>
                <a:spcPts val="1380"/>
              </a:lnSpc>
              <a:spcBef>
                <a:spcPts val="65"/>
              </a:spcBef>
            </a:pPr>
            <a:r>
              <a:rPr sz="1200" spc="-10">
                <a:latin typeface="Times New Roman"/>
                <a:cs typeface="Times New Roman"/>
              </a:rPr>
              <a:t>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tw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 whi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two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olumns do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the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tw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 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1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nge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rom down</a:t>
            </a:r>
            <a:r>
              <a:rPr sz="1200" spc="-5">
                <a:latin typeface="Times New Roman"/>
                <a:cs typeface="Times New Roman"/>
              </a:rPr>
              <a:t>wa</a:t>
            </a:r>
            <a:r>
              <a:rPr sz="1200">
                <a:latin typeface="Times New Roman"/>
                <a:cs typeface="Times New Roman"/>
              </a:rPr>
              <a:t>rd to up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rd?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marR="36830" algn="just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ard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up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ard 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ccu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b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layer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ayer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3.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E</a:t>
            </a:r>
            <a:r>
              <a:rPr sz="1200" u="sng" spc="5">
                <a:latin typeface="Times New Roman"/>
                <a:cs typeface="Times New Roman"/>
              </a:rPr>
              <a:t>x</a:t>
            </a:r>
            <a:r>
              <a:rPr sz="1200" u="sng" spc="-5">
                <a:latin typeface="Times New Roman"/>
                <a:cs typeface="Times New Roman"/>
              </a:rPr>
              <a:t>e</a:t>
            </a:r>
            <a:r>
              <a:rPr sz="1200" u="sng">
                <a:latin typeface="Times New Roman"/>
                <a:cs typeface="Times New Roman"/>
              </a:rPr>
              <a:t>r</a:t>
            </a:r>
            <a:r>
              <a:rPr sz="1200" u="sng" spc="-10">
                <a:latin typeface="Times New Roman"/>
                <a:cs typeface="Times New Roman"/>
              </a:rPr>
              <a:t>c</a:t>
            </a:r>
            <a:r>
              <a:rPr sz="1200" u="sng">
                <a:latin typeface="Times New Roman"/>
                <a:cs typeface="Times New Roman"/>
              </a:rPr>
              <a:t>ise</a:t>
            </a:r>
            <a:r>
              <a:rPr sz="1200" u="sng" spc="-5">
                <a:latin typeface="Times New Roman"/>
                <a:cs typeface="Times New Roman"/>
              </a:rPr>
              <a:t> </a:t>
            </a:r>
            <a:r>
              <a:rPr sz="1200" u="sng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 marL="240665" marR="37465" algn="just">
              <a:lnSpc>
                <a:spcPts val="1380"/>
              </a:lnSpc>
              <a:spcBef>
                <a:spcPts val="65"/>
              </a:spcBef>
            </a:pP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a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total volum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tric 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of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</a:t>
            </a:r>
            <a:r>
              <a:rPr sz="1200" spc="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rom column 10 to column 11 </a:t>
            </a:r>
            <a:r>
              <a:rPr sz="1200" spc="-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</a:t>
            </a:r>
            <a:r>
              <a:rPr sz="1200" spc="-5">
                <a:latin typeface="Times New Roman"/>
                <a:cs typeface="Times New Roman"/>
              </a:rPr>
              <a:t>eac</a:t>
            </a:r>
            <a:r>
              <a:rPr sz="1200">
                <a:latin typeface="Times New Roman"/>
                <a:cs typeface="Times New Roman"/>
              </a:rPr>
              <a:t>h of the th</a:t>
            </a:r>
            <a:r>
              <a:rPr sz="1200" spc="-5">
                <a:latin typeface="Times New Roman"/>
                <a:cs typeface="Times New Roman"/>
              </a:rPr>
              <a:t>re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model 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rs. </a:t>
            </a:r>
            <a:r>
              <a:rPr sz="1200" spc="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15">
                <a:latin typeface="Times New Roman"/>
                <a:cs typeface="Times New Roman"/>
              </a:rPr>
              <a:t>c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’s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w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the </a:t>
            </a: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output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rom the M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DF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listing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file to ma</a:t>
            </a:r>
            <a:r>
              <a:rPr sz="1200" spc="-5">
                <a:latin typeface="Times New Roman"/>
                <a:cs typeface="Times New Roman"/>
              </a:rPr>
              <a:t>k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these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tions.</a:t>
            </a:r>
          </a:p>
        </p:txBody>
      </p:sp>
      <p:sp>
        <p:nvSpPr>
          <p:cNvPr id="4" name="object 4"/>
          <p:cNvSpPr/>
          <p:nvPr/>
        </p:nvSpPr>
        <p:spPr>
          <a:xfrm>
            <a:off x="1833271" y="4388361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488" y="0"/>
                </a:lnTo>
              </a:path>
            </a:pathLst>
          </a:custGeom>
          <a:ln w="751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7947" y="4193690"/>
            <a:ext cx="122618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7" baseline="4629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800" i="1" spc="-22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7" baseline="4629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800" spc="-15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34722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r>
              <a:rPr sz="1800" spc="7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5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baseline="3935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800" i="1" spc="7" baseline="3935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i="1" spc="-135" baseline="3935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Symbol"/>
                <a:cs typeface="Symbol"/>
              </a:rPr>
              <a:t></a:t>
            </a:r>
            <a:r>
              <a:rPr sz="1800" i="1" spc="89" baseline="4629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aseline="34722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r>
              <a:rPr sz="1800" spc="-225" baseline="3472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50" spc="-2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401" y="4410390"/>
            <a:ext cx="1117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12" y="4350321"/>
            <a:ext cx="673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1345" algn="l"/>
              </a:tabLst>
            </a:pPr>
            <a:r>
              <a:rPr sz="1200" spc="-47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800" baseline="-27777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sz="1800" baseline="-27777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200" spc="-47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800" baseline="-27777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800" baseline="-27777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6974" y="5047418"/>
            <a:ext cx="1086485" cy="0"/>
          </a:xfrm>
          <a:custGeom>
            <a:avLst/>
            <a:gdLst/>
            <a:ahLst/>
            <a:cxnLst/>
            <a:rect l="l" t="t" r="r" b="b"/>
            <a:pathLst>
              <a:path w="1086485">
                <a:moveTo>
                  <a:pt x="0" y="0"/>
                </a:moveTo>
                <a:lnTo>
                  <a:pt x="1086190" y="0"/>
                </a:lnTo>
              </a:path>
            </a:pathLst>
          </a:custGeom>
          <a:ln w="746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153" y="4837793"/>
            <a:ext cx="114935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0" algn="r">
              <a:lnSpc>
                <a:spcPts val="116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070"/>
              </a:lnSpc>
              <a:tabLst>
                <a:tab pos="716915" algn="l"/>
              </a:tabLst>
            </a:pPr>
            <a:r>
              <a:rPr sz="1200" spc="-1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1:	</a:t>
            </a:r>
            <a:r>
              <a:rPr sz="1200" i="1" spc="1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R="95250" algn="r">
              <a:lnSpc>
                <a:spcPts val="135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013" y="4809613"/>
            <a:ext cx="110363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6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6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105.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948" y="4919227"/>
            <a:ext cx="14522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0.39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550" spc="-8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225" baseline="-9259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60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4348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  <a:p>
            <a:pPr marR="254000" algn="ctr">
              <a:lnSpc>
                <a:spcPts val="128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403" y="5069747"/>
            <a:ext cx="2540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4307" y="4837793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7580" y="5708772"/>
            <a:ext cx="1031240" cy="0"/>
          </a:xfrm>
          <a:custGeom>
            <a:avLst/>
            <a:gdLst/>
            <a:ahLst/>
            <a:cxnLst/>
            <a:rect l="l" t="t" r="r" b="b"/>
            <a:pathLst>
              <a:path w="1031239">
                <a:moveTo>
                  <a:pt x="0" y="0"/>
                </a:moveTo>
                <a:lnTo>
                  <a:pt x="1030669" y="0"/>
                </a:lnTo>
              </a:path>
            </a:pathLst>
          </a:custGeom>
          <a:ln w="747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9153" y="5498892"/>
            <a:ext cx="114998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0" algn="r">
              <a:lnSpc>
                <a:spcPts val="116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070"/>
              </a:lnSpc>
              <a:tabLst>
                <a:tab pos="716915" algn="l"/>
              </a:tabLst>
            </a:pPr>
            <a:r>
              <a:rPr sz="1200" spc="-1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r 2:	</a:t>
            </a:r>
            <a:r>
              <a:rPr sz="1200" i="1" spc="1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R="95250" algn="r">
              <a:lnSpc>
                <a:spcPts val="135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9622" y="5470676"/>
            <a:ext cx="104775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0.0</a:t>
            </a:r>
            <a:r>
              <a:rPr sz="1800" spc="-60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89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6793" y="5580431"/>
            <a:ext cx="113220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0.22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sz="1550" spc="-8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225" baseline="-9259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254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 baseline="4629">
              <a:latin typeface="Times New Roman"/>
              <a:cs typeface="Times New Roman"/>
            </a:endParaRPr>
          </a:p>
          <a:p>
            <a:pPr marL="59690" algn="ctr">
              <a:lnSpc>
                <a:spcPts val="128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5853" y="5731147"/>
            <a:ext cx="2540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0069" y="5498892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153" y="6275500"/>
            <a:ext cx="535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r 3: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7020" y="6370442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622" y="0"/>
                </a:lnTo>
              </a:path>
            </a:pathLst>
          </a:custGeom>
          <a:ln w="747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9591" y="3042157"/>
          <a:ext cx="5407025" cy="95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189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800" baseline="6944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5">
                          <a:latin typeface="Times New Roman"/>
                          <a:cs typeface="Times New Roman"/>
                        </a:rPr>
                        <a:t>10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800" baseline="6944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5">
                          <a:latin typeface="Times New Roman"/>
                          <a:cs typeface="Times New Roman"/>
                        </a:rPr>
                        <a:t>11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marR="124460" indent="211454">
                        <a:lnSpc>
                          <a:spcPct val="106900"/>
                        </a:lnSpc>
                      </a:pPr>
                      <a:r>
                        <a:rPr sz="1200" spc="-5">
                          <a:latin typeface="Symbol"/>
                          <a:cs typeface="Symbol"/>
                        </a:rPr>
                        <a:t>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800" spc="-7" baseline="6944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aseline="6944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6944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800" spc="-22" baseline="6944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5">
                          <a:latin typeface="Times New Roman"/>
                          <a:cs typeface="Times New Roman"/>
                        </a:rPr>
                        <a:t>10)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b</a:t>
                      </a: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r thi</a:t>
                      </a:r>
                      <a:r>
                        <a:rPr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kn</a:t>
                      </a:r>
                      <a:r>
                        <a:rPr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ss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0"/>
                        </a:lnSpc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Q</a:t>
                      </a: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ll 21 r</a:t>
                      </a:r>
                      <a:r>
                        <a:rPr sz="12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ws)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3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r 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5.2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4.9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-0.394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,4</a:t>
                      </a:r>
                      <a:r>
                        <a:rPr sz="12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3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r 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5.2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4.9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-0.229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>
                          <a:latin typeface="Times New Roman"/>
                          <a:cs typeface="Times New Roman"/>
                        </a:rPr>
                        <a:t>r 3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5.1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-0.064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,7</a:t>
                      </a:r>
                      <a:r>
                        <a:rPr sz="12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063778" y="6132345"/>
            <a:ext cx="154368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ts val="1495"/>
              </a:lnSpc>
            </a:pPr>
            <a:r>
              <a:rPr sz="1800" spc="7" baseline="4629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r>
              <a:rPr sz="1800" spc="7" baseline="4629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800" spc="30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50" spc="-2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  <a:p>
            <a:pPr marL="12700">
              <a:lnSpc>
                <a:spcPts val="994"/>
              </a:lnSpc>
            </a:pPr>
            <a:r>
              <a:rPr sz="1200" i="1" spc="15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L="280670">
              <a:lnSpc>
                <a:spcPts val="136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7427" y="6242101"/>
            <a:ext cx="149479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0.06</a:t>
            </a:r>
            <a:r>
              <a:rPr sz="1800" spc="75" baseline="4629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550" spc="-85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225" baseline="-9259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550" spc="-3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112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800" spc="-97" baseline="4629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800" spc="7" baseline="4629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spc="-270" baseline="46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>
                <a:solidFill>
                  <a:srgbClr val="0000FF"/>
                </a:solidFill>
                <a:latin typeface="Times New Roman"/>
                <a:cs typeface="Times New Roman"/>
              </a:rPr>
              <a:t>76</a:t>
            </a:r>
            <a:r>
              <a:rPr sz="1800" spc="15" baseline="4629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  <a:p>
            <a:pPr marR="296545" algn="ctr">
              <a:lnSpc>
                <a:spcPts val="128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976" y="6392817"/>
            <a:ext cx="2540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9714" y="6160562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9153" y="6806565"/>
            <a:ext cx="525462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rom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olu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umn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yers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is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valu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in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last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olu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le: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200" spc="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olum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10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9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5085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This val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gr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rom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al.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slig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ose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va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is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act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alcu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 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ave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p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ecision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alcu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m</a:t>
            </a:r>
            <a:r>
              <a:rPr sz="1200" spc="3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 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FLOW.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6227"/>
            <a:ext cx="55054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E</a:t>
            </a:r>
            <a:r>
              <a:rPr sz="1200" u="sng" spc="5">
                <a:latin typeface="Times New Roman"/>
                <a:cs typeface="Times New Roman"/>
              </a:rPr>
              <a:t>x</a:t>
            </a:r>
            <a:r>
              <a:rPr sz="1200" u="sng" spc="-5">
                <a:latin typeface="Times New Roman"/>
                <a:cs typeface="Times New Roman"/>
              </a:rPr>
              <a:t>e</a:t>
            </a:r>
            <a:r>
              <a:rPr sz="1200" u="sng">
                <a:latin typeface="Times New Roman"/>
                <a:cs typeface="Times New Roman"/>
              </a:rPr>
              <a:t>r</a:t>
            </a:r>
            <a:r>
              <a:rPr sz="1200" u="sng" spc="-10">
                <a:latin typeface="Times New Roman"/>
                <a:cs typeface="Times New Roman"/>
              </a:rPr>
              <a:t>c</a:t>
            </a:r>
            <a:r>
              <a:rPr sz="1200" u="sng">
                <a:latin typeface="Times New Roman"/>
                <a:cs typeface="Times New Roman"/>
              </a:rPr>
              <a:t>ise</a:t>
            </a:r>
            <a:r>
              <a:rPr sz="1200" u="sng" spc="-5">
                <a:latin typeface="Times New Roman"/>
                <a:cs typeface="Times New Roman"/>
              </a:rPr>
              <a:t> </a:t>
            </a:r>
            <a:r>
              <a:rPr sz="1200" u="sng">
                <a:latin typeface="Times New Roman"/>
                <a:cs typeface="Times New Roman"/>
              </a:rPr>
              <a:t>4:</a:t>
            </a:r>
            <a:endParaRPr sz="1200">
              <a:latin typeface="Times New Roman"/>
              <a:cs typeface="Times New Roman"/>
            </a:endParaRPr>
          </a:p>
          <a:p>
            <a:pPr marL="240665" marR="178435">
              <a:lnSpc>
                <a:spcPts val="1380"/>
              </a:lnSpc>
              <a:spcBef>
                <a:spcPts val="65"/>
              </a:spcBef>
            </a:pP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is the tot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volum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-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ric</a:t>
            </a:r>
            <a:r>
              <a:rPr sz="1200" spc="-5">
                <a:latin typeface="Times New Roman"/>
                <a:cs typeface="Times New Roman"/>
              </a:rPr>
              <a:t> ra</a:t>
            </a:r>
            <a:r>
              <a:rPr sz="1200">
                <a:latin typeface="Times New Roman"/>
                <a:cs typeface="Times New Roman"/>
              </a:rPr>
              <a:t>te 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f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down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ross the top of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3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for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olumns 1 th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ou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h 10?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is the tot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volume</a:t>
            </a:r>
            <a:r>
              <a:rPr sz="1200" spc="-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ric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for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u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rd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ross the top of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3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s 11 th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ou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h 20?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</a:pP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NT: </a:t>
            </a:r>
            <a:r>
              <a:rPr sz="1200" spc="-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simple 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b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lance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>
                <a:latin typeface="Times New Roman"/>
                <a:cs typeface="Times New Roman"/>
              </a:rPr>
              <a:t>qu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info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mation f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25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our</a:t>
            </a:r>
            <a:r>
              <a:rPr sz="1200" spc="5">
                <a:latin typeface="Times New Roman"/>
                <a:cs typeface="Times New Roman"/>
              </a:rPr>
              <a:t> a</a:t>
            </a:r>
            <a:r>
              <a:rPr sz="1200">
                <a:latin typeface="Times New Roman"/>
                <a:cs typeface="Times New Roman"/>
              </a:rPr>
              <a:t>nsw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rs to the p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vious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x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ise</a:t>
            </a:r>
            <a:r>
              <a:rPr sz="1200" spc="5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. </a:t>
            </a:r>
            <a:r>
              <a:rPr sz="1200" spc="15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how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10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sults on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matic cross s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tion b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low.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315210"/>
            <a:ext cx="5480050" cy="2066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4750434"/>
            <a:ext cx="5233670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050">
              <a:lnSpc>
                <a:spcPct val="101800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sies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to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d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ard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nt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layer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ecogn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iz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r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ul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ted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olu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ns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layer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3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nt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layer.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eome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ry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tem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nt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across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layer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3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ugh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exercise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illu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trates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ere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er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2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ell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as a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ole.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ard 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cro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layer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11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also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5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3,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60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sam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onin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describ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x</a:t>
            </a:r>
            <a:r>
              <a:rPr sz="1200">
                <a:latin typeface="Times New Roman"/>
                <a:cs typeface="Times New Roman"/>
              </a:rPr>
              <a:t>plain how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40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ou</a:t>
            </a:r>
            <a:r>
              <a:rPr sz="1200" spc="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d use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15">
                <a:latin typeface="Times New Roman"/>
                <a:cs typeface="Times New Roman"/>
              </a:rPr>
              <a:t>c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’s 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an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lt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rn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tive</a:t>
            </a:r>
            <a:r>
              <a:rPr sz="1200" spc="-5">
                <a:latin typeface="Times New Roman"/>
                <a:cs typeface="Times New Roman"/>
              </a:rPr>
              <a:t> a</a:t>
            </a:r>
            <a:r>
              <a:rPr sz="1200">
                <a:latin typeface="Times New Roman"/>
                <a:cs typeface="Times New Roman"/>
              </a:rPr>
              <a:t>ppr</a:t>
            </a:r>
            <a:r>
              <a:rPr sz="1200" spc="5">
                <a:latin typeface="Times New Roman"/>
                <a:cs typeface="Times New Roman"/>
              </a:rPr>
              <a:t>oa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ulating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tot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downw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rd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u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rd flow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d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rib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bov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. You do not 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tua</a:t>
            </a:r>
            <a:r>
              <a:rPr sz="1200" spc="10">
                <a:latin typeface="Times New Roman"/>
                <a:cs typeface="Times New Roman"/>
              </a:rPr>
              <a:t>ll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to 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tual</a:t>
            </a:r>
            <a:r>
              <a:rPr sz="1200" spc="2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make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</a:t>
            </a:r>
            <a:r>
              <a:rPr sz="1200" spc="5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s, just d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ribe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how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1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 would do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82097"/>
            <a:ext cx="5462905" cy="583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0">
                <a:latin typeface="Cambria"/>
                <a:cs typeface="Cambria"/>
              </a:rPr>
              <a:t>A</a:t>
            </a:r>
            <a:r>
              <a:rPr sz="1600" b="1" spc="-200">
                <a:latin typeface="Cambria"/>
                <a:cs typeface="Cambria"/>
              </a:rPr>
              <a:t>d</a:t>
            </a:r>
            <a:r>
              <a:rPr sz="1600" b="1" spc="-55">
                <a:latin typeface="Cambria"/>
                <a:cs typeface="Cambria"/>
              </a:rPr>
              <a:t>d</a:t>
            </a:r>
            <a:r>
              <a:rPr sz="1600" b="1" spc="-10">
                <a:latin typeface="Cambria"/>
                <a:cs typeface="Cambria"/>
              </a:rPr>
              <a:t>i</a:t>
            </a:r>
            <a:r>
              <a:rPr sz="1600" b="1" spc="-65">
                <a:latin typeface="Cambria"/>
                <a:cs typeface="Cambria"/>
              </a:rPr>
              <a:t>t</a:t>
            </a:r>
            <a:r>
              <a:rPr sz="1600" b="1" spc="-10">
                <a:latin typeface="Cambria"/>
                <a:cs typeface="Cambria"/>
              </a:rPr>
              <a:t>i</a:t>
            </a:r>
            <a:r>
              <a:rPr sz="1600" b="1" spc="0">
                <a:latin typeface="Cambria"/>
                <a:cs typeface="Cambria"/>
              </a:rPr>
              <a:t>o</a:t>
            </a:r>
            <a:r>
              <a:rPr sz="1600" b="1" spc="-10">
                <a:latin typeface="Cambria"/>
                <a:cs typeface="Cambria"/>
              </a:rPr>
              <a:t>n</a:t>
            </a:r>
            <a:r>
              <a:rPr sz="1600" b="1" spc="-20">
                <a:latin typeface="Cambria"/>
                <a:cs typeface="Cambria"/>
              </a:rPr>
              <a:t>a</a:t>
            </a:r>
            <a:r>
              <a:rPr sz="1600" b="1" spc="-5">
                <a:latin typeface="Cambria"/>
                <a:cs typeface="Cambria"/>
              </a:rPr>
              <a:t>l</a:t>
            </a:r>
            <a:r>
              <a:rPr sz="1600" b="1" spc="5">
                <a:latin typeface="Cambria"/>
                <a:cs typeface="Cambria"/>
              </a:rPr>
              <a:t> </a:t>
            </a:r>
            <a:r>
              <a:rPr sz="1600" b="1" spc="-40">
                <a:latin typeface="Cambria"/>
                <a:cs typeface="Cambria"/>
              </a:rPr>
              <a:t>R</a:t>
            </a:r>
            <a:r>
              <a:rPr sz="1600" b="1" spc="-15">
                <a:latin typeface="Cambria"/>
                <a:cs typeface="Cambria"/>
              </a:rPr>
              <a:t>u</a:t>
            </a:r>
            <a:r>
              <a:rPr sz="1600" b="1" spc="-10">
                <a:latin typeface="Cambria"/>
                <a:cs typeface="Cambria"/>
              </a:rPr>
              <a:t>ns</a:t>
            </a:r>
            <a:r>
              <a:rPr sz="1600" b="1" spc="20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–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PS1B</a:t>
            </a:r>
            <a:r>
              <a:rPr sz="1600" b="1" spc="-5">
                <a:latin typeface="Cambria"/>
                <a:cs typeface="Cambria"/>
              </a:rPr>
              <a:t>, </a:t>
            </a:r>
            <a:r>
              <a:rPr sz="1600" b="1" spc="-10">
                <a:latin typeface="Cambria"/>
                <a:cs typeface="Cambria"/>
              </a:rPr>
              <a:t>PS1C,</a:t>
            </a:r>
            <a:r>
              <a:rPr sz="1600" b="1" spc="-5">
                <a:latin typeface="Cambria"/>
                <a:cs typeface="Cambria"/>
              </a:rPr>
              <a:t> </a:t>
            </a:r>
            <a:r>
              <a:rPr sz="1600" b="1">
                <a:latin typeface="Cambria"/>
                <a:cs typeface="Cambria"/>
              </a:rPr>
              <a:t>P</a:t>
            </a:r>
            <a:r>
              <a:rPr sz="1600" b="1" spc="-5">
                <a:latin typeface="Cambria"/>
                <a:cs typeface="Cambria"/>
              </a:rPr>
              <a:t>S</a:t>
            </a:r>
            <a:r>
              <a:rPr sz="1600" b="1" spc="-15">
                <a:latin typeface="Cambria"/>
                <a:cs typeface="Cambria"/>
              </a:rPr>
              <a:t>1</a:t>
            </a:r>
            <a:r>
              <a:rPr sz="1600" b="1" spc="-45">
                <a:latin typeface="Cambria"/>
                <a:cs typeface="Cambria"/>
              </a:rPr>
              <a:t>D</a:t>
            </a:r>
            <a:r>
              <a:rPr sz="1600" b="1" spc="-5">
                <a:latin typeface="Cambria"/>
                <a:cs typeface="Cambria"/>
              </a:rPr>
              <a:t>, </a:t>
            </a:r>
            <a:r>
              <a:rPr sz="1600" b="1" spc="-15">
                <a:latin typeface="Cambria"/>
                <a:cs typeface="Cambria"/>
              </a:rPr>
              <a:t>a</a:t>
            </a:r>
            <a:r>
              <a:rPr sz="1600" b="1" spc="-20">
                <a:latin typeface="Cambria"/>
                <a:cs typeface="Cambria"/>
              </a:rPr>
              <a:t>n</a:t>
            </a:r>
            <a:r>
              <a:rPr sz="1600" b="1" spc="-10">
                <a:latin typeface="Cambria"/>
                <a:cs typeface="Cambria"/>
              </a:rPr>
              <a:t>d</a:t>
            </a:r>
            <a:r>
              <a:rPr sz="1600" b="1" spc="5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PS1E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ts val="1380"/>
              </a:lnSpc>
              <a:spcBef>
                <a:spcPts val="315"/>
              </a:spcBef>
            </a:pP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of th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r</a:t>
            </a:r>
            <a:r>
              <a:rPr sz="1200">
                <a:latin typeface="Times New Roman"/>
                <a:cs typeface="Times New Roman"/>
              </a:rPr>
              <a:t>uns is a </a:t>
            </a:r>
            <a:r>
              <a:rPr sz="1200" spc="5">
                <a:latin typeface="Times New Roman"/>
                <a:cs typeface="Times New Roman"/>
              </a:rPr>
              <a:t>m</a:t>
            </a:r>
            <a:r>
              <a:rPr sz="1200">
                <a:latin typeface="Times New Roman"/>
                <a:cs typeface="Times New Roman"/>
              </a:rPr>
              <a:t>odifi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tion of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b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tas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t, </a:t>
            </a:r>
            <a:r>
              <a:rPr sz="1200" spc="5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S1A.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 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ac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, </a:t>
            </a:r>
            <a:r>
              <a:rPr sz="1200" spc="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se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 d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ta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 prob</a:t>
            </a:r>
            <a:r>
              <a:rPr sz="1200" spc="10">
                <a:latin typeface="Times New Roman"/>
                <a:cs typeface="Times New Roman"/>
              </a:rPr>
              <a:t>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m set PS1A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s the sta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ting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oint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20">
                <a:latin typeface="Times New Roman"/>
                <a:cs typeface="Times New Roman"/>
              </a:rPr>
              <a:t>p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PS1A into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sub</a:t>
            </a:r>
            <a:r>
              <a:rPr sz="1200" spc="-5">
                <a:latin typeface="Times New Roman"/>
                <a:cs typeface="Times New Roman"/>
              </a:rPr>
              <a:t>-</a:t>
            </a:r>
            <a:r>
              <a:rPr sz="1200">
                <a:latin typeface="Times New Roman"/>
                <a:cs typeface="Times New Roman"/>
              </a:rPr>
              <a:t>p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oblem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tori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 that 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v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n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ted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for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 (PS</a:t>
            </a:r>
            <a:r>
              <a:rPr sz="1200" spc="10">
                <a:latin typeface="Times New Roman"/>
                <a:cs typeface="Times New Roman"/>
              </a:rPr>
              <a:t>1</a:t>
            </a:r>
            <a:r>
              <a:rPr sz="1200" spc="-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, PS1C, PS1D,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PS1E</a:t>
            </a:r>
            <a:r>
              <a:rPr sz="1200" spc="-5">
                <a:latin typeface="Times New Roman"/>
                <a:cs typeface="Times New Roman"/>
              </a:rPr>
              <a:t>)</a:t>
            </a:r>
            <a:r>
              <a:rPr sz="120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PS1B</a:t>
            </a:r>
            <a:endParaRPr sz="1200">
              <a:latin typeface="Times New Roman"/>
              <a:cs typeface="Times New Roman"/>
            </a:endParaRPr>
          </a:p>
          <a:p>
            <a:pPr marL="127000" marR="56515">
              <a:lnSpc>
                <a:spcPts val="1380"/>
              </a:lnSpc>
              <a:spcBef>
                <a:spcPts val="65"/>
              </a:spcBef>
            </a:pPr>
            <a:r>
              <a:rPr sz="1200">
                <a:latin typeface="Times New Roman"/>
                <a:cs typeface="Times New Roman"/>
              </a:rPr>
              <a:t>Co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 of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PS1A into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PS1B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k in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PS1</a:t>
            </a:r>
            <a:r>
              <a:rPr sz="1200" spc="-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. Double</a:t>
            </a:r>
            <a:r>
              <a:rPr sz="1200" spc="-5">
                <a:latin typeface="Times New Roman"/>
                <a:cs typeface="Times New Roman"/>
              </a:rPr>
              <a:t> a</a:t>
            </a:r>
            <a:r>
              <a:rPr sz="1200">
                <a:latin typeface="Times New Roman"/>
                <a:cs typeface="Times New Roman"/>
              </a:rPr>
              <a:t>ll of the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ulic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2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lues </a:t>
            </a:r>
            <a:r>
              <a:rPr sz="1200" spc="-5">
                <a:latin typeface="Times New Roman"/>
                <a:cs typeface="Times New Roman"/>
              </a:rPr>
              <a:t>(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horizontal) in both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quif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rs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onfini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r,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run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simulation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in.  How mu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le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ving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ca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l? </a:t>
            </a:r>
            <a:r>
              <a:rPr sz="1200" spc="5">
                <a:latin typeface="Times New Roman"/>
                <a:cs typeface="Times New Roman"/>
              </a:rPr>
              <a:t> 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is the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f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 on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dist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ibutio</a:t>
            </a:r>
            <a:r>
              <a:rPr sz="1200" spc="-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19685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blin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hy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ulic p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ies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has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ect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distr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ever,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all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flows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em,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3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rom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nal,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ble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rre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FLO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t,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hi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has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 val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9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8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(exactly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uble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rom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1A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240665" marR="118745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This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exercise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illu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trates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lassic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obl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oc</a:t>
            </a:r>
            <a:r>
              <a:rPr sz="1200" spc="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ydr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ogists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odel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hea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va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PS1C</a:t>
            </a:r>
            <a:endParaRPr sz="1200">
              <a:latin typeface="Times New Roman"/>
              <a:cs typeface="Times New Roman"/>
            </a:endParaRPr>
          </a:p>
          <a:p>
            <a:pPr marL="240665" marR="57150">
              <a:lnSpc>
                <a:spcPct val="95900"/>
              </a:lnSpc>
              <a:spcBef>
                <a:spcPts val="30"/>
              </a:spcBef>
            </a:pPr>
            <a:r>
              <a:rPr sz="1200">
                <a:latin typeface="Times New Roman"/>
                <a:cs typeface="Times New Roman"/>
              </a:rPr>
              <a:t>Co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 of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PS1A into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PS1C and 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k in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PS1C.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rtical and ho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z</a:t>
            </a:r>
            <a:r>
              <a:rPr sz="1200">
                <a:latin typeface="Times New Roman"/>
                <a:cs typeface="Times New Roman"/>
              </a:rPr>
              <a:t>ontal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-5">
                <a:latin typeface="Times New Roman"/>
                <a:cs typeface="Times New Roman"/>
              </a:rPr>
              <a:t>ra</a:t>
            </a:r>
            <a:r>
              <a:rPr sz="1200">
                <a:latin typeface="Times New Roman"/>
                <a:cs typeface="Times New Roman"/>
              </a:rPr>
              <a:t>ul</a:t>
            </a:r>
            <a:r>
              <a:rPr sz="1200" spc="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silt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0.0001 ft/d.  Run MO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5">
                <a:latin typeface="Times New Roman"/>
                <a:cs typeface="Times New Roman"/>
              </a:rPr>
              <a:t>L</a:t>
            </a:r>
            <a:r>
              <a:rPr sz="1200">
                <a:latin typeface="Times New Roman"/>
                <a:cs typeface="Times New Roman"/>
              </a:rPr>
              <a:t>OW 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obs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rve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ff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 on 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ds a</a:t>
            </a:r>
            <a:r>
              <a:rPr sz="1200" spc="-5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flow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tes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r?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lcul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the</a:t>
            </a:r>
            <a:r>
              <a:rPr sz="1200" spc="-5">
                <a:latin typeface="Times New Roman"/>
                <a:cs typeface="Times New Roman"/>
              </a:rPr>
              <a:t> ra</a:t>
            </a:r>
            <a:r>
              <a:rPr sz="1200">
                <a:latin typeface="Times New Roman"/>
                <a:cs typeface="Times New Roman"/>
              </a:rPr>
              <a:t>te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of</a:t>
            </a:r>
            <a:r>
              <a:rPr sz="1200" spc="-5">
                <a:latin typeface="Times New Roman"/>
                <a:cs typeface="Times New Roman"/>
              </a:rPr>
              <a:t> f</a:t>
            </a:r>
            <a:r>
              <a:rPr sz="1200">
                <a:latin typeface="Times New Roman"/>
                <a:cs typeface="Times New Roman"/>
              </a:rPr>
              <a:t>low b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tw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10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 11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or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1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1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3.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43180" algn="just">
              <a:lnSpc>
                <a:spcPct val="101699"/>
              </a:lnSpc>
            </a:pP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ma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layer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3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gre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ly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uce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im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tely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8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ar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ith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3,7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S1A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ough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sy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du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8,4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8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om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ar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d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ith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ro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im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tely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9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7,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00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S1A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lmo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 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flow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cc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rs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ugh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>
                <a:solidFill>
                  <a:srgbClr val="0000FF"/>
                </a:solidFill>
                <a:latin typeface="Calibri"/>
                <a:cs typeface="Calibri"/>
              </a:rPr>
              <a:t>ayer</a:t>
            </a:r>
            <a:r>
              <a:rPr sz="1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6227"/>
            <a:ext cx="5447030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PS1D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5"/>
              </a:spcBef>
            </a:pPr>
            <a:r>
              <a:rPr sz="1200">
                <a:latin typeface="Times New Roman"/>
                <a:cs typeface="Times New Roman"/>
              </a:rPr>
              <a:t>Co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 of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PS1A into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PS1C and </a:t>
            </a:r>
            <a:r>
              <a:rPr sz="1200" spc="-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k in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PS1D. Sim</a:t>
            </a:r>
            <a:r>
              <a:rPr sz="1200" spc="-1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late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hole in the silt (l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2)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2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sett</a:t>
            </a:r>
            <a:r>
              <a:rPr sz="1200" spc="1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h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rizontal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ti</a:t>
            </a:r>
            <a:r>
              <a:rPr sz="1200" spc="-5">
                <a:latin typeface="Times New Roman"/>
                <a:cs typeface="Times New Roman"/>
              </a:rPr>
              <a:t>ca</a:t>
            </a:r>
            <a:r>
              <a:rPr sz="1200">
                <a:latin typeface="Times New Roman"/>
                <a:cs typeface="Times New Roman"/>
              </a:rPr>
              <a:t>l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ulic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2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a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ta</a:t>
            </a:r>
            <a:r>
              <a:rPr sz="1200" spc="5">
                <a:latin typeface="Times New Roman"/>
                <a:cs typeface="Times New Roman"/>
              </a:rPr>
              <a:t>n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ular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bl</a:t>
            </a:r>
            <a:r>
              <a:rPr sz="1200" spc="1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k of c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lls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x</a:t>
            </a:r>
            <a:r>
              <a:rPr sz="1200">
                <a:latin typeface="Times New Roman"/>
                <a:cs typeface="Times New Roman"/>
              </a:rPr>
              <a:t>tending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rom </a:t>
            </a:r>
            <a:r>
              <a:rPr sz="1200" spc="-5">
                <a:latin typeface="Times New Roman"/>
                <a:cs typeface="Times New Roman"/>
              </a:rPr>
              <a:t>(</a:t>
            </a:r>
            <a:r>
              <a:rPr sz="1200">
                <a:latin typeface="Times New Roman"/>
                <a:cs typeface="Times New Roman"/>
              </a:rPr>
              <a:t>row 9,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 5)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(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row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13,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olumn 1</a:t>
            </a:r>
            <a:r>
              <a:rPr sz="1200" spc="5">
                <a:latin typeface="Times New Roman"/>
                <a:cs typeface="Times New Roman"/>
              </a:rPr>
              <a:t>5</a:t>
            </a:r>
            <a:r>
              <a:rPr sz="1200">
                <a:latin typeface="Times New Roman"/>
                <a:cs typeface="Times New Roman"/>
              </a:rPr>
              <a:t>)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>
                <a:latin typeface="Times New Roman"/>
                <a:cs typeface="Times New Roman"/>
              </a:rPr>
              <a:t>qu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to 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ulic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2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lues us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d for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</a:t>
            </a:r>
            <a:r>
              <a:rPr sz="1200" spc="-5">
                <a:latin typeface="Times New Roman"/>
                <a:cs typeface="Times New Roman"/>
              </a:rPr>
              <a:t>1</a:t>
            </a:r>
            <a:r>
              <a:rPr sz="1200">
                <a:latin typeface="Times New Roman"/>
                <a:cs typeface="Times New Roman"/>
              </a:rPr>
              <a:t>. Summ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rize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he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>
                <a:latin typeface="Times New Roman"/>
                <a:cs typeface="Times New Roman"/>
              </a:rPr>
              <a:t>ff</a:t>
            </a:r>
            <a:r>
              <a:rPr sz="1200" spc="-5">
                <a:latin typeface="Times New Roman"/>
                <a:cs typeface="Times New Roman"/>
              </a:rPr>
              <a:t>ec</a:t>
            </a:r>
            <a:r>
              <a:rPr sz="1200">
                <a:latin typeface="Times New Roman"/>
                <a:cs typeface="Times New Roman"/>
              </a:rPr>
              <a:t>t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ontinuous silt on the 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roun</a:t>
            </a:r>
            <a:r>
              <a:rPr sz="1200" spc="-5">
                <a:latin typeface="Times New Roman"/>
                <a:cs typeface="Times New Roman"/>
              </a:rPr>
              <a:t>d</a:t>
            </a:r>
            <a:r>
              <a:rPr sz="1200" spc="5">
                <a:latin typeface="Times New Roman"/>
                <a:cs typeface="Times New Roman"/>
              </a:rPr>
              <a:t>w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low p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tt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32384">
              <a:lnSpc>
                <a:spcPts val="1380"/>
              </a:lnSpc>
            </a:pPr>
            <a:r>
              <a:rPr sz="1200" spc="5">
                <a:latin typeface="Times New Roman"/>
                <a:cs typeface="Times New Roman"/>
              </a:rPr>
              <a:t>H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NT: </a:t>
            </a:r>
            <a:r>
              <a:rPr sz="1200" spc="-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ou will n</a:t>
            </a:r>
            <a:r>
              <a:rPr sz="1200" spc="-5">
                <a:latin typeface="Times New Roman"/>
                <a:cs typeface="Times New Roman"/>
              </a:rPr>
              <a:t>ee</a:t>
            </a:r>
            <a:r>
              <a:rPr sz="1200">
                <a:latin typeface="Times New Roman"/>
                <a:cs typeface="Times New Roman"/>
              </a:rPr>
              <a:t>d to 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ea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1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s of h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rizontal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v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rtic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</a:t>
            </a:r>
            <a:r>
              <a:rPr sz="1200" spc="25">
                <a:latin typeface="Times New Roman"/>
                <a:cs typeface="Times New Roman"/>
              </a:rPr>
              <a:t>h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ulic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du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tivi</a:t>
            </a:r>
            <a:r>
              <a:rPr sz="1200" spc="15">
                <a:latin typeface="Times New Roman"/>
                <a:cs typeface="Times New Roman"/>
              </a:rPr>
              <a:t>t</a:t>
            </a:r>
            <a:r>
              <a:rPr sz="1200">
                <a:latin typeface="Times New Roman"/>
                <a:cs typeface="Times New Roman"/>
              </a:rPr>
              <a:t>y v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lues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or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inste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d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of simple</a:t>
            </a:r>
            <a:r>
              <a:rPr sz="1200" spc="-5">
                <a:latin typeface="Times New Roman"/>
                <a:cs typeface="Times New Roman"/>
              </a:rPr>
              <a:t> c</a:t>
            </a:r>
            <a:r>
              <a:rPr sz="1200">
                <a:latin typeface="Times New Roman"/>
                <a:cs typeface="Times New Roman"/>
              </a:rPr>
              <a:t>onst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nt valu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s</a:t>
            </a:r>
            <a:r>
              <a:rPr sz="120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842260"/>
            <a:ext cx="5485130" cy="2503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5521325"/>
            <a:ext cx="5486400" cy="2049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6227"/>
            <a:ext cx="5436870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>
                <a:latin typeface="Times New Roman"/>
                <a:cs typeface="Times New Roman"/>
              </a:rPr>
              <a:t>PS1E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5"/>
              </a:spcBef>
            </a:pPr>
            <a:r>
              <a:rPr sz="1200">
                <a:latin typeface="Times New Roman"/>
                <a:cs typeface="Times New Roman"/>
              </a:rPr>
              <a:t>Co</a:t>
            </a:r>
            <a:r>
              <a:rPr sz="1200" spc="10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ll of the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f</a:t>
            </a:r>
            <a:r>
              <a:rPr sz="1200">
                <a:latin typeface="Times New Roman"/>
                <a:cs typeface="Times New Roman"/>
              </a:rPr>
              <a:t>il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PS1A into 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PS1E 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nd w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rk in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to</a:t>
            </a:r>
            <a:r>
              <a:rPr sz="1200" spc="2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y PS1E. Sim</a:t>
            </a:r>
            <a:r>
              <a:rPr sz="1200" spc="-15">
                <a:latin typeface="Times New Roman"/>
                <a:cs typeface="Times New Roman"/>
              </a:rPr>
              <a:t>u</a:t>
            </a:r>
            <a:r>
              <a:rPr sz="1200">
                <a:latin typeface="Times New Roman"/>
                <a:cs typeface="Times New Roman"/>
              </a:rPr>
              <a:t>late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hole in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silt a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dif</a:t>
            </a:r>
            <a:r>
              <a:rPr sz="1200" spc="-5">
                <a:latin typeface="Times New Roman"/>
                <a:cs typeface="Times New Roman"/>
              </a:rPr>
              <a:t>fe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nt </a:t>
            </a:r>
            <a:r>
              <a:rPr sz="1200" spc="10">
                <a:latin typeface="Times New Roman"/>
                <a:cs typeface="Times New Roman"/>
              </a:rPr>
              <a:t>w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10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usi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1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1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y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</a:t>
            </a:r>
            <a:r>
              <a:rPr sz="1200" spc="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to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indic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te th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2 is missing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in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ion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hole.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To do that, s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t 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 spc="5">
                <a:latin typeface="Times New Roman"/>
                <a:cs typeface="Times New Roman"/>
              </a:rPr>
              <a:t>D</a:t>
            </a:r>
            <a:r>
              <a:rPr sz="1200">
                <a:latin typeface="Times New Roman"/>
                <a:cs typeface="Times New Roman"/>
              </a:rPr>
              <a:t>OM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for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20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2 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 spc="10">
                <a:latin typeface="Times New Roman"/>
                <a:cs typeface="Times New Roman"/>
              </a:rPr>
              <a:t>q</a:t>
            </a:r>
            <a:r>
              <a:rPr sz="1200">
                <a:latin typeface="Times New Roman"/>
                <a:cs typeface="Times New Roman"/>
              </a:rPr>
              <a:t>u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to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-</a:t>
            </a:r>
            <a:r>
              <a:rPr sz="1200">
                <a:latin typeface="Times New Roman"/>
                <a:cs typeface="Times New Roman"/>
              </a:rPr>
              <a:t>1 in the</a:t>
            </a:r>
            <a:r>
              <a:rPr sz="1200" spc="-5">
                <a:latin typeface="Times New Roman"/>
                <a:cs typeface="Times New Roman"/>
              </a:rPr>
              <a:t> ce</a:t>
            </a:r>
            <a:r>
              <a:rPr sz="1200">
                <a:latin typeface="Times New Roman"/>
                <a:cs typeface="Times New Roman"/>
              </a:rPr>
              <a:t>lls that co</a:t>
            </a:r>
            <a:r>
              <a:rPr sz="1200" spc="-10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spond to the hole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>
                <a:latin typeface="Times New Roman"/>
                <a:cs typeface="Times New Roman"/>
              </a:rPr>
              <a:t>d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qu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to 1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lse</a:t>
            </a:r>
            <a:r>
              <a:rPr sz="1200" spc="-5">
                <a:latin typeface="Times New Roman"/>
                <a:cs typeface="Times New Roman"/>
              </a:rPr>
              <a:t>w</a:t>
            </a:r>
            <a:r>
              <a:rPr sz="120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. Also 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 spc="10">
                <a:latin typeface="Times New Roman"/>
                <a:cs typeface="Times New Roman"/>
              </a:rPr>
              <a:t>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 spc="10">
                <a:latin typeface="Times New Roman"/>
                <a:cs typeface="Times New Roman"/>
              </a:rPr>
              <a:t>n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bottom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lev</a:t>
            </a:r>
            <a:r>
              <a:rPr sz="1200" spc="-10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 f</a:t>
            </a:r>
            <a:r>
              <a:rPr sz="1200" spc="-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1 so th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 the</a:t>
            </a:r>
            <a:r>
              <a:rPr sz="1200" spc="-5">
                <a:latin typeface="Times New Roman"/>
                <a:cs typeface="Times New Roman"/>
              </a:rPr>
              <a:t> e</a:t>
            </a:r>
            <a:r>
              <a:rPr sz="1200" spc="10">
                <a:latin typeface="Times New Roman"/>
                <a:cs typeface="Times New Roman"/>
              </a:rPr>
              <a:t>l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 is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qu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l to 200 </a:t>
            </a:r>
            <a:r>
              <a:rPr sz="1200" spc="-5">
                <a:latin typeface="Times New Roman"/>
                <a:cs typeface="Times New Roman"/>
              </a:rPr>
              <a:t>fee</a:t>
            </a:r>
            <a:r>
              <a:rPr sz="1200">
                <a:latin typeface="Times New Roman"/>
                <a:cs typeface="Times New Roman"/>
              </a:rPr>
              <a:t>t in the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re</a:t>
            </a:r>
            <a:r>
              <a:rPr sz="1200" spc="-15">
                <a:latin typeface="Times New Roman"/>
                <a:cs typeface="Times New Roman"/>
              </a:rPr>
              <a:t>g</a:t>
            </a:r>
            <a:r>
              <a:rPr sz="1200">
                <a:latin typeface="Times New Roman"/>
                <a:cs typeface="Times New Roman"/>
              </a:rPr>
              <a:t>ion of the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hole,</a:t>
            </a:r>
            <a:r>
              <a:rPr sz="1200" spc="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whi</a:t>
            </a:r>
            <a:r>
              <a:rPr sz="1200" spc="-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h </a:t>
            </a:r>
            <a:r>
              <a:rPr sz="1200" spc="5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</a:t>
            </a:r>
            <a:r>
              <a:rPr sz="1200" spc="-5">
                <a:latin typeface="Times New Roman"/>
                <a:cs typeface="Times New Roman"/>
              </a:rPr>
              <a:t>r</a:t>
            </a:r>
            <a:r>
              <a:rPr sz="1200">
                <a:latin typeface="Times New Roman"/>
                <a:cs typeface="Times New Roman"/>
              </a:rPr>
              <a:t>r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sponds to the top 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l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v</a:t>
            </a:r>
            <a:r>
              <a:rPr sz="1200" spc="-5">
                <a:latin typeface="Times New Roman"/>
                <a:cs typeface="Times New Roman"/>
              </a:rPr>
              <a:t>a</a:t>
            </a:r>
            <a:r>
              <a:rPr sz="1200">
                <a:latin typeface="Times New Roman"/>
                <a:cs typeface="Times New Roman"/>
              </a:rPr>
              <a:t>tion of l</a:t>
            </a:r>
            <a:r>
              <a:rPr sz="1200" spc="5">
                <a:latin typeface="Times New Roman"/>
                <a:cs typeface="Times New Roman"/>
              </a:rPr>
              <a:t>a</a:t>
            </a:r>
            <a:r>
              <a:rPr sz="1200" spc="-25">
                <a:latin typeface="Times New Roman"/>
                <a:cs typeface="Times New Roman"/>
              </a:rPr>
              <a:t>y</a:t>
            </a:r>
            <a:r>
              <a:rPr sz="1200" spc="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r 3. Run the simulation and 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>
                <a:latin typeface="Times New Roman"/>
                <a:cs typeface="Times New Roman"/>
              </a:rPr>
              <a:t>ompare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the r</a:t>
            </a:r>
            <a:r>
              <a:rPr sz="1200" spc="-5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sults with those of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pro</a:t>
            </a:r>
            <a:r>
              <a:rPr sz="1200" spc="-5">
                <a:latin typeface="Times New Roman"/>
                <a:cs typeface="Times New Roman"/>
              </a:rPr>
              <a:t>b</a:t>
            </a:r>
            <a:r>
              <a:rPr sz="1200">
                <a:latin typeface="Times New Roman"/>
                <a:cs typeface="Times New Roman"/>
              </a:rPr>
              <a:t>lem PS1D.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491739"/>
            <a:ext cx="5483225" cy="2077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2176</Words>
  <Application>Microsoft Macintosh PowerPoint</Application>
  <PresentationFormat>Custom</PresentationFormat>
  <Paragraphs>141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1</dc:title>
  <dc:creator>vdelima</dc:creator>
  <cp:lastModifiedBy>Langevin, Christian D</cp:lastModifiedBy>
  <cp:revision>1</cp:revision>
  <dcterms:created xsi:type="dcterms:W3CDTF">2019-05-15T11:06:24Z</dcterms:created>
  <dcterms:modified xsi:type="dcterms:W3CDTF">2023-01-03T16:14:34Z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2017-09-08T00:00:00Z</vt:filetime>
  </property>
  <property fmtid="{D5CDD505-2E9C-101B-9397-08002B2CF9AE}" pid="3" name="LastSaved">
    <vt:filetime>2019-05-15T00:00:00Z</vt:filetime>
  </property>
</Properties>
</file>