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CD606-489D-449C-A714-1608001A5F07}" v="2" dt="2019-05-15T15:18:42.2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65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EA5CD606-489D-449C-A714-1608001A5F07}"/>
    <pc:docChg chg="modSld">
      <pc:chgData name="Sheets, Rodney A" userId="f1b919ca-9e0e-43c5-9ba5-f41e3026480d" providerId="ADAL" clId="{EA5CD606-489D-449C-A714-1608001A5F07}" dt="2019-05-15T15:18:42.251" v="1" actId="14100"/>
      <pc:docMkLst>
        <pc:docMk/>
      </pc:docMkLst>
      <pc:sldChg chg="modSp">
        <pc:chgData name="Sheets, Rodney A" userId="f1b919ca-9e0e-43c5-9ba5-f41e3026480d" providerId="ADAL" clId="{EA5CD606-489D-449C-A714-1608001A5F07}" dt="2019-05-15T15:18:42.251" v="1" actId="14100"/>
        <pc:sldMkLst>
          <pc:docMk/>
          <pc:sldMk cId="0" sldId="256"/>
        </pc:sldMkLst>
        <pc:spChg chg="mod">
          <ac:chgData name="Sheets, Rodney A" userId="f1b919ca-9e0e-43c5-9ba5-f41e3026480d" providerId="ADAL" clId="{EA5CD606-489D-449C-A714-1608001A5F07}" dt="2019-05-15T15:18:42.251" v="1" actId="14100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0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28600"/>
            <a:ext cx="6553200" cy="748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4025" marR="1709420" indent="574040">
              <a:lnSpc>
                <a:spcPts val="138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obl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 2 Int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 to 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kag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12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 probl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set introdu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roun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is similar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probl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set 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(PS1A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 side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moved and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b</a:t>
            </a:r>
            <a:r>
              <a:rPr sz="1200" spc="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l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sou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is 0.005 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ot/d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set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5 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jor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rts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A, </a:t>
            </a:r>
            <a:r>
              <a:rPr sz="1200" spc="-1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E)</a:t>
            </a:r>
            <a:r>
              <a:rPr sz="1200" dirty="0">
                <a:latin typeface="Times New Roman"/>
                <a:cs typeface="Times New Roman"/>
              </a:rPr>
              <a:t>.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 the use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rts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, C,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D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river, 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 bound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E introduc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nsient flow simulation 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iods. This prob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consists of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 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 runs.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probl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1,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M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 r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mp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vided 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ou. 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uilds on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 run.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rt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A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– The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5" dirty="0">
                <a:latin typeface="Times New Roman"/>
                <a:cs typeface="Times New Roman"/>
              </a:rPr>
              <a:t>ec</a:t>
            </a:r>
            <a:r>
              <a:rPr sz="1200" u="sng" spc="10" dirty="0">
                <a:latin typeface="Times New Roman"/>
                <a:cs typeface="Times New Roman"/>
              </a:rPr>
              <a:t>h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spc="5" dirty="0">
                <a:latin typeface="Times New Roman"/>
                <a:cs typeface="Times New Roman"/>
              </a:rPr>
              <a:t>r</a:t>
            </a:r>
            <a:r>
              <a:rPr sz="1200" u="sng" spc="-15" dirty="0">
                <a:latin typeface="Times New Roman"/>
                <a:cs typeface="Times New Roman"/>
              </a:rPr>
              <a:t>g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u="sng" spc="15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ac</a:t>
            </a:r>
            <a:r>
              <a:rPr sz="1200" u="sng" dirty="0">
                <a:latin typeface="Times New Roman"/>
                <a:cs typeface="Times New Roman"/>
              </a:rPr>
              <a:t>k</a:t>
            </a:r>
            <a:r>
              <a:rPr sz="1200" u="sng" spc="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ge</a:t>
            </a:r>
            <a:endParaRPr sz="1200" dirty="0">
              <a:latin typeface="Times New Roman"/>
              <a:cs typeface="Times New Roman"/>
            </a:endParaRPr>
          </a:p>
          <a:p>
            <a:pPr marL="240665" marR="99695" indent="-227965">
              <a:lnSpc>
                <a:spcPct val="95900"/>
              </a:lnSpc>
              <a:spcBef>
                <a:spcPts val="60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Run PS2A builds off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 PS1A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oblem 1.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 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t, 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S1A is provid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in 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med “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niti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l”. 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med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</a:t>
            </a:r>
            <a:r>
              <a:rPr sz="1200" spc="-10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PS2” root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me.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 wo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on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oblem PS2A,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opy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the 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Initial” 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into the</a:t>
            </a:r>
            <a:r>
              <a:rPr sz="1200" spc="-5" dirty="0">
                <a:latin typeface="Times New Roman"/>
                <a:cs typeface="Times New Roman"/>
              </a:rPr>
              <a:t> “</a:t>
            </a:r>
            <a:r>
              <a:rPr sz="1200" dirty="0">
                <a:latin typeface="Times New Roman"/>
                <a:cs typeface="Times New Roman"/>
              </a:rPr>
              <a:t>PS2A”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lde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240665" marR="32384" indent="-227965">
              <a:lnSpc>
                <a:spcPts val="1380"/>
              </a:lnSpc>
              <a:spcBef>
                <a:spcPts val="635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move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and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</a:t>
            </a:r>
            <a:r>
              <a:rPr sz="1200" spc="5" dirty="0">
                <a:latin typeface="Times New Roman"/>
                <a:cs typeface="Times New Roman"/>
              </a:rPr>
              <a:t>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240665" marR="23495" indent="-227965">
              <a:lnSpc>
                <a:spcPts val="1380"/>
              </a:lnSpc>
              <a:spcBef>
                <a:spcPts val="60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Run 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ble</a:t>
            </a:r>
            <a:r>
              <a:rPr sz="1200" spc="-5" dirty="0">
                <a:latin typeface="Times New Roman"/>
                <a:cs typeface="Times New Roman"/>
              </a:rPr>
              <a:t>-c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med “runm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6.b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t”.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 listing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ps2.lst,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k the 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us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ssful run,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ises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low.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1:</a:t>
            </a:r>
            <a:endParaRPr sz="1200" dirty="0">
              <a:latin typeface="Times New Roman"/>
              <a:cs typeface="Times New Roman"/>
            </a:endParaRPr>
          </a:p>
          <a:p>
            <a:pPr marL="240665" marR="39941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Multip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the bud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0665" marR="5461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multip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ied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 total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rea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of t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model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10,000 x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10,500)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 equ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to 525,000 ft</a:t>
            </a:r>
            <a:r>
              <a:rPr sz="1200" spc="7" baseline="31250" dirty="0">
                <a:solidFill>
                  <a:srgbClr val="1F487C"/>
                </a:solidFill>
                <a:latin typeface="Times New Roman"/>
                <a:cs typeface="Times New Roman"/>
              </a:rPr>
              <a:t>3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/d.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tot</a:t>
            </a:r>
            <a:r>
              <a:rPr sz="1200" spc="-2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ar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model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om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MO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OW bu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ls 498,750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7" baseline="31250" dirty="0">
                <a:solidFill>
                  <a:srgbClr val="1F487C"/>
                </a:solidFill>
                <a:latin typeface="Times New Roman"/>
                <a:cs typeface="Times New Roman"/>
              </a:rPr>
              <a:t>3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/d.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small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v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lue is due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je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ted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the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onst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nt 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ri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lls in column 20.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2:</a:t>
            </a:r>
            <a:endParaRPr sz="1200" dirty="0">
              <a:latin typeface="Times New Roman"/>
              <a:cs typeface="Times New Roman"/>
            </a:endParaRPr>
          </a:p>
          <a:p>
            <a:pPr marL="24066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is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r?</a:t>
            </a: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0665" marR="15875">
              <a:lnSpc>
                <a:spcPts val="1380"/>
              </a:lnSpc>
            </a:pP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rom the M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OW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ud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t, the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grou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utflow to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riv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is 498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749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2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7" baseline="31250" dirty="0">
                <a:solidFill>
                  <a:srgbClr val="1F487C"/>
                </a:solidFill>
                <a:latin typeface="Times New Roman"/>
                <a:cs typeface="Times New Roman"/>
              </a:rPr>
              <a:t>3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/d. Th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valu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, for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pr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purpos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s, is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to t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amount of 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oun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 inflow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rom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lls on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ac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tive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lls in l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1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(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ws 1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– 21,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lumns 1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– 19).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053"/>
            <a:ext cx="5464175" cy="385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3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13779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 distribution in this sim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lation dif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f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in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set </a:t>
            </a:r>
            <a:r>
              <a:rPr sz="1200" spc="-1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?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diff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8382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ds in pr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blem p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2a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th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ps1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rn 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und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dient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lso is much smaller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b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und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st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ns to the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 as la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lar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volum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of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qui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undw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flow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tes to i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the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4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26034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whi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two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swit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downward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ross the b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ttom of la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 to up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bottom of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low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om dow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rd to up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rd b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tw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olumns 13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14.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5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ct val="95900"/>
              </a:lnSpc>
              <a:spcBef>
                <a:spcPts val="30"/>
              </a:spcBef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of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rs,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otal volum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tric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the 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identifi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 4. To simpli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f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l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rithm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tic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ds in the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lls to compute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thi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(b)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ll fa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Round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 to the 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whole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3408" y="626266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41" y="0"/>
                </a:lnTo>
              </a:path>
            </a:pathLst>
          </a:custGeom>
          <a:ln w="763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8115" y="6068513"/>
            <a:ext cx="122682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800" i="1" spc="-2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7" baseline="4629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800" spc="-1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34722" dirty="0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r>
              <a:rPr sz="1800" spc="7" baseline="4629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1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i="1" baseline="3935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800" i="1" spc="7" baseline="3935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00" i="1" spc="-135" baseline="3935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 dirty="0">
                <a:solidFill>
                  <a:srgbClr val="0000FF"/>
                </a:solidFill>
                <a:latin typeface="Symbol"/>
                <a:cs typeface="Symbol"/>
              </a:rPr>
              <a:t></a:t>
            </a:r>
            <a:r>
              <a:rPr sz="1800" i="1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aseline="34722" dirty="0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r>
              <a:rPr sz="1800" spc="-217" baseline="347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9591" y="4949317"/>
          <a:ext cx="5567045" cy="92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284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ht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 marR="229870" indent="219710">
                        <a:lnSpc>
                          <a:spcPct val="102499"/>
                        </a:lnSpc>
                      </a:pPr>
                      <a:r>
                        <a:rPr sz="1200" spc="-5" dirty="0">
                          <a:latin typeface="Symbol"/>
                          <a:cs typeface="Symbol"/>
                        </a:rPr>
                        <a:t>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ht </a:t>
                      </a:r>
                      <a:r>
                        <a:rPr sz="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7" baseline="46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aseline="4629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800" spc="-10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66675" indent="24511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 thi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ll 21 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 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338.750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337.185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1.565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117.968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193,851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 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338.606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337.736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0.870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 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338.461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338.285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0.176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147,840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87755" y="6284800"/>
            <a:ext cx="1117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858" y="6224923"/>
            <a:ext cx="674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1345" algn="l"/>
              </a:tabLst>
            </a:pPr>
            <a:r>
              <a:rPr sz="1200" spc="-470" dirty="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800" baseline="-27777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r>
              <a:rPr sz="1800" baseline="-27777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200" spc="-470" dirty="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800" baseline="-27777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800" baseline="-27777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7904" y="6922091"/>
            <a:ext cx="1250950" cy="0"/>
          </a:xfrm>
          <a:custGeom>
            <a:avLst/>
            <a:gdLst/>
            <a:ahLst/>
            <a:cxnLst/>
            <a:rect l="l" t="t" r="r" b="b"/>
            <a:pathLst>
              <a:path w="1250950">
                <a:moveTo>
                  <a:pt x="0" y="0"/>
                </a:moveTo>
                <a:lnTo>
                  <a:pt x="1250521" y="0"/>
                </a:lnTo>
              </a:path>
            </a:pathLst>
          </a:custGeom>
          <a:ln w="729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9153" y="6712409"/>
            <a:ext cx="114998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885" algn="r">
              <a:lnSpc>
                <a:spcPts val="116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070"/>
              </a:lnSpc>
              <a:tabLst>
                <a:tab pos="716915" algn="l"/>
              </a:tabLst>
            </a:pPr>
            <a:r>
              <a:rPr sz="1200" spc="-1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1:	</a:t>
            </a:r>
            <a:r>
              <a:rPr sz="12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 dirty="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R="95885" algn="r">
              <a:lnSpc>
                <a:spcPts val="135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833" y="6683905"/>
            <a:ext cx="126746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6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6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117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96</a:t>
            </a:r>
            <a:r>
              <a:rPr sz="1800" spc="6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7101" y="6793874"/>
            <a:ext cx="155511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56</a:t>
            </a:r>
            <a:r>
              <a:rPr sz="1800" spc="5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550" spc="-8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7" baseline="-9259" dirty="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800" spc="-225" baseline="-925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6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24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19</a:t>
            </a:r>
            <a:r>
              <a:rPr sz="1800" spc="-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800" spc="13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85</a:t>
            </a:r>
            <a:r>
              <a:rPr sz="1800" spc="1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 baseline="4629">
              <a:latin typeface="Times New Roman"/>
              <a:cs typeface="Times New Roman"/>
            </a:endParaRPr>
          </a:p>
          <a:p>
            <a:pPr marR="360045" algn="ctr">
              <a:lnSpc>
                <a:spcPts val="128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6184" y="6944224"/>
            <a:ext cx="25463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832" y="6712409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8144" y="7583446"/>
            <a:ext cx="1032510" cy="0"/>
          </a:xfrm>
          <a:custGeom>
            <a:avLst/>
            <a:gdLst/>
            <a:ahLst/>
            <a:cxnLst/>
            <a:rect l="l" t="t" r="r" b="b"/>
            <a:pathLst>
              <a:path w="1032510">
                <a:moveTo>
                  <a:pt x="0" y="0"/>
                </a:moveTo>
                <a:lnTo>
                  <a:pt x="1031982" y="0"/>
                </a:lnTo>
              </a:path>
            </a:pathLst>
          </a:custGeom>
          <a:ln w="73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9153" y="7373508"/>
            <a:ext cx="114998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0" algn="r">
              <a:lnSpc>
                <a:spcPts val="116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070"/>
              </a:lnSpc>
              <a:tabLst>
                <a:tab pos="716915" algn="l"/>
              </a:tabLst>
            </a:pPr>
            <a:r>
              <a:rPr sz="1200" spc="-1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r 2:	</a:t>
            </a:r>
            <a:r>
              <a:rPr sz="12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 dirty="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R="95250" algn="r">
              <a:lnSpc>
                <a:spcPts val="135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0376" y="7344966"/>
            <a:ext cx="104902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spc="-6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8925" y="7455079"/>
            <a:ext cx="114998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87</a:t>
            </a:r>
            <a:r>
              <a:rPr sz="1800" spc="7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8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225" baseline="-9259" dirty="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5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1800" baseline="4629">
              <a:latin typeface="Times New Roman"/>
              <a:cs typeface="Times New Roman"/>
            </a:endParaRPr>
          </a:p>
          <a:p>
            <a:pPr marL="43180" algn="ctr">
              <a:lnSpc>
                <a:spcPts val="128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7116" y="7605624"/>
            <a:ext cx="25463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2790" y="7373508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7822" y="8243526"/>
            <a:ext cx="1083945" cy="0"/>
          </a:xfrm>
          <a:custGeom>
            <a:avLst/>
            <a:gdLst/>
            <a:ahLst/>
            <a:cxnLst/>
            <a:rect l="l" t="t" r="r" b="b"/>
            <a:pathLst>
              <a:path w="1083945">
                <a:moveTo>
                  <a:pt x="0" y="0"/>
                </a:moveTo>
                <a:lnTo>
                  <a:pt x="1083753" y="0"/>
                </a:lnTo>
              </a:path>
            </a:pathLst>
          </a:custGeom>
          <a:ln w="729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9153" y="8033845"/>
            <a:ext cx="114998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5250" algn="r">
              <a:lnSpc>
                <a:spcPts val="116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12700">
              <a:lnSpc>
                <a:spcPts val="1070"/>
              </a:lnSpc>
              <a:tabLst>
                <a:tab pos="716915" algn="l"/>
              </a:tabLst>
            </a:pPr>
            <a:r>
              <a:rPr sz="1200" spc="-1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200" spc="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r 3:	</a:t>
            </a:r>
            <a:r>
              <a:rPr sz="12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67" baseline="-13888" dirty="0">
                <a:solidFill>
                  <a:srgbClr val="0000FF"/>
                </a:solidFill>
                <a:latin typeface="Symbol"/>
                <a:cs typeface="Symbol"/>
              </a:rPr>
              <a:t></a:t>
            </a:r>
            <a:r>
              <a:rPr sz="120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  <a:p>
            <a:pPr marR="95250" algn="r">
              <a:lnSpc>
                <a:spcPts val="135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0067" y="8005340"/>
            <a:ext cx="110045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65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5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sz="1800" spc="89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0500" y="8115310"/>
            <a:ext cx="156400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15" baseline="4629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800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800" spc="7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1550" spc="-8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800" spc="225" baseline="-9259" dirty="0">
                <a:solidFill>
                  <a:srgbClr val="0000FF"/>
                </a:solidFill>
                <a:latin typeface="Symbol"/>
                <a:cs typeface="Symbol"/>
              </a:rPr>
              <a:t></a:t>
            </a:r>
            <a:r>
              <a:rPr sz="1550" spc="-3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52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50" spc="-12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550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solidFill>
                  <a:srgbClr val="0000FF"/>
                </a:solidFill>
                <a:latin typeface="Symbol"/>
                <a:cs typeface="Symbol"/>
              </a:rPr>
              <a:t></a:t>
            </a:r>
            <a:r>
              <a:rPr sz="1800" spc="-24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147</a:t>
            </a:r>
            <a:r>
              <a:rPr sz="1800" spc="13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spc="-7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84</a:t>
            </a:r>
            <a:r>
              <a:rPr sz="1800" spc="15" baseline="4629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  <a:p>
            <a:pPr marR="363220" algn="ctr">
              <a:lnSpc>
                <a:spcPts val="128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2713" y="8265659"/>
            <a:ext cx="25400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3978" y="8033845"/>
            <a:ext cx="857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solidFill>
                  <a:srgbClr val="0000FF"/>
                </a:solidFill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053"/>
            <a:ext cx="5433695" cy="199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6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Co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PS2A into fold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PS2A1.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ouble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the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and horizontal 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ulic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ms in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then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 MO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.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marR="81915">
              <a:lnSpc>
                <a:spcPct val="101699"/>
              </a:lnSpc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echarge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river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sc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arge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re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ma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ed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ecause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ey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ted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cha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ges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yd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lic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ivity.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gr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di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 sy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small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because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arger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hydr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lic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co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ndu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ivities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qu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ire small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gr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o mo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ve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fi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ed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ra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te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ow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er 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ele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tion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2A1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is mo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re 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lower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fl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ow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ma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 it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layer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 3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PS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2A1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sli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ly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lar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PS</a:t>
            </a:r>
            <a:r>
              <a:rPr sz="1200" spc="-2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614342"/>
            <a:ext cx="5467350" cy="280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7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2159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S2A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the 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run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 bud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tions,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 su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ions in the 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ross 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 sh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wn 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5080">
              <a:lnSpc>
                <a:spcPct val="95800"/>
              </a:lnSpc>
            </a:pP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: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horizontal b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the zo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w</a:t>
            </a:r>
            <a:r>
              <a:rPr sz="1200" spc="5" dirty="0">
                <a:latin typeface="Times New Roman"/>
                <a:cs typeface="Times New Roman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2 s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dow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to up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rd. So,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rizontal flo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ise 5. </a:t>
            </a:r>
            <a:r>
              <a:rPr sz="1200" spc="-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 know the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s to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2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out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the 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input. You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ould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four </a:t>
            </a:r>
            <a:r>
              <a:rPr sz="1200" spc="-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flows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model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law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individu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spondi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one bound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ut,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flows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olu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tric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budg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of 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Sta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one 5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stimate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own into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 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the oth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zon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to estimate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flows.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k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6 zon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inflow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outflow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lose to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6411595"/>
            <a:ext cx="5477509" cy="2561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6313"/>
            <a:ext cx="540194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8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4445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All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ent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the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omes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matic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ross 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 shown 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w,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lin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t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in 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en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3.</a:t>
            </a:r>
            <a:endParaRPr sz="1200">
              <a:latin typeface="Times New Roman"/>
              <a:cs typeface="Times New Roman"/>
            </a:endParaRPr>
          </a:p>
          <a:p>
            <a:pPr marL="240665" marR="5080" algn="just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Hin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fr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 to ri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ht.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tends to the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ft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bu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mine the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idth of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supp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2666999"/>
            <a:ext cx="5477509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053"/>
            <a:ext cx="5502910" cy="749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rt B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– The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River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5" dirty="0">
                <a:latin typeface="Times New Roman"/>
                <a:cs typeface="Times New Roman"/>
              </a:rPr>
              <a:t>a</a:t>
            </a:r>
            <a:r>
              <a:rPr sz="1200" u="sng" spc="-5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k</a:t>
            </a:r>
            <a:r>
              <a:rPr sz="1200" u="sng" spc="5" dirty="0">
                <a:latin typeface="Times New Roman"/>
                <a:cs typeface="Times New Roman"/>
              </a:rPr>
              <a:t>a</a:t>
            </a:r>
            <a:r>
              <a:rPr sz="1200" u="sng" spc="-15" dirty="0">
                <a:latin typeface="Times New Roman"/>
                <a:cs typeface="Times New Roman"/>
              </a:rPr>
              <a:t>g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This probl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the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oblem PS2A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on the 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 side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rid is </a:t>
            </a:r>
            <a:r>
              <a:rPr sz="1200" spc="5" dirty="0">
                <a:latin typeface="Times New Roman"/>
                <a:cs typeface="Times New Roman"/>
              </a:rPr>
              <a:t>rep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nted 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ulic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is 20 ft/d,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idth is 10 ft.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bed bottom is 317 ft.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is 1 ft thi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k. 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ollow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386715" indent="-227965">
              <a:lnSpc>
                <a:spcPts val="138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inal </a:t>
            </a:r>
            <a:r>
              <a:rPr sz="1200" spc="2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ul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erti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S2A. Co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PS2A into fold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simulate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Run 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OW.</a:t>
            </a:r>
            <a:endParaRPr sz="1200">
              <a:latin typeface="Times New Roman"/>
              <a:cs typeface="Times New Roman"/>
            </a:endParaRPr>
          </a:p>
          <a:p>
            <a:pPr marL="12700" marR="1598295">
              <a:lnSpc>
                <a:spcPct val="1917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Compa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PS2B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 PS2A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s. 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9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287020" algn="just">
              <a:lnSpc>
                <a:spcPts val="1380"/>
              </a:lnSpc>
              <a:spcBef>
                <a:spcPts val="3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outflow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rms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 1, 20 (la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w,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umn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. Compute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volumet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te (Q)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term and 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to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lcu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the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050">
              <a:latin typeface="Times New Roman"/>
              <a:cs typeface="Times New Roman"/>
            </a:endParaRPr>
          </a:p>
          <a:p>
            <a:pPr marL="240665" marR="4110990">
              <a:lnSpc>
                <a:spcPct val="102600"/>
              </a:lnSpc>
            </a:pPr>
            <a:r>
              <a:rPr sz="1200" spc="-20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flow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c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ll: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800" spc="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,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tt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,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ch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 marR="4110990">
              <a:lnSpc>
                <a:spcPct val="102499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Outflow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om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ll: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iv</a:t>
            </a:r>
            <a:endParaRPr sz="800">
              <a:latin typeface="Times New Roman"/>
              <a:cs typeface="Times New Roman"/>
            </a:endParaRPr>
          </a:p>
          <a:p>
            <a:pPr marL="240665" marR="4023360">
              <a:lnSpc>
                <a:spcPct val="191700"/>
              </a:lnSpc>
            </a:pP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t </a:t>
            </a:r>
            <a:r>
              <a:rPr sz="8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21,583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t3/d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tt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800" spc="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2,189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t3/d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iv</a:t>
            </a:r>
            <a:r>
              <a:rPr sz="80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25,000</a:t>
            </a:r>
            <a:endParaRPr sz="1800" baseline="462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ch </a:t>
            </a:r>
            <a:r>
              <a:rPr sz="8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1,250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t3/d</a:t>
            </a:r>
            <a:endParaRPr sz="1800" baseline="462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 marR="2999105">
              <a:lnSpc>
                <a:spcPct val="102499"/>
              </a:lnSpc>
            </a:pP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lance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tion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or 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ll: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(Q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t </a:t>
            </a:r>
            <a:r>
              <a:rPr sz="8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+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Q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tt</a:t>
            </a:r>
            <a:r>
              <a:rPr sz="800" spc="-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800" spc="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+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800" spc="5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)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– 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8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800" dirty="0">
                <a:solidFill>
                  <a:srgbClr val="1F487C"/>
                </a:solidFill>
                <a:latin typeface="Times New Roman"/>
                <a:cs typeface="Times New Roman"/>
              </a:rPr>
              <a:t>iv</a:t>
            </a:r>
            <a:r>
              <a:rPr sz="80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1800" spc="-7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baseline="4629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1800" baseline="462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marR="283718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Comput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 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ll: (21,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5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83 +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2,189 +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1,250)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– 25,000 =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4318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This is a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ood 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nside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ing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were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usi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ds 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om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listing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file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that on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 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3 d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im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d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its of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ision 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th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the full pr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ision us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in the MO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OW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ulation.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053"/>
            <a:ext cx="5495290" cy="564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rt C – The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D</a:t>
            </a:r>
            <a:r>
              <a:rPr sz="1200" u="sng" spc="-10" dirty="0">
                <a:latin typeface="Times New Roman"/>
                <a:cs typeface="Times New Roman"/>
              </a:rPr>
              <a:t>r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in and</a:t>
            </a:r>
            <a:r>
              <a:rPr sz="1200" u="sng" spc="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G</a:t>
            </a:r>
            <a:r>
              <a:rPr sz="1200" u="sng" spc="-10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n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r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spc="5" dirty="0">
                <a:latin typeface="Times New Roman"/>
                <a:cs typeface="Times New Roman"/>
              </a:rPr>
              <a:t>l</a:t>
            </a:r>
            <a:r>
              <a:rPr sz="1200" u="sng" spc="-5" dirty="0">
                <a:latin typeface="Times New Roman"/>
                <a:cs typeface="Times New Roman"/>
              </a:rPr>
              <a:t>-</a:t>
            </a:r>
            <a:r>
              <a:rPr sz="1200" u="sng" dirty="0">
                <a:latin typeface="Times New Roman"/>
                <a:cs typeface="Times New Roman"/>
              </a:rPr>
              <a:t>He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d </a:t>
            </a:r>
            <a:r>
              <a:rPr sz="1200" u="sng" spc="-10" dirty="0">
                <a:latin typeface="Times New Roman"/>
                <a:cs typeface="Times New Roman"/>
              </a:rPr>
              <a:t>B</a:t>
            </a:r>
            <a:r>
              <a:rPr sz="1200" u="sng" spc="10" dirty="0">
                <a:latin typeface="Times New Roman"/>
                <a:cs typeface="Times New Roman"/>
              </a:rPr>
              <a:t>o</a:t>
            </a:r>
            <a:r>
              <a:rPr sz="1200" u="sng" dirty="0">
                <a:latin typeface="Times New Roman"/>
                <a:cs typeface="Times New Roman"/>
              </a:rPr>
              <a:t>und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spc="15" dirty="0">
                <a:latin typeface="Times New Roman"/>
                <a:cs typeface="Times New Roman"/>
              </a:rPr>
              <a:t>r</a:t>
            </a:r>
            <a:r>
              <a:rPr sz="1200" u="sng" dirty="0">
                <a:latin typeface="Times New Roman"/>
                <a:cs typeface="Times New Roman"/>
              </a:rPr>
              <a:t>y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ac</a:t>
            </a:r>
            <a:r>
              <a:rPr sz="1200" u="sng" dirty="0">
                <a:latin typeface="Times New Roman"/>
                <a:cs typeface="Times New Roman"/>
              </a:rPr>
              <a:t>k</a:t>
            </a:r>
            <a:r>
              <a:rPr sz="1200" u="sng" spc="5" dirty="0">
                <a:latin typeface="Times New Roman"/>
                <a:cs typeface="Times New Roman"/>
              </a:rPr>
              <a:t>a</a:t>
            </a:r>
            <a:r>
              <a:rPr sz="1200" u="sng" spc="-15" dirty="0">
                <a:latin typeface="Times New Roman"/>
                <a:cs typeface="Times New Roman"/>
              </a:rPr>
              <a:t>g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This is the 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s prob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S2B</a:t>
            </a:r>
            <a:r>
              <a:rPr sz="1200" spc="-5" dirty="0">
                <a:latin typeface="Times New Roman"/>
                <a:cs typeface="Times New Roman"/>
              </a:rPr>
              <a:t> 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pt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 bu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ied 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til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 marR="7924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simulat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is installed in row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 in columns 1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0.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quif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dr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is 100,000 ft2/d, the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is 32</a:t>
            </a:r>
            <a:r>
              <a:rPr sz="1200" spc="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.5 ft. 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ollow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with pr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blem PS2B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the 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folder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PS2C.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add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Run 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 to notice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impa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has on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ls.</a:t>
            </a:r>
            <a:endParaRPr sz="1200">
              <a:latin typeface="Times New Roman"/>
              <a:cs typeface="Times New Roman"/>
            </a:endParaRPr>
          </a:p>
          <a:p>
            <a:pPr marL="12700" marR="1379220">
              <a:lnSpc>
                <a:spcPct val="191700"/>
              </a:lnSpc>
              <a:spcBef>
                <a:spcPts val="600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un,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s: 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1</a:t>
            </a:r>
            <a:r>
              <a:rPr sz="1200" u="sng" dirty="0">
                <a:latin typeface="Times New Roman"/>
                <a:cs typeface="Times New Roman"/>
              </a:rPr>
              <a:t>0: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dis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(ps2.lst).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 the dif</a:t>
            </a:r>
            <a:r>
              <a:rPr sz="1200" spc="-5" dirty="0">
                <a:latin typeface="Times New Roman"/>
                <a:cs typeface="Times New Roman"/>
              </a:rPr>
              <a:t>fe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d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in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lls (1, 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5, 1</a:t>
            </a:r>
            <a:r>
              <a:rPr sz="1200" spc="15" dirty="0">
                <a:latin typeface="Times New Roman"/>
                <a:cs typeface="Times New Roman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)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1, 15, 19)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24130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 dis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ar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dro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0 in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(1,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5, 19)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eca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use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in the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uif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is 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low the d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 e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</a:t>
            </a:r>
            <a:r>
              <a:rPr sz="1200" u="sng" spc="-5" dirty="0">
                <a:latin typeface="Times New Roman"/>
                <a:cs typeface="Times New Roman"/>
              </a:rPr>
              <a:t>1</a:t>
            </a:r>
            <a:r>
              <a:rPr sz="1200" u="sng" dirty="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240665" marR="8001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Co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PS2C into 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PS2C1. M</a:t>
            </a:r>
            <a:r>
              <a:rPr sz="1200" spc="-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 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 in which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with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he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boun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tanc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Compa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he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discha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 listing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 PS2C1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PS2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ob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300355" algn="just">
              <a:lnSpc>
                <a:spcPct val="9590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bound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flow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do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not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 to 0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wh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the 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in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is 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low the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h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ound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tion. The 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bound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pr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flow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k into the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qui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 that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ondition 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6313"/>
            <a:ext cx="5498465" cy="3538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rt D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– The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spc="5" dirty="0">
                <a:latin typeface="Times New Roman"/>
                <a:cs typeface="Times New Roman"/>
              </a:rPr>
              <a:t>W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ll P</a:t>
            </a:r>
            <a:r>
              <a:rPr sz="1200" u="sng" spc="-5" dirty="0">
                <a:latin typeface="Times New Roman"/>
                <a:cs typeface="Times New Roman"/>
              </a:rPr>
              <a:t>ac</a:t>
            </a:r>
            <a:r>
              <a:rPr sz="1200" u="sng" dirty="0">
                <a:latin typeface="Times New Roman"/>
                <a:cs typeface="Times New Roman"/>
              </a:rPr>
              <a:t>k</a:t>
            </a:r>
            <a:r>
              <a:rPr sz="1200" u="sng" spc="5" dirty="0">
                <a:latin typeface="Times New Roman"/>
                <a:cs typeface="Times New Roman"/>
              </a:rPr>
              <a:t>a</a:t>
            </a:r>
            <a:r>
              <a:rPr sz="1200" u="sng" spc="-15" dirty="0">
                <a:latin typeface="Times New Roman"/>
                <a:cs typeface="Times New Roman"/>
              </a:rPr>
              <a:t>g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This 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prob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S2C 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-1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dition of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1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 1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 10.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is 7</a:t>
            </a:r>
            <a:r>
              <a:rPr sz="1200" spc="10" dirty="0">
                <a:latin typeface="Times New Roman"/>
                <a:cs typeface="Times New Roman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,000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7" baseline="31250" dirty="0">
                <a:latin typeface="Times New Roman"/>
                <a:cs typeface="Times New Roman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/d. 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ollow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PS2C (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hich 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d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fold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PS2D.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add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Run the simulation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 to notice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impa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on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ls.</a:t>
            </a:r>
            <a:endParaRPr sz="1200">
              <a:latin typeface="Times New Roman"/>
              <a:cs typeface="Times New Roman"/>
            </a:endParaRPr>
          </a:p>
          <a:p>
            <a:pPr marL="12700" marR="1440180">
              <a:lnSpc>
                <a:spcPct val="191700"/>
              </a:lnSpc>
              <a:spcBef>
                <a:spcPts val="600"/>
              </a:spcBef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ful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e: </a:t>
            </a: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1</a:t>
            </a:r>
            <a:r>
              <a:rPr sz="1200" u="sng" spc="-5" dirty="0">
                <a:latin typeface="Times New Roman"/>
                <a:cs typeface="Times New Roman"/>
              </a:rPr>
              <a:t>2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19050">
              <a:lnSpc>
                <a:spcPct val="95900"/>
              </a:lnSpc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is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volumet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ic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in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 PS2D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 PS2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? </a:t>
            </a:r>
            <a:r>
              <a:rPr sz="1200" spc="5" dirty="0">
                <a:latin typeface="Times New Roman"/>
                <a:cs typeface="Times New Roman"/>
              </a:rPr>
              <a:t> 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volumet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flow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in run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with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run PS2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?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dis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d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dis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sum 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disch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te.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ur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ow.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Round the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whole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891452"/>
            <a:ext cx="5457190" cy="299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latin typeface="Times New Roman"/>
                <a:cs typeface="Times New Roman"/>
              </a:rPr>
              <a:t>P</a:t>
            </a:r>
            <a:r>
              <a:rPr sz="1200" u="sng" spc="-5" dirty="0">
                <a:latin typeface="Times New Roman"/>
                <a:cs typeface="Times New Roman"/>
              </a:rPr>
              <a:t>a</a:t>
            </a:r>
            <a:r>
              <a:rPr sz="1200" u="sng" dirty="0">
                <a:latin typeface="Times New Roman"/>
                <a:cs typeface="Times New Roman"/>
              </a:rPr>
              <a:t>rt E</a:t>
            </a:r>
            <a:r>
              <a:rPr sz="1200" u="sng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– T</a:t>
            </a:r>
            <a:r>
              <a:rPr sz="1200" u="sng" spc="-5" dirty="0">
                <a:latin typeface="Times New Roman"/>
                <a:cs typeface="Times New Roman"/>
              </a:rPr>
              <a:t>ra</a:t>
            </a:r>
            <a:r>
              <a:rPr sz="1200" u="sng" dirty="0">
                <a:latin typeface="Times New Roman"/>
                <a:cs typeface="Times New Roman"/>
              </a:rPr>
              <a:t>nsient </a:t>
            </a:r>
            <a:r>
              <a:rPr sz="1200" u="sng" spc="-10" dirty="0">
                <a:latin typeface="Times New Roman"/>
                <a:cs typeface="Times New Roman"/>
              </a:rPr>
              <a:t>F</a:t>
            </a:r>
            <a:r>
              <a:rPr sz="1200" u="sng" dirty="0">
                <a:latin typeface="Times New Roman"/>
                <a:cs typeface="Times New Roman"/>
              </a:rPr>
              <a:t>low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Sta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 with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 to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med P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ontaini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riods.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is ste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is identic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to the st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un f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S2D.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2 is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36,500 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 lo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2 cont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dditional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ond pumping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3,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ow 13,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 5 that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100,000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7" baseline="31250" dirty="0">
                <a:latin typeface="Times New Roman"/>
                <a:cs typeface="Times New Roman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/d.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3 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that includ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both 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lls pumping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in 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2.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st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th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ntire simulation. Co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of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folder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PS2D to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1390"/>
              </a:lnSpc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Edit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dis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S) so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it has 3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riods with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pe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1: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th =300,0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0 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s;  1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step;  multipl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2: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th = 36,500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s; 10 time 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ps; m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ltiplier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1.5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9590" y="4782488"/>
          <a:ext cx="5407025" cy="928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991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low 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PS2D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PS2C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PS2D – PS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River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269,951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296,305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26,354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180,043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228,695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48,652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04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75,000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75,000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96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3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3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Sum =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dirty="0">
                          <a:solidFill>
                            <a:srgbClr val="1F487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21053"/>
            <a:ext cx="5505450" cy="580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3: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th = 300,0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0 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s; 1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 m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ltiplier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marR="59055" indent="-228600">
              <a:lnSpc>
                <a:spcPts val="1380"/>
              </a:lnSpc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Add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were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 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vious ste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.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spe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ield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ific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0.0001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 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lls.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ERT prop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to 1 f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lls.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inal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/tr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nsi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s</a:t>
            </a:r>
            <a:r>
              <a:rPr sz="1200" spc="2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 for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of the 3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265" marR="29845" indent="-228600">
              <a:lnSpc>
                <a:spcPct val="95900"/>
              </a:lnSpc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Edit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add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pumping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 to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riods 2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3.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that m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1</a:t>
            </a:r>
            <a:r>
              <a:rPr sz="1200" u="sng" spc="-5" dirty="0">
                <a:latin typeface="Times New Roman"/>
                <a:cs typeface="Times New Roman"/>
              </a:rPr>
              <a:t>3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bu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print out in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PS2E.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ps in 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2.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ribe how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outflow to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) out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 to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in, and</a:t>
            </a:r>
            <a:endParaRPr sz="1200">
              <a:latin typeface="Times New Roman"/>
              <a:cs typeface="Times New Roman"/>
            </a:endParaRPr>
          </a:p>
          <a:p>
            <a:pPr marL="240665" marR="1701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(3)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inflow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sto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 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 time 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 in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 2.</a:t>
            </a:r>
            <a:r>
              <a:rPr sz="1200" spc="-5" dirty="0">
                <a:latin typeface="Times New Roman"/>
                <a:cs typeface="Times New Roman"/>
              </a:rPr>
              <a:t> H</a:t>
            </a:r>
            <a:r>
              <a:rPr sz="1200" dirty="0">
                <a:latin typeface="Times New Roman"/>
                <a:cs typeface="Times New Roman"/>
              </a:rPr>
              <a:t>ow 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pon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one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nothe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40665" marR="110489">
              <a:lnSpc>
                <a:spcPct val="95900"/>
              </a:lnSpc>
            </a:pPr>
            <a:r>
              <a:rPr sz="1200" spc="-20" dirty="0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nitial</a:t>
            </a:r>
            <a:r>
              <a:rPr sz="1200" spc="2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1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little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 riv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or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outflow.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of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to the n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we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is ac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ommod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ted </a:t>
            </a:r>
            <a:r>
              <a:rPr sz="1200" spc="2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in gro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stor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. As the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of the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we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spr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ds 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time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du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tions in outflow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 both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riv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d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inc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the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roun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ec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s. Ultimat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2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2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-2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- state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is 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eac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the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r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 of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roun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w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sto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ge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to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ro.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At that point,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of 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ts of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 n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w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we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ll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modat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du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out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low to the riv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 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nd the 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u="sng" dirty="0">
                <a:latin typeface="Times New Roman"/>
                <a:cs typeface="Times New Roman"/>
              </a:rPr>
              <a:t>E</a:t>
            </a:r>
            <a:r>
              <a:rPr sz="1200" u="sng" spc="5" dirty="0">
                <a:latin typeface="Times New Roman"/>
                <a:cs typeface="Times New Roman"/>
              </a:rPr>
              <a:t>x</a:t>
            </a:r>
            <a:r>
              <a:rPr sz="1200" u="sng" spc="-5" dirty="0">
                <a:latin typeface="Times New Roman"/>
                <a:cs typeface="Times New Roman"/>
              </a:rPr>
              <a:t>e</a:t>
            </a:r>
            <a:r>
              <a:rPr sz="1200" u="sng" dirty="0">
                <a:latin typeface="Times New Roman"/>
                <a:cs typeface="Times New Roman"/>
              </a:rPr>
              <a:t>r</a:t>
            </a:r>
            <a:r>
              <a:rPr sz="1200" u="sng" spc="-10" dirty="0">
                <a:latin typeface="Times New Roman"/>
                <a:cs typeface="Times New Roman"/>
              </a:rPr>
              <a:t>c</a:t>
            </a:r>
            <a:r>
              <a:rPr sz="1200" u="sng" dirty="0">
                <a:latin typeface="Times New Roman"/>
                <a:cs typeface="Times New Roman"/>
              </a:rPr>
              <a:t>ise 1</a:t>
            </a:r>
            <a:r>
              <a:rPr sz="1200" u="sng" spc="-5" dirty="0">
                <a:latin typeface="Times New Roman"/>
                <a:cs typeface="Times New Roman"/>
              </a:rPr>
              <a:t>4</a:t>
            </a:r>
            <a:r>
              <a:rPr sz="1200" u="sng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40665" marR="12065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pe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riods 1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3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simulatio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433070">
              <a:lnSpc>
                <a:spcPts val="1380"/>
              </a:lnSpc>
            </a:pP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le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th of ste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20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spc="-25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te str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ss pe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iods 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s no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t on the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MO</a:t>
            </a:r>
            <a:r>
              <a:rPr sz="1200" spc="5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F</a:t>
            </a:r>
            <a:r>
              <a:rPr sz="1200" spc="-15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OW</a:t>
            </a:r>
            <a:r>
              <a:rPr sz="12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F487C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F487C"/>
                </a:solidFill>
                <a:latin typeface="Times New Roman"/>
                <a:cs typeface="Times New Roman"/>
              </a:rPr>
              <a:t>d output.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2559</Words>
  <Application>Microsoft Office PowerPoint</Application>
  <PresentationFormat>Custom</PresentationFormat>
  <Paragraphs>185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1</dc:title>
  <dc:creator>vdelima</dc:creator>
  <cp:lastModifiedBy>Sheets, Rodney A</cp:lastModifiedBy>
  <cp:revision>1</cp:revision>
  <dcterms:created xsi:type="dcterms:W3CDTF">2019-05-15T11:17:49Z</dcterms:created>
  <dcterms:modified xsi:type="dcterms:W3CDTF">2019-05-15T15:18:42Z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2019-05-15T00:00:00Z</vt:filetime>
  </property>
</Properties>
</file>