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587" r:id="rId2"/>
    <p:sldId id="568" r:id="rId3"/>
    <p:sldId id="569" r:id="rId4"/>
    <p:sldId id="574" r:id="rId5"/>
    <p:sldId id="570" r:id="rId6"/>
    <p:sldId id="588" r:id="rId7"/>
    <p:sldId id="572" r:id="rId8"/>
    <p:sldId id="573" r:id="rId9"/>
    <p:sldId id="580" r:id="rId10"/>
    <p:sldId id="583" r:id="rId11"/>
    <p:sldId id="579" r:id="rId12"/>
    <p:sldId id="566" r:id="rId13"/>
    <p:sldId id="575" r:id="rId14"/>
    <p:sldId id="577" r:id="rId15"/>
    <p:sldId id="576" r:id="rId16"/>
    <p:sldId id="584" r:id="rId17"/>
    <p:sldId id="578" r:id="rId18"/>
    <p:sldId id="581" r:id="rId19"/>
    <p:sldId id="582" r:id="rId20"/>
    <p:sldId id="585" r:id="rId21"/>
    <p:sldId id="586" r:id="rId22"/>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p:cViewPr varScale="1">
        <p:scale>
          <a:sx n="98" d="100"/>
          <a:sy n="98" d="100"/>
        </p:scale>
        <p:origin x="216" y="6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648"/>
        </pc:sldMasterMkLst>
        <pc:spChg chg="mod">
          <ac:chgData name="Hughes, Joseph D" userId="bd5f5bbf-fc0b-41ca-af42-bfb8d56f1f7b" providerId="ADAL" clId="{C67A0D07-8AED-A74E-B1BB-567FB2C22816}" dt="2023-01-05T22:26:18.561" v="0"/>
          <ac:spMkLst>
            <pc:docMk/>
            <pc:sldMasterMk cId="0" sldId="214748364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64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64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64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648"/>
            <pc:sldLayoutMk cId="500753154" sldId="2147483887"/>
          </pc:sldLayoutMkLst>
          <pc:spChg chg="mod">
            <ac:chgData name="Hughes, Joseph D" userId="bd5f5bbf-fc0b-41ca-af42-bfb8d56f1f7b" providerId="ADAL" clId="{C67A0D07-8AED-A74E-B1BB-567FB2C22816}" dt="2023-01-05T22:26:18.561" v="0"/>
            <ac:spMkLst>
              <pc:docMk/>
              <pc:sldMasterMk cId="0" sldId="2147483648"/>
              <pc:sldLayoutMk cId="500753154" sldId="2147483887"/>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500753154" sldId="2147483887"/>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500753154" sldId="2147483887"/>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648"/>
              <pc:sldLayoutMk cId="500753154" sldId="2147483887"/>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648"/>
              <pc:sldLayoutMk cId="500753154" sldId="214748388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1321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i.org/10.1111/%20j.1745-6584.2009.00555.x"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hyperlink" Target="http://tutorial.math.lamar.edu/Classes/CalcI/NewtonsMethod.asp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Newton Raphson Formulation</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For water-table problems</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Newton-Raphson Formulation</a:t>
            </a:r>
          </a:p>
        </p:txBody>
      </p:sp>
      <p:pic>
        <p:nvPicPr>
          <p:cNvPr id="5" name="Picture 4"/>
          <p:cNvPicPr>
            <a:picLocks noChangeAspect="1"/>
          </p:cNvPicPr>
          <p:nvPr/>
        </p:nvPicPr>
        <p:blipFill>
          <a:blip r:embed="rId2"/>
          <a:stretch>
            <a:fillRect/>
          </a:stretch>
        </p:blipFill>
        <p:spPr>
          <a:xfrm>
            <a:off x="2057400" y="2985970"/>
            <a:ext cx="8077200" cy="2729031"/>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00" y="1993900"/>
            <a:ext cx="5664200" cy="596900"/>
          </a:xfrm>
          <a:prstGeom prst="rect">
            <a:avLst/>
          </a:prstGeom>
        </p:spPr>
      </p:pic>
      <p:sp>
        <p:nvSpPr>
          <p:cNvPr id="7" name="TextBox 3">
            <a:extLst>
              <a:ext uri="{FF2B5EF4-FFF2-40B4-BE49-F238E27FC236}">
                <a16:creationId xmlns:a16="http://schemas.microsoft.com/office/drawing/2014/main" id="{7A32D6E9-CBAB-064F-A029-7714C9118BA0}"/>
              </a:ext>
            </a:extLst>
          </p:cNvPr>
          <p:cNvSpPr txBox="1">
            <a:spLocks noChangeArrowheads="1"/>
          </p:cNvSpPr>
          <p:nvPr/>
        </p:nvSpPr>
        <p:spPr bwMode="auto">
          <a:xfrm>
            <a:off x="1905000" y="1295401"/>
            <a:ext cx="8458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r>
              <a:rPr lang="en-US" sz="2400" dirty="0">
                <a:solidFill>
                  <a:srgbClr val="FFFFFF"/>
                </a:solidFill>
                <a:latin typeface="Times New Roman" panose="02020603050405020304" pitchFamily="18" charset="0"/>
                <a:cs typeface="Times New Roman" panose="02020603050405020304" pitchFamily="18" charset="0"/>
                <a:sym typeface="Allerta" charset="0"/>
              </a:rPr>
              <a:t>Under-relaxation for Newton Solutions</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8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Newton-Raphson Formulation</a:t>
            </a:r>
          </a:p>
        </p:txBody>
      </p:sp>
      <p:sp>
        <p:nvSpPr>
          <p:cNvPr id="6"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 name="Text Box 2"/>
          <p:cNvSpPr txBox="1">
            <a:spLocks noChangeArrowheads="1"/>
          </p:cNvSpPr>
          <p:nvPr/>
        </p:nvSpPr>
        <p:spPr bwMode="auto">
          <a:xfrm>
            <a:off x="2781300" y="1828086"/>
            <a:ext cx="6629400" cy="4801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800" dirty="0">
                <a:solidFill>
                  <a:schemeClr val="bg1"/>
                </a:solidFill>
                <a:latin typeface="Courier New"/>
                <a:cs typeface="Courier New"/>
              </a:rPr>
              <a:t>BEGIN Options</a:t>
            </a:r>
          </a:p>
          <a:p>
            <a:pPr eaLnBrk="1" hangingPunct="1">
              <a:defRPr/>
            </a:pPr>
            <a:r>
              <a:rPr lang="en-US" sz="1800" dirty="0">
                <a:solidFill>
                  <a:schemeClr val="bg1"/>
                </a:solidFill>
                <a:effectLst>
                  <a:glow rad="101600">
                    <a:srgbClr val="FFFF00">
                      <a:alpha val="75000"/>
                    </a:srgbClr>
                  </a:glow>
                </a:effectLst>
                <a:latin typeface="Courier New"/>
                <a:cs typeface="Courier New"/>
              </a:rPr>
              <a:t>  NEWTON UNDER_RELAXATION</a:t>
            </a:r>
          </a:p>
          <a:p>
            <a:pPr eaLnBrk="1" hangingPunct="1">
              <a:defRPr/>
            </a:pPr>
            <a:r>
              <a:rPr lang="en-US" sz="1800" dirty="0">
                <a:solidFill>
                  <a:schemeClr val="bg1"/>
                </a:solidFill>
                <a:latin typeface="Courier New"/>
                <a:cs typeface="Courier New"/>
              </a:rPr>
              <a:t>END Options</a:t>
            </a:r>
          </a:p>
          <a:p>
            <a:pPr eaLnBrk="1" hangingPunct="1">
              <a:defRPr/>
            </a:pPr>
            <a:endParaRPr lang="en-US" sz="1800" dirty="0">
              <a:solidFill>
                <a:schemeClr val="bg1"/>
              </a:solidFill>
              <a:latin typeface="Courier New"/>
              <a:cs typeface="Courier New"/>
            </a:endParaRPr>
          </a:p>
          <a:p>
            <a:pPr eaLnBrk="1" hangingPunct="1">
              <a:defRPr/>
            </a:pPr>
            <a:r>
              <a:rPr lang="en-US" sz="1800" dirty="0">
                <a:solidFill>
                  <a:schemeClr val="bg1"/>
                </a:solidFill>
                <a:latin typeface="Courier New"/>
                <a:cs typeface="Courier New"/>
              </a:rPr>
              <a:t>BEGIN Packages</a:t>
            </a:r>
          </a:p>
          <a:p>
            <a:pPr eaLnBrk="1" hangingPunct="1">
              <a:defRPr/>
            </a:pPr>
            <a:r>
              <a:rPr lang="en-US" sz="1800" dirty="0">
                <a:solidFill>
                  <a:schemeClr val="bg1"/>
                </a:solidFill>
                <a:latin typeface="Courier New"/>
                <a:cs typeface="Courier New"/>
              </a:rPr>
              <a:t>  DIS6       uzfp3_lakmvr_v2.dis</a:t>
            </a:r>
          </a:p>
          <a:p>
            <a:pPr eaLnBrk="1" hangingPunct="1">
              <a:defRPr/>
            </a:pPr>
            <a:r>
              <a:rPr lang="en-US" sz="1800" dirty="0">
                <a:solidFill>
                  <a:schemeClr val="bg1"/>
                </a:solidFill>
                <a:latin typeface="Courier New"/>
                <a:cs typeface="Courier New"/>
              </a:rPr>
              <a:t>  IC6        uzfp3_lakmvr_v2.ic</a:t>
            </a:r>
          </a:p>
          <a:p>
            <a:pPr eaLnBrk="1" hangingPunct="1">
              <a:defRPr/>
            </a:pPr>
            <a:r>
              <a:rPr lang="en-US" sz="1800" dirty="0">
                <a:solidFill>
                  <a:schemeClr val="bg1"/>
                </a:solidFill>
                <a:latin typeface="Courier New"/>
                <a:cs typeface="Courier New"/>
              </a:rPr>
              <a:t>  NPF6       uzfp3_lakmvr_v2.npf</a:t>
            </a:r>
          </a:p>
          <a:p>
            <a:pPr eaLnBrk="1" hangingPunct="1">
              <a:defRPr/>
            </a:pPr>
            <a:r>
              <a:rPr lang="en-US" sz="1800" dirty="0">
                <a:solidFill>
                  <a:schemeClr val="bg1"/>
                </a:solidFill>
                <a:latin typeface="Courier New"/>
                <a:cs typeface="Courier New"/>
              </a:rPr>
              <a:t>  STO6       uzfp3_lakmvr_v2.sto</a:t>
            </a:r>
          </a:p>
          <a:p>
            <a:pPr eaLnBrk="1" hangingPunct="1">
              <a:defRPr/>
            </a:pPr>
            <a:r>
              <a:rPr lang="en-US" sz="1800" dirty="0">
                <a:solidFill>
                  <a:schemeClr val="bg1"/>
                </a:solidFill>
                <a:latin typeface="Courier New"/>
                <a:cs typeface="Courier New"/>
              </a:rPr>
              <a:t>  OC6        uzfp3_lakmvr_v2.oc</a:t>
            </a:r>
          </a:p>
          <a:p>
            <a:pPr eaLnBrk="1" hangingPunct="1">
              <a:defRPr/>
            </a:pPr>
            <a:r>
              <a:rPr lang="en-US" sz="1800" dirty="0">
                <a:solidFill>
                  <a:schemeClr val="bg1"/>
                </a:solidFill>
                <a:latin typeface="Courier New"/>
                <a:cs typeface="Courier New"/>
              </a:rPr>
              <a:t>  SFR6       uzfp3_lakmvr_v2.sfr  'SFR_1'           </a:t>
            </a:r>
          </a:p>
          <a:p>
            <a:pPr eaLnBrk="1" hangingPunct="1">
              <a:defRPr/>
            </a:pPr>
            <a:r>
              <a:rPr lang="en-US" sz="1800" dirty="0">
                <a:solidFill>
                  <a:schemeClr val="bg1"/>
                </a:solidFill>
                <a:latin typeface="Courier New"/>
                <a:cs typeface="Courier New"/>
              </a:rPr>
              <a:t>  LAK6       uzfp3_lakmvr_v2.lak  'LAK_1'           </a:t>
            </a:r>
          </a:p>
          <a:p>
            <a:pPr eaLnBrk="1" hangingPunct="1">
              <a:defRPr/>
            </a:pPr>
            <a:r>
              <a:rPr lang="en-US" sz="1800" dirty="0">
                <a:solidFill>
                  <a:schemeClr val="bg1"/>
                </a:solidFill>
                <a:latin typeface="Courier New"/>
                <a:cs typeface="Courier New"/>
              </a:rPr>
              <a:t>  GHB6       uzfp3_lakmvr_v2.ghb</a:t>
            </a:r>
          </a:p>
          <a:p>
            <a:pPr eaLnBrk="1" hangingPunct="1">
              <a:defRPr/>
            </a:pPr>
            <a:r>
              <a:rPr lang="en-US" sz="1800" dirty="0">
                <a:solidFill>
                  <a:schemeClr val="bg1"/>
                </a:solidFill>
                <a:latin typeface="Courier New"/>
                <a:cs typeface="Courier New"/>
              </a:rPr>
              <a:t>  UZF6       uzfp3_lakmvr_v2.uzf  'UZF_1'           </a:t>
            </a:r>
          </a:p>
          <a:p>
            <a:pPr eaLnBrk="1" hangingPunct="1">
              <a:defRPr/>
            </a:pPr>
            <a:r>
              <a:rPr lang="en-US" sz="1800" dirty="0">
                <a:solidFill>
                  <a:schemeClr val="bg1"/>
                </a:solidFill>
                <a:latin typeface="Courier New"/>
                <a:cs typeface="Courier New"/>
              </a:rPr>
              <a:t>  MVR6       uzfp3_lakmvr_v2.mvr</a:t>
            </a:r>
          </a:p>
          <a:p>
            <a:pPr eaLnBrk="1" hangingPunct="1">
              <a:defRPr/>
            </a:pPr>
            <a:r>
              <a:rPr lang="en-US" sz="1800" dirty="0">
                <a:solidFill>
                  <a:schemeClr val="bg1"/>
                </a:solidFill>
                <a:latin typeface="Courier New"/>
                <a:cs typeface="Courier New"/>
              </a:rPr>
              <a:t>  OBS6       uzfp3_lakmvr_v2_head.obs</a:t>
            </a:r>
          </a:p>
          <a:p>
            <a:pPr eaLnBrk="1" hangingPunct="1">
              <a:defRPr/>
            </a:pPr>
            <a:r>
              <a:rPr lang="en-US" sz="1800" dirty="0">
                <a:solidFill>
                  <a:schemeClr val="bg1"/>
                </a:solidFill>
                <a:latin typeface="Courier New"/>
                <a:cs typeface="Courier New"/>
              </a:rPr>
              <a:t>END Packages</a:t>
            </a:r>
          </a:p>
        </p:txBody>
      </p:sp>
      <p:sp>
        <p:nvSpPr>
          <p:cNvPr id="5" name="TextBox 3">
            <a:extLst>
              <a:ext uri="{FF2B5EF4-FFF2-40B4-BE49-F238E27FC236}">
                <a16:creationId xmlns:a16="http://schemas.microsoft.com/office/drawing/2014/main" id="{A3AE2908-36AF-E746-9DF9-03CE053D41E1}"/>
              </a:ext>
            </a:extLst>
          </p:cNvPr>
          <p:cNvSpPr txBox="1">
            <a:spLocks noChangeArrowheads="1"/>
          </p:cNvSpPr>
          <p:nvPr/>
        </p:nvSpPr>
        <p:spPr bwMode="auto">
          <a:xfrm>
            <a:off x="1905000" y="1295401"/>
            <a:ext cx="8458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r>
              <a:rPr lang="en-US" sz="2400" dirty="0">
                <a:solidFill>
                  <a:srgbClr val="FFFFFF"/>
                </a:solidFill>
                <a:latin typeface="Times New Roman" panose="02020603050405020304" pitchFamily="18" charset="0"/>
                <a:cs typeface="Times New Roman" panose="02020603050405020304" pitchFamily="18" charset="0"/>
                <a:sym typeface="Allerta" charset="0"/>
              </a:rPr>
              <a:t>GWF name file</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95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3" name="Content Placeholder 2"/>
          <p:cNvSpPr>
            <a:spLocks noGrp="1"/>
          </p:cNvSpPr>
          <p:nvPr>
            <p:ph idx="1"/>
          </p:nvPr>
        </p:nvSpPr>
        <p:spPr>
          <a:xfrm>
            <a:off x="609600" y="1371600"/>
            <a:ext cx="10972800" cy="4495800"/>
          </a:xfrm>
        </p:spPr>
        <p:txBody>
          <a:bodyPr/>
          <a:lstStyle/>
          <a:p>
            <a:pPr marL="0" indent="0">
              <a:buNone/>
              <a:defRPr/>
            </a:pPr>
            <a:r>
              <a:rPr lang="en-US" dirty="0"/>
              <a:t>Once Newton-Raphson is enabled in the GWF name file Newton-Raphson is also used for GWF terms formulated by</a:t>
            </a:r>
          </a:p>
          <a:p>
            <a:pPr marL="696913">
              <a:defRPr/>
            </a:pPr>
            <a:r>
              <a:rPr lang="en-US" sz="2600" dirty="0"/>
              <a:t>Storage Package</a:t>
            </a:r>
          </a:p>
          <a:p>
            <a:pPr marL="696913">
              <a:defRPr/>
            </a:pPr>
            <a:r>
              <a:rPr lang="en-US" sz="2600" dirty="0"/>
              <a:t>Skeletal storage, compaction and subsidence Package (CSUB)</a:t>
            </a:r>
          </a:p>
          <a:p>
            <a:pPr marL="696913">
              <a:defRPr/>
            </a:pPr>
            <a:r>
              <a:rPr lang="en-US" sz="2600" dirty="0"/>
              <a:t>Well Package (auto flow reduce)</a:t>
            </a:r>
          </a:p>
          <a:p>
            <a:pPr marL="696913">
              <a:defRPr/>
            </a:pPr>
            <a:r>
              <a:rPr lang="en-US" sz="2600" dirty="0"/>
              <a:t>Lake Package*</a:t>
            </a:r>
          </a:p>
          <a:p>
            <a:pPr marL="696913">
              <a:defRPr/>
            </a:pPr>
            <a:r>
              <a:rPr lang="en-US" sz="2600" dirty="0"/>
              <a:t>Multi-aquifer Well Package</a:t>
            </a:r>
          </a:p>
          <a:p>
            <a:pPr marL="696913">
              <a:defRPr/>
            </a:pPr>
            <a:r>
              <a:rPr lang="en-US" sz="2600" dirty="0" err="1"/>
              <a:t>Streamflow</a:t>
            </a:r>
            <a:r>
              <a:rPr lang="en-US" sz="2600" dirty="0"/>
              <a:t> Routing Package*</a:t>
            </a:r>
          </a:p>
          <a:p>
            <a:pPr marL="696913">
              <a:defRPr/>
            </a:pPr>
            <a:r>
              <a:rPr lang="en-US" sz="2600" dirty="0"/>
              <a:t>Unsaturated Zone Flow Package*</a:t>
            </a:r>
          </a:p>
          <a:p>
            <a:pPr marL="1588" indent="0">
              <a:spcBef>
                <a:spcPts val="1080"/>
              </a:spcBef>
              <a:buNone/>
              <a:defRPr/>
            </a:pPr>
            <a:r>
              <a:rPr lang="en-US" sz="1800" dirty="0"/>
              <a:t>* Stress package continuity equation also solved using Newton-</a:t>
            </a:r>
            <a:r>
              <a:rPr lang="en-US" sz="1800" dirty="0" err="1"/>
              <a:t>Raphson</a:t>
            </a:r>
            <a:endParaRPr lang="en-US" sz="1800" dirty="0"/>
          </a:p>
          <a:p>
            <a:pPr>
              <a:defRPr/>
            </a:pPr>
            <a:endParaRPr lang="en-US" dirty="0"/>
          </a:p>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a:t>
            </a:r>
            <a:r>
              <a:rPr lang="en-US" dirty="0" err="1"/>
              <a:t>Raphson</a:t>
            </a:r>
            <a:r>
              <a:rPr lang="en-US" dirty="0"/>
              <a:t> Formulation</a:t>
            </a:r>
          </a:p>
        </p:txBody>
      </p:sp>
      <p:sp>
        <p:nvSpPr>
          <p:cNvPr id="3" name="Content Placeholder 2"/>
          <p:cNvSpPr>
            <a:spLocks noGrp="1"/>
          </p:cNvSpPr>
          <p:nvPr>
            <p:ph idx="1"/>
          </p:nvPr>
        </p:nvSpPr>
        <p:spPr/>
        <p:txBody>
          <a:bodyPr/>
          <a:lstStyle/>
          <a:p>
            <a:pPr>
              <a:defRPr/>
            </a:pPr>
            <a:r>
              <a:rPr lang="en-US" dirty="0"/>
              <a:t>Newton-</a:t>
            </a:r>
            <a:r>
              <a:rPr lang="en-US" dirty="0" err="1"/>
              <a:t>Raphson</a:t>
            </a:r>
            <a:r>
              <a:rPr lang="en-US" dirty="0"/>
              <a:t> formulation is more robust than Picard for strongly non-linear problems.</a:t>
            </a:r>
          </a:p>
          <a:p>
            <a:pPr>
              <a:defRPr/>
            </a:pPr>
            <a:r>
              <a:rPr lang="en-US" dirty="0"/>
              <a:t>Newton-</a:t>
            </a:r>
            <a:r>
              <a:rPr lang="en-US" dirty="0" err="1"/>
              <a:t>Raphson</a:t>
            </a:r>
            <a:r>
              <a:rPr lang="en-US" dirty="0"/>
              <a:t> formulation results in a asymmetric matrix.</a:t>
            </a:r>
          </a:p>
          <a:p>
            <a:pPr>
              <a:defRPr/>
            </a:pPr>
            <a:r>
              <a:rPr lang="en-US" dirty="0"/>
              <a:t>Asymmetric matrix requires different linear accelerators, line search methods, and under-relaxation methods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cs typeface="+mj-cs"/>
              </a:rPr>
              <a:t>Iterative Model Solution (IMS) Package</a:t>
            </a:r>
          </a:p>
        </p:txBody>
      </p:sp>
      <p:sp>
        <p:nvSpPr>
          <p:cNvPr id="3" name="Content Placeholder 2"/>
          <p:cNvSpPr>
            <a:spLocks noGrp="1"/>
          </p:cNvSpPr>
          <p:nvPr>
            <p:ph idx="1"/>
          </p:nvPr>
        </p:nvSpPr>
        <p:spPr/>
        <p:txBody>
          <a:bodyPr/>
          <a:lstStyle/>
          <a:p>
            <a:pPr marL="0" indent="0">
              <a:buNone/>
              <a:defRPr/>
            </a:pPr>
            <a:r>
              <a:rPr lang="en-US" dirty="0">
                <a:cs typeface="+mn-cs"/>
              </a:rPr>
              <a:t>Nonlinear methods</a:t>
            </a:r>
          </a:p>
          <a:p>
            <a:pPr>
              <a:defRPr/>
            </a:pPr>
            <a:r>
              <a:rPr lang="en-US" dirty="0">
                <a:cs typeface="+mn-cs"/>
              </a:rPr>
              <a:t>Backtracking</a:t>
            </a:r>
          </a:p>
          <a:p>
            <a:pPr>
              <a:defRPr/>
            </a:pPr>
            <a:r>
              <a:rPr lang="en-US" dirty="0">
                <a:cs typeface="+mn-cs"/>
              </a:rPr>
              <a:t>Under-relaxation Methods</a:t>
            </a:r>
          </a:p>
          <a:p>
            <a:pPr lvl="1">
              <a:defRPr/>
            </a:pPr>
            <a:r>
              <a:rPr lang="en-US" dirty="0"/>
              <a:t>Simple (equivalent to MODFLOW-2005 PCG package under-relaxation and sufficient for many problems)</a:t>
            </a:r>
          </a:p>
          <a:p>
            <a:pPr lvl="1">
              <a:defRPr/>
            </a:pPr>
            <a:r>
              <a:rPr lang="en-US" dirty="0"/>
              <a:t>Cooley</a:t>
            </a:r>
          </a:p>
          <a:p>
            <a:pPr lvl="1">
              <a:defRPr/>
            </a:pPr>
            <a:r>
              <a:rPr lang="en-US" dirty="0"/>
              <a:t>Delta-Bar-Delta</a:t>
            </a:r>
          </a:p>
          <a:p>
            <a:pPr>
              <a:defRPr/>
            </a:pPr>
            <a:r>
              <a:rPr lang="en-US" dirty="0"/>
              <a:t>Pseudo-Transient Continuation for steady-state Newton-</a:t>
            </a:r>
            <a:r>
              <a:rPr lang="en-US" dirty="0" err="1"/>
              <a:t>Raphson</a:t>
            </a:r>
            <a:r>
              <a:rPr lang="en-US" dirty="0"/>
              <a:t> problems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Iterative Model Solution (IMS8) Package</a:t>
            </a:r>
            <a:endParaRPr lang="en-US" dirty="0">
              <a:cs typeface="+mj-cs"/>
            </a:endParaRPr>
          </a:p>
        </p:txBody>
      </p:sp>
      <p:sp>
        <p:nvSpPr>
          <p:cNvPr id="3" name="Content Placeholder 2"/>
          <p:cNvSpPr>
            <a:spLocks noGrp="1"/>
          </p:cNvSpPr>
          <p:nvPr>
            <p:ph idx="1"/>
          </p:nvPr>
        </p:nvSpPr>
        <p:spPr/>
        <p:txBody>
          <a:bodyPr/>
          <a:lstStyle/>
          <a:p>
            <a:pPr marL="0" indent="0">
              <a:buNone/>
              <a:defRPr/>
            </a:pPr>
            <a:r>
              <a:rPr lang="en-US" dirty="0">
                <a:cs typeface="+mn-cs"/>
              </a:rPr>
              <a:t>Linear methods</a:t>
            </a:r>
          </a:p>
          <a:p>
            <a:pPr>
              <a:defRPr/>
            </a:pPr>
            <a:r>
              <a:rPr lang="en-US" dirty="0">
                <a:cs typeface="+mn-cs"/>
              </a:rPr>
              <a:t>Linear accelerators</a:t>
            </a:r>
          </a:p>
          <a:p>
            <a:pPr lvl="1">
              <a:defRPr/>
            </a:pPr>
            <a:r>
              <a:rPr lang="en-US" dirty="0"/>
              <a:t>Conjugate Gradient</a:t>
            </a:r>
          </a:p>
          <a:p>
            <a:pPr lvl="1">
              <a:defRPr/>
            </a:pPr>
            <a:r>
              <a:rPr lang="en-US" dirty="0"/>
              <a:t>Bi-Conjugate Gradient Stabilized</a:t>
            </a:r>
          </a:p>
          <a:p>
            <a:pPr>
              <a:defRPr/>
            </a:pPr>
            <a:r>
              <a:rPr lang="en-US" dirty="0"/>
              <a:t>ILU Factorization </a:t>
            </a:r>
            <a:r>
              <a:rPr lang="en-US" dirty="0" err="1"/>
              <a:t>preconditioners</a:t>
            </a:r>
            <a:endParaRPr lang="en-US" dirty="0"/>
          </a:p>
          <a:p>
            <a:pPr lvl="1">
              <a:defRPr/>
            </a:pPr>
            <a:r>
              <a:rPr lang="en-US" dirty="0"/>
              <a:t>Row sum agreement</a:t>
            </a:r>
          </a:p>
          <a:p>
            <a:pPr lvl="1">
              <a:defRPr/>
            </a:pPr>
            <a:r>
              <a:rPr lang="en-US" dirty="0"/>
              <a:t>Level-fill</a:t>
            </a:r>
          </a:p>
          <a:p>
            <a:pPr lvl="1">
              <a:defRPr/>
            </a:pPr>
            <a:r>
              <a:rPr lang="en-US" dirty="0"/>
              <a:t>Drop-tolerance</a:t>
            </a:r>
          </a:p>
          <a:p>
            <a:pPr>
              <a:defRPr/>
            </a:pPr>
            <a:r>
              <a:rPr lang="en-US" dirty="0"/>
              <a:t>RCM and Minimum Degree reordering</a:t>
            </a:r>
          </a:p>
          <a:p>
            <a:pP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Iterative Model Solution (IMS) Package</a:t>
            </a:r>
          </a:p>
        </p:txBody>
      </p:sp>
      <p:sp>
        <p:nvSpPr>
          <p:cNvPr id="7" name="TextBox 3">
            <a:extLst>
              <a:ext uri="{FF2B5EF4-FFF2-40B4-BE49-F238E27FC236}">
                <a16:creationId xmlns:a16="http://schemas.microsoft.com/office/drawing/2014/main" id="{7A32D6E9-CBAB-064F-A029-7714C9118BA0}"/>
              </a:ext>
            </a:extLst>
          </p:cNvPr>
          <p:cNvSpPr txBox="1">
            <a:spLocks noChangeArrowheads="1"/>
          </p:cNvSpPr>
          <p:nvPr/>
        </p:nvSpPr>
        <p:spPr bwMode="auto">
          <a:xfrm>
            <a:off x="508000" y="1295400"/>
            <a:ext cx="110744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r>
              <a:rPr lang="en-US" sz="2400" dirty="0">
                <a:solidFill>
                  <a:srgbClr val="FFFFFF"/>
                </a:solidFill>
                <a:latin typeface="Times New Roman" panose="02020603050405020304" pitchFamily="18" charset="0"/>
                <a:cs typeface="Times New Roman" panose="02020603050405020304" pitchFamily="18" charset="0"/>
                <a:sym typeface="Allerta" charset="0"/>
              </a:rPr>
              <a:t>Steady-state problems that use the Newton-Raphson method can be difficult to solve numerically, especially when initial conditions are not sufficiently near the roots where the residual is zero. Pseudo-transient continuation is a method that improves convergence of steady-state models that use the Newton-Raphson method.</a:t>
            </a:r>
            <a:endParaRPr lang="en-US" sz="2400" dirty="0">
              <a:solidFill>
                <a:srgbClr val="FFFF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4552E1-95A4-0B48-82DC-534E4AA8BBC9}"/>
              </a:ext>
            </a:extLst>
          </p:cNvPr>
          <p:cNvPicPr>
            <a:picLocks noChangeAspect="1"/>
          </p:cNvPicPr>
          <p:nvPr/>
        </p:nvPicPr>
        <p:blipFill>
          <a:blip r:embed="rId2"/>
          <a:stretch>
            <a:fillRect/>
          </a:stretch>
        </p:blipFill>
        <p:spPr>
          <a:xfrm>
            <a:off x="1714500" y="3594100"/>
            <a:ext cx="8763000" cy="2044700"/>
          </a:xfrm>
          <a:prstGeom prst="rect">
            <a:avLst/>
          </a:prstGeom>
        </p:spPr>
      </p:pic>
    </p:spTree>
    <p:extLst>
      <p:ext uri="{BB962C8B-B14F-4D97-AF65-F5344CB8AC3E}">
        <p14:creationId xmlns:p14="http://schemas.microsoft.com/office/powerpoint/2010/main" val="222340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Iterative Model Solution (IMS) Input</a:t>
            </a:r>
          </a:p>
        </p:txBody>
      </p:sp>
      <p:sp>
        <p:nvSpPr>
          <p:cNvPr id="18434" name="Rectangle 5"/>
          <p:cNvSpPr>
            <a:spLocks noChangeArrowheads="1"/>
          </p:cNvSpPr>
          <p:nvPr/>
        </p:nvSpPr>
        <p:spPr bwMode="auto">
          <a:xfrm>
            <a:off x="1676400" y="5867400"/>
            <a:ext cx="1981200" cy="914400"/>
          </a:xfrm>
          <a:prstGeom prst="rect">
            <a:avLst/>
          </a:prstGeom>
          <a:solidFill>
            <a:srgbClr val="002F5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5" name="Text Box 2"/>
          <p:cNvSpPr txBox="1">
            <a:spLocks noChangeArrowheads="1"/>
          </p:cNvSpPr>
          <p:nvPr/>
        </p:nvSpPr>
        <p:spPr bwMode="auto">
          <a:xfrm>
            <a:off x="1444752" y="1197864"/>
            <a:ext cx="6629400" cy="56323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200" dirty="0">
                <a:solidFill>
                  <a:schemeClr val="bg1"/>
                </a:solidFill>
                <a:latin typeface="Courier New"/>
                <a:cs typeface="Courier New"/>
              </a:rPr>
              <a:t>BEGIN OPTIONS</a:t>
            </a:r>
          </a:p>
          <a:p>
            <a:pPr eaLnBrk="1" hangingPunct="1">
              <a:defRPr/>
            </a:pPr>
            <a:r>
              <a:rPr lang="en-US" sz="1200" dirty="0">
                <a:solidFill>
                  <a:schemeClr val="bg1"/>
                </a:solidFill>
                <a:latin typeface="Courier New"/>
                <a:cs typeface="Courier New"/>
              </a:rPr>
              <a:t>  PRINT_OPTION ALL</a:t>
            </a:r>
          </a:p>
          <a:p>
            <a:pPr eaLnBrk="1" hangingPunct="1">
              <a:defRPr/>
            </a:pPr>
            <a:r>
              <a:rPr lang="en-US" sz="1200" dirty="0">
                <a:solidFill>
                  <a:schemeClr val="bg1"/>
                </a:solidFill>
                <a:latin typeface="Courier New"/>
                <a:cs typeface="Courier New"/>
              </a:rPr>
              <a:t>  CSV_OUTPUT FILEOUT NWTP3LOW.IMS.CSV</a:t>
            </a:r>
          </a:p>
          <a:p>
            <a:pPr eaLnBrk="1" hangingPunct="1">
              <a:defRPr/>
            </a:pPr>
            <a:r>
              <a:rPr lang="en-US" sz="1200" dirty="0">
                <a:solidFill>
                  <a:schemeClr val="bg1"/>
                </a:solidFill>
                <a:latin typeface="Courier New"/>
                <a:cs typeface="Courier New"/>
              </a:rPr>
              <a:t>END OPTIONS</a:t>
            </a:r>
          </a:p>
          <a:p>
            <a:pPr eaLnBrk="1" hangingPunct="1">
              <a:defRPr/>
            </a:pPr>
            <a:endParaRPr lang="en-US" sz="1200" dirty="0">
              <a:solidFill>
                <a:schemeClr val="bg1"/>
              </a:solidFill>
              <a:latin typeface="Courier New"/>
              <a:cs typeface="Courier New"/>
            </a:endParaRPr>
          </a:p>
          <a:p>
            <a:pPr eaLnBrk="1" hangingPunct="1">
              <a:defRPr/>
            </a:pPr>
            <a:r>
              <a:rPr lang="en-US" sz="1200" dirty="0">
                <a:solidFill>
                  <a:schemeClr val="bg1"/>
                </a:solidFill>
                <a:latin typeface="Courier New"/>
                <a:cs typeface="Courier New"/>
              </a:rPr>
              <a:t>BEGIN NONLINEAR</a:t>
            </a:r>
          </a:p>
          <a:p>
            <a:pPr eaLnBrk="1" hangingPunct="1">
              <a:defRPr/>
            </a:pPr>
            <a:r>
              <a:rPr lang="en-US" sz="1200" dirty="0">
                <a:solidFill>
                  <a:schemeClr val="bg1"/>
                </a:solidFill>
                <a:latin typeface="Courier New"/>
                <a:cs typeface="Courier New"/>
              </a:rPr>
              <a:t>	OUTER_HCLOSE 1.E-3</a:t>
            </a:r>
          </a:p>
          <a:p>
            <a:pPr eaLnBrk="1" hangingPunct="1">
              <a:defRPr/>
            </a:pPr>
            <a:r>
              <a:rPr lang="en-US" sz="1200" dirty="0">
                <a:solidFill>
                  <a:schemeClr val="bg1"/>
                </a:solidFill>
                <a:latin typeface="Courier New"/>
                <a:cs typeface="Courier New"/>
              </a:rPr>
              <a:t>	OUTER_MAXIMUM 1500 </a:t>
            </a:r>
          </a:p>
          <a:p>
            <a:pPr eaLnBrk="1" hangingPunct="1">
              <a:defRPr/>
            </a:pPr>
            <a:r>
              <a:rPr lang="en-US" sz="1200" dirty="0">
                <a:solidFill>
                  <a:schemeClr val="bg1"/>
                </a:solidFill>
                <a:latin typeface="Courier New"/>
                <a:cs typeface="Courier New"/>
              </a:rPr>
              <a:t>	UNDER_RELAXATION DBD</a:t>
            </a:r>
          </a:p>
          <a:p>
            <a:pPr eaLnBrk="1" hangingPunct="1">
              <a:defRPr/>
            </a:pPr>
            <a:r>
              <a:rPr lang="en-US" sz="1200" dirty="0">
                <a:solidFill>
                  <a:schemeClr val="bg1"/>
                </a:solidFill>
                <a:latin typeface="Courier New"/>
                <a:cs typeface="Courier New"/>
              </a:rPr>
              <a:t>	UNDER_RELAXATION_THETA 0.90</a:t>
            </a:r>
          </a:p>
          <a:p>
            <a:pPr eaLnBrk="1" hangingPunct="1">
              <a:defRPr/>
            </a:pPr>
            <a:r>
              <a:rPr lang="en-US" sz="1200" dirty="0">
                <a:solidFill>
                  <a:schemeClr val="bg1"/>
                </a:solidFill>
                <a:latin typeface="Courier New"/>
                <a:cs typeface="Courier New"/>
              </a:rPr>
              <a:t>	UNDER_RELAXATION_KAPPA 0. </a:t>
            </a:r>
          </a:p>
          <a:p>
            <a:pPr eaLnBrk="1" hangingPunct="1">
              <a:defRPr/>
            </a:pPr>
            <a:r>
              <a:rPr lang="en-US" sz="1200" dirty="0">
                <a:solidFill>
                  <a:schemeClr val="bg1"/>
                </a:solidFill>
                <a:latin typeface="Courier New"/>
                <a:cs typeface="Courier New"/>
              </a:rPr>
              <a:t>	UNDER_RELAXATION_GAMMA 0.</a:t>
            </a:r>
          </a:p>
          <a:p>
            <a:pPr eaLnBrk="1" hangingPunct="1">
              <a:defRPr/>
            </a:pPr>
            <a:r>
              <a:rPr lang="en-US" sz="1200" dirty="0">
                <a:solidFill>
                  <a:schemeClr val="bg1"/>
                </a:solidFill>
                <a:latin typeface="Courier New"/>
                <a:cs typeface="Courier New"/>
              </a:rPr>
              <a:t>	UNDER_RELAXATION_MOMENTUM 0.</a:t>
            </a:r>
          </a:p>
          <a:p>
            <a:pPr eaLnBrk="1" hangingPunct="1">
              <a:defRPr/>
            </a:pPr>
            <a:r>
              <a:rPr lang="en-US" sz="1200" dirty="0">
                <a:solidFill>
                  <a:schemeClr val="bg1"/>
                </a:solidFill>
                <a:latin typeface="Courier New"/>
                <a:cs typeface="Courier New"/>
              </a:rPr>
              <a:t>	BACKTRACKING_NUMBER 20</a:t>
            </a:r>
          </a:p>
          <a:p>
            <a:pPr eaLnBrk="1" hangingPunct="1">
              <a:defRPr/>
            </a:pPr>
            <a:r>
              <a:rPr lang="en-US" sz="1200" dirty="0">
                <a:solidFill>
                  <a:schemeClr val="bg1"/>
                </a:solidFill>
                <a:latin typeface="Courier New"/>
                <a:cs typeface="Courier New"/>
              </a:rPr>
              <a:t>	BACKTRACKING_TOLERANCE 2.</a:t>
            </a:r>
          </a:p>
          <a:p>
            <a:pPr eaLnBrk="1" hangingPunct="1">
              <a:defRPr/>
            </a:pPr>
            <a:r>
              <a:rPr lang="en-US" sz="1200" dirty="0">
                <a:solidFill>
                  <a:schemeClr val="bg1"/>
                </a:solidFill>
                <a:latin typeface="Courier New"/>
                <a:cs typeface="Courier New"/>
              </a:rPr>
              <a:t>	BACKTRACKING_REDUCTION_FACTOR 0.6</a:t>
            </a:r>
          </a:p>
          <a:p>
            <a:pPr eaLnBrk="1" hangingPunct="1">
              <a:defRPr/>
            </a:pPr>
            <a:r>
              <a:rPr lang="en-US" sz="1200" dirty="0">
                <a:solidFill>
                  <a:schemeClr val="bg1"/>
                </a:solidFill>
                <a:latin typeface="Courier New"/>
                <a:cs typeface="Courier New"/>
              </a:rPr>
              <a:t>	BACKTRACKING_RESIDUAL_LIMIT 1.0</a:t>
            </a:r>
          </a:p>
          <a:p>
            <a:pPr eaLnBrk="1" hangingPunct="1">
              <a:defRPr/>
            </a:pPr>
            <a:r>
              <a:rPr lang="en-US" sz="1200" dirty="0">
                <a:solidFill>
                  <a:schemeClr val="bg1"/>
                </a:solidFill>
                <a:latin typeface="Courier New"/>
                <a:cs typeface="Courier New"/>
              </a:rPr>
              <a:t>END NONLINEAR</a:t>
            </a:r>
          </a:p>
          <a:p>
            <a:pPr eaLnBrk="1" hangingPunct="1">
              <a:defRPr/>
            </a:pPr>
            <a:endParaRPr lang="en-US" sz="1200" dirty="0">
              <a:solidFill>
                <a:schemeClr val="bg1"/>
              </a:solidFill>
              <a:latin typeface="Courier New"/>
              <a:cs typeface="Courier New"/>
            </a:endParaRPr>
          </a:p>
          <a:p>
            <a:pPr eaLnBrk="1" hangingPunct="1">
              <a:defRPr/>
            </a:pPr>
            <a:r>
              <a:rPr lang="en-US" sz="1200" dirty="0">
                <a:solidFill>
                  <a:schemeClr val="bg1"/>
                </a:solidFill>
                <a:latin typeface="Courier New"/>
                <a:cs typeface="Courier New"/>
              </a:rPr>
              <a:t>BEGIN LINEAR</a:t>
            </a:r>
          </a:p>
          <a:p>
            <a:pPr eaLnBrk="1" hangingPunct="1">
              <a:defRPr/>
            </a:pPr>
            <a:r>
              <a:rPr lang="en-US" sz="1200" dirty="0">
                <a:solidFill>
                  <a:schemeClr val="bg1"/>
                </a:solidFill>
                <a:latin typeface="Courier New"/>
                <a:cs typeface="Courier New"/>
              </a:rPr>
              <a:t>	INNER_MAXIMUM 200</a:t>
            </a:r>
          </a:p>
          <a:p>
            <a:pPr eaLnBrk="1" hangingPunct="1">
              <a:defRPr/>
            </a:pPr>
            <a:r>
              <a:rPr lang="en-US" sz="1200" dirty="0">
                <a:solidFill>
                  <a:schemeClr val="bg1"/>
                </a:solidFill>
                <a:latin typeface="Courier New"/>
                <a:cs typeface="Courier New"/>
              </a:rPr>
              <a:t>	INNER_HCLOSE 1.0E-6</a:t>
            </a:r>
          </a:p>
          <a:p>
            <a:pPr eaLnBrk="1" hangingPunct="1">
              <a:defRPr/>
            </a:pPr>
            <a:r>
              <a:rPr lang="en-US" sz="1200" dirty="0">
                <a:solidFill>
                  <a:schemeClr val="bg1"/>
                </a:solidFill>
                <a:latin typeface="Courier New"/>
                <a:cs typeface="Courier New"/>
              </a:rPr>
              <a:t>	INNER_RCLOSE .0 RELATIVE_RCLOSE</a:t>
            </a:r>
          </a:p>
          <a:p>
            <a:pPr eaLnBrk="1" hangingPunct="1">
              <a:defRPr/>
            </a:pPr>
            <a:r>
              <a:rPr lang="en-US" sz="1200" dirty="0">
                <a:solidFill>
                  <a:schemeClr val="bg1"/>
                </a:solidFill>
                <a:latin typeface="Courier New"/>
                <a:cs typeface="Courier New"/>
              </a:rPr>
              <a:t>	LINEAR_ACCELERATION BICGSTAB</a:t>
            </a:r>
          </a:p>
          <a:p>
            <a:pPr eaLnBrk="1" hangingPunct="1">
              <a:defRPr/>
            </a:pPr>
            <a:r>
              <a:rPr lang="en-US" sz="1200" dirty="0">
                <a:solidFill>
                  <a:schemeClr val="bg1"/>
                </a:solidFill>
                <a:latin typeface="Courier New"/>
                <a:cs typeface="Courier New"/>
              </a:rPr>
              <a:t>	REORDERING_METHOD NONE</a:t>
            </a:r>
          </a:p>
          <a:p>
            <a:pPr eaLnBrk="1" hangingPunct="1">
              <a:defRPr/>
            </a:pPr>
            <a:r>
              <a:rPr lang="en-US" sz="1200" dirty="0">
                <a:solidFill>
                  <a:schemeClr val="bg1"/>
                </a:solidFill>
                <a:latin typeface="Courier New"/>
                <a:cs typeface="Courier New"/>
              </a:rPr>
              <a:t>	PRECONDITIONER_LEVELS 5</a:t>
            </a:r>
          </a:p>
          <a:p>
            <a:pPr eaLnBrk="1" hangingPunct="1">
              <a:defRPr/>
            </a:pPr>
            <a:r>
              <a:rPr lang="en-US" sz="1200" dirty="0">
                <a:solidFill>
                  <a:schemeClr val="bg1"/>
                </a:solidFill>
                <a:latin typeface="Courier New"/>
                <a:cs typeface="Courier New"/>
              </a:rPr>
              <a:t>	NUMBER_ORTHOGONALIZATIONS 7</a:t>
            </a:r>
          </a:p>
          <a:p>
            <a:pPr eaLnBrk="1" hangingPunct="1">
              <a:defRPr/>
            </a:pPr>
            <a:r>
              <a:rPr lang="en-US" sz="1200" dirty="0">
                <a:solidFill>
                  <a:schemeClr val="bg1"/>
                </a:solidFill>
                <a:latin typeface="Courier New"/>
                <a:cs typeface="Courier New"/>
              </a:rPr>
              <a:t>	PRECONDITIONER_DROP_TOLERANCE 1.0E-4</a:t>
            </a:r>
          </a:p>
          <a:p>
            <a:pPr eaLnBrk="1" hangingPunct="1">
              <a:defRPr/>
            </a:pPr>
            <a:r>
              <a:rPr lang="en-US" sz="1200" dirty="0">
                <a:solidFill>
                  <a:schemeClr val="bg1"/>
                </a:solidFill>
                <a:latin typeface="Courier New"/>
                <a:cs typeface="Courier New"/>
              </a:rPr>
              <a:t>END LINEAR</a:t>
            </a:r>
          </a:p>
          <a:p>
            <a:pPr eaLnBrk="1" hangingPunct="1">
              <a:defRPr/>
            </a:pPr>
            <a:endParaRPr lang="en-US" sz="1200" dirty="0">
              <a:solidFill>
                <a:schemeClr val="bg1"/>
              </a:solidFill>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5" name="TextBox 4"/>
          <p:cNvSpPr txBox="1"/>
          <p:nvPr/>
        </p:nvSpPr>
        <p:spPr>
          <a:xfrm>
            <a:off x="3429000" y="6000690"/>
            <a:ext cx="7140468" cy="400110"/>
          </a:xfrm>
          <a:prstGeom prst="rect">
            <a:avLst/>
          </a:prstGeom>
          <a:noFill/>
        </p:spPr>
        <p:txBody>
          <a:bodyPr wrap="square" rtlCol="0">
            <a:spAutoFit/>
          </a:bodyPr>
          <a:lstStyle/>
          <a:p>
            <a:pPr marL="228600" indent="-228600"/>
            <a:r>
              <a:rPr lang="en-US" sz="1000" dirty="0" err="1">
                <a:solidFill>
                  <a:schemeClr val="bg1"/>
                </a:solidFill>
              </a:rPr>
              <a:t>Zaidel</a:t>
            </a:r>
            <a:r>
              <a:rPr lang="en-US" sz="1000" dirty="0">
                <a:solidFill>
                  <a:schemeClr val="bg1"/>
                </a:solidFill>
              </a:rPr>
              <a:t>, Jacob, 2013, Discontinuous steady-state analytical solutions of the </a:t>
            </a:r>
            <a:r>
              <a:rPr lang="en-US" sz="1000" dirty="0" err="1">
                <a:solidFill>
                  <a:schemeClr val="bg1"/>
                </a:solidFill>
              </a:rPr>
              <a:t>Boussinesq</a:t>
            </a:r>
            <a:r>
              <a:rPr lang="en-US" sz="1000" dirty="0">
                <a:solidFill>
                  <a:schemeClr val="bg1"/>
                </a:solidFill>
              </a:rPr>
              <a:t> equation and their numerical representation by MODFLOW: Groundwater, v. 51, p. 952–959. </a:t>
            </a:r>
            <a:r>
              <a:rPr lang="en-US" sz="1000" dirty="0" err="1">
                <a:solidFill>
                  <a:schemeClr val="bg1"/>
                </a:solidFill>
              </a:rPr>
              <a:t>doi</a:t>
            </a:r>
            <a:r>
              <a:rPr lang="en-US" sz="1000" dirty="0">
                <a:solidFill>
                  <a:schemeClr val="bg1"/>
                </a:solidFill>
              </a:rPr>
              <a:t>: 10.1111/gwat.12019</a:t>
            </a:r>
            <a:r>
              <a:rPr lang="hr-HR" sz="1000" dirty="0">
                <a:solidFill>
                  <a:schemeClr val="bg1"/>
                </a:solidFill>
              </a:rPr>
              <a:t>.</a:t>
            </a:r>
            <a:endParaRPr lang="en-US" sz="1000" dirty="0">
              <a:solidFill>
                <a:schemeClr val="bg1"/>
              </a:solidFill>
            </a:endParaRPr>
          </a:p>
        </p:txBody>
      </p:sp>
      <p:pic>
        <p:nvPicPr>
          <p:cNvPr id="9" name="Picture 8" descr="Zai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61990"/>
            <a:ext cx="6858000" cy="4800600"/>
          </a:xfrm>
          <a:prstGeom prst="rect">
            <a:avLst/>
          </a:prstGeom>
        </p:spPr>
      </p:pic>
    </p:spTree>
    <p:extLst>
      <p:ext uri="{BB962C8B-B14F-4D97-AF65-F5344CB8AC3E}">
        <p14:creationId xmlns:p14="http://schemas.microsoft.com/office/powerpoint/2010/main" val="111256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5" name="TextBox 4"/>
          <p:cNvSpPr txBox="1"/>
          <p:nvPr/>
        </p:nvSpPr>
        <p:spPr>
          <a:xfrm>
            <a:off x="3429000" y="5943600"/>
            <a:ext cx="7140468" cy="400110"/>
          </a:xfrm>
          <a:prstGeom prst="rect">
            <a:avLst/>
          </a:prstGeom>
          <a:noFill/>
        </p:spPr>
        <p:txBody>
          <a:bodyPr wrap="square" rtlCol="0">
            <a:spAutoFit/>
          </a:bodyPr>
          <a:lstStyle/>
          <a:p>
            <a:pPr marL="228600" indent="-228600"/>
            <a:r>
              <a:rPr lang="en-US" sz="1000" dirty="0">
                <a:solidFill>
                  <a:schemeClr val="bg1"/>
                </a:solidFill>
              </a:rPr>
              <a:t>Keating, Elizabeth, and </a:t>
            </a:r>
            <a:r>
              <a:rPr lang="en-US" sz="1000" dirty="0" err="1">
                <a:solidFill>
                  <a:schemeClr val="bg1"/>
                </a:solidFill>
              </a:rPr>
              <a:t>Zyvoloski</a:t>
            </a:r>
            <a:r>
              <a:rPr lang="en-US" sz="1000" dirty="0">
                <a:solidFill>
                  <a:schemeClr val="bg1"/>
                </a:solidFill>
              </a:rPr>
              <a:t>, George, 2009, A stable and efficient numerical algorithm for unconfined aquifer analysis: Ground Water, v. 47, no. 4, p. 569–579, accessed June 27, 2017, at </a:t>
            </a:r>
            <a:r>
              <a:rPr lang="hr-HR" sz="1000" dirty="0">
                <a:solidFill>
                  <a:schemeClr val="bg1"/>
                </a:solidFill>
                <a:hlinkClick r:id="rId2"/>
              </a:rPr>
              <a:t>https://doi.org/10.1111/ j.1745-6584.2009.00555.x</a:t>
            </a:r>
            <a:r>
              <a:rPr lang="hr-HR" sz="1000" dirty="0">
                <a:solidFill>
                  <a:schemeClr val="bg1"/>
                </a:solidFill>
              </a:rPr>
              <a:t>.</a:t>
            </a:r>
            <a:endParaRPr lang="en-US" sz="1000" dirty="0">
              <a:solidFill>
                <a:schemeClr val="bg1"/>
              </a:solidFill>
            </a:endParaRPr>
          </a:p>
        </p:txBody>
      </p:sp>
      <p:pic>
        <p:nvPicPr>
          <p:cNvPr id="6" name="Picture 5" descr="ex04-04_proble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219200"/>
            <a:ext cx="5943600" cy="2286000"/>
          </a:xfrm>
          <a:prstGeom prst="rect">
            <a:avLst/>
          </a:prstGeom>
          <a:solidFill>
            <a:schemeClr val="bg1"/>
          </a:solidFill>
        </p:spPr>
      </p:pic>
      <p:pic>
        <p:nvPicPr>
          <p:cNvPr id="7" name="Picture 6" descr="ex04-04_resul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581400"/>
            <a:ext cx="5943600" cy="2286000"/>
          </a:xfrm>
          <a:prstGeom prst="rect">
            <a:avLst/>
          </a:prstGeom>
          <a:solidFill>
            <a:schemeClr val="bg1"/>
          </a:solidFill>
        </p:spPr>
      </p:pic>
    </p:spTree>
    <p:extLst>
      <p:ext uri="{BB962C8B-B14F-4D97-AF65-F5344CB8AC3E}">
        <p14:creationId xmlns:p14="http://schemas.microsoft.com/office/powerpoint/2010/main" val="116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Standard Formulation Issues</a:t>
            </a:r>
          </a:p>
        </p:txBody>
      </p:sp>
      <p:sp>
        <p:nvSpPr>
          <p:cNvPr id="3" name="Content Placeholder 2"/>
          <p:cNvSpPr>
            <a:spLocks noGrp="1"/>
          </p:cNvSpPr>
          <p:nvPr>
            <p:ph idx="1"/>
          </p:nvPr>
        </p:nvSpPr>
        <p:spPr/>
        <p:txBody>
          <a:bodyPr/>
          <a:lstStyle/>
          <a:p>
            <a:pPr>
              <a:defRPr/>
            </a:pPr>
            <a:r>
              <a:rPr lang="en-US" sz="2600" dirty="0"/>
              <a:t>Originally developed for groundwater flow problems with standard boundary conditions to solve linear (confined) to well-behaved non-linear (unconfined) problems. </a:t>
            </a:r>
          </a:p>
          <a:p>
            <a:pPr>
              <a:defRPr/>
            </a:pPr>
            <a:r>
              <a:rPr lang="en-US" sz="2600" dirty="0"/>
              <a:t>Empirical wetting and drying approach added by McDonald and others (1992) to allow cell conversion to simulate more difficult unconfined problems.</a:t>
            </a:r>
          </a:p>
          <a:p>
            <a:pPr>
              <a:defRPr/>
            </a:pPr>
            <a:r>
              <a:rPr lang="en-US" sz="2600" dirty="0"/>
              <a:t>Three-dimensional unconfined applications and head-dependent stress packages can create additional nonlinearities. </a:t>
            </a:r>
          </a:p>
          <a:p>
            <a:pPr>
              <a:defRPr/>
            </a:pPr>
            <a:endParaRPr 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1AD0-8FDF-4042-B04A-5FB04F65731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EA346F8-0CD5-964C-A68F-619D785E569E}"/>
              </a:ext>
            </a:extLst>
          </p:cNvPr>
          <p:cNvSpPr>
            <a:spLocks noGrp="1"/>
          </p:cNvSpPr>
          <p:nvPr>
            <p:ph idx="1"/>
          </p:nvPr>
        </p:nvSpPr>
        <p:spPr/>
        <p:txBody>
          <a:bodyPr/>
          <a:lstStyle/>
          <a:p>
            <a:r>
              <a:rPr lang="en-US" dirty="0"/>
              <a:t>Newton-Raphson formulations includes:</a:t>
            </a:r>
          </a:p>
          <a:p>
            <a:pPr lvl="1"/>
            <a:r>
              <a:rPr lang="en-US" dirty="0"/>
              <a:t>Solution using a modified form of Newton-Raphson method. </a:t>
            </a:r>
          </a:p>
          <a:p>
            <a:pPr lvl="1"/>
            <a:r>
              <a:rPr lang="en-US" dirty="0"/>
              <a:t>Upstream weighting of the horizontal conductance using a smoothed upstream saturation, which will result in “slightly” different results relative to default harmonic mean.</a:t>
            </a:r>
          </a:p>
          <a:p>
            <a:pPr lvl="1"/>
            <a:r>
              <a:rPr lang="en-US" dirty="0"/>
              <a:t>All cells remain active and simulated heads can be below cell bottoms.</a:t>
            </a:r>
          </a:p>
          <a:p>
            <a:pPr lvl="1"/>
            <a:r>
              <a:rPr lang="en-US" dirty="0"/>
              <a:t>Convergence may improve with Newton under-relaxation.</a:t>
            </a:r>
          </a:p>
          <a:p>
            <a:endParaRPr lang="en-US" dirty="0"/>
          </a:p>
        </p:txBody>
      </p:sp>
    </p:spTree>
    <p:extLst>
      <p:ext uri="{BB962C8B-B14F-4D97-AF65-F5344CB8AC3E}">
        <p14:creationId xmlns:p14="http://schemas.microsoft.com/office/powerpoint/2010/main" val="109477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1AD0-8FDF-4042-B04A-5FB04F657313}"/>
              </a:ext>
            </a:extLst>
          </p:cNvPr>
          <p:cNvSpPr>
            <a:spLocks noGrp="1"/>
          </p:cNvSpPr>
          <p:nvPr>
            <p:ph type="title"/>
          </p:nvPr>
        </p:nvSpPr>
        <p:spPr/>
        <p:txBody>
          <a:bodyPr/>
          <a:lstStyle/>
          <a:p>
            <a:r>
              <a:rPr lang="en-US" dirty="0"/>
              <a:t>Summary – continued </a:t>
            </a:r>
          </a:p>
        </p:txBody>
      </p:sp>
      <p:sp>
        <p:nvSpPr>
          <p:cNvPr id="3" name="Content Placeholder 2">
            <a:extLst>
              <a:ext uri="{FF2B5EF4-FFF2-40B4-BE49-F238E27FC236}">
                <a16:creationId xmlns:a16="http://schemas.microsoft.com/office/drawing/2014/main" id="{5EA346F8-0CD5-964C-A68F-619D785E569E}"/>
              </a:ext>
            </a:extLst>
          </p:cNvPr>
          <p:cNvSpPr>
            <a:spLocks noGrp="1"/>
          </p:cNvSpPr>
          <p:nvPr>
            <p:ph idx="1"/>
          </p:nvPr>
        </p:nvSpPr>
        <p:spPr/>
        <p:txBody>
          <a:bodyPr/>
          <a:lstStyle/>
          <a:p>
            <a:r>
              <a:rPr lang="en-US" dirty="0"/>
              <a:t>Newton-Raphson formulation requires:</a:t>
            </a:r>
          </a:p>
          <a:p>
            <a:pPr lvl="1"/>
            <a:r>
              <a:rPr lang="en-US" dirty="0"/>
              <a:t>Use of asymmetric linear solver</a:t>
            </a:r>
          </a:p>
          <a:p>
            <a:pPr lvl="1"/>
            <a:r>
              <a:rPr lang="en-US" dirty="0"/>
              <a:t>Convergence may improve with</a:t>
            </a:r>
          </a:p>
          <a:p>
            <a:pPr lvl="2"/>
            <a:r>
              <a:rPr lang="en-US" dirty="0"/>
              <a:t>Under-relaxation</a:t>
            </a:r>
          </a:p>
          <a:p>
            <a:pPr lvl="2"/>
            <a:r>
              <a:rPr lang="en-US" dirty="0"/>
              <a:t>Backtracking</a:t>
            </a:r>
          </a:p>
          <a:p>
            <a:pPr lvl="2"/>
            <a:r>
              <a:rPr lang="en-US" dirty="0"/>
              <a:t>Additional preconditioner levels</a:t>
            </a:r>
          </a:p>
          <a:p>
            <a:pPr lvl="2"/>
            <a:r>
              <a:rPr lang="en-US" dirty="0"/>
              <a:t>Preconditioner drop tolerance &gt; 0</a:t>
            </a:r>
          </a:p>
          <a:p>
            <a:pPr lvl="1"/>
            <a:r>
              <a:rPr lang="en-US" dirty="0"/>
              <a:t>Convergence may improve for steady-state stress periods with pseudo-transient continuation</a:t>
            </a:r>
          </a:p>
          <a:p>
            <a:pPr lvl="2"/>
            <a:r>
              <a:rPr lang="en-US" dirty="0"/>
              <a:t>Can be disabled</a:t>
            </a:r>
          </a:p>
          <a:p>
            <a:endParaRPr lang="en-US" dirty="0"/>
          </a:p>
        </p:txBody>
      </p:sp>
    </p:spTree>
    <p:extLst>
      <p:ext uri="{BB962C8B-B14F-4D97-AF65-F5344CB8AC3E}">
        <p14:creationId xmlns:p14="http://schemas.microsoft.com/office/powerpoint/2010/main" val="138072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Wetting/Drying Nonlinearities</a:t>
            </a:r>
          </a:p>
        </p:txBody>
      </p:sp>
      <p:sp>
        <p:nvSpPr>
          <p:cNvPr id="3" name="Content Placeholder 2"/>
          <p:cNvSpPr>
            <a:spLocks noGrp="1"/>
          </p:cNvSpPr>
          <p:nvPr>
            <p:ph idx="1"/>
          </p:nvPr>
        </p:nvSpPr>
        <p:spPr/>
        <p:txBody>
          <a:bodyPr/>
          <a:lstStyle/>
          <a:p>
            <a:pPr marL="0" indent="0">
              <a:buNone/>
              <a:defRPr/>
            </a:pPr>
            <a:r>
              <a:rPr lang="en-US" u="sng" dirty="0"/>
              <a:t>Standard Formulation</a:t>
            </a:r>
            <a:r>
              <a:rPr lang="en-US" dirty="0"/>
              <a:t> approach: </a:t>
            </a:r>
          </a:p>
          <a:p>
            <a:pPr marL="466725" indent="0">
              <a:buNone/>
              <a:defRPr/>
            </a:pPr>
            <a:r>
              <a:rPr lang="en-US" dirty="0"/>
              <a:t>Dry cells are inactivated. This creates discontinuities and oscillations. Furthermore, wetting/drying results in varying stresses (for example, wells disappear from dry cells).</a:t>
            </a:r>
          </a:p>
          <a:p>
            <a:pPr marL="0" indent="0">
              <a:spcBef>
                <a:spcPts val="2424"/>
              </a:spcBef>
              <a:buNone/>
              <a:defRPr/>
            </a:pPr>
            <a:r>
              <a:rPr lang="en-US" u="sng" dirty="0"/>
              <a:t>Newton-Raphson Formulation</a:t>
            </a:r>
            <a:r>
              <a:rPr lang="en-US" dirty="0"/>
              <a:t> approach: </a:t>
            </a:r>
            <a:endParaRPr lang="en-US" sz="2400" dirty="0"/>
          </a:p>
          <a:p>
            <a:pPr marL="466725" indent="-466725">
              <a:buNone/>
              <a:defRPr/>
            </a:pPr>
            <a:r>
              <a:rPr lang="en-US" sz="2400" dirty="0"/>
              <a:t>	</a:t>
            </a:r>
            <a:r>
              <a:rPr lang="en-US" dirty="0"/>
              <a:t>Keep all cells active even when the head in a cell is below the bottom of the cell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method</a:t>
            </a:r>
          </a:p>
        </p:txBody>
      </p:sp>
      <p:grpSp>
        <p:nvGrpSpPr>
          <p:cNvPr id="16" name="Group 15">
            <a:extLst>
              <a:ext uri="{FF2B5EF4-FFF2-40B4-BE49-F238E27FC236}">
                <a16:creationId xmlns:a16="http://schemas.microsoft.com/office/drawing/2014/main" id="{584562B5-C5E2-9040-9BE3-E116478E9BFC}"/>
              </a:ext>
            </a:extLst>
          </p:cNvPr>
          <p:cNvGrpSpPr/>
          <p:nvPr/>
        </p:nvGrpSpPr>
        <p:grpSpPr>
          <a:xfrm>
            <a:off x="4038600" y="3542436"/>
            <a:ext cx="3962400" cy="2248764"/>
            <a:chOff x="2514600" y="4533036"/>
            <a:chExt cx="3962400" cy="2248764"/>
          </a:xfrm>
        </p:grpSpPr>
        <p:pic>
          <p:nvPicPr>
            <p:cNvPr id="10" name="Picture 9">
              <a:extLst>
                <a:ext uri="{FF2B5EF4-FFF2-40B4-BE49-F238E27FC236}">
                  <a16:creationId xmlns:a16="http://schemas.microsoft.com/office/drawing/2014/main" id="{CED6034B-5EA5-8F45-9C5D-42865E38046E}"/>
                </a:ext>
              </a:extLst>
            </p:cNvPr>
            <p:cNvPicPr>
              <a:picLocks noChangeAspect="1"/>
            </p:cNvPicPr>
            <p:nvPr/>
          </p:nvPicPr>
          <p:blipFill>
            <a:blip r:embed="rId3"/>
            <a:stretch>
              <a:fillRect/>
            </a:stretch>
          </p:blipFill>
          <p:spPr>
            <a:xfrm>
              <a:off x="2590800" y="4533036"/>
              <a:ext cx="3467100" cy="2020164"/>
            </a:xfrm>
            <a:prstGeom prst="rect">
              <a:avLst/>
            </a:prstGeom>
          </p:spPr>
        </p:pic>
        <p:sp>
          <p:nvSpPr>
            <p:cNvPr id="11" name="TextBox 10">
              <a:extLst>
                <a:ext uri="{FF2B5EF4-FFF2-40B4-BE49-F238E27FC236}">
                  <a16:creationId xmlns:a16="http://schemas.microsoft.com/office/drawing/2014/main" id="{ACBA52FA-64CD-A644-96D1-35E8FEEC0501}"/>
                </a:ext>
              </a:extLst>
            </p:cNvPr>
            <p:cNvSpPr txBox="1"/>
            <p:nvPr/>
          </p:nvSpPr>
          <p:spPr>
            <a:xfrm>
              <a:off x="2514600" y="6535579"/>
              <a:ext cx="3962400" cy="246221"/>
            </a:xfrm>
            <a:prstGeom prst="rect">
              <a:avLst/>
            </a:prstGeom>
            <a:noFill/>
          </p:spPr>
          <p:txBody>
            <a:bodyPr wrap="square" rtlCol="0">
              <a:spAutoFit/>
            </a:bodyPr>
            <a:lstStyle/>
            <a:p>
              <a:r>
                <a:rPr lang="en-US" sz="1000" dirty="0">
                  <a:solidFill>
                    <a:srgbClr val="FFFF00"/>
                  </a:solidFill>
                  <a:hlinkClick r:id="rId4">
                    <a:extLst>
                      <a:ext uri="{A12FA001-AC4F-418D-AE19-62706E023703}">
                        <ahyp:hlinkClr xmlns:ahyp="http://schemas.microsoft.com/office/drawing/2018/hyperlinkcolor" val="tx"/>
                      </a:ext>
                    </a:extLst>
                  </a:hlinkClick>
                </a:rPr>
                <a:t>http://tutorial.math.lamar.edu/Classes/CalcI/NewtonsMethod.aspx</a:t>
              </a:r>
              <a:endParaRPr lang="en-US" sz="1000" dirty="0">
                <a:solidFill>
                  <a:srgbClr val="FFFF00"/>
                </a:solidFill>
              </a:endParaRPr>
            </a:p>
          </p:txBody>
        </p:sp>
      </p:grpSp>
      <p:grpSp>
        <p:nvGrpSpPr>
          <p:cNvPr id="23" name="Group 22">
            <a:extLst>
              <a:ext uri="{FF2B5EF4-FFF2-40B4-BE49-F238E27FC236}">
                <a16:creationId xmlns:a16="http://schemas.microsoft.com/office/drawing/2014/main" id="{DB0EC866-E64A-2848-BCC2-ED62B237FE13}"/>
              </a:ext>
            </a:extLst>
          </p:cNvPr>
          <p:cNvGrpSpPr/>
          <p:nvPr/>
        </p:nvGrpSpPr>
        <p:grpSpPr>
          <a:xfrm>
            <a:off x="1819731" y="1066800"/>
            <a:ext cx="6914241" cy="2171700"/>
            <a:chOff x="96159" y="1066800"/>
            <a:chExt cx="6914241" cy="2171700"/>
          </a:xfrm>
        </p:grpSpPr>
        <p:pic>
          <p:nvPicPr>
            <p:cNvPr id="20" name="Picture 19">
              <a:extLst>
                <a:ext uri="{FF2B5EF4-FFF2-40B4-BE49-F238E27FC236}">
                  <a16:creationId xmlns:a16="http://schemas.microsoft.com/office/drawing/2014/main" id="{E67543A8-79E3-D340-82E8-7AB553A22610}"/>
                </a:ext>
              </a:extLst>
            </p:cNvPr>
            <p:cNvPicPr>
              <a:picLocks noChangeAspect="1"/>
            </p:cNvPicPr>
            <p:nvPr/>
          </p:nvPicPr>
          <p:blipFill>
            <a:blip r:embed="rId5"/>
            <a:stretch>
              <a:fillRect/>
            </a:stretch>
          </p:blipFill>
          <p:spPr>
            <a:xfrm>
              <a:off x="3784600" y="1066800"/>
              <a:ext cx="3225800" cy="2171700"/>
            </a:xfrm>
            <a:prstGeom prst="rect">
              <a:avLst/>
            </a:prstGeom>
          </p:spPr>
        </p:pic>
        <p:sp>
          <p:nvSpPr>
            <p:cNvPr id="14341" name="Shape 249"/>
            <p:cNvSpPr txBox="1">
              <a:spLocks noChangeArrowheads="1"/>
            </p:cNvSpPr>
            <p:nvPr/>
          </p:nvSpPr>
          <p:spPr bwMode="auto">
            <a:xfrm>
              <a:off x="1010559" y="1693863"/>
              <a:ext cx="28194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rgbClr val="FFFF00"/>
                  </a:solidFill>
                  <a:latin typeface="Times New Roman" charset="0"/>
                  <a:ea typeface="MS PGothic" charset="0"/>
                  <a:cs typeface="MS PGothic" charset="0"/>
                  <a:sym typeface="Times New Roman" charset="0"/>
                </a:rPr>
                <a:t>Newton-Raphson:</a:t>
              </a:r>
            </a:p>
          </p:txBody>
        </p:sp>
        <p:sp>
          <p:nvSpPr>
            <p:cNvPr id="14342" name="Shape 250"/>
            <p:cNvSpPr txBox="1">
              <a:spLocks noChangeArrowheads="1"/>
            </p:cNvSpPr>
            <p:nvPr/>
          </p:nvSpPr>
          <p:spPr bwMode="auto">
            <a:xfrm>
              <a:off x="96159" y="1079500"/>
              <a:ext cx="3733800"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rgbClr val="FFFF00"/>
                  </a:solidFill>
                  <a:latin typeface="Times New Roman" charset="0"/>
                  <a:ea typeface="MS PGothic" charset="0"/>
                  <a:cs typeface="MS PGothic" charset="0"/>
                  <a:sym typeface="Times New Roman" charset="0"/>
                </a:rPr>
                <a:t>Standard Formulation:</a:t>
              </a:r>
            </a:p>
          </p:txBody>
        </p:sp>
        <p:sp>
          <p:nvSpPr>
            <p:cNvPr id="14" name="Shape 249">
              <a:extLst>
                <a:ext uri="{FF2B5EF4-FFF2-40B4-BE49-F238E27FC236}">
                  <a16:creationId xmlns:a16="http://schemas.microsoft.com/office/drawing/2014/main" id="{103B184B-7594-8E49-B28B-FB7B29C5BACA}"/>
                </a:ext>
              </a:extLst>
            </p:cNvPr>
            <p:cNvSpPr txBox="1">
              <a:spLocks noChangeArrowheads="1"/>
            </p:cNvSpPr>
            <p:nvPr/>
          </p:nvSpPr>
          <p:spPr bwMode="auto">
            <a:xfrm>
              <a:off x="1010559" y="2595710"/>
              <a:ext cx="2819400" cy="5256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rgbClr val="FFFF00"/>
                  </a:solidFill>
                  <a:latin typeface="Times New Roman" charset="0"/>
                  <a:ea typeface="MS PGothic" charset="0"/>
                  <a:cs typeface="MS PGothic" charset="0"/>
                  <a:sym typeface="Times New Roman" charset="0"/>
                </a:rPr>
                <a:t>Jacobian:</a:t>
              </a:r>
            </a:p>
          </p:txBody>
        </p:sp>
      </p:grpSp>
      <p:grpSp>
        <p:nvGrpSpPr>
          <p:cNvPr id="24" name="Group 23">
            <a:extLst>
              <a:ext uri="{FF2B5EF4-FFF2-40B4-BE49-F238E27FC236}">
                <a16:creationId xmlns:a16="http://schemas.microsoft.com/office/drawing/2014/main" id="{436752C9-BF20-C34C-B951-DE0C5CF5C05C}"/>
              </a:ext>
            </a:extLst>
          </p:cNvPr>
          <p:cNvGrpSpPr/>
          <p:nvPr/>
        </p:nvGrpSpPr>
        <p:grpSpPr>
          <a:xfrm>
            <a:off x="1819731" y="6075362"/>
            <a:ext cx="8552540" cy="477838"/>
            <a:chOff x="96160" y="5541962"/>
            <a:chExt cx="8552540" cy="477838"/>
          </a:xfrm>
        </p:grpSpPr>
        <p:pic>
          <p:nvPicPr>
            <p:cNvPr id="21" name="Picture 20">
              <a:extLst>
                <a:ext uri="{FF2B5EF4-FFF2-40B4-BE49-F238E27FC236}">
                  <a16:creationId xmlns:a16="http://schemas.microsoft.com/office/drawing/2014/main" id="{472E00DE-6D7C-9B48-BE2E-DCC0E8F7B75D}"/>
                </a:ext>
              </a:extLst>
            </p:cNvPr>
            <p:cNvPicPr>
              <a:picLocks noChangeAspect="1"/>
            </p:cNvPicPr>
            <p:nvPr/>
          </p:nvPicPr>
          <p:blipFill>
            <a:blip r:embed="rId6"/>
            <a:stretch>
              <a:fillRect/>
            </a:stretch>
          </p:blipFill>
          <p:spPr>
            <a:xfrm>
              <a:off x="3784600" y="5551078"/>
              <a:ext cx="4864100" cy="393700"/>
            </a:xfrm>
            <a:prstGeom prst="rect">
              <a:avLst/>
            </a:prstGeom>
          </p:spPr>
        </p:pic>
        <p:sp>
          <p:nvSpPr>
            <p:cNvPr id="14344" name="Shape 252"/>
            <p:cNvSpPr txBox="1">
              <a:spLocks noChangeArrowheads="1"/>
            </p:cNvSpPr>
            <p:nvPr/>
          </p:nvSpPr>
          <p:spPr bwMode="auto">
            <a:xfrm>
              <a:off x="96160" y="5541962"/>
              <a:ext cx="3733799"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nchor="ct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r">
                <a:buSzPct val="25000"/>
              </a:pPr>
              <a:r>
                <a:rPr lang="en-US" sz="2500" i="1" dirty="0">
                  <a:solidFill>
                    <a:srgbClr val="FFFF00"/>
                  </a:solidFill>
                  <a:latin typeface="Times New Roman" charset="0"/>
                  <a:ea typeface="MS PGothic" charset="0"/>
                  <a:cs typeface="MS PGothic" charset="0"/>
                  <a:sym typeface="Times New Roman" charset="0"/>
                </a:rPr>
                <a:t>Modified Newton-Raphson: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Standard Formulation</a:t>
            </a:r>
          </a:p>
        </p:txBody>
      </p:sp>
      <p:sp>
        <p:nvSpPr>
          <p:cNvPr id="10244" name="Shape 316"/>
          <p:cNvSpPr txBox="1">
            <a:spLocks noChangeArrowheads="1"/>
          </p:cNvSpPr>
          <p:nvPr/>
        </p:nvSpPr>
        <p:spPr bwMode="auto">
          <a:xfrm>
            <a:off x="723900" y="5157216"/>
            <a:ext cx="10744200" cy="914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buSzPct val="25000"/>
            </a:pPr>
            <a:r>
              <a:rPr lang="en-US" sz="2400" i="1" dirty="0">
                <a:solidFill>
                  <a:srgbClr val="FFFFFF"/>
                </a:solidFill>
                <a:latin typeface="Times New Roman" charset="0"/>
                <a:ea typeface="MS PGothic" charset="0"/>
                <a:cs typeface="MS PGothic" charset="0"/>
                <a:sym typeface="Times New Roman" charset="0"/>
              </a:rPr>
              <a:t>Standard Formulation intercell conductance based on saturated thickness will prevent flow from a wet cell to a dry cell.</a:t>
            </a:r>
          </a:p>
        </p:txBody>
      </p:sp>
      <p:grpSp>
        <p:nvGrpSpPr>
          <p:cNvPr id="18" name="Group 17">
            <a:extLst>
              <a:ext uri="{FF2B5EF4-FFF2-40B4-BE49-F238E27FC236}">
                <a16:creationId xmlns:a16="http://schemas.microsoft.com/office/drawing/2014/main" id="{067A76EE-B259-6D49-BA0C-A463FC58C9E8}"/>
              </a:ext>
            </a:extLst>
          </p:cNvPr>
          <p:cNvGrpSpPr/>
          <p:nvPr/>
        </p:nvGrpSpPr>
        <p:grpSpPr>
          <a:xfrm>
            <a:off x="3686175" y="1323976"/>
            <a:ext cx="4819650" cy="1471613"/>
            <a:chOff x="2162175" y="1247775"/>
            <a:chExt cx="4819650" cy="1471613"/>
          </a:xfrm>
        </p:grpSpPr>
        <p:grpSp>
          <p:nvGrpSpPr>
            <p:cNvPr id="12" name="Group 11">
              <a:extLst>
                <a:ext uri="{FF2B5EF4-FFF2-40B4-BE49-F238E27FC236}">
                  <a16:creationId xmlns:a16="http://schemas.microsoft.com/office/drawing/2014/main" id="{85BC7497-2B41-7D48-813B-06DD773DC07E}"/>
                </a:ext>
              </a:extLst>
            </p:cNvPr>
            <p:cNvGrpSpPr/>
            <p:nvPr/>
          </p:nvGrpSpPr>
          <p:grpSpPr>
            <a:xfrm>
              <a:off x="2162175" y="1295400"/>
              <a:ext cx="2409825" cy="1423988"/>
              <a:chOff x="2162175" y="1995032"/>
              <a:chExt cx="2409825" cy="1423988"/>
            </a:xfrm>
          </p:grpSpPr>
          <p:sp>
            <p:nvSpPr>
              <p:cNvPr id="10245" name="Shape 306"/>
              <p:cNvSpPr>
                <a:spLocks noChangeArrowheads="1"/>
              </p:cNvSpPr>
              <p:nvPr/>
            </p:nvSpPr>
            <p:spPr bwMode="auto">
              <a:xfrm>
                <a:off x="2162175" y="1995032"/>
                <a:ext cx="2409825" cy="1423988"/>
              </a:xfrm>
              <a:prstGeom prst="rect">
                <a:avLst/>
              </a:prstGeom>
              <a:solidFill>
                <a:schemeClr val="bg1"/>
              </a:solidFill>
              <a:ln w="28575">
                <a:solidFill>
                  <a:schemeClr val="tx2"/>
                </a:solidFill>
                <a:round/>
                <a:headEnd/>
                <a:tailEnd/>
              </a:ln>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dry</a:t>
                </a:r>
              </a:p>
            </p:txBody>
          </p:sp>
          <p:sp>
            <p:nvSpPr>
              <p:cNvPr id="10247" name="Shape 308"/>
              <p:cNvSpPr>
                <a:spLocks noChangeArrowheads="1"/>
              </p:cNvSpPr>
              <p:nvPr/>
            </p:nvSpPr>
            <p:spPr bwMode="auto">
              <a:xfrm>
                <a:off x="3251200" y="2619714"/>
                <a:ext cx="182562"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52" name="Shape 313"/>
              <p:cNvSpPr>
                <a:spLocks noChangeArrowheads="1"/>
              </p:cNvSpPr>
              <p:nvPr/>
            </p:nvSpPr>
            <p:spPr bwMode="auto">
              <a:xfrm>
                <a:off x="2824163" y="2067263"/>
                <a:ext cx="1709737"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p>
                <a:pPr algn="r">
                  <a:buSzPct val="25000"/>
                </a:pPr>
                <a:r>
                  <a:rPr lang="en-US" sz="1800" i="1" dirty="0" err="1">
                    <a:solidFill>
                      <a:srgbClr val="000000"/>
                    </a:solidFill>
                    <a:latin typeface="Times New Roman" charset="0"/>
                    <a:cs typeface="Times New Roman" charset="0"/>
                    <a:sym typeface="Times New Roman" charset="0"/>
                  </a:rPr>
                  <a:t>h</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Fn</a:t>
                </a:r>
                <a:r>
                  <a:rPr lang="en-US" sz="1800" i="1" dirty="0">
                    <a:solidFill>
                      <a:srgbClr val="000000"/>
                    </a:solidFill>
                    <a:latin typeface="Times New Roman" charset="0"/>
                    <a:cs typeface="Times New Roman" charset="0"/>
                    <a:sym typeface="Times New Roman" charset="0"/>
                  </a:rPr>
                  <a:t> = 0</a:t>
                </a: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p:txBody>
          </p:sp>
        </p:grpSp>
        <p:grpSp>
          <p:nvGrpSpPr>
            <p:cNvPr id="17" name="Group 16">
              <a:extLst>
                <a:ext uri="{FF2B5EF4-FFF2-40B4-BE49-F238E27FC236}">
                  <a16:creationId xmlns:a16="http://schemas.microsoft.com/office/drawing/2014/main" id="{679EEB67-BA5F-F644-A267-F4E11A8780E6}"/>
                </a:ext>
              </a:extLst>
            </p:cNvPr>
            <p:cNvGrpSpPr/>
            <p:nvPr/>
          </p:nvGrpSpPr>
          <p:grpSpPr>
            <a:xfrm>
              <a:off x="4565650" y="1247775"/>
              <a:ext cx="2416175" cy="1471613"/>
              <a:chOff x="4565650" y="1947407"/>
              <a:chExt cx="2416175" cy="1471613"/>
            </a:xfrm>
          </p:grpSpPr>
          <p:sp>
            <p:nvSpPr>
              <p:cNvPr id="10246" name="Shape 307"/>
              <p:cNvSpPr>
                <a:spLocks noChangeArrowheads="1"/>
              </p:cNvSpPr>
              <p:nvPr/>
            </p:nvSpPr>
            <p:spPr bwMode="auto">
              <a:xfrm>
                <a:off x="4572000" y="1995033"/>
                <a:ext cx="2409825" cy="1423987"/>
              </a:xfrm>
              <a:prstGeom prst="rect">
                <a:avLst/>
              </a:prstGeom>
              <a:solidFill>
                <a:schemeClr val="bg1"/>
              </a:solidFill>
              <a:ln w="28575">
                <a:solidFill>
                  <a:schemeClr val="tx2"/>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48" name="Shape 309"/>
              <p:cNvSpPr>
                <a:spLocks noChangeArrowheads="1"/>
              </p:cNvSpPr>
              <p:nvPr/>
            </p:nvSpPr>
            <p:spPr bwMode="auto">
              <a:xfrm>
                <a:off x="5588000" y="2619714"/>
                <a:ext cx="182562"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50" name="Shape 311"/>
              <p:cNvSpPr>
                <a:spLocks noChangeArrowheads="1"/>
              </p:cNvSpPr>
              <p:nvPr/>
            </p:nvSpPr>
            <p:spPr bwMode="auto">
              <a:xfrm rot="10800000">
                <a:off x="6281737" y="2725283"/>
                <a:ext cx="255588" cy="292100"/>
              </a:xfrm>
              <a:prstGeom prst="triangle">
                <a:avLst>
                  <a:gd name="adj" fmla="val 50000"/>
                </a:avLst>
              </a:prstGeom>
              <a:solidFill>
                <a:schemeClr val="accent1"/>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0251" name="Shape 312"/>
              <p:cNvSpPr>
                <a:spLocks noChangeArrowheads="1"/>
              </p:cNvSpPr>
              <p:nvPr/>
            </p:nvSpPr>
            <p:spPr bwMode="auto">
              <a:xfrm>
                <a:off x="4581979" y="1947407"/>
                <a:ext cx="630238"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wet</a:t>
                </a:r>
              </a:p>
            </p:txBody>
          </p:sp>
          <p:sp>
            <p:nvSpPr>
              <p:cNvPr id="10253" name="Shape 314"/>
              <p:cNvSpPr>
                <a:spLocks noChangeArrowheads="1"/>
              </p:cNvSpPr>
              <p:nvPr/>
            </p:nvSpPr>
            <p:spPr bwMode="auto">
              <a:xfrm>
                <a:off x="5410200" y="2067263"/>
                <a:ext cx="1457325" cy="132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p>
                <a:pPr algn="r">
                  <a:buSzPct val="25000"/>
                </a:pPr>
                <a:r>
                  <a:rPr lang="en-US" sz="1800" i="1" dirty="0">
                    <a:solidFill>
                      <a:srgbClr val="000000"/>
                    </a:solidFill>
                    <a:latin typeface="Times New Roman" charset="0"/>
                    <a:cs typeface="Times New Roman" charset="0"/>
                    <a:sym typeface="Times New Roman" charset="0"/>
                  </a:rPr>
                  <a:t>h</a:t>
                </a:r>
                <a:r>
                  <a:rPr lang="en-US" sz="1800" i="1" baseline="-25000" dirty="0">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95</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Fm</a:t>
                </a:r>
                <a:r>
                  <a:rPr lang="en-US" sz="1800" i="1" dirty="0">
                    <a:solidFill>
                      <a:srgbClr val="000000"/>
                    </a:solidFill>
                    <a:latin typeface="Times New Roman" charset="0"/>
                    <a:cs typeface="Times New Roman" charset="0"/>
                    <a:sym typeface="Times New Roman" charset="0"/>
                  </a:rPr>
                  <a:t> = 5</a:t>
                </a: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90</a:t>
                </a:r>
              </a:p>
            </p:txBody>
          </p:sp>
          <p:cxnSp>
            <p:nvCxnSpPr>
              <p:cNvPr id="10249" name="Shape 310"/>
              <p:cNvCxnSpPr>
                <a:cxnSpLocks noChangeShapeType="1"/>
              </p:cNvCxnSpPr>
              <p:nvPr/>
            </p:nvCxnSpPr>
            <p:spPr bwMode="auto">
              <a:xfrm>
                <a:off x="4565650" y="3017383"/>
                <a:ext cx="2416175" cy="0"/>
              </a:xfrm>
              <a:prstGeom prst="straightConnector1">
                <a:avLst/>
              </a:prstGeom>
              <a:noFill/>
              <a:ln w="28575">
                <a:solidFill>
                  <a:schemeClr val="tx1"/>
                </a:solidFill>
                <a:round/>
                <a:headEnd/>
                <a:tailEnd/>
              </a:ln>
              <a:extLst>
                <a:ext uri="{909E8E84-426E-40dd-AFC4-6F175D3DCCD1}">
                  <a14:hiddenFill xmlns="" xmlns:a14="http://schemas.microsoft.com/office/drawing/2010/main">
                    <a:noFill/>
                  </a14:hiddenFill>
                </a:ext>
              </a:extLst>
            </p:spPr>
          </p:cxnSp>
        </p:grpSp>
      </p:grpSp>
      <p:pic>
        <p:nvPicPr>
          <p:cNvPr id="20" name="Picture 19">
            <a:extLst>
              <a:ext uri="{FF2B5EF4-FFF2-40B4-BE49-F238E27FC236}">
                <a16:creationId xmlns:a16="http://schemas.microsoft.com/office/drawing/2014/main" id="{4B189C40-3F62-3B4D-A48C-2D4599ECD610}"/>
              </a:ext>
            </a:extLst>
          </p:cNvPr>
          <p:cNvPicPr>
            <a:picLocks noChangeAspect="1"/>
          </p:cNvPicPr>
          <p:nvPr/>
        </p:nvPicPr>
        <p:blipFill>
          <a:blip r:embed="rId2"/>
          <a:stretch>
            <a:fillRect/>
          </a:stretch>
        </p:blipFill>
        <p:spPr>
          <a:xfrm>
            <a:off x="1936750" y="3328703"/>
            <a:ext cx="8318500" cy="1295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1514-44BB-FFC7-FA26-4F6450C2FBAB}"/>
              </a:ext>
            </a:extLst>
          </p:cNvPr>
          <p:cNvSpPr>
            <a:spLocks noGrp="1"/>
          </p:cNvSpPr>
          <p:nvPr>
            <p:ph type="title"/>
          </p:nvPr>
        </p:nvSpPr>
        <p:spPr/>
        <p:txBody>
          <a:bodyPr/>
          <a:lstStyle/>
          <a:p>
            <a:r>
              <a:rPr lang="en-US" dirty="0"/>
              <a:t>Newton-Raphson Formulation</a:t>
            </a:r>
          </a:p>
        </p:txBody>
      </p:sp>
      <p:sp>
        <p:nvSpPr>
          <p:cNvPr id="3" name="Shape 333">
            <a:extLst>
              <a:ext uri="{FF2B5EF4-FFF2-40B4-BE49-F238E27FC236}">
                <a16:creationId xmlns:a16="http://schemas.microsoft.com/office/drawing/2014/main" id="{5A0CEA0E-7E7C-553F-148E-71F64F4D7059}"/>
              </a:ext>
            </a:extLst>
          </p:cNvPr>
          <p:cNvSpPr txBox="1">
            <a:spLocks noChangeArrowheads="1"/>
          </p:cNvSpPr>
          <p:nvPr/>
        </p:nvSpPr>
        <p:spPr bwMode="auto">
          <a:xfrm>
            <a:off x="762000" y="5157788"/>
            <a:ext cx="10591799"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buSzPct val="25000"/>
            </a:pPr>
            <a:r>
              <a:rPr lang="en-US" sz="2500" i="1" dirty="0">
                <a:solidFill>
                  <a:srgbClr val="FFFFFF"/>
                </a:solidFill>
                <a:latin typeface="Times New Roman" charset="0"/>
                <a:ea typeface="MS PGothic" charset="0"/>
                <a:cs typeface="MS PGothic" charset="0"/>
                <a:sym typeface="Times New Roman" charset="0"/>
              </a:rPr>
              <a:t>Conductance is calculated based on saturated thickness of cell with higher head. Thus, there will be flow from the wet cell to the dry cell.</a:t>
            </a:r>
          </a:p>
        </p:txBody>
      </p:sp>
      <p:grpSp>
        <p:nvGrpSpPr>
          <p:cNvPr id="4" name="Group 3">
            <a:extLst>
              <a:ext uri="{FF2B5EF4-FFF2-40B4-BE49-F238E27FC236}">
                <a16:creationId xmlns:a16="http://schemas.microsoft.com/office/drawing/2014/main" id="{4E7F26E8-DA4E-F53C-E0B5-5258953D7979}"/>
              </a:ext>
            </a:extLst>
          </p:cNvPr>
          <p:cNvGrpSpPr/>
          <p:nvPr/>
        </p:nvGrpSpPr>
        <p:grpSpPr>
          <a:xfrm>
            <a:off x="3681984" y="1371600"/>
            <a:ext cx="4819650" cy="1423988"/>
            <a:chOff x="2133600" y="1371600"/>
            <a:chExt cx="4819650" cy="1423988"/>
          </a:xfrm>
        </p:grpSpPr>
        <p:grpSp>
          <p:nvGrpSpPr>
            <p:cNvPr id="5" name="Group 4">
              <a:extLst>
                <a:ext uri="{FF2B5EF4-FFF2-40B4-BE49-F238E27FC236}">
                  <a16:creationId xmlns:a16="http://schemas.microsoft.com/office/drawing/2014/main" id="{880A1704-6631-F5ED-52F5-1C9B212651E1}"/>
                </a:ext>
              </a:extLst>
            </p:cNvPr>
            <p:cNvGrpSpPr/>
            <p:nvPr/>
          </p:nvGrpSpPr>
          <p:grpSpPr>
            <a:xfrm>
              <a:off x="2133600" y="1371600"/>
              <a:ext cx="2409825" cy="1423988"/>
              <a:chOff x="2133600" y="2081212"/>
              <a:chExt cx="2409825" cy="1423988"/>
            </a:xfrm>
          </p:grpSpPr>
          <p:sp>
            <p:nvSpPr>
              <p:cNvPr id="14" name="Shape 324">
                <a:extLst>
                  <a:ext uri="{FF2B5EF4-FFF2-40B4-BE49-F238E27FC236}">
                    <a16:creationId xmlns:a16="http://schemas.microsoft.com/office/drawing/2014/main" id="{686038D9-87AB-7D2A-D2F9-507CBCCFFAD6}"/>
                  </a:ext>
                </a:extLst>
              </p:cNvPr>
              <p:cNvSpPr>
                <a:spLocks noChangeArrowheads="1"/>
              </p:cNvSpPr>
              <p:nvPr/>
            </p:nvSpPr>
            <p:spPr bwMode="auto">
              <a:xfrm>
                <a:off x="2133600" y="2081212"/>
                <a:ext cx="2409825" cy="1423988"/>
              </a:xfrm>
              <a:prstGeom prst="rect">
                <a:avLst/>
              </a:prstGeom>
              <a:solidFill>
                <a:schemeClr val="bg1"/>
              </a:solidFill>
              <a:ln w="28575">
                <a:solidFill>
                  <a:schemeClr val="tx2"/>
                </a:solidFill>
                <a:round/>
                <a:headEnd/>
                <a:tailEnd/>
              </a:ln>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dry</a:t>
                </a:r>
              </a:p>
            </p:txBody>
          </p:sp>
          <p:sp>
            <p:nvSpPr>
              <p:cNvPr id="15" name="Shape 326">
                <a:extLst>
                  <a:ext uri="{FF2B5EF4-FFF2-40B4-BE49-F238E27FC236}">
                    <a16:creationId xmlns:a16="http://schemas.microsoft.com/office/drawing/2014/main" id="{C82CBBED-11C8-C66D-0EE5-D587913BED6A}"/>
                  </a:ext>
                </a:extLst>
              </p:cNvPr>
              <p:cNvSpPr>
                <a:spLocks noChangeArrowheads="1"/>
              </p:cNvSpPr>
              <p:nvPr/>
            </p:nvSpPr>
            <p:spPr bwMode="auto">
              <a:xfrm>
                <a:off x="3247230" y="2699544"/>
                <a:ext cx="182563"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6" name="Shape 332">
                <a:extLst>
                  <a:ext uri="{FF2B5EF4-FFF2-40B4-BE49-F238E27FC236}">
                    <a16:creationId xmlns:a16="http://schemas.microsoft.com/office/drawing/2014/main" id="{238F007A-B7CB-C6CE-A573-43D3DA5D7092}"/>
                  </a:ext>
                </a:extLst>
              </p:cNvPr>
              <p:cNvSpPr>
                <a:spLocks noChangeArrowheads="1"/>
              </p:cNvSpPr>
              <p:nvPr/>
            </p:nvSpPr>
            <p:spPr bwMode="auto">
              <a:xfrm>
                <a:off x="3173635" y="2139158"/>
                <a:ext cx="1295971" cy="134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p>
                <a:pPr algn="r">
                  <a:buSzPct val="25000"/>
                </a:pPr>
                <a:r>
                  <a:rPr lang="en-US" sz="1800" i="1" dirty="0" err="1">
                    <a:solidFill>
                      <a:srgbClr val="000000"/>
                    </a:solidFill>
                    <a:latin typeface="Times New Roman" charset="0"/>
                    <a:cs typeface="Times New Roman" charset="0"/>
                    <a:sym typeface="Times New Roman" charset="0"/>
                  </a:rPr>
                  <a:t>h</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Fn</a:t>
                </a:r>
                <a:r>
                  <a:rPr lang="en-US" sz="1800" i="1" dirty="0">
                    <a:solidFill>
                      <a:srgbClr val="000000"/>
                    </a:solidFill>
                    <a:latin typeface="Times New Roman" charset="0"/>
                    <a:cs typeface="Times New Roman" charset="0"/>
                    <a:sym typeface="Times New Roman" charset="0"/>
                  </a:rPr>
                  <a:t> = 0</a:t>
                </a: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n</a:t>
                </a:r>
                <a:r>
                  <a:rPr lang="en-US" sz="1800" i="1" dirty="0">
                    <a:solidFill>
                      <a:srgbClr val="000000"/>
                    </a:solidFill>
                    <a:latin typeface="Times New Roman" charset="0"/>
                    <a:cs typeface="Times New Roman" charset="0"/>
                    <a:sym typeface="Times New Roman" charset="0"/>
                  </a:rPr>
                  <a:t> = 90</a:t>
                </a:r>
              </a:p>
            </p:txBody>
          </p:sp>
        </p:grpSp>
        <p:grpSp>
          <p:nvGrpSpPr>
            <p:cNvPr id="6" name="Group 5">
              <a:extLst>
                <a:ext uri="{FF2B5EF4-FFF2-40B4-BE49-F238E27FC236}">
                  <a16:creationId xmlns:a16="http://schemas.microsoft.com/office/drawing/2014/main" id="{EC7391B6-1B60-23E6-C680-48D37EEB090E}"/>
                </a:ext>
              </a:extLst>
            </p:cNvPr>
            <p:cNvGrpSpPr/>
            <p:nvPr/>
          </p:nvGrpSpPr>
          <p:grpSpPr>
            <a:xfrm>
              <a:off x="4543425" y="1371601"/>
              <a:ext cx="2409825" cy="1423987"/>
              <a:chOff x="4543425" y="2065338"/>
              <a:chExt cx="2409825" cy="1423987"/>
            </a:xfrm>
          </p:grpSpPr>
          <p:sp>
            <p:nvSpPr>
              <p:cNvPr id="9" name="Shape 325">
                <a:extLst>
                  <a:ext uri="{FF2B5EF4-FFF2-40B4-BE49-F238E27FC236}">
                    <a16:creationId xmlns:a16="http://schemas.microsoft.com/office/drawing/2014/main" id="{9F820231-F954-F8FB-6BFB-CB83493898E7}"/>
                  </a:ext>
                </a:extLst>
              </p:cNvPr>
              <p:cNvSpPr>
                <a:spLocks noChangeArrowheads="1"/>
              </p:cNvSpPr>
              <p:nvPr/>
            </p:nvSpPr>
            <p:spPr bwMode="auto">
              <a:xfrm>
                <a:off x="4543425" y="2065338"/>
                <a:ext cx="2409825" cy="1423987"/>
              </a:xfrm>
              <a:prstGeom prst="rect">
                <a:avLst/>
              </a:prstGeom>
              <a:solidFill>
                <a:schemeClr val="bg1"/>
              </a:solidFill>
              <a:ln w="28575">
                <a:solidFill>
                  <a:schemeClr val="tx2"/>
                </a:solidFill>
                <a:round/>
                <a:headEnd/>
                <a:tailEnd/>
              </a:ln>
            </p:spPr>
            <p:txBody>
              <a:bodyPr lIns="91425" tIns="45700" rIns="91425" bIns="45700"/>
              <a:lstStyle/>
              <a:p>
                <a:endParaRPr lang="en-US" sz="2500" i="1" dirty="0">
                  <a:solidFill>
                    <a:srgbClr val="FFFFFF"/>
                  </a:solidFill>
                  <a:latin typeface="Times New Roman" charset="0"/>
                  <a:cs typeface="Times New Roman" charset="0"/>
                  <a:sym typeface="Times New Roman" charset="0"/>
                </a:endParaRPr>
              </a:p>
            </p:txBody>
          </p:sp>
          <p:sp>
            <p:nvSpPr>
              <p:cNvPr id="10" name="Shape 331">
                <a:extLst>
                  <a:ext uri="{FF2B5EF4-FFF2-40B4-BE49-F238E27FC236}">
                    <a16:creationId xmlns:a16="http://schemas.microsoft.com/office/drawing/2014/main" id="{DD02CA00-B2E0-F3BC-9BCA-96914175E81B}"/>
                  </a:ext>
                </a:extLst>
              </p:cNvPr>
              <p:cNvSpPr>
                <a:spLocks noChangeArrowheads="1"/>
              </p:cNvSpPr>
              <p:nvPr/>
            </p:nvSpPr>
            <p:spPr bwMode="auto">
              <a:xfrm>
                <a:off x="4760118" y="2114777"/>
                <a:ext cx="21193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p>
                <a:pPr algn="r">
                  <a:buSzPct val="25000"/>
                </a:pPr>
                <a:r>
                  <a:rPr lang="en-US" sz="1800" i="1" dirty="0">
                    <a:solidFill>
                      <a:srgbClr val="000000"/>
                    </a:solidFill>
                    <a:latin typeface="Times New Roman" charset="0"/>
                    <a:cs typeface="Times New Roman" charset="0"/>
                    <a:sym typeface="Times New Roman" charset="0"/>
                  </a:rPr>
                  <a:t>h</a:t>
                </a:r>
                <a:r>
                  <a:rPr lang="en-US" sz="1800" i="1" baseline="-25000" dirty="0">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95</a:t>
                </a:r>
              </a:p>
              <a:p>
                <a:pPr algn="r">
                  <a:buSzPct val="25000"/>
                </a:pPr>
                <a:r>
                  <a:rPr lang="en-US" sz="1800" i="1" dirty="0" err="1">
                    <a:solidFill>
                      <a:srgbClr val="000000"/>
                    </a:solidFill>
                    <a:latin typeface="Times New Roman" charset="0"/>
                    <a:cs typeface="Times New Roman" charset="0"/>
                    <a:sym typeface="Times New Roman" charset="0"/>
                  </a:rPr>
                  <a:t>S</a:t>
                </a:r>
                <a:r>
                  <a:rPr lang="en-US" sz="1800" i="1" baseline="-25000" dirty="0" err="1">
                    <a:solidFill>
                      <a:srgbClr val="000000"/>
                    </a:solidFill>
                    <a:latin typeface="Times New Roman" charset="0"/>
                    <a:cs typeface="Times New Roman" charset="0"/>
                    <a:sym typeface="Times New Roman" charset="0"/>
                  </a:rPr>
                  <a:t>Fm</a:t>
                </a:r>
                <a:r>
                  <a:rPr lang="en-US" sz="1800" i="1" dirty="0">
                    <a:solidFill>
                      <a:srgbClr val="000000"/>
                    </a:solidFill>
                    <a:latin typeface="Times New Roman" charset="0"/>
                    <a:cs typeface="Times New Roman" charset="0"/>
                    <a:sym typeface="Times New Roman" charset="0"/>
                  </a:rPr>
                  <a:t> = 5</a:t>
                </a:r>
                <a:endParaRPr lang="en-US" sz="1800" i="1" baseline="-25000" dirty="0">
                  <a:solidFill>
                    <a:srgbClr val="000000"/>
                  </a:solidFill>
                  <a:latin typeface="Times New Roman" charset="0"/>
                  <a:cs typeface="Times New Roman" charset="0"/>
                  <a:sym typeface="Times New Roman" charset="0"/>
                </a:endParaRPr>
              </a:p>
              <a:p>
                <a:pPr algn="r">
                  <a:buSzPct val="25000"/>
                </a:pPr>
                <a:endParaRPr lang="en-US" sz="2800" i="1" dirty="0">
                  <a:solidFill>
                    <a:srgbClr val="000000"/>
                  </a:solidFill>
                  <a:latin typeface="Times New Roman" charset="0"/>
                  <a:cs typeface="Times New Roman" charset="0"/>
                  <a:sym typeface="Times New Roman" charset="0"/>
                </a:endParaRPr>
              </a:p>
              <a:p>
                <a:pPr algn="r">
                  <a:buSzPct val="25000"/>
                </a:pPr>
                <a:r>
                  <a:rPr lang="en-US" sz="1800" i="1" dirty="0" err="1">
                    <a:solidFill>
                      <a:srgbClr val="000000"/>
                    </a:solidFill>
                    <a:latin typeface="Times New Roman" charset="0"/>
                    <a:cs typeface="Times New Roman" charset="0"/>
                    <a:sym typeface="Times New Roman" charset="0"/>
                  </a:rPr>
                  <a:t>BOT</a:t>
                </a:r>
                <a:r>
                  <a:rPr lang="en-US" sz="1800" i="1" baseline="-25000" dirty="0" err="1">
                    <a:solidFill>
                      <a:srgbClr val="000000"/>
                    </a:solidFill>
                    <a:latin typeface="Times New Roman" charset="0"/>
                    <a:cs typeface="Times New Roman" charset="0"/>
                    <a:sym typeface="Times New Roman" charset="0"/>
                  </a:rPr>
                  <a:t>m</a:t>
                </a:r>
                <a:r>
                  <a:rPr lang="en-US" sz="1800" i="1" dirty="0">
                    <a:solidFill>
                      <a:srgbClr val="000000"/>
                    </a:solidFill>
                    <a:latin typeface="Times New Roman" charset="0"/>
                    <a:cs typeface="Times New Roman" charset="0"/>
                    <a:sym typeface="Times New Roman" charset="0"/>
                  </a:rPr>
                  <a:t> = 90</a:t>
                </a:r>
              </a:p>
            </p:txBody>
          </p:sp>
          <p:sp>
            <p:nvSpPr>
              <p:cNvPr id="11" name="Shape 330">
                <a:extLst>
                  <a:ext uri="{FF2B5EF4-FFF2-40B4-BE49-F238E27FC236}">
                    <a16:creationId xmlns:a16="http://schemas.microsoft.com/office/drawing/2014/main" id="{1E33BC93-C889-440F-2B97-B9AF0DDF6822}"/>
                  </a:ext>
                </a:extLst>
              </p:cNvPr>
              <p:cNvSpPr>
                <a:spLocks noChangeArrowheads="1"/>
              </p:cNvSpPr>
              <p:nvPr/>
            </p:nvSpPr>
            <p:spPr bwMode="auto">
              <a:xfrm>
                <a:off x="4572000" y="2074070"/>
                <a:ext cx="630238" cy="47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p>
                <a:pPr>
                  <a:buSzPct val="25000"/>
                </a:pPr>
                <a:r>
                  <a:rPr lang="en-US" sz="2500" i="1" dirty="0">
                    <a:solidFill>
                      <a:srgbClr val="000000"/>
                    </a:solidFill>
                    <a:latin typeface="Times New Roman" charset="0"/>
                    <a:cs typeface="Times New Roman" charset="0"/>
                    <a:sym typeface="Times New Roman" charset="0"/>
                  </a:rPr>
                  <a:t>wet</a:t>
                </a:r>
              </a:p>
            </p:txBody>
          </p:sp>
          <p:sp>
            <p:nvSpPr>
              <p:cNvPr id="12" name="Shape 327">
                <a:extLst>
                  <a:ext uri="{FF2B5EF4-FFF2-40B4-BE49-F238E27FC236}">
                    <a16:creationId xmlns:a16="http://schemas.microsoft.com/office/drawing/2014/main" id="{EFCC8862-D311-D0F5-0432-07F48BB5F122}"/>
                  </a:ext>
                </a:extLst>
              </p:cNvPr>
              <p:cNvSpPr>
                <a:spLocks noChangeArrowheads="1"/>
              </p:cNvSpPr>
              <p:nvPr/>
            </p:nvSpPr>
            <p:spPr bwMode="auto">
              <a:xfrm>
                <a:off x="5565775" y="2686050"/>
                <a:ext cx="182563" cy="182563"/>
              </a:xfrm>
              <a:prstGeom prst="ellipse">
                <a:avLst/>
              </a:prstGeom>
              <a:solidFill>
                <a:schemeClr val="tx2"/>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sp>
            <p:nvSpPr>
              <p:cNvPr id="13" name="Shape 329">
                <a:extLst>
                  <a:ext uri="{FF2B5EF4-FFF2-40B4-BE49-F238E27FC236}">
                    <a16:creationId xmlns:a16="http://schemas.microsoft.com/office/drawing/2014/main" id="{F5E66816-65E8-DB07-5DC7-4647EAF155FA}"/>
                  </a:ext>
                </a:extLst>
              </p:cNvPr>
              <p:cNvSpPr>
                <a:spLocks noChangeArrowheads="1"/>
              </p:cNvSpPr>
              <p:nvPr/>
            </p:nvSpPr>
            <p:spPr bwMode="auto">
              <a:xfrm rot="10800000">
                <a:off x="6259513" y="2795588"/>
                <a:ext cx="255587" cy="292100"/>
              </a:xfrm>
              <a:prstGeom prst="triangle">
                <a:avLst>
                  <a:gd name="adj" fmla="val 50000"/>
                </a:avLst>
              </a:prstGeom>
              <a:solidFill>
                <a:schemeClr val="accent1"/>
              </a:solidFill>
              <a:ln w="9525">
                <a:solidFill>
                  <a:schemeClr val="bg1"/>
                </a:solidFill>
                <a:round/>
                <a:headEnd/>
                <a:tailEnd/>
              </a:ln>
            </p:spPr>
            <p:txBody>
              <a:bodyPr lIns="91425" tIns="45700" rIns="91425" bIns="45700"/>
              <a:lstStyle/>
              <a:p>
                <a:endParaRPr lang="en-US" sz="2500" i="1">
                  <a:solidFill>
                    <a:srgbClr val="FFFFFF"/>
                  </a:solidFill>
                  <a:latin typeface="Times New Roman" charset="0"/>
                  <a:cs typeface="Times New Roman" charset="0"/>
                  <a:sym typeface="Times New Roman" charset="0"/>
                </a:endParaRPr>
              </a:p>
            </p:txBody>
          </p:sp>
        </p:grpSp>
        <p:cxnSp>
          <p:nvCxnSpPr>
            <p:cNvPr id="7" name="Shape 328">
              <a:extLst>
                <a:ext uri="{FF2B5EF4-FFF2-40B4-BE49-F238E27FC236}">
                  <a16:creationId xmlns:a16="http://schemas.microsoft.com/office/drawing/2014/main" id="{5A040EDE-C627-C262-BA0F-FE47039C424F}"/>
                </a:ext>
              </a:extLst>
            </p:cNvPr>
            <p:cNvCxnSpPr>
              <a:cxnSpLocks noChangeShapeType="1"/>
            </p:cNvCxnSpPr>
            <p:nvPr/>
          </p:nvCxnSpPr>
          <p:spPr bwMode="auto">
            <a:xfrm>
              <a:off x="4543425" y="2378076"/>
              <a:ext cx="2409825" cy="15875"/>
            </a:xfrm>
            <a:prstGeom prst="straightConnector1">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BB780A19-5B65-1D27-3E2F-DF8AD8E5588E}"/>
                </a:ext>
              </a:extLst>
            </p:cNvPr>
            <p:cNvCxnSpPr>
              <a:cxnSpLocks/>
              <a:stCxn id="12" idx="2"/>
              <a:endCxn id="15" idx="6"/>
            </p:cNvCxnSpPr>
            <p:nvPr/>
          </p:nvCxnSpPr>
          <p:spPr bwMode="auto">
            <a:xfrm flipH="1" flipV="1">
              <a:off x="3429793" y="2081214"/>
              <a:ext cx="2135982" cy="2381"/>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pic>
        <p:nvPicPr>
          <p:cNvPr id="17" name="Picture 16">
            <a:extLst>
              <a:ext uri="{FF2B5EF4-FFF2-40B4-BE49-F238E27FC236}">
                <a16:creationId xmlns:a16="http://schemas.microsoft.com/office/drawing/2014/main" id="{D1CF6B3F-0988-E539-2776-1C4F9B74C504}"/>
              </a:ext>
            </a:extLst>
          </p:cNvPr>
          <p:cNvPicPr>
            <a:picLocks noChangeAspect="1"/>
          </p:cNvPicPr>
          <p:nvPr/>
        </p:nvPicPr>
        <p:blipFill>
          <a:blip r:embed="rId2"/>
          <a:stretch>
            <a:fillRect/>
          </a:stretch>
        </p:blipFill>
        <p:spPr>
          <a:xfrm>
            <a:off x="2171700" y="3328988"/>
            <a:ext cx="7848600" cy="1295400"/>
          </a:xfrm>
          <a:prstGeom prst="rect">
            <a:avLst/>
          </a:prstGeom>
        </p:spPr>
      </p:pic>
    </p:spTree>
    <p:extLst>
      <p:ext uri="{BB962C8B-B14F-4D97-AF65-F5344CB8AC3E}">
        <p14:creationId xmlns:p14="http://schemas.microsoft.com/office/powerpoint/2010/main" val="125011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12290" name="TextBox 3"/>
          <p:cNvSpPr txBox="1">
            <a:spLocks noChangeArrowheads="1"/>
          </p:cNvSpPr>
          <p:nvPr/>
        </p:nvSpPr>
        <p:spPr bwMode="auto">
          <a:xfrm>
            <a:off x="1866900" y="1295401"/>
            <a:ext cx="8458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r>
              <a:rPr lang="en-US" sz="2400" dirty="0">
                <a:solidFill>
                  <a:srgbClr val="FFFFFF"/>
                </a:solidFill>
                <a:latin typeface="Times New Roman" panose="02020603050405020304" pitchFamily="18" charset="0"/>
                <a:cs typeface="Times New Roman" panose="02020603050405020304" pitchFamily="18" charset="0"/>
                <a:sym typeface="Allerta" charset="0"/>
              </a:rPr>
              <a:t>Conductance transitions from head-dependent to constant</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12292" name="Shape 343"/>
          <p:cNvSpPr txBox="1">
            <a:spLocks noChangeArrowheads="1"/>
          </p:cNvSpPr>
          <p:nvPr/>
        </p:nvSpPr>
        <p:spPr bwMode="auto">
          <a:xfrm>
            <a:off x="726285" y="5170487"/>
            <a:ext cx="10739431"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lnSpc>
                <a:spcPct val="150000"/>
              </a:lnSpc>
              <a:buSzPct val="25000"/>
            </a:pPr>
            <a:r>
              <a:rPr lang="en-US" sz="2400" i="1" dirty="0">
                <a:solidFill>
                  <a:srgbClr val="FFFFFF"/>
                </a:solidFill>
                <a:latin typeface="Times New Roman" charset="0"/>
                <a:ea typeface="MS PGothic" charset="0"/>
                <a:cs typeface="MS PGothic" charset="0"/>
                <a:sym typeface="Times New Roman" charset="0"/>
              </a:rPr>
              <a:t>Transition causes             to change from 1 to zero, discontinuous derivative</a:t>
            </a:r>
          </a:p>
        </p:txBody>
      </p:sp>
      <p:grpSp>
        <p:nvGrpSpPr>
          <p:cNvPr id="4" name="Group 3">
            <a:extLst>
              <a:ext uri="{FF2B5EF4-FFF2-40B4-BE49-F238E27FC236}">
                <a16:creationId xmlns:a16="http://schemas.microsoft.com/office/drawing/2014/main" id="{D46EB42C-C425-ACDD-9D64-CDBE87BFFC0C}"/>
              </a:ext>
            </a:extLst>
          </p:cNvPr>
          <p:cNvGrpSpPr/>
          <p:nvPr/>
        </p:nvGrpSpPr>
        <p:grpSpPr>
          <a:xfrm>
            <a:off x="2016805" y="1981200"/>
            <a:ext cx="8158390" cy="2904067"/>
            <a:chOff x="2093786" y="1981200"/>
            <a:chExt cx="8158390" cy="2904067"/>
          </a:xfrm>
        </p:grpSpPr>
        <p:grpSp>
          <p:nvGrpSpPr>
            <p:cNvPr id="12" name="Group 11"/>
            <p:cNvGrpSpPr/>
            <p:nvPr/>
          </p:nvGrpSpPr>
          <p:grpSpPr>
            <a:xfrm>
              <a:off x="2362201" y="2015067"/>
              <a:ext cx="5293507" cy="2870200"/>
              <a:chOff x="1524000" y="2015067"/>
              <a:chExt cx="5293507" cy="2870200"/>
            </a:xfrm>
          </p:grpSpPr>
          <p:cxnSp>
            <p:nvCxnSpPr>
              <p:cNvPr id="12293" name="Shape 344"/>
              <p:cNvCxnSpPr>
                <a:cxnSpLocks noChangeShapeType="1"/>
              </p:cNvCxnSpPr>
              <p:nvPr/>
            </p:nvCxnSpPr>
            <p:spPr bwMode="auto">
              <a:xfrm rot="5400000">
                <a:off x="1560500" y="3092186"/>
                <a:ext cx="1863725" cy="1588"/>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cxnSp>
            <p:nvCxnSpPr>
              <p:cNvPr id="12294" name="Shape 345"/>
              <p:cNvCxnSpPr>
                <a:cxnSpLocks noChangeShapeType="1"/>
              </p:cNvCxnSpPr>
              <p:nvPr/>
            </p:nvCxnSpPr>
            <p:spPr bwMode="auto">
              <a:xfrm>
                <a:off x="2493157" y="4023255"/>
                <a:ext cx="3724275" cy="1587"/>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cxnSp>
            <p:nvCxnSpPr>
              <p:cNvPr id="12295" name="Shape 346"/>
              <p:cNvCxnSpPr>
                <a:cxnSpLocks noChangeShapeType="1"/>
              </p:cNvCxnSpPr>
              <p:nvPr/>
            </p:nvCxnSpPr>
            <p:spPr bwMode="auto">
              <a:xfrm rot="16200000">
                <a:off x="5213338" y="3019161"/>
                <a:ext cx="2009775" cy="1587"/>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cxnSp>
            <p:nvCxnSpPr>
              <p:cNvPr id="12298" name="Shape 349"/>
              <p:cNvCxnSpPr>
                <a:cxnSpLocks noChangeShapeType="1"/>
              </p:cNvCxnSpPr>
              <p:nvPr/>
            </p:nvCxnSpPr>
            <p:spPr bwMode="auto">
              <a:xfrm rot="16200000">
                <a:off x="2254238" y="3165211"/>
                <a:ext cx="1717675" cy="1587"/>
              </a:xfrm>
              <a:prstGeom prst="straightConnector1">
                <a:avLst/>
              </a:prstGeom>
              <a:noFill/>
              <a:ln w="12700">
                <a:solidFill>
                  <a:schemeClr val="bg1"/>
                </a:solidFill>
                <a:prstDash val="dash"/>
                <a:round/>
                <a:headEnd/>
                <a:tailEnd/>
              </a:ln>
              <a:extLst>
                <a:ext uri="{909E8E84-426E-40dd-AFC4-6F175D3DCCD1}">
                  <a14:hiddenFill xmlns="" xmlns:a14="http://schemas.microsoft.com/office/drawing/2010/main">
                    <a:noFill/>
                  </a14:hiddenFill>
                </a:ext>
              </a:extLst>
            </p:spPr>
          </p:cxnSp>
          <p:cxnSp>
            <p:nvCxnSpPr>
              <p:cNvPr id="12301" name="Shape 352"/>
              <p:cNvCxnSpPr>
                <a:cxnSpLocks noChangeShapeType="1"/>
              </p:cNvCxnSpPr>
              <p:nvPr/>
            </p:nvCxnSpPr>
            <p:spPr bwMode="auto">
              <a:xfrm rot="16200000">
                <a:off x="2332819" y="3708930"/>
                <a:ext cx="1587" cy="338138"/>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sp>
            <p:nvSpPr>
              <p:cNvPr id="12302" name="Shape 353"/>
              <p:cNvSpPr txBox="1">
                <a:spLocks noChangeArrowheads="1"/>
              </p:cNvSpPr>
              <p:nvPr/>
            </p:nvSpPr>
            <p:spPr bwMode="auto">
              <a:xfrm>
                <a:off x="2602694" y="4023255"/>
                <a:ext cx="1076325"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buSzPct val="25000"/>
                </a:pPr>
                <a:r>
                  <a:rPr lang="en-US" sz="2500" i="1" dirty="0">
                    <a:solidFill>
                      <a:srgbClr val="FFFFFF"/>
                    </a:solidFill>
                    <a:latin typeface="Times New Roman" charset="0"/>
                    <a:ea typeface="MS PGothic" charset="0"/>
                    <a:cs typeface="MS PGothic" charset="0"/>
                    <a:sym typeface="Times New Roman" charset="0"/>
                  </a:rPr>
                  <a:t>Cell</a:t>
                </a:r>
              </a:p>
              <a:p>
                <a:pPr>
                  <a:buSzPct val="25000"/>
                </a:pPr>
                <a:r>
                  <a:rPr lang="en-US" sz="2500" i="1" dirty="0">
                    <a:solidFill>
                      <a:srgbClr val="FFFFFF"/>
                    </a:solidFill>
                    <a:latin typeface="Times New Roman" charset="0"/>
                    <a:ea typeface="MS PGothic" charset="0"/>
                    <a:cs typeface="MS PGothic" charset="0"/>
                    <a:sym typeface="Times New Roman" charset="0"/>
                  </a:rPr>
                  <a:t>bottom</a:t>
                </a:r>
              </a:p>
            </p:txBody>
          </p:sp>
          <p:cxnSp>
            <p:nvCxnSpPr>
              <p:cNvPr id="12303" name="Shape 354"/>
              <p:cNvCxnSpPr>
                <a:cxnSpLocks noChangeShapeType="1"/>
              </p:cNvCxnSpPr>
              <p:nvPr/>
            </p:nvCxnSpPr>
            <p:spPr bwMode="auto">
              <a:xfrm rot="16200000">
                <a:off x="4758519" y="3162830"/>
                <a:ext cx="1716087" cy="1588"/>
              </a:xfrm>
              <a:prstGeom prst="straightConnector1">
                <a:avLst/>
              </a:prstGeom>
              <a:noFill/>
              <a:ln w="12700">
                <a:solidFill>
                  <a:schemeClr val="bg1"/>
                </a:solidFill>
                <a:prstDash val="dash"/>
                <a:round/>
                <a:headEnd/>
                <a:tailEnd/>
              </a:ln>
              <a:extLst>
                <a:ext uri="{909E8E84-426E-40dd-AFC4-6F175D3DCCD1}">
                  <a14:hiddenFill xmlns="" xmlns:a14="http://schemas.microsoft.com/office/drawing/2010/main">
                    <a:noFill/>
                  </a14:hiddenFill>
                </a:ext>
              </a:extLst>
            </p:spPr>
          </p:cxnSp>
          <p:sp>
            <p:nvSpPr>
              <p:cNvPr id="12304" name="Shape 355"/>
              <p:cNvSpPr txBox="1">
                <a:spLocks noChangeArrowheads="1"/>
              </p:cNvSpPr>
              <p:nvPr/>
            </p:nvSpPr>
            <p:spPr bwMode="auto">
              <a:xfrm>
                <a:off x="5271282" y="4021667"/>
                <a:ext cx="800100" cy="860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buSzPct val="25000"/>
                </a:pPr>
                <a:r>
                  <a:rPr lang="en-US" sz="2500" i="1" dirty="0">
                    <a:solidFill>
                      <a:srgbClr val="FFFFFF"/>
                    </a:solidFill>
                    <a:latin typeface="Times New Roman" charset="0"/>
                    <a:ea typeface="MS PGothic" charset="0"/>
                    <a:cs typeface="MS PGothic" charset="0"/>
                    <a:sym typeface="Times New Roman" charset="0"/>
                  </a:rPr>
                  <a:t>Cell </a:t>
                </a:r>
              </a:p>
              <a:p>
                <a:pPr>
                  <a:buSzPct val="25000"/>
                </a:pPr>
                <a:r>
                  <a:rPr lang="en-US" sz="2500" i="1" dirty="0">
                    <a:solidFill>
                      <a:srgbClr val="FFFFFF"/>
                    </a:solidFill>
                    <a:latin typeface="Times New Roman" charset="0"/>
                    <a:ea typeface="MS PGothic" charset="0"/>
                    <a:cs typeface="MS PGothic" charset="0"/>
                    <a:sym typeface="Times New Roman" charset="0"/>
                  </a:rPr>
                  <a:t>top</a:t>
                </a:r>
              </a:p>
            </p:txBody>
          </p:sp>
          <p:cxnSp>
            <p:nvCxnSpPr>
              <p:cNvPr id="12305" name="Shape 356"/>
              <p:cNvCxnSpPr>
                <a:cxnSpLocks noChangeShapeType="1"/>
              </p:cNvCxnSpPr>
              <p:nvPr/>
            </p:nvCxnSpPr>
            <p:spPr bwMode="auto">
              <a:xfrm>
                <a:off x="2493157" y="3877205"/>
                <a:ext cx="620712" cy="1587"/>
              </a:xfrm>
              <a:prstGeom prst="straightConnector1">
                <a:avLst/>
              </a:prstGeom>
              <a:noFill/>
              <a:ln w="38100">
                <a:solidFill>
                  <a:srgbClr val="FFFF00"/>
                </a:solidFill>
                <a:round/>
                <a:headEnd/>
                <a:tailEnd/>
              </a:ln>
              <a:extLst>
                <a:ext uri="{909E8E84-426E-40dd-AFC4-6F175D3DCCD1}">
                  <a14:hiddenFill xmlns="" xmlns:a14="http://schemas.microsoft.com/office/drawing/2010/main">
                    <a:noFill/>
                  </a14:hiddenFill>
                </a:ext>
              </a:extLst>
            </p:spPr>
          </p:cxnSp>
          <p:cxnSp>
            <p:nvCxnSpPr>
              <p:cNvPr id="12306" name="Shape 357"/>
              <p:cNvCxnSpPr>
                <a:cxnSpLocks noChangeShapeType="1"/>
              </p:cNvCxnSpPr>
              <p:nvPr/>
            </p:nvCxnSpPr>
            <p:spPr bwMode="auto">
              <a:xfrm rot="10800000" flipH="1">
                <a:off x="3113869" y="2270655"/>
                <a:ext cx="2519363" cy="1606550"/>
              </a:xfrm>
              <a:prstGeom prst="straightConnector1">
                <a:avLst/>
              </a:prstGeom>
              <a:noFill/>
              <a:ln w="38100">
                <a:solidFill>
                  <a:srgbClr val="FFFF00"/>
                </a:solidFill>
                <a:round/>
                <a:headEnd/>
                <a:tailEnd/>
              </a:ln>
              <a:extLst>
                <a:ext uri="{909E8E84-426E-40dd-AFC4-6F175D3DCCD1}">
                  <a14:hiddenFill xmlns="" xmlns:a14="http://schemas.microsoft.com/office/drawing/2010/main">
                    <a:noFill/>
                  </a14:hiddenFill>
                </a:ext>
              </a:extLst>
            </p:spPr>
          </p:cxnSp>
          <p:cxnSp>
            <p:nvCxnSpPr>
              <p:cNvPr id="12307" name="Shape 358"/>
              <p:cNvCxnSpPr>
                <a:cxnSpLocks noChangeShapeType="1"/>
              </p:cNvCxnSpPr>
              <p:nvPr/>
            </p:nvCxnSpPr>
            <p:spPr bwMode="auto">
              <a:xfrm>
                <a:off x="5633232" y="2270655"/>
                <a:ext cx="584200" cy="1587"/>
              </a:xfrm>
              <a:prstGeom prst="straightConnector1">
                <a:avLst/>
              </a:prstGeom>
              <a:noFill/>
              <a:ln w="38100">
                <a:solidFill>
                  <a:srgbClr val="FFFF00"/>
                </a:solidFill>
                <a:round/>
                <a:headEnd/>
                <a:tailEnd/>
              </a:ln>
              <a:extLst>
                <a:ext uri="{909E8E84-426E-40dd-AFC4-6F175D3DCCD1}">
                  <a14:hiddenFill xmlns="" xmlns:a14="http://schemas.microsoft.com/office/drawing/2010/main">
                    <a:noFill/>
                  </a14:hiddenFill>
                </a:ext>
              </a:extLst>
            </p:spPr>
          </p:cxnSp>
          <p:cxnSp>
            <p:nvCxnSpPr>
              <p:cNvPr id="12309" name="Shape 360"/>
              <p:cNvCxnSpPr>
                <a:cxnSpLocks noChangeShapeType="1"/>
              </p:cNvCxnSpPr>
              <p:nvPr/>
            </p:nvCxnSpPr>
            <p:spPr bwMode="auto">
              <a:xfrm rot="16200000">
                <a:off x="2478869" y="2175405"/>
                <a:ext cx="1587" cy="338138"/>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cxnSp>
            <p:nvCxnSpPr>
              <p:cNvPr id="12311" name="Shape 362"/>
              <p:cNvCxnSpPr>
                <a:cxnSpLocks noChangeShapeType="1"/>
              </p:cNvCxnSpPr>
              <p:nvPr/>
            </p:nvCxnSpPr>
            <p:spPr bwMode="auto">
              <a:xfrm>
                <a:off x="2493157" y="3877205"/>
                <a:ext cx="620712" cy="1587"/>
              </a:xfrm>
              <a:prstGeom prst="straightConnector1">
                <a:avLst/>
              </a:prstGeom>
              <a:noFill/>
              <a:ln w="57150">
                <a:solidFill>
                  <a:srgbClr val="00FF00"/>
                </a:solidFill>
                <a:prstDash val="dash"/>
                <a:round/>
                <a:headEnd/>
                <a:tailEnd/>
              </a:ln>
              <a:extLst>
                <a:ext uri="{909E8E84-426E-40dd-AFC4-6F175D3DCCD1}">
                  <a14:hiddenFill xmlns="" xmlns:a14="http://schemas.microsoft.com/office/drawing/2010/main">
                    <a:noFill/>
                  </a14:hiddenFill>
                </a:ext>
              </a:extLst>
            </p:spPr>
          </p:cxnSp>
          <p:cxnSp>
            <p:nvCxnSpPr>
              <p:cNvPr id="12312" name="Shape 363"/>
              <p:cNvCxnSpPr>
                <a:cxnSpLocks noChangeShapeType="1"/>
              </p:cNvCxnSpPr>
              <p:nvPr/>
            </p:nvCxnSpPr>
            <p:spPr bwMode="auto">
              <a:xfrm rot="16200000">
                <a:off x="2345520" y="3110442"/>
                <a:ext cx="1535112" cy="1587"/>
              </a:xfrm>
              <a:prstGeom prst="straightConnector1">
                <a:avLst/>
              </a:prstGeom>
              <a:noFill/>
              <a:ln w="57150">
                <a:solidFill>
                  <a:srgbClr val="00FF00"/>
                </a:solidFill>
                <a:prstDash val="dash"/>
                <a:round/>
                <a:headEnd/>
                <a:tailEnd/>
              </a:ln>
              <a:extLst>
                <a:ext uri="{909E8E84-426E-40dd-AFC4-6F175D3DCCD1}">
                  <a14:hiddenFill xmlns="" xmlns:a14="http://schemas.microsoft.com/office/drawing/2010/main">
                    <a:noFill/>
                  </a14:hiddenFill>
                </a:ext>
              </a:extLst>
            </p:spPr>
          </p:cxnSp>
          <p:cxnSp>
            <p:nvCxnSpPr>
              <p:cNvPr id="12313" name="Shape 364"/>
              <p:cNvCxnSpPr>
                <a:cxnSpLocks noChangeShapeType="1"/>
              </p:cNvCxnSpPr>
              <p:nvPr/>
            </p:nvCxnSpPr>
            <p:spPr bwMode="auto">
              <a:xfrm>
                <a:off x="3113869" y="2270655"/>
                <a:ext cx="2482850" cy="1587"/>
              </a:xfrm>
              <a:prstGeom prst="straightConnector1">
                <a:avLst/>
              </a:prstGeom>
              <a:noFill/>
              <a:ln w="57150">
                <a:solidFill>
                  <a:srgbClr val="00FF00"/>
                </a:solidFill>
                <a:prstDash val="dash"/>
                <a:round/>
                <a:headEnd/>
                <a:tailEnd/>
              </a:ln>
              <a:extLst>
                <a:ext uri="{909E8E84-426E-40dd-AFC4-6F175D3DCCD1}">
                  <a14:hiddenFill xmlns="" xmlns:a14="http://schemas.microsoft.com/office/drawing/2010/main">
                    <a:noFill/>
                  </a14:hiddenFill>
                </a:ext>
              </a:extLst>
            </p:spPr>
          </p:cxnSp>
          <p:cxnSp>
            <p:nvCxnSpPr>
              <p:cNvPr id="12314" name="Shape 365"/>
              <p:cNvCxnSpPr>
                <a:cxnSpLocks noChangeShapeType="1"/>
              </p:cNvCxnSpPr>
              <p:nvPr/>
            </p:nvCxnSpPr>
            <p:spPr bwMode="auto">
              <a:xfrm rot="5400000">
                <a:off x="4756932" y="3110442"/>
                <a:ext cx="1681162" cy="1588"/>
              </a:xfrm>
              <a:prstGeom prst="straightConnector1">
                <a:avLst/>
              </a:prstGeom>
              <a:noFill/>
              <a:ln w="57150">
                <a:solidFill>
                  <a:srgbClr val="00FF00"/>
                </a:solidFill>
                <a:prstDash val="dash"/>
                <a:round/>
                <a:headEnd/>
                <a:tailEnd/>
              </a:ln>
              <a:extLst>
                <a:ext uri="{909E8E84-426E-40dd-AFC4-6F175D3DCCD1}">
                  <a14:hiddenFill xmlns="" xmlns:a14="http://schemas.microsoft.com/office/drawing/2010/main">
                    <a:noFill/>
                  </a14:hiddenFill>
                </a:ext>
              </a:extLst>
            </p:spPr>
          </p:cxnSp>
          <p:cxnSp>
            <p:nvCxnSpPr>
              <p:cNvPr id="12315" name="Shape 366"/>
              <p:cNvCxnSpPr>
                <a:cxnSpLocks noChangeShapeType="1"/>
              </p:cNvCxnSpPr>
              <p:nvPr/>
            </p:nvCxnSpPr>
            <p:spPr bwMode="auto">
              <a:xfrm>
                <a:off x="5596719" y="3840692"/>
                <a:ext cx="620713" cy="1588"/>
              </a:xfrm>
              <a:prstGeom prst="straightConnector1">
                <a:avLst/>
              </a:prstGeom>
              <a:noFill/>
              <a:ln w="57150">
                <a:solidFill>
                  <a:srgbClr val="00FF00"/>
                </a:solidFill>
                <a:prstDash val="dash"/>
                <a:round/>
                <a:headEnd/>
                <a:tailEnd/>
              </a:ln>
              <a:extLst>
                <a:ext uri="{909E8E84-426E-40dd-AFC4-6F175D3DCCD1}">
                  <a14:hiddenFill xmlns="" xmlns:a14="http://schemas.microsoft.com/office/drawing/2010/main">
                    <a:noFill/>
                  </a14:hiddenFill>
                </a:ext>
              </a:extLst>
            </p:spPr>
          </p:cxnSp>
          <p:cxnSp>
            <p:nvCxnSpPr>
              <p:cNvPr id="12316" name="Shape 367"/>
              <p:cNvCxnSpPr>
                <a:cxnSpLocks noChangeShapeType="1"/>
              </p:cNvCxnSpPr>
              <p:nvPr/>
            </p:nvCxnSpPr>
            <p:spPr bwMode="auto">
              <a:xfrm rot="16200000">
                <a:off x="6274581" y="3672417"/>
                <a:ext cx="1588" cy="338138"/>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sp>
            <p:nvSpPr>
              <p:cNvPr id="12317" name="Shape 368"/>
              <p:cNvSpPr txBox="1">
                <a:spLocks noChangeArrowheads="1"/>
              </p:cNvSpPr>
              <p:nvPr/>
            </p:nvSpPr>
            <p:spPr bwMode="auto">
              <a:xfrm>
                <a:off x="6473019" y="3585105"/>
                <a:ext cx="344488"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5" tIns="45700" rIns="91425" bIns="45700"/>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buSzPct val="25000"/>
                </a:pPr>
                <a:r>
                  <a:rPr lang="en-US" sz="2500" i="1">
                    <a:solidFill>
                      <a:srgbClr val="FFFFFF"/>
                    </a:solidFill>
                    <a:latin typeface="Times New Roman" charset="0"/>
                    <a:ea typeface="MS PGothic" charset="0"/>
                    <a:cs typeface="MS PGothic" charset="0"/>
                    <a:sym typeface="Times New Roman" charset="0"/>
                  </a:rPr>
                  <a:t>0</a:t>
                </a:r>
              </a:p>
            </p:txBody>
          </p:sp>
          <p:cxnSp>
            <p:nvCxnSpPr>
              <p:cNvPr id="33" name="Shape 367"/>
              <p:cNvCxnSpPr>
                <a:cxnSpLocks noChangeShapeType="1"/>
              </p:cNvCxnSpPr>
              <p:nvPr/>
            </p:nvCxnSpPr>
            <p:spPr bwMode="auto">
              <a:xfrm rot="16200000">
                <a:off x="6274581" y="2093560"/>
                <a:ext cx="1588" cy="338138"/>
              </a:xfrm>
              <a:prstGeom prst="straightConnector1">
                <a:avLst/>
              </a:prstGeom>
              <a:noFill/>
              <a:ln w="28575">
                <a:solidFill>
                  <a:schemeClr val="bg1"/>
                </a:solidFill>
                <a:round/>
                <a:headEnd/>
                <a:tailEnd/>
              </a:ln>
              <a:extLst>
                <a:ext uri="{909E8E84-426E-40dd-AFC4-6F175D3DCCD1}">
                  <a14:hiddenFill xmlns="" xmlns:a14="http://schemas.microsoft.com/office/drawing/2010/main">
                    <a:noFill/>
                  </a14:hiddenFill>
                </a:ext>
              </a:extLst>
            </p:spPr>
          </p:cxn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09800"/>
                <a:ext cx="762000" cy="317500"/>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203700"/>
                <a:ext cx="190500" cy="292100"/>
              </a:xfrm>
              <a:prstGeom prst="rect">
                <a:avLst/>
              </a:prstGeom>
            </p:spPr>
          </p:pic>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733800"/>
                <a:ext cx="190500" cy="254000"/>
              </a:xfrm>
              <a:prstGeom prst="rect">
                <a:avLst/>
              </a:prstGeom>
            </p:spPr>
          </p:pic>
        </p:grpSp>
        <p:pic>
          <p:nvPicPr>
            <p:cNvPr id="13" name="Picture 12">
              <a:extLst>
                <a:ext uri="{FF2B5EF4-FFF2-40B4-BE49-F238E27FC236}">
                  <a16:creationId xmlns:a16="http://schemas.microsoft.com/office/drawing/2014/main" id="{D7AC93D4-189C-1743-BD37-E8DDB8091742}"/>
                </a:ext>
              </a:extLst>
            </p:cNvPr>
            <p:cNvPicPr>
              <a:picLocks noChangeAspect="1"/>
            </p:cNvPicPr>
            <p:nvPr/>
          </p:nvPicPr>
          <p:blipFill>
            <a:blip r:embed="rId5"/>
            <a:stretch>
              <a:fillRect/>
            </a:stretch>
          </p:blipFill>
          <p:spPr>
            <a:xfrm>
              <a:off x="7343876" y="1981200"/>
              <a:ext cx="2908300" cy="546100"/>
            </a:xfrm>
            <a:prstGeom prst="rect">
              <a:avLst/>
            </a:prstGeom>
          </p:spPr>
        </p:pic>
        <p:pic>
          <p:nvPicPr>
            <p:cNvPr id="15" name="Picture 14">
              <a:extLst>
                <a:ext uri="{FF2B5EF4-FFF2-40B4-BE49-F238E27FC236}">
                  <a16:creationId xmlns:a16="http://schemas.microsoft.com/office/drawing/2014/main" id="{36AFAACA-8294-594C-B981-82503463E09B}"/>
                </a:ext>
              </a:extLst>
            </p:cNvPr>
            <p:cNvPicPr>
              <a:picLocks noChangeAspect="1"/>
            </p:cNvPicPr>
            <p:nvPr/>
          </p:nvPicPr>
          <p:blipFill>
            <a:blip r:embed="rId6"/>
            <a:stretch>
              <a:fillRect/>
            </a:stretch>
          </p:blipFill>
          <p:spPr>
            <a:xfrm>
              <a:off x="7230257" y="2719389"/>
              <a:ext cx="850900" cy="673629"/>
            </a:xfrm>
            <a:prstGeom prst="rect">
              <a:avLst/>
            </a:prstGeom>
          </p:spPr>
        </p:pic>
        <p:pic>
          <p:nvPicPr>
            <p:cNvPr id="17" name="Picture 16">
              <a:extLst>
                <a:ext uri="{FF2B5EF4-FFF2-40B4-BE49-F238E27FC236}">
                  <a16:creationId xmlns:a16="http://schemas.microsoft.com/office/drawing/2014/main" id="{79AD72DD-23A6-1E4E-9DFE-11BE762B5C9E}"/>
                </a:ext>
              </a:extLst>
            </p:cNvPr>
            <p:cNvPicPr>
              <a:picLocks noChangeAspect="1"/>
            </p:cNvPicPr>
            <p:nvPr/>
          </p:nvPicPr>
          <p:blipFill>
            <a:blip r:embed="rId7"/>
            <a:stretch>
              <a:fillRect/>
            </a:stretch>
          </p:blipFill>
          <p:spPr>
            <a:xfrm>
              <a:off x="2093786" y="2812332"/>
              <a:ext cx="1078026" cy="510644"/>
            </a:xfrm>
            <a:prstGeom prst="rect">
              <a:avLst/>
            </a:prstGeom>
          </p:spPr>
        </p:pic>
      </p:grpSp>
      <p:pic>
        <p:nvPicPr>
          <p:cNvPr id="16" name="Picture 15">
            <a:extLst>
              <a:ext uri="{FF2B5EF4-FFF2-40B4-BE49-F238E27FC236}">
                <a16:creationId xmlns:a16="http://schemas.microsoft.com/office/drawing/2014/main" id="{220E0A91-D24D-3B43-A43D-B3E11B1C58E2}"/>
              </a:ext>
            </a:extLst>
          </p:cNvPr>
          <p:cNvPicPr>
            <a:picLocks noChangeAspect="1"/>
          </p:cNvPicPr>
          <p:nvPr/>
        </p:nvPicPr>
        <p:blipFill>
          <a:blip r:embed="rId8"/>
          <a:stretch>
            <a:fillRect/>
          </a:stretch>
        </p:blipFill>
        <p:spPr>
          <a:xfrm>
            <a:off x="3733800" y="5280318"/>
            <a:ext cx="781382" cy="553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Newton-Raphson Formulation</a:t>
            </a:r>
          </a:p>
        </p:txBody>
      </p:sp>
      <p:sp>
        <p:nvSpPr>
          <p:cNvPr id="13315" name="TextBox 4"/>
          <p:cNvSpPr txBox="1">
            <a:spLocks noChangeArrowheads="1"/>
          </p:cNvSpPr>
          <p:nvPr/>
        </p:nvSpPr>
        <p:spPr bwMode="auto">
          <a:xfrm>
            <a:off x="2400300" y="6320135"/>
            <a:ext cx="7391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r>
              <a:rPr lang="en-US" sz="2400" i="1" dirty="0">
                <a:solidFill>
                  <a:srgbClr val="FFFFFF"/>
                </a:solidFill>
                <a:latin typeface="Times New Roman" panose="02020603050405020304" pitchFamily="18" charset="0"/>
                <a:cs typeface="Times New Roman" panose="02020603050405020304" pitchFamily="18" charset="0"/>
              </a:rPr>
              <a:t>Smooth saturated thickness function over the discontinuity.</a:t>
            </a:r>
          </a:p>
        </p:txBody>
      </p:sp>
      <p:grpSp>
        <p:nvGrpSpPr>
          <p:cNvPr id="14" name="Group 13">
            <a:extLst>
              <a:ext uri="{FF2B5EF4-FFF2-40B4-BE49-F238E27FC236}">
                <a16:creationId xmlns:a16="http://schemas.microsoft.com/office/drawing/2014/main" id="{EC761D4D-6BBA-2343-A2E3-3DEFDC54BC1D}"/>
              </a:ext>
            </a:extLst>
          </p:cNvPr>
          <p:cNvGrpSpPr/>
          <p:nvPr/>
        </p:nvGrpSpPr>
        <p:grpSpPr>
          <a:xfrm>
            <a:off x="1657350" y="1143000"/>
            <a:ext cx="8877300" cy="5181600"/>
            <a:chOff x="876300" y="1356936"/>
            <a:chExt cx="7391400" cy="4267200"/>
          </a:xfrm>
        </p:grpSpPr>
        <p:sp>
          <p:nvSpPr>
            <p:cNvPr id="9" name="Rectangle 8"/>
            <p:cNvSpPr/>
            <p:nvPr/>
          </p:nvSpPr>
          <p:spPr bwMode="auto">
            <a:xfrm>
              <a:off x="876300" y="1356936"/>
              <a:ext cx="7391400" cy="426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grpSp>
          <p:nvGrpSpPr>
            <p:cNvPr id="12" name="Group 11"/>
            <p:cNvGrpSpPr/>
            <p:nvPr/>
          </p:nvGrpSpPr>
          <p:grpSpPr>
            <a:xfrm>
              <a:off x="3390900" y="1585536"/>
              <a:ext cx="4762500" cy="3897352"/>
              <a:chOff x="2819400" y="1219200"/>
              <a:chExt cx="4762500" cy="3897352"/>
            </a:xfrm>
          </p:grpSpPr>
          <p:pic>
            <p:nvPicPr>
              <p:cNvPr id="3" name="Picture 2" descr="gwf-fig4-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219200"/>
                <a:ext cx="3962400" cy="3810000"/>
              </a:xfrm>
              <a:prstGeom prst="rect">
                <a:avLst/>
              </a:prstGeom>
              <a:solidFill>
                <a:schemeClr val="bg1"/>
              </a:solidFill>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648200"/>
                <a:ext cx="673100" cy="169452"/>
              </a:xfrm>
              <a:prstGeom prst="rect">
                <a:avLst/>
              </a:prstGeom>
              <a:solidFill>
                <a:schemeClr val="bg1"/>
              </a:solidFill>
            </p:spPr>
          </p:pic>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521" y="4967664"/>
                <a:ext cx="864379" cy="148888"/>
              </a:xfrm>
              <a:prstGeom prst="rect">
                <a:avLst/>
              </a:prstGeom>
              <a:solidFill>
                <a:schemeClr val="bg1"/>
              </a:solidFill>
            </p:spPr>
          </p:pic>
          <p:pic>
            <p:nvPicPr>
              <p:cNvPr id="11" name="Picture 10"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4386" y="4967664"/>
                <a:ext cx="868514" cy="148888"/>
              </a:xfrm>
              <a:prstGeom prst="rect">
                <a:avLst/>
              </a:prstGeom>
              <a:solidFill>
                <a:schemeClr val="bg1"/>
              </a:solidFill>
            </p:spPr>
          </p:pic>
        </p:grpSp>
        <p:pic>
          <p:nvPicPr>
            <p:cNvPr id="6" name="Picture 5">
              <a:extLst>
                <a:ext uri="{FF2B5EF4-FFF2-40B4-BE49-F238E27FC236}">
                  <a16:creationId xmlns:a16="http://schemas.microsoft.com/office/drawing/2014/main" id="{94F7F4D9-43C0-9941-BFBF-349138DB9DC2}"/>
                </a:ext>
              </a:extLst>
            </p:cNvPr>
            <p:cNvPicPr>
              <a:picLocks noChangeAspect="1"/>
            </p:cNvPicPr>
            <p:nvPr/>
          </p:nvPicPr>
          <p:blipFill>
            <a:blip r:embed="rId6"/>
            <a:stretch>
              <a:fillRect/>
            </a:stretch>
          </p:blipFill>
          <p:spPr>
            <a:xfrm>
              <a:off x="1295400" y="1484419"/>
              <a:ext cx="2654300" cy="379186"/>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Newton-Raphson Formulation</a:t>
            </a:r>
          </a:p>
        </p:txBody>
      </p:sp>
      <p:sp>
        <p:nvSpPr>
          <p:cNvPr id="7" name="TextBox 3">
            <a:extLst>
              <a:ext uri="{FF2B5EF4-FFF2-40B4-BE49-F238E27FC236}">
                <a16:creationId xmlns:a16="http://schemas.microsoft.com/office/drawing/2014/main" id="{7A32D6E9-CBAB-064F-A029-7714C9118BA0}"/>
              </a:ext>
            </a:extLst>
          </p:cNvPr>
          <p:cNvSpPr txBox="1">
            <a:spLocks noChangeArrowheads="1"/>
          </p:cNvSpPr>
          <p:nvPr/>
        </p:nvSpPr>
        <p:spPr bwMode="auto">
          <a:xfrm>
            <a:off x="838200" y="1295401"/>
            <a:ext cx="10515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algn="ctr"/>
            <a:r>
              <a:rPr lang="en-US" sz="2400" dirty="0">
                <a:solidFill>
                  <a:srgbClr val="FFFFFF"/>
                </a:solidFill>
                <a:latin typeface="Times New Roman" panose="02020603050405020304" pitchFamily="18" charset="0"/>
                <a:cs typeface="Times New Roman" panose="02020603050405020304" pitchFamily="18" charset="0"/>
                <a:sym typeface="Allerta" charset="0"/>
              </a:rPr>
              <a:t>Since cells remain active, simulated heads can be less than the cell bottom.</a:t>
            </a:r>
            <a:endParaRPr lang="en-US" sz="2400" dirty="0">
              <a:solidFill>
                <a:srgbClr val="FFFFFF"/>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D04EBC2D-BA7E-8E46-9601-B2AB2AFBDE91}"/>
              </a:ext>
            </a:extLst>
          </p:cNvPr>
          <p:cNvGrpSpPr/>
          <p:nvPr/>
        </p:nvGrpSpPr>
        <p:grpSpPr>
          <a:xfrm>
            <a:off x="1676400" y="2209800"/>
            <a:ext cx="8839200" cy="4114800"/>
            <a:chOff x="-228600" y="2057400"/>
            <a:chExt cx="8839200" cy="4114800"/>
          </a:xfrm>
        </p:grpSpPr>
        <p:pic>
          <p:nvPicPr>
            <p:cNvPr id="8" name="Picture 7">
              <a:extLst>
                <a:ext uri="{FF2B5EF4-FFF2-40B4-BE49-F238E27FC236}">
                  <a16:creationId xmlns:a16="http://schemas.microsoft.com/office/drawing/2014/main" id="{54A9E2B0-0209-BA4C-8485-7E0CF80F03BC}"/>
                </a:ext>
              </a:extLst>
            </p:cNvPr>
            <p:cNvPicPr>
              <a:picLocks noChangeAspect="1"/>
            </p:cNvPicPr>
            <p:nvPr/>
          </p:nvPicPr>
          <p:blipFill>
            <a:blip r:embed="rId2"/>
            <a:stretch>
              <a:fillRect/>
            </a:stretch>
          </p:blipFill>
          <p:spPr>
            <a:xfrm>
              <a:off x="-228600" y="3098800"/>
              <a:ext cx="3403600" cy="2032000"/>
            </a:xfrm>
            <a:prstGeom prst="rect">
              <a:avLst/>
            </a:prstGeom>
          </p:spPr>
        </p:pic>
        <p:pic>
          <p:nvPicPr>
            <p:cNvPr id="10" name="Picture 9">
              <a:extLst>
                <a:ext uri="{FF2B5EF4-FFF2-40B4-BE49-F238E27FC236}">
                  <a16:creationId xmlns:a16="http://schemas.microsoft.com/office/drawing/2014/main" id="{A46944CB-5C74-E34D-A7AB-387DDCBB5A5C}"/>
                </a:ext>
              </a:extLst>
            </p:cNvPr>
            <p:cNvPicPr>
              <a:picLocks noChangeAspect="1"/>
            </p:cNvPicPr>
            <p:nvPr/>
          </p:nvPicPr>
          <p:blipFill>
            <a:blip r:embed="rId3"/>
            <a:stretch>
              <a:fillRect/>
            </a:stretch>
          </p:blipFill>
          <p:spPr>
            <a:xfrm>
              <a:off x="4495800" y="2057400"/>
              <a:ext cx="4114800" cy="4114800"/>
            </a:xfrm>
            <a:prstGeom prst="rect">
              <a:avLst/>
            </a:prstGeom>
            <a:solidFill>
              <a:schemeClr val="bg1"/>
            </a:solidFill>
          </p:spPr>
        </p:pic>
      </p:grpSp>
    </p:spTree>
    <p:extLst>
      <p:ext uri="{BB962C8B-B14F-4D97-AF65-F5344CB8AC3E}">
        <p14:creationId xmlns:p14="http://schemas.microsoft.com/office/powerpoint/2010/main" val="1443141517"/>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6721</TotalTime>
  <Pages>4</Pages>
  <Words>1009</Words>
  <Application>Microsoft Macintosh PowerPoint</Application>
  <PresentationFormat>Widescreen</PresentationFormat>
  <Paragraphs>158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Courier New</vt:lpstr>
      <vt:lpstr>Times New Roman</vt:lpstr>
      <vt:lpstr>Wingdings</vt:lpstr>
      <vt:lpstr>dark-blue-template</vt:lpstr>
      <vt:lpstr>Newton Raphson Formulation</vt:lpstr>
      <vt:lpstr>Standard Formulation Issues</vt:lpstr>
      <vt:lpstr>Wetting/Drying Nonlinearities</vt:lpstr>
      <vt:lpstr>Newton-Raphson method</vt:lpstr>
      <vt:lpstr>Standard Formulation</vt:lpstr>
      <vt:lpstr>Newton-Raphson Formulation</vt:lpstr>
      <vt:lpstr>Newton-Raphson Formulation</vt:lpstr>
      <vt:lpstr>Newton-Raphson Formulation</vt:lpstr>
      <vt:lpstr>Newton-Raphson Formulation</vt:lpstr>
      <vt:lpstr>Newton-Raphson Formulation</vt:lpstr>
      <vt:lpstr>Newton-Raphson Formulation</vt:lpstr>
      <vt:lpstr>Newton-Raphson Formulation</vt:lpstr>
      <vt:lpstr>Newton-Raphson Formulation</vt:lpstr>
      <vt:lpstr>Iterative Model Solution (IMS) Package</vt:lpstr>
      <vt:lpstr>Iterative Model Solution (IMS8) Package</vt:lpstr>
      <vt:lpstr>Iterative Model Solution (IMS) Package</vt:lpstr>
      <vt:lpstr>Iterative Model Solution (IMS) Input</vt:lpstr>
      <vt:lpstr>Newton-Raphson Formulation</vt:lpstr>
      <vt:lpstr>Newton-Raphson Formulation</vt:lpstr>
      <vt:lpstr>Summary</vt:lpstr>
      <vt:lpstr>Summary – continued </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254</cp:revision>
  <cp:lastPrinted>2014-05-20T14:47:17Z</cp:lastPrinted>
  <dcterms:created xsi:type="dcterms:W3CDTF">2009-08-04T14:01:06Z</dcterms:created>
  <dcterms:modified xsi:type="dcterms:W3CDTF">2023-01-06T15:25:05Z</dcterms:modified>
</cp:coreProperties>
</file>