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439" r:id="rId2"/>
    <p:sldId id="438" r:id="rId3"/>
    <p:sldId id="725" r:id="rId4"/>
    <p:sldId id="755" r:id="rId5"/>
    <p:sldId id="756" r:id="rId6"/>
    <p:sldId id="757" r:id="rId7"/>
    <p:sldId id="728" r:id="rId8"/>
    <p:sldId id="387" r:id="rId9"/>
    <p:sldId id="428" r:id="rId10"/>
    <p:sldId id="395" r:id="rId11"/>
    <p:sldId id="388" r:id="rId12"/>
    <p:sldId id="390" r:id="rId13"/>
    <p:sldId id="391" r:id="rId14"/>
    <p:sldId id="392" r:id="rId15"/>
    <p:sldId id="393" r:id="rId16"/>
    <p:sldId id="394" r:id="rId17"/>
    <p:sldId id="396" r:id="rId18"/>
    <p:sldId id="397" r:id="rId19"/>
    <p:sldId id="400" r:id="rId20"/>
    <p:sldId id="399" r:id="rId21"/>
    <p:sldId id="342" r:id="rId22"/>
    <p:sldId id="346" r:id="rId23"/>
    <p:sldId id="337" r:id="rId24"/>
    <p:sldId id="372" r:id="rId25"/>
    <p:sldId id="338" r:id="rId26"/>
    <p:sldId id="405" r:id="rId27"/>
    <p:sldId id="424" r:id="rId28"/>
    <p:sldId id="434" r:id="rId29"/>
    <p:sldId id="411" r:id="rId30"/>
    <p:sldId id="418" r:id="rId31"/>
    <p:sldId id="417" r:id="rId32"/>
    <p:sldId id="419" r:id="rId33"/>
    <p:sldId id="412" r:id="rId34"/>
    <p:sldId id="404" r:id="rId35"/>
    <p:sldId id="355" r:id="rId36"/>
    <p:sldId id="416" r:id="rId37"/>
    <p:sldId id="414" r:id="rId38"/>
    <p:sldId id="415" r:id="rId39"/>
    <p:sldId id="413" r:id="rId40"/>
    <p:sldId id="432" r:id="rId41"/>
    <p:sldId id="385" r:id="rId42"/>
    <p:sldId id="430" r:id="rId43"/>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orient="horz" pos="768">
          <p15:clr>
            <a:srgbClr val="A4A3A4"/>
          </p15:clr>
        </p15:guide>
        <p15:guide id="3" pos="288">
          <p15:clr>
            <a:srgbClr val="A4A3A4"/>
          </p15:clr>
        </p15:guide>
        <p15:guide id="4" pos="5472">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6A8FE"/>
    <a:srgbClr val="8CA4FD"/>
    <a:srgbClr val="FFAAAA"/>
    <a:srgbClr val="558ED5"/>
    <a:srgbClr val="005296"/>
    <a:srgbClr val="002F57"/>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53C6F-CFBD-5E44-9172-3FF526D67279}" v="2" dt="2023-01-03T21:08:23.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0" autoAdjust="0"/>
    <p:restoredTop sz="88062" autoAdjust="0"/>
  </p:normalViewPr>
  <p:slideViewPr>
    <p:cSldViewPr snapToGrid="0">
      <p:cViewPr varScale="1">
        <p:scale>
          <a:sx n="119" d="100"/>
          <a:sy n="119" d="100"/>
        </p:scale>
        <p:origin x="584" y="192"/>
      </p:cViewPr>
      <p:guideLst>
        <p:guide orient="horz" pos="4032"/>
        <p:guide orient="horz" pos="76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41" d="100"/>
          <a:sy n="141" d="100"/>
        </p:scale>
        <p:origin x="-342" y="-10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evin, Christian D" userId="c6cf8703-3b11-4b45-a4a0-dc93ff22b3b7" providerId="ADAL" clId="{F8F53C6F-CFBD-5E44-9172-3FF526D67279}"/>
    <pc:docChg chg="addSld modSld">
      <pc:chgData name="Langevin, Christian D" userId="c6cf8703-3b11-4b45-a4a0-dc93ff22b3b7" providerId="ADAL" clId="{F8F53C6F-CFBD-5E44-9172-3FF526D67279}" dt="2023-01-03T21:08:54.508" v="2" actId="6549"/>
      <pc:docMkLst>
        <pc:docMk/>
      </pc:docMkLst>
      <pc:sldChg chg="modSp add mod">
        <pc:chgData name="Langevin, Christian D" userId="c6cf8703-3b11-4b45-a4a0-dc93ff22b3b7" providerId="ADAL" clId="{F8F53C6F-CFBD-5E44-9172-3FF526D67279}" dt="2023-01-03T21:08:54.508" v="2" actId="6549"/>
        <pc:sldMkLst>
          <pc:docMk/>
          <pc:sldMk cId="1440360776" sldId="725"/>
        </pc:sldMkLst>
        <pc:spChg chg="mod">
          <ac:chgData name="Langevin, Christian D" userId="c6cf8703-3b11-4b45-a4a0-dc93ff22b3b7" providerId="ADAL" clId="{F8F53C6F-CFBD-5E44-9172-3FF526D67279}" dt="2023-01-03T21:08:54.508" v="2" actId="6549"/>
          <ac:spMkLst>
            <pc:docMk/>
            <pc:sldMk cId="1440360776" sldId="725"/>
            <ac:spMk id="3" creationId="{00000000-0000-0000-0000-000000000000}"/>
          </ac:spMkLst>
        </pc:spChg>
      </pc:sldChg>
      <pc:sldChg chg="add">
        <pc:chgData name="Langevin, Christian D" userId="c6cf8703-3b11-4b45-a4a0-dc93ff22b3b7" providerId="ADAL" clId="{F8F53C6F-CFBD-5E44-9172-3FF526D67279}" dt="2023-01-03T21:08:23.961" v="0"/>
        <pc:sldMkLst>
          <pc:docMk/>
          <pc:sldMk cId="677661074" sldId="728"/>
        </pc:sldMkLst>
      </pc:sldChg>
      <pc:sldChg chg="add">
        <pc:chgData name="Langevin, Christian D" userId="c6cf8703-3b11-4b45-a4a0-dc93ff22b3b7" providerId="ADAL" clId="{F8F53C6F-CFBD-5E44-9172-3FF526D67279}" dt="2023-01-03T21:08:23.961" v="0"/>
        <pc:sldMkLst>
          <pc:docMk/>
          <pc:sldMk cId="1575659918" sldId="755"/>
        </pc:sldMkLst>
      </pc:sldChg>
      <pc:sldChg chg="add">
        <pc:chgData name="Langevin, Christian D" userId="c6cf8703-3b11-4b45-a4a0-dc93ff22b3b7" providerId="ADAL" clId="{F8F53C6F-CFBD-5E44-9172-3FF526D67279}" dt="2023-01-03T21:08:23.961" v="0"/>
        <pc:sldMkLst>
          <pc:docMk/>
          <pc:sldMk cId="3707094124" sldId="756"/>
        </pc:sldMkLst>
      </pc:sldChg>
      <pc:sldChg chg="add">
        <pc:chgData name="Langevin, Christian D" userId="c6cf8703-3b11-4b45-a4a0-dc93ff22b3b7" providerId="ADAL" clId="{F8F53C6F-CFBD-5E44-9172-3FF526D67279}" dt="2023-01-03T21:08:23.961" v="0"/>
        <pc:sldMkLst>
          <pc:docMk/>
          <pc:sldMk cId="2701431657" sldId="7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555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0179"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00457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altLang="en-US"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42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lvl1pPr defTabSz="885825">
              <a:defRPr sz="2400">
                <a:solidFill>
                  <a:schemeClr val="tx1"/>
                </a:solidFill>
                <a:latin typeface="Times New Roman" charset="0"/>
              </a:defRPr>
            </a:lvl1pPr>
            <a:lvl2pPr marL="442913" defTabSz="885825">
              <a:defRPr sz="2400">
                <a:solidFill>
                  <a:schemeClr val="tx1"/>
                </a:solidFill>
                <a:latin typeface="Times New Roman" charset="0"/>
              </a:defRPr>
            </a:lvl2pPr>
            <a:lvl3pPr marL="885825" defTabSz="885825">
              <a:defRPr sz="2400">
                <a:solidFill>
                  <a:schemeClr val="tx1"/>
                </a:solidFill>
                <a:latin typeface="Times New Roman" charset="0"/>
              </a:defRPr>
            </a:lvl3pPr>
            <a:lvl4pPr marL="1327150" defTabSz="885825">
              <a:defRPr sz="2400">
                <a:solidFill>
                  <a:schemeClr val="tx1"/>
                </a:solidFill>
                <a:latin typeface="Times New Roman" charset="0"/>
              </a:defRPr>
            </a:lvl4pPr>
            <a:lvl5pPr marL="1770063" defTabSz="885825">
              <a:defRPr sz="2400">
                <a:solidFill>
                  <a:schemeClr val="tx1"/>
                </a:solidFill>
                <a:latin typeface="Times New Roman" charset="0"/>
              </a:defRPr>
            </a:lvl5pPr>
            <a:lvl6pPr marL="2227263" defTabSz="885825" eaLnBrk="0" fontAlgn="base" hangingPunct="0">
              <a:spcBef>
                <a:spcPct val="0"/>
              </a:spcBef>
              <a:spcAft>
                <a:spcPct val="0"/>
              </a:spcAft>
              <a:defRPr sz="2400">
                <a:solidFill>
                  <a:schemeClr val="tx1"/>
                </a:solidFill>
                <a:latin typeface="Times New Roman" charset="0"/>
              </a:defRPr>
            </a:lvl6pPr>
            <a:lvl7pPr marL="2684463" defTabSz="885825" eaLnBrk="0" fontAlgn="base" hangingPunct="0">
              <a:spcBef>
                <a:spcPct val="0"/>
              </a:spcBef>
              <a:spcAft>
                <a:spcPct val="0"/>
              </a:spcAft>
              <a:defRPr sz="2400">
                <a:solidFill>
                  <a:schemeClr val="tx1"/>
                </a:solidFill>
                <a:latin typeface="Times New Roman" charset="0"/>
              </a:defRPr>
            </a:lvl7pPr>
            <a:lvl8pPr marL="3141663" defTabSz="885825" eaLnBrk="0" fontAlgn="base" hangingPunct="0">
              <a:spcBef>
                <a:spcPct val="0"/>
              </a:spcBef>
              <a:spcAft>
                <a:spcPct val="0"/>
              </a:spcAft>
              <a:defRPr sz="2400">
                <a:solidFill>
                  <a:schemeClr val="tx1"/>
                </a:solidFill>
                <a:latin typeface="Times New Roman" charset="0"/>
              </a:defRPr>
            </a:lvl8pPr>
            <a:lvl9pPr marL="3598863" defTabSz="885825" eaLnBrk="0" fontAlgn="base" hangingPunct="0">
              <a:spcBef>
                <a:spcPct val="0"/>
              </a:spcBef>
              <a:spcAft>
                <a:spcPct val="0"/>
              </a:spcAft>
              <a:defRPr sz="2400">
                <a:solidFill>
                  <a:schemeClr val="tx1"/>
                </a:solidFill>
                <a:latin typeface="Times New Roman" charset="0"/>
              </a:defRPr>
            </a:lvl9pPr>
          </a:lstStyle>
          <a:p>
            <a:pPr>
              <a:defRPr/>
            </a:pPr>
            <a:r>
              <a:rPr lang="en-US" altLang="en-US" sz="1000" b="1">
                <a:solidFill>
                  <a:schemeClr val="bg1"/>
                </a:solidFill>
                <a:latin typeface="Arial" charset="0"/>
              </a:rPr>
              <a:t>U.S. Department of the Interior</a:t>
            </a:r>
          </a:p>
          <a:p>
            <a:pPr>
              <a:defRPr/>
            </a:pPr>
            <a:r>
              <a:rPr lang="en-US" altLang="en-US" sz="1000" b="1">
                <a:solidFill>
                  <a:schemeClr val="bg1"/>
                </a:solidFill>
                <a:latin typeface="Arial" charset="0"/>
              </a:rPr>
              <a:t>U.S. Geological Survey</a:t>
            </a:r>
          </a:p>
        </p:txBody>
      </p:sp>
      <p:pic>
        <p:nvPicPr>
          <p:cNvPr id="5" name="Picture 9" descr="D:\Vugraph Info\Vugraph Templates\Templates-NEW-NMP and Bureau\ident_4_onscreen_png.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Grp="1" noChangeArrowheads="1"/>
          </p:cNvSpPr>
          <p:nvPr>
            <p:ph type="ctrTitle"/>
          </p:nvPr>
        </p:nvSpPr>
        <p:spPr>
          <a:xfrm>
            <a:off x="381000" y="2286000"/>
            <a:ext cx="8305800" cy="1143000"/>
          </a:xfrm>
        </p:spPr>
        <p:txBody>
          <a:bodyPr/>
          <a:lstStyle>
            <a:lvl1pPr>
              <a:defRPr sz="44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4836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431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01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370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6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19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41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627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74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8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1" descr="D:\Vugraph Info\Vugraph Templates\Templates-NEW-NMP and Bureau\ident-small_4_onscreen_png.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mj-cs"/>
        </a:defRPr>
      </a:lvl1pPr>
      <a:lvl2pPr algn="l" rtl="0" eaLnBrk="0" fontAlgn="base" hangingPunct="0">
        <a:spcBef>
          <a:spcPct val="0"/>
        </a:spcBef>
        <a:spcAft>
          <a:spcPct val="0"/>
        </a:spcAft>
        <a:defRPr sz="3600" b="1">
          <a:solidFill>
            <a:srgbClr val="FFFF99"/>
          </a:solidFill>
          <a:latin typeface="Arial" charset="0"/>
        </a:defRPr>
      </a:lvl2pPr>
      <a:lvl3pPr algn="l" rtl="0" eaLnBrk="0" fontAlgn="base" hangingPunct="0">
        <a:spcBef>
          <a:spcPct val="0"/>
        </a:spcBef>
        <a:spcAft>
          <a:spcPct val="0"/>
        </a:spcAft>
        <a:defRPr sz="3600" b="1">
          <a:solidFill>
            <a:srgbClr val="FFFF99"/>
          </a:solidFill>
          <a:latin typeface="Arial" charset="0"/>
        </a:defRPr>
      </a:lvl3pPr>
      <a:lvl4pPr algn="l" rtl="0" eaLnBrk="0" fontAlgn="base" hangingPunct="0">
        <a:spcBef>
          <a:spcPct val="0"/>
        </a:spcBef>
        <a:spcAft>
          <a:spcPct val="0"/>
        </a:spcAft>
        <a:defRPr sz="3600" b="1">
          <a:solidFill>
            <a:srgbClr val="FFFF99"/>
          </a:solidFill>
          <a:latin typeface="Arial" charset="0"/>
        </a:defRPr>
      </a:lvl4pPr>
      <a:lvl5pPr algn="l" rtl="0" eaLnBrk="0" fontAlgn="base" hangingPunct="0">
        <a:spcBef>
          <a:spcPct val="0"/>
        </a:spcBef>
        <a:spcAft>
          <a:spcPct val="0"/>
        </a:spcAft>
        <a:defRPr sz="3600" b="1">
          <a:solidFill>
            <a:srgbClr val="FFFF99"/>
          </a:solidFill>
          <a:latin typeface="Arial" charset="0"/>
        </a:defRPr>
      </a:lvl5pPr>
      <a:lvl6pPr marL="457200" algn="l" rtl="0" eaLnBrk="0" fontAlgn="base" hangingPunct="0">
        <a:spcBef>
          <a:spcPct val="0"/>
        </a:spcBef>
        <a:spcAft>
          <a:spcPct val="0"/>
        </a:spcAft>
        <a:defRPr sz="3600" b="1">
          <a:solidFill>
            <a:srgbClr val="FFFF99"/>
          </a:solidFill>
          <a:latin typeface="Arial" charset="0"/>
        </a:defRPr>
      </a:lvl6pPr>
      <a:lvl7pPr marL="914400" algn="l" rtl="0" eaLnBrk="0" fontAlgn="base" hangingPunct="0">
        <a:spcBef>
          <a:spcPct val="0"/>
        </a:spcBef>
        <a:spcAft>
          <a:spcPct val="0"/>
        </a:spcAft>
        <a:defRPr sz="3600" b="1">
          <a:solidFill>
            <a:srgbClr val="FFFF99"/>
          </a:solidFill>
          <a:latin typeface="Arial" charset="0"/>
        </a:defRPr>
      </a:lvl7pPr>
      <a:lvl8pPr marL="1371600" algn="l" rtl="0" eaLnBrk="0" fontAlgn="base" hangingPunct="0">
        <a:spcBef>
          <a:spcPct val="0"/>
        </a:spcBef>
        <a:spcAft>
          <a:spcPct val="0"/>
        </a:spcAft>
        <a:defRPr sz="3600" b="1">
          <a:solidFill>
            <a:srgbClr val="FFFF99"/>
          </a:solidFill>
          <a:latin typeface="Arial" charset="0"/>
        </a:defRPr>
      </a:lvl8pPr>
      <a:lvl9pPr marL="1828800" algn="l" rtl="0" eaLnBrk="0" fontAlgn="base" hangingPunct="0">
        <a:spcBef>
          <a:spcPct val="0"/>
        </a:spcBef>
        <a:spcAft>
          <a:spcPct val="0"/>
        </a:spcAft>
        <a:defRPr sz="3600" b="1">
          <a:solidFill>
            <a:srgbClr val="FFFF99"/>
          </a:solidFill>
          <a:latin typeface="Arial" charset="0"/>
        </a:defRPr>
      </a:lvl9pPr>
    </p:titleStyle>
    <p:bodyStyle>
      <a:lvl1pPr marL="342900" indent="-342900" algn="l" rtl="0" eaLnBrk="0" fontAlgn="base" hangingPunct="0">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0" fontAlgn="base" hangingPunct="0">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dirty="0">
                <a:cs typeface="+mj-cs"/>
              </a:rPr>
              <a:t>MODFLOW 6—XT3D</a:t>
            </a:r>
          </a:p>
        </p:txBody>
      </p:sp>
      <p:sp>
        <p:nvSpPr>
          <p:cNvPr id="162819" name="Rectangle 3"/>
          <p:cNvSpPr>
            <a:spLocks noGrp="1" noChangeArrowheads="1"/>
          </p:cNvSpPr>
          <p:nvPr>
            <p:ph type="subTitle" idx="1"/>
          </p:nvPr>
        </p:nvSpPr>
        <p:spPr/>
        <p:txBody>
          <a:bodyPr/>
          <a:lstStyle/>
          <a:p>
            <a:pPr>
              <a:defRPr/>
            </a:pPr>
            <a:r>
              <a:rPr lang="en-US" dirty="0">
                <a:cs typeface="+mn-cs"/>
              </a:rPr>
              <a:t>Introduction to Groundwater Modeling using MODFLOW</a:t>
            </a:r>
          </a:p>
          <a:p>
            <a:pPr>
              <a:defRPr/>
            </a:pPr>
            <a:r>
              <a:rPr lang="en-US" dirty="0">
                <a:cs typeface="+mn-cs"/>
              </a:rPr>
              <a:t>January 9-13, 2023</a:t>
            </a:r>
          </a:p>
          <a:p>
            <a:pPr>
              <a:defRPr/>
            </a:pPr>
            <a:r>
              <a:rPr lang="en-US" dirty="0">
                <a:cs typeface="+mn-cs"/>
              </a:rPr>
              <a:t>SDSU, San Diego California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500"/>
              <a:t>Gradient estimation - rectangular grid</a:t>
            </a:r>
          </a:p>
        </p:txBody>
      </p:sp>
      <p:sp>
        <p:nvSpPr>
          <p:cNvPr id="8195"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6"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7"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3089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518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3089275" y="1481138"/>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660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3089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518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4518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5948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8214" name="Straight Arrow Connector 5"/>
          <p:cNvCxnSpPr>
            <a:cxnSpLocks noChangeShapeType="1"/>
          </p:cNvCxnSpPr>
          <p:nvPr/>
        </p:nvCxnSpPr>
        <p:spPr bwMode="auto">
          <a:xfrm flipV="1">
            <a:off x="1970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5"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6"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8217" name="TextBox 34"/>
          <p:cNvSpPr txBox="1">
            <a:spLocks noChangeArrowheads="1"/>
          </p:cNvSpPr>
          <p:nvPr/>
        </p:nvSpPr>
        <p:spPr bwMode="auto">
          <a:xfrm>
            <a:off x="1824038"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500"/>
              <a:t>Gradient estimation - rectangular grid</a:t>
            </a:r>
          </a:p>
        </p:txBody>
      </p:sp>
      <p:sp>
        <p:nvSpPr>
          <p:cNvPr id="9219"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9221"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9222"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3089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518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3089275" y="1481138"/>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660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3089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518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4518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5948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9239" name="Straight Arrow Connector 5"/>
          <p:cNvCxnSpPr>
            <a:cxnSpLocks noChangeShapeType="1"/>
          </p:cNvCxnSpPr>
          <p:nvPr/>
        </p:nvCxnSpPr>
        <p:spPr bwMode="auto">
          <a:xfrm flipV="1">
            <a:off x="1970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1"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9242" name="TextBox 34"/>
          <p:cNvSpPr txBox="1">
            <a:spLocks noChangeArrowheads="1"/>
          </p:cNvSpPr>
          <p:nvPr/>
        </p:nvSpPr>
        <p:spPr bwMode="auto">
          <a:xfrm>
            <a:off x="1824038"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7" name="Oval 36"/>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500"/>
              <a:t>Gradient estimation - rectangular grid</a:t>
            </a:r>
          </a:p>
        </p:txBody>
      </p:sp>
      <p:sp>
        <p:nvSpPr>
          <p:cNvPr id="10243"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0245"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0246"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51" name="Text Box 7"/>
          <p:cNvSpPr txBox="1">
            <a:spLocks noChangeArrowheads="1"/>
          </p:cNvSpPr>
          <p:nvPr/>
        </p:nvSpPr>
        <p:spPr bwMode="auto">
          <a:xfrm>
            <a:off x="4349750" y="3327400"/>
            <a:ext cx="254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24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256"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7"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8"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0259"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4" name="Oval 33"/>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61" name="TextBox 29"/>
          <p:cNvSpPr txBox="1">
            <a:spLocks noChangeArrowheads="1"/>
          </p:cNvSpPr>
          <p:nvPr/>
        </p:nvSpPr>
        <p:spPr bwMode="auto">
          <a:xfrm>
            <a:off x="5932488" y="1397000"/>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3500"/>
              <a:t>Gradient estimation - rectangular grid</a:t>
            </a:r>
          </a:p>
        </p:txBody>
      </p:sp>
      <p:sp>
        <p:nvSpPr>
          <p:cNvPr id="11267" name="Rectangle 3"/>
          <p:cNvSpPr>
            <a:spLocks noChangeArrowheads="1"/>
          </p:cNvSpPr>
          <p:nvPr/>
        </p:nvSpPr>
        <p:spPr bwMode="auto">
          <a:xfrm>
            <a:off x="1076325" y="1217613"/>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1269"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70"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1279"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1"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1282"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1283" name="Left Brace 19"/>
          <p:cNvSpPr>
            <a:spLocks/>
          </p:cNvSpPr>
          <p:nvPr/>
        </p:nvSpPr>
        <p:spPr bwMode="auto">
          <a:xfrm rot="-5400000">
            <a:off x="4381500" y="3117850"/>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5"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6"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Oval 33"/>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88" name="TextBox 29"/>
          <p:cNvSpPr txBox="1">
            <a:spLocks noChangeArrowheads="1"/>
          </p:cNvSpPr>
          <p:nvPr/>
        </p:nvSpPr>
        <p:spPr bwMode="auto">
          <a:xfrm>
            <a:off x="4895850" y="4076700"/>
            <a:ext cx="183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chemeClr val="tx1"/>
                </a:solidFill>
              </a:rPr>
              <a:t>x</a:t>
            </a:r>
            <a:r>
              <a:rPr lang="en-US" altLang="en-US" sz="2000">
                <a:solidFill>
                  <a:schemeClr val="tx1"/>
                </a:solidFill>
              </a:rPr>
              <a:t> component</a:t>
            </a:r>
          </a:p>
        </p:txBody>
      </p:sp>
      <p:pic>
        <p:nvPicPr>
          <p:cNvPr id="11289"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4005263"/>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2292"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2294"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295"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2304"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6"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2307"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2308" name="Left Brace 19"/>
          <p:cNvSpPr>
            <a:spLocks/>
          </p:cNvSpPr>
          <p:nvPr/>
        </p:nvSpPr>
        <p:spPr bwMode="auto">
          <a:xfrm>
            <a:off x="3403600" y="2176463"/>
            <a:ext cx="274638" cy="2759075"/>
          </a:xfrm>
          <a:prstGeom prst="leftBrace">
            <a:avLst>
              <a:gd name="adj1" fmla="val 832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0"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1"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Oval 36"/>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315" name="TextBox 29"/>
          <p:cNvSpPr txBox="1">
            <a:spLocks noChangeArrowheads="1"/>
          </p:cNvSpPr>
          <p:nvPr/>
        </p:nvSpPr>
        <p:spPr bwMode="auto">
          <a:xfrm>
            <a:off x="1697038" y="2784475"/>
            <a:ext cx="183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00B050"/>
                </a:solidFill>
              </a:rPr>
              <a:t>y</a:t>
            </a:r>
            <a:r>
              <a:rPr lang="en-US" altLang="en-US" sz="2000">
                <a:solidFill>
                  <a:srgbClr val="00B050"/>
                </a:solidFill>
              </a:rPr>
              <a:t> component</a:t>
            </a:r>
          </a:p>
        </p:txBody>
      </p:sp>
      <p:pic>
        <p:nvPicPr>
          <p:cNvPr id="123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2781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3316"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3318"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19"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328"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0"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3331"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3332" name="Left Brace 19"/>
          <p:cNvSpPr>
            <a:spLocks/>
          </p:cNvSpPr>
          <p:nvPr/>
        </p:nvSpPr>
        <p:spPr bwMode="auto">
          <a:xfrm>
            <a:off x="3403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4"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5"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38" name="Left Brace 35"/>
          <p:cNvSpPr>
            <a:spLocks/>
          </p:cNvSpPr>
          <p:nvPr/>
        </p:nvSpPr>
        <p:spPr bwMode="auto">
          <a:xfrm>
            <a:off x="3403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9" name="Oval 38"/>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40" name="TextBox 29"/>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average of two estimates</a:t>
            </a:r>
          </a:p>
        </p:txBody>
      </p:sp>
      <p:pic>
        <p:nvPicPr>
          <p:cNvPr id="13341"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0" name="Straight Connector 39"/>
          <p:cNvCxnSpPr/>
          <p:nvPr/>
        </p:nvCxnSpPr>
        <p:spPr>
          <a:xfrm flipH="1" flipV="1">
            <a:off x="5224463"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4340"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4342"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43"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4352"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3"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4"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4355"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4356" name="Left Brace 19"/>
          <p:cNvSpPr>
            <a:spLocks/>
          </p:cNvSpPr>
          <p:nvPr/>
        </p:nvSpPr>
        <p:spPr bwMode="auto">
          <a:xfrm flipH="1">
            <a:off x="5351463"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8"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9"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60" name="Left Brace 35"/>
          <p:cNvSpPr>
            <a:spLocks/>
          </p:cNvSpPr>
          <p:nvPr/>
        </p:nvSpPr>
        <p:spPr bwMode="auto">
          <a:xfrm flipH="1">
            <a:off x="5351463"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2105025"/>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364" name="TextBox 29"/>
          <p:cNvSpPr txBox="1">
            <a:spLocks noChangeArrowheads="1"/>
          </p:cNvSpPr>
          <p:nvPr/>
        </p:nvSpPr>
        <p:spPr bwMode="auto">
          <a:xfrm>
            <a:off x="5661025" y="1714500"/>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558ED5"/>
                </a:solidFill>
              </a:rPr>
              <a:t>y</a:t>
            </a:r>
            <a:r>
              <a:rPr lang="en-US" altLang="en-US" sz="2000">
                <a:solidFill>
                  <a:srgbClr val="558ED5"/>
                </a:solidFill>
              </a:rPr>
              <a:t> component, other side</a:t>
            </a:r>
          </a:p>
        </p:txBody>
      </p:sp>
      <p:pic>
        <p:nvPicPr>
          <p:cNvPr id="1436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366"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536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68"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5377"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9"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5380"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5381" name="Left Brace 19"/>
          <p:cNvSpPr>
            <a:spLocks/>
          </p:cNvSpPr>
          <p:nvPr/>
        </p:nvSpPr>
        <p:spPr bwMode="auto">
          <a:xfrm flipH="1">
            <a:off x="5351463"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3"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4"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5" name="Left Brace 35"/>
          <p:cNvSpPr>
            <a:spLocks/>
          </p:cNvSpPr>
          <p:nvPr/>
        </p:nvSpPr>
        <p:spPr bwMode="auto">
          <a:xfrm flipH="1">
            <a:off x="5351463"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2105025"/>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88" name="Left Brace 30"/>
          <p:cNvSpPr>
            <a:spLocks/>
          </p:cNvSpPr>
          <p:nvPr/>
        </p:nvSpPr>
        <p:spPr bwMode="auto">
          <a:xfrm>
            <a:off x="3403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9" name="Left Brace 33"/>
          <p:cNvSpPr>
            <a:spLocks/>
          </p:cNvSpPr>
          <p:nvPr/>
        </p:nvSpPr>
        <p:spPr bwMode="auto">
          <a:xfrm>
            <a:off x="3403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93" name="TextBox 36"/>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a:t>
            </a:r>
            <a:endParaRPr lang="en-US" altLang="en-US" sz="2000">
              <a:solidFill>
                <a:srgbClr val="558ED5"/>
              </a:solidFill>
            </a:endParaRPr>
          </a:p>
          <a:p>
            <a:pPr>
              <a:spcBef>
                <a:spcPct val="0"/>
              </a:spcBef>
              <a:buClrTx/>
              <a:buSzTx/>
              <a:buFontTx/>
              <a:buNone/>
            </a:pPr>
            <a:r>
              <a:rPr lang="en-US" altLang="en-US" sz="2000">
                <a:solidFill>
                  <a:srgbClr val="558ED5"/>
                </a:solidFill>
              </a:rPr>
              <a:t>estimates</a:t>
            </a:r>
          </a:p>
        </p:txBody>
      </p:sp>
      <p:pic>
        <p:nvPicPr>
          <p:cNvPr id="1539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6389"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6391"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392"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6397"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8"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9"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6400"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6401"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3"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4"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5"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08"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9"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13" name="TextBox 32"/>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weight </a:t>
            </a:r>
            <a:r>
              <a:rPr lang="en-US" altLang="en-US" sz="2000">
                <a:solidFill>
                  <a:srgbClr val="558ED5"/>
                </a:solidFill>
              </a:rPr>
              <a:t>by</a:t>
            </a:r>
          </a:p>
          <a:p>
            <a:pPr>
              <a:spcBef>
                <a:spcPct val="0"/>
              </a:spcBef>
              <a:buClrTx/>
              <a:buSzTx/>
              <a:buFontTx/>
              <a:buNone/>
            </a:pPr>
            <a:r>
              <a:rPr lang="en-US" altLang="en-US" sz="2000">
                <a:solidFill>
                  <a:srgbClr val="558ED5"/>
                </a:solidFill>
              </a:rPr>
              <a:t>distance</a:t>
            </a:r>
          </a:p>
        </p:txBody>
      </p:sp>
      <p:pic>
        <p:nvPicPr>
          <p:cNvPr id="1641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5" name="Straight Connector 44"/>
          <p:cNvCxnSpPr/>
          <p:nvPr/>
        </p:nvCxnSpPr>
        <p:spPr>
          <a:xfrm>
            <a:off x="5232400" y="3557588"/>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368550" y="3568700"/>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741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7417"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18"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476625"/>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423"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5"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7426"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7427"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9"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0"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1"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4"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5"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9" name="TextBox 40"/>
          <p:cNvSpPr txBox="1">
            <a:spLocks noChangeArrowheads="1"/>
          </p:cNvSpPr>
          <p:nvPr/>
        </p:nvSpPr>
        <p:spPr bwMode="auto">
          <a:xfrm>
            <a:off x="2063750" y="3206750"/>
            <a:ext cx="611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0" name="TextBox 48"/>
          <p:cNvSpPr txBox="1">
            <a:spLocks noChangeArrowheads="1"/>
          </p:cNvSpPr>
          <p:nvPr/>
        </p:nvSpPr>
        <p:spPr bwMode="auto">
          <a:xfrm>
            <a:off x="6351588" y="3179763"/>
            <a:ext cx="611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1" name="TextBox 36"/>
          <p:cNvSpPr txBox="1">
            <a:spLocks noChangeArrowheads="1"/>
          </p:cNvSpPr>
          <p:nvPr/>
        </p:nvSpPr>
        <p:spPr bwMode="auto">
          <a:xfrm>
            <a:off x="6164263" y="2678113"/>
            <a:ext cx="15319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FF0000"/>
                </a:solidFill>
              </a:rPr>
              <a:t>weight by</a:t>
            </a:r>
          </a:p>
          <a:p>
            <a:pPr>
              <a:spcBef>
                <a:spcPct val="0"/>
              </a:spcBef>
              <a:buClrTx/>
              <a:buSzTx/>
              <a:buFontTx/>
              <a:buNone/>
            </a:pPr>
            <a:r>
              <a:rPr lang="en-US" altLang="en-US" sz="2000">
                <a:solidFill>
                  <a:srgbClr val="FF0000"/>
                </a:solidFill>
              </a:rPr>
              <a:t>orientation</a:t>
            </a:r>
          </a:p>
        </p:txBody>
      </p:sp>
      <p:pic>
        <p:nvPicPr>
          <p:cNvPr id="174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Challenge</a:t>
            </a:r>
          </a:p>
        </p:txBody>
      </p:sp>
      <p:sp>
        <p:nvSpPr>
          <p:cNvPr id="4099" name="Rectangle 3"/>
          <p:cNvSpPr>
            <a:spLocks noGrp="1" noChangeArrowheads="1"/>
          </p:cNvSpPr>
          <p:nvPr>
            <p:ph type="body" idx="1"/>
          </p:nvPr>
        </p:nvSpPr>
        <p:spPr/>
        <p:txBody>
          <a:bodyPr/>
          <a:lstStyle/>
          <a:p>
            <a:pPr>
              <a:spcBef>
                <a:spcPts val="1800"/>
              </a:spcBef>
              <a:defRPr/>
            </a:pPr>
            <a:r>
              <a:rPr lang="en-US" altLang="en-US" dirty="0"/>
              <a:t>Allow MODFLOW 6 to simulate groundwater flow with </a:t>
            </a:r>
            <a:r>
              <a:rPr lang="en-US" altLang="en-US" dirty="0">
                <a:solidFill>
                  <a:schemeClr val="accent5">
                    <a:lumMod val="90000"/>
                  </a:schemeClr>
                </a:solidFill>
              </a:rPr>
              <a:t>fully 3D anisotropy</a:t>
            </a:r>
            <a:endParaRPr lang="en-US" altLang="en-US" dirty="0"/>
          </a:p>
          <a:p>
            <a:pPr>
              <a:spcBef>
                <a:spcPts val="1800"/>
              </a:spcBef>
              <a:defRPr/>
            </a:pPr>
            <a:r>
              <a:rPr lang="en-US" altLang="en-US" dirty="0">
                <a:solidFill>
                  <a:schemeClr val="accent5">
                    <a:lumMod val="90000"/>
                  </a:schemeClr>
                </a:solidFill>
              </a:rPr>
              <a:t>Unstructured</a:t>
            </a:r>
            <a:r>
              <a:rPr lang="en-US" altLang="en-US" dirty="0"/>
              <a:t>, cell-centered, finite-volume grids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8437"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8439"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40"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8445"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7"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8448"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8449"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1"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2"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3"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56"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7"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60" name="Left Brace 48"/>
          <p:cNvSpPr>
            <a:spLocks/>
          </p:cNvSpPr>
          <p:nvPr/>
        </p:nvSpPr>
        <p:spPr bwMode="auto">
          <a:xfrm rot="-5400000">
            <a:off x="4381500" y="3117850"/>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8462"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4005263"/>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3"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4"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5"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6"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solidFill>
                  <a:schemeClr val="accent5">
                    <a:lumMod val="90000"/>
                  </a:schemeClr>
                </a:solidFill>
              </a:rPr>
              <a:t>Use weighted averaging to incorporate gradient information from neighboring connections</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solidFill>
                  <a:schemeClr val="accent5">
                    <a:lumMod val="90000"/>
                  </a:schemeClr>
                </a:solidFill>
              </a:rPr>
              <a:t>Weight depends on distance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Main ideas</a:t>
            </a:r>
          </a:p>
        </p:txBody>
      </p:sp>
      <p:sp>
        <p:nvSpPr>
          <p:cNvPr id="12291"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solidFill>
                  <a:schemeClr val="accent5">
                    <a:lumMod val="90000"/>
                  </a:schemeClr>
                </a:solidFill>
              </a:rPr>
              <a:t>Weight depends on orientation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t>Weight depends on orientation</a:t>
            </a:r>
          </a:p>
          <a:p>
            <a:pPr>
              <a:defRPr/>
            </a:pPr>
            <a:r>
              <a:rPr lang="en-US" altLang="en-US" dirty="0">
                <a:solidFill>
                  <a:schemeClr val="accent5">
                    <a:lumMod val="90000"/>
                  </a:schemeClr>
                </a:solidFill>
              </a:rPr>
              <a:t>Combine estimates from both sides of the interface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3571875"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2082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1452563"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2308225"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3794125"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5059363"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5915025"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5284788"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3" name="Rectangle 2"/>
          <p:cNvSpPr>
            <a:spLocks noGrp="1" noChangeArrowheads="1"/>
          </p:cNvSpPr>
          <p:nvPr>
            <p:ph type="title"/>
          </p:nvPr>
        </p:nvSpPr>
        <p:spPr/>
        <p:txBody>
          <a:bodyPr/>
          <a:lstStyle/>
          <a:p>
            <a:r>
              <a:rPr lang="en-US" altLang="en-US"/>
              <a:t>XT3D – regular and irregular grids</a:t>
            </a:r>
          </a:p>
        </p:txBody>
      </p:sp>
      <p:grpSp>
        <p:nvGrpSpPr>
          <p:cNvPr id="23564" name="Group 6"/>
          <p:cNvGrpSpPr>
            <a:grpSpLocks/>
          </p:cNvGrpSpPr>
          <p:nvPr/>
        </p:nvGrpSpPr>
        <p:grpSpPr bwMode="auto">
          <a:xfrm>
            <a:off x="2940050" y="2779713"/>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7"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3568"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79"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83"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84"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96" name="TextBox 29"/>
          <p:cNvSpPr txBox="1">
            <a:spLocks noChangeArrowheads="1"/>
          </p:cNvSpPr>
          <p:nvPr/>
        </p:nvSpPr>
        <p:spPr bwMode="auto">
          <a:xfrm>
            <a:off x="6116638" y="1230313"/>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3"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07"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8"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20" name="Left Brace 48"/>
          <p:cNvSpPr>
            <a:spLocks/>
          </p:cNvSpPr>
          <p:nvPr/>
        </p:nvSpPr>
        <p:spPr bwMode="auto">
          <a:xfrm rot="-5613970">
            <a:off x="4400550" y="3071813"/>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5621"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3971925"/>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22" name="TextBox 29"/>
          <p:cNvSpPr txBox="1">
            <a:spLocks noChangeArrowheads="1"/>
          </p:cNvSpPr>
          <p:nvPr/>
        </p:nvSpPr>
        <p:spPr bwMode="auto">
          <a:xfrm>
            <a:off x="1323975" y="3914775"/>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27"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52850" y="3571875"/>
            <a:ext cx="836613"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631"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32"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6643" name="Left Brace 48"/>
          <p:cNvSpPr>
            <a:spLocks/>
          </p:cNvSpPr>
          <p:nvPr/>
        </p:nvSpPr>
        <p:spPr bwMode="auto">
          <a:xfrm rot="-5613970">
            <a:off x="4031456" y="3463132"/>
            <a:ext cx="276225" cy="719138"/>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44" name="TextBox 29"/>
          <p:cNvSpPr txBox="1">
            <a:spLocks noChangeArrowheads="1"/>
          </p:cNvSpPr>
          <p:nvPr/>
        </p:nvSpPr>
        <p:spPr bwMode="auto">
          <a:xfrm>
            <a:off x="1323975" y="3914775"/>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pic>
        <p:nvPicPr>
          <p:cNvPr id="26645"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9388" y="3981450"/>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35" name="Straight Connector 34"/>
          <p:cNvCxnSpPr/>
          <p:nvPr/>
        </p:nvCxnSpPr>
        <p:spPr>
          <a:xfrm flipV="1">
            <a:off x="4440238" y="3530600"/>
            <a:ext cx="838200"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6647" name="Left Brace 48"/>
          <p:cNvSpPr>
            <a:spLocks/>
          </p:cNvSpPr>
          <p:nvPr/>
        </p:nvSpPr>
        <p:spPr bwMode="auto">
          <a:xfrm rot="-5613970">
            <a:off x="4766469" y="3412332"/>
            <a:ext cx="276225" cy="719137"/>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6648"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930650"/>
            <a:ext cx="3794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6650" name="Straight Connector 13"/>
          <p:cNvCxnSpPr>
            <a:cxnSpLocks noChangeShapeType="1"/>
          </p:cNvCxnSpPr>
          <p:nvPr/>
        </p:nvCxnSpPr>
        <p:spPr bwMode="auto">
          <a:xfrm flipH="1">
            <a:off x="4546600" y="3028950"/>
            <a:ext cx="177800" cy="4381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1" name="TextBox 29"/>
          <p:cNvSpPr txBox="1">
            <a:spLocks noChangeArrowheads="1"/>
          </p:cNvSpPr>
          <p:nvPr/>
        </p:nvSpPr>
        <p:spPr bwMode="auto">
          <a:xfrm>
            <a:off x="4518025" y="2759075"/>
            <a:ext cx="1681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400">
                <a:solidFill>
                  <a:schemeClr val="tx1"/>
                </a:solidFill>
              </a:rPr>
              <a:t>“unknown” head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7656"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60"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7661"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71"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7674"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7675"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5700"/>
            <a:ext cx="8226425" cy="738664"/>
          </a:xfrm>
        </p:spPr>
        <p:txBody>
          <a:bodyPr/>
          <a:lstStyle/>
          <a:p>
            <a:r>
              <a:rPr lang="en-US" dirty="0"/>
              <a:t>Representation of Anisotropy</a:t>
            </a:r>
          </a:p>
        </p:txBody>
      </p:sp>
      <p:sp>
        <p:nvSpPr>
          <p:cNvPr id="3" name="Content Placeholder 2"/>
          <p:cNvSpPr>
            <a:spLocks noGrp="1"/>
          </p:cNvSpPr>
          <p:nvPr>
            <p:ph idx="1"/>
          </p:nvPr>
        </p:nvSpPr>
        <p:spPr>
          <a:xfrm>
            <a:off x="457200" y="1677988"/>
            <a:ext cx="8229600" cy="4337084"/>
          </a:xfrm>
        </p:spPr>
        <p:txBody>
          <a:bodyPr/>
          <a:lstStyle/>
          <a:p>
            <a:r>
              <a:rPr lang="en-US" dirty="0"/>
              <a:t>Representation of full 3D anisotropy may be required for some problems (fractured aquifers, structurally deformed aquifers)</a:t>
            </a:r>
          </a:p>
          <a:p>
            <a:endParaRPr lang="en-US" dirty="0"/>
          </a:p>
          <a:p>
            <a:endParaRPr lang="en-US" dirty="0"/>
          </a:p>
          <a:p>
            <a:endParaRPr lang="en-US" dirty="0"/>
          </a:p>
          <a:p>
            <a:endParaRPr lang="en-US" dirty="0"/>
          </a:p>
          <a:p>
            <a:r>
              <a:rPr lang="en-US" dirty="0"/>
              <a:t>Some capabilities available but needed generalized CVFD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796795" y="3290696"/>
            <a:ext cx="2407901" cy="1805925"/>
          </a:xfrm>
          <a:prstGeom prst="rect">
            <a:avLst/>
          </a:prstGeom>
        </p:spPr>
      </p:pic>
      <p:pic>
        <p:nvPicPr>
          <p:cNvPr id="6" name="Picture 5"/>
          <p:cNvPicPr>
            <a:picLocks noChangeAspect="1"/>
          </p:cNvPicPr>
          <p:nvPr/>
        </p:nvPicPr>
        <p:blipFill>
          <a:blip r:embed="rId4"/>
          <a:stretch>
            <a:fillRect/>
          </a:stretch>
        </p:blipFill>
        <p:spPr>
          <a:xfrm>
            <a:off x="4859956" y="3348940"/>
            <a:ext cx="2711116" cy="1446797"/>
          </a:xfrm>
          <a:prstGeom prst="rect">
            <a:avLst/>
          </a:prstGeom>
        </p:spPr>
      </p:pic>
    </p:spTree>
    <p:extLst>
      <p:ext uri="{BB962C8B-B14F-4D97-AF65-F5344CB8AC3E}">
        <p14:creationId xmlns:p14="http://schemas.microsoft.com/office/powerpoint/2010/main" val="1440360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8680"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84"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8685"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95"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1"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8699"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700"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5" name="Straight Connector 34"/>
          <p:cNvCxnSpPr>
            <a:stCxn id="61" idx="5"/>
          </p:cNvCxnSpPr>
          <p:nvPr/>
        </p:nvCxnSpPr>
        <p:spPr>
          <a:xfrm flipH="1" flipV="1">
            <a:off x="4113213" y="2957513"/>
            <a:ext cx="476250" cy="692150"/>
          </a:xfrm>
          <a:prstGeom prst="line">
            <a:avLst/>
          </a:prstGeom>
          <a:ln w="666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9705"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09"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9710"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20"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1639888" y="4959350"/>
            <a:ext cx="37052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p:txBody>
      </p:sp>
      <p:pic>
        <p:nvPicPr>
          <p:cNvPr id="29723"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24"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3"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4" name="Oval 33"/>
          <p:cNvSpPr/>
          <p:nvPr/>
        </p:nvSpPr>
        <p:spPr>
          <a:xfrm>
            <a:off x="4054475" y="2895600"/>
            <a:ext cx="130175" cy="1317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30728"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32"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0733"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43"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1639888" y="4959350"/>
            <a:ext cx="370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a:p>
            <a:pPr marL="285750" indent="-285750">
              <a:spcBef>
                <a:spcPct val="0"/>
              </a:spcBef>
              <a:buClrTx/>
              <a:buSzTx/>
              <a:defRPr/>
            </a:pPr>
            <a:r>
              <a:rPr lang="en-US" altLang="en-US" sz="1500" dirty="0">
                <a:solidFill>
                  <a:srgbClr val="FF0000"/>
                </a:solidFill>
                <a:sym typeface="Symbol"/>
              </a:rPr>
              <a:t>orientation: more  = more weight</a:t>
            </a:r>
          </a:p>
        </p:txBody>
      </p:sp>
      <p:sp>
        <p:nvSpPr>
          <p:cNvPr id="30746" name="TextBox 40"/>
          <p:cNvSpPr txBox="1">
            <a:spLocks noChangeArrowheads="1"/>
          </p:cNvSpPr>
          <p:nvPr/>
        </p:nvSpPr>
        <p:spPr bwMode="auto">
          <a:xfrm>
            <a:off x="1979613" y="3381375"/>
            <a:ext cx="611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pic>
        <p:nvPicPr>
          <p:cNvPr id="30747"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0748"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256213" y="2133600"/>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4424363"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619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256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238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31753" name="Rectangle 2"/>
          <p:cNvSpPr>
            <a:spLocks noGrp="1" noChangeArrowheads="1"/>
          </p:cNvSpPr>
          <p:nvPr>
            <p:ph type="title"/>
          </p:nvPr>
        </p:nvSpPr>
        <p:spPr/>
        <p:txBody>
          <a:bodyPr/>
          <a:lstStyle/>
          <a:p>
            <a:r>
              <a:rPr lang="en-US" altLang="en-US"/>
              <a:t>XT3D – regular and irregular grids</a:t>
            </a:r>
          </a:p>
        </p:txBody>
      </p: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56"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57"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67" name="Left Brace 48"/>
          <p:cNvSpPr>
            <a:spLocks/>
          </p:cNvSpPr>
          <p:nvPr/>
        </p:nvSpPr>
        <p:spPr bwMode="auto">
          <a:xfrm rot="8832258">
            <a:off x="4887913" y="2047875"/>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68" name="TextBox 29"/>
          <p:cNvSpPr txBox="1">
            <a:spLocks noChangeArrowheads="1"/>
          </p:cNvSpPr>
          <p:nvPr/>
        </p:nvSpPr>
        <p:spPr bwMode="auto">
          <a:xfrm>
            <a:off x="5319713" y="4891088"/>
            <a:ext cx="26511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558ED5"/>
                </a:solidFill>
              </a:rPr>
              <a:t>component </a:t>
            </a:r>
            <a:r>
              <a:rPr lang="en-US" altLang="en-US" sz="2000">
                <a:solidFill>
                  <a:srgbClr val="558ED5"/>
                </a:solidFill>
                <a:sym typeface="Symbol" pitchFamily="18" charset="2"/>
              </a:rPr>
              <a:t> to </a:t>
            </a:r>
            <a:r>
              <a:rPr lang="en-US" altLang="en-US" sz="2000">
                <a:solidFill>
                  <a:srgbClr val="558ED5"/>
                </a:solidFill>
              </a:rPr>
              <a:t>primary connection, other side</a:t>
            </a:r>
          </a:p>
        </p:txBody>
      </p:sp>
      <p:sp>
        <p:nvSpPr>
          <p:cNvPr id="28" name="Pie 27"/>
          <p:cNvSpPr/>
          <p:nvPr/>
        </p:nvSpPr>
        <p:spPr>
          <a:xfrm rot="10296012">
            <a:off x="4375150"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4551363" y="4764088"/>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31771"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675" y="2176463"/>
            <a:ext cx="376238" cy="60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3571875"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2082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1452563"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2308225"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3794125"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5059363"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5915025"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5284788"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79" name="Rectangle 2"/>
          <p:cNvSpPr>
            <a:spLocks noGrp="1" noChangeArrowheads="1"/>
          </p:cNvSpPr>
          <p:nvPr>
            <p:ph type="title"/>
          </p:nvPr>
        </p:nvSpPr>
        <p:spPr/>
        <p:txBody>
          <a:bodyPr/>
          <a:lstStyle/>
          <a:p>
            <a:r>
              <a:rPr lang="en-US" altLang="en-US"/>
              <a:t>XT3D – regular and irregular grids</a:t>
            </a:r>
          </a:p>
        </p:txBody>
      </p:sp>
      <p:grpSp>
        <p:nvGrpSpPr>
          <p:cNvPr id="32780" name="Group 6"/>
          <p:cNvGrpSpPr>
            <a:grpSpLocks/>
          </p:cNvGrpSpPr>
          <p:nvPr/>
        </p:nvGrpSpPr>
        <p:grpSpPr bwMode="auto">
          <a:xfrm>
            <a:off x="2940050" y="2779713"/>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5256213" y="2133600"/>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424363"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19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5256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238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33625" y="3624263"/>
            <a:ext cx="1436688" cy="119062"/>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93"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2794"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2" name="Oval 51"/>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806" name="TextBox 36"/>
          <p:cNvSpPr txBox="1">
            <a:spLocks noChangeArrowheads="1"/>
          </p:cNvSpPr>
          <p:nvPr/>
        </p:nvSpPr>
        <p:spPr bwMode="auto">
          <a:xfrm>
            <a:off x="1089025" y="1246188"/>
            <a:ext cx="2468563" cy="615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 </a:t>
            </a:r>
            <a:r>
              <a:rPr lang="en-US" altLang="en-US" sz="2000">
                <a:solidFill>
                  <a:srgbClr val="558ED5"/>
                </a:solidFill>
              </a:rPr>
              <a:t>estimates</a:t>
            </a:r>
          </a:p>
          <a:p>
            <a:pPr>
              <a:spcBef>
                <a:spcPct val="0"/>
              </a:spcBef>
              <a:buClrTx/>
              <a:buSzTx/>
              <a:buFontTx/>
              <a:buNone/>
            </a:pPr>
            <a:r>
              <a:rPr lang="en-US" altLang="en-US" sz="1400">
                <a:solidFill>
                  <a:schemeClr val="tx1"/>
                </a:solidFill>
              </a:rPr>
              <a:t>(continuity of normal flux)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4819"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4821" name="Oval 1"/>
          <p:cNvSpPr>
            <a:spLocks noChangeArrowheads="1"/>
          </p:cNvSpPr>
          <p:nvPr/>
        </p:nvSpPr>
        <p:spPr bwMode="auto">
          <a:xfrm>
            <a:off x="1616075" y="3051175"/>
            <a:ext cx="1976438"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48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43"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5845" name="Oval 1"/>
          <p:cNvSpPr>
            <a:spLocks noChangeArrowheads="1"/>
          </p:cNvSpPr>
          <p:nvPr/>
        </p:nvSpPr>
        <p:spPr bwMode="auto">
          <a:xfrm>
            <a:off x="4094163" y="3051175"/>
            <a:ext cx="1873250"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58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6867"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6869" name="Oval 1"/>
          <p:cNvSpPr>
            <a:spLocks noChangeArrowheads="1"/>
          </p:cNvSpPr>
          <p:nvPr/>
        </p:nvSpPr>
        <p:spPr bwMode="auto">
          <a:xfrm>
            <a:off x="6484938" y="3051175"/>
            <a:ext cx="1928812"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a:p>
            <a:pPr>
              <a:defRPr/>
            </a:pPr>
            <a:r>
              <a:rPr lang="en-US" dirty="0">
                <a:solidFill>
                  <a:schemeClr val="accent5">
                    <a:lumMod val="90000"/>
                  </a:schemeClr>
                </a:solidFill>
              </a:rPr>
              <a:t>Larger stencil</a:t>
            </a:r>
            <a:r>
              <a:rPr lang="en-US" dirty="0"/>
              <a:t> than in standard conductance-based MODFLOW formulation</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Hydraulic Conductivity Ellipsoid</a:t>
            </a:r>
          </a:p>
        </p:txBody>
      </p:sp>
      <p:sp>
        <p:nvSpPr>
          <p:cNvPr id="3" name="Content Placeholder 2"/>
          <p:cNvSpPr>
            <a:spLocks noGrp="1"/>
          </p:cNvSpPr>
          <p:nvPr>
            <p:ph idx="1"/>
          </p:nvPr>
        </p:nvSpPr>
        <p:spPr/>
        <p:txBody>
          <a:bodyPr/>
          <a:lstStyle/>
          <a:p>
            <a:r>
              <a:rPr lang="en-US" dirty="0"/>
              <a:t>Defined by three user-provided values on a cell by cell basis</a:t>
            </a:r>
          </a:p>
          <a:p>
            <a:r>
              <a:rPr lang="en-US" dirty="0"/>
              <a:t>For </a:t>
            </a:r>
            <a:r>
              <a:rPr lang="en-US" dirty="0" err="1"/>
              <a:t>unrotated</a:t>
            </a:r>
            <a:r>
              <a:rPr lang="en-US" dirty="0"/>
              <a:t> case, </a:t>
            </a:r>
          </a:p>
          <a:p>
            <a:pPr lvl="1"/>
            <a:r>
              <a:rPr lang="en-US" dirty="0"/>
              <a:t>K11 = </a:t>
            </a:r>
            <a:r>
              <a:rPr lang="en-US" dirty="0" err="1"/>
              <a:t>Kx</a:t>
            </a:r>
            <a:endParaRPr lang="en-US" dirty="0"/>
          </a:p>
          <a:p>
            <a:pPr lvl="1"/>
            <a:r>
              <a:rPr lang="en-US" dirty="0"/>
              <a:t>K22 = </a:t>
            </a:r>
            <a:r>
              <a:rPr lang="en-US" dirty="0" err="1"/>
              <a:t>Ky</a:t>
            </a:r>
            <a:endParaRPr lang="en-US" dirty="0"/>
          </a:p>
          <a:p>
            <a:pPr lvl="1"/>
            <a:r>
              <a:rPr lang="en-US" dirty="0"/>
              <a:t>K33 = </a:t>
            </a:r>
            <a:r>
              <a:rPr lang="en-US" dirty="0" err="1"/>
              <a:t>Kz</a:t>
            </a:r>
            <a:endParaRPr lang="en-US" dirty="0"/>
          </a:p>
        </p:txBody>
      </p:sp>
      <p:pic>
        <p:nvPicPr>
          <p:cNvPr id="4" name="Picture 3" descr="ellipsoid.png"/>
          <p:cNvPicPr>
            <a:picLocks noChangeAspect="1"/>
          </p:cNvPicPr>
          <p:nvPr/>
        </p:nvPicPr>
        <p:blipFill rotWithShape="1">
          <a:blip r:embed="rId2" cstate="print">
            <a:extLst>
              <a:ext uri="{28A0092B-C50C-407E-A947-70E740481C1C}">
                <a14:useLocalDpi xmlns:a14="http://schemas.microsoft.com/office/drawing/2010/main"/>
              </a:ext>
            </a:extLst>
          </a:blip>
          <a:srcRect l="2477" t="22523" r="6694" b="26298"/>
          <a:stretch/>
        </p:blipFill>
        <p:spPr>
          <a:xfrm>
            <a:off x="1600200" y="3440668"/>
            <a:ext cx="5672668" cy="1901151"/>
          </a:xfrm>
          <a:prstGeom prst="rect">
            <a:avLst/>
          </a:prstGeom>
        </p:spPr>
      </p:pic>
      <p:sp>
        <p:nvSpPr>
          <p:cNvPr id="5" name="TextBox 4"/>
          <p:cNvSpPr txBox="1"/>
          <p:nvPr/>
        </p:nvSpPr>
        <p:spPr>
          <a:xfrm>
            <a:off x="5867400" y="4050268"/>
            <a:ext cx="578253" cy="369332"/>
          </a:xfrm>
          <a:prstGeom prst="rect">
            <a:avLst/>
          </a:prstGeom>
          <a:noFill/>
        </p:spPr>
        <p:txBody>
          <a:bodyPr wrap="none" rtlCol="0">
            <a:spAutoFit/>
          </a:bodyPr>
          <a:lstStyle/>
          <a:p>
            <a:r>
              <a:rPr lang="en-US" sz="1800" dirty="0">
                <a:solidFill>
                  <a:srgbClr val="FFFFFF"/>
                </a:solidFill>
              </a:rPr>
              <a:t>K11</a:t>
            </a:r>
          </a:p>
        </p:txBody>
      </p:sp>
      <p:sp>
        <p:nvSpPr>
          <p:cNvPr id="6" name="TextBox 5"/>
          <p:cNvSpPr txBox="1"/>
          <p:nvPr/>
        </p:nvSpPr>
        <p:spPr>
          <a:xfrm>
            <a:off x="5272015" y="4900136"/>
            <a:ext cx="595385" cy="369332"/>
          </a:xfrm>
          <a:prstGeom prst="rect">
            <a:avLst/>
          </a:prstGeom>
          <a:noFill/>
        </p:spPr>
        <p:txBody>
          <a:bodyPr wrap="none" rtlCol="0">
            <a:spAutoFit/>
          </a:bodyPr>
          <a:lstStyle/>
          <a:p>
            <a:r>
              <a:rPr lang="en-US" sz="1800" dirty="0">
                <a:solidFill>
                  <a:srgbClr val="FFFFFF"/>
                </a:solidFill>
              </a:rPr>
              <a:t>K22</a:t>
            </a:r>
          </a:p>
        </p:txBody>
      </p:sp>
      <p:sp>
        <p:nvSpPr>
          <p:cNvPr id="7" name="TextBox 6"/>
          <p:cNvSpPr txBox="1"/>
          <p:nvPr/>
        </p:nvSpPr>
        <p:spPr>
          <a:xfrm>
            <a:off x="4129015" y="5193268"/>
            <a:ext cx="595385" cy="369332"/>
          </a:xfrm>
          <a:prstGeom prst="rect">
            <a:avLst/>
          </a:prstGeom>
          <a:noFill/>
        </p:spPr>
        <p:txBody>
          <a:bodyPr wrap="none" rtlCol="0">
            <a:spAutoFit/>
          </a:bodyPr>
          <a:lstStyle/>
          <a:p>
            <a:r>
              <a:rPr lang="en-US" sz="1800" dirty="0">
                <a:solidFill>
                  <a:srgbClr val="FFFFFF"/>
                </a:solidFill>
              </a:rPr>
              <a:t>K33</a:t>
            </a:r>
          </a:p>
        </p:txBody>
      </p:sp>
    </p:spTree>
    <p:extLst>
      <p:ext uri="{BB962C8B-B14F-4D97-AF65-F5344CB8AC3E}">
        <p14:creationId xmlns:p14="http://schemas.microsoft.com/office/powerpoint/2010/main" val="1575659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XT3D performance</a:t>
            </a:r>
          </a:p>
        </p:txBody>
      </p:sp>
      <p:sp>
        <p:nvSpPr>
          <p:cNvPr id="41987" name="Content Placeholder 2"/>
          <p:cNvSpPr>
            <a:spLocks noGrp="1"/>
          </p:cNvSpPr>
          <p:nvPr>
            <p:ph idx="1"/>
          </p:nvPr>
        </p:nvSpPr>
        <p:spPr/>
        <p:txBody>
          <a:bodyPr/>
          <a:lstStyle/>
          <a:p>
            <a:r>
              <a:rPr lang="en-US" altLang="en-US" dirty="0"/>
              <a:t>Longer run times than standard MODFLOW formulation</a:t>
            </a:r>
          </a:p>
          <a:p>
            <a:r>
              <a:rPr lang="en-US" altLang="en-US" dirty="0"/>
              <a:t>Requires more memory than standard MODFLOW formulation</a:t>
            </a:r>
          </a:p>
          <a:p>
            <a:r>
              <a:rPr lang="en-US" altLang="en-US" dirty="0"/>
              <a:t>“RHS” </a:t>
            </a:r>
            <a:r>
              <a:rPr lang="en-US" altLang="en-US" dirty="0" err="1"/>
              <a:t>suboption</a:t>
            </a:r>
            <a:r>
              <a:rPr lang="en-US" altLang="en-US" dirty="0"/>
              <a:t> makes memory requirement </a:t>
            </a:r>
            <a:r>
              <a:rPr lang="en-US" altLang="en-US" dirty="0">
                <a:sym typeface="Wingdings" pitchFamily="2" charset="2"/>
              </a:rPr>
              <a:t>comparable to default formulation (same stencil)</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Usage notes</a:t>
            </a:r>
          </a:p>
        </p:txBody>
      </p:sp>
      <p:sp>
        <p:nvSpPr>
          <p:cNvPr id="44035" name="Content Placeholder 2"/>
          <p:cNvSpPr>
            <a:spLocks noGrp="1"/>
          </p:cNvSpPr>
          <p:nvPr>
            <p:ph idx="1"/>
          </p:nvPr>
        </p:nvSpPr>
        <p:spPr/>
        <p:txBody>
          <a:bodyPr/>
          <a:lstStyle/>
          <a:p>
            <a:r>
              <a:rPr lang="en-US" altLang="en-US" sz="2600"/>
              <a:t>To use XT3D, “flip a switch” in Node Property Flow (NPF) Package input</a:t>
            </a:r>
          </a:p>
          <a:p>
            <a:r>
              <a:rPr lang="en-US" altLang="en-US" sz="2600"/>
              <a:t>Matrix not necessarily symmetric </a:t>
            </a:r>
            <a:r>
              <a:rPr lang="en-US" altLang="en-US" sz="2600">
                <a:sym typeface="Wingdings" pitchFamily="2" charset="2"/>
              </a:rPr>
              <a:t> use BICGSTAB for linear acceleration</a:t>
            </a:r>
          </a:p>
          <a:p>
            <a:r>
              <a:rPr lang="en-US" altLang="en-US" sz="2600">
                <a:sym typeface="Wingdings" pitchFamily="2" charset="2"/>
              </a:rPr>
              <a:t>Don’t use ghost nodes (GNC) at the same time</a:t>
            </a:r>
          </a:p>
          <a:p>
            <a:r>
              <a:rPr lang="en-US" altLang="en-US" sz="2600">
                <a:sym typeface="Wingdings" pitchFamily="2" charset="2"/>
              </a:rPr>
              <a:t>Works with horizontal flow barriers (HFB)</a:t>
            </a:r>
          </a:p>
          <a:p>
            <a:r>
              <a:rPr lang="en-US" altLang="en-US" sz="2600">
                <a:sym typeface="Wingdings" pitchFamily="2" charset="2"/>
              </a:rPr>
              <a:t>Has a Newton-Raphson formulation</a:t>
            </a:r>
          </a:p>
          <a:p>
            <a:r>
              <a:rPr lang="en-US" altLang="en-US" sz="2600"/>
              <a:t>Vertical contribution to “conductances” currently based on fully saturated cell thickness</a:t>
            </a:r>
          </a:p>
          <a:p>
            <a:endParaRPr lang="en-US" altLang="en-US" sz="2600"/>
          </a:p>
          <a:p>
            <a:pPr lvl="2"/>
            <a:endParaRPr lang="en-US" altLang="en-US"/>
          </a:p>
          <a:p>
            <a:pPr lvl="1"/>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Conclusions</a:t>
            </a:r>
          </a:p>
        </p:txBody>
      </p:sp>
      <p:sp>
        <p:nvSpPr>
          <p:cNvPr id="45059" name="Content Placeholder 2"/>
          <p:cNvSpPr>
            <a:spLocks noGrp="1"/>
          </p:cNvSpPr>
          <p:nvPr>
            <p:ph idx="1"/>
          </p:nvPr>
        </p:nvSpPr>
        <p:spPr/>
        <p:txBody>
          <a:bodyPr/>
          <a:lstStyle/>
          <a:p>
            <a:r>
              <a:rPr lang="en-US" altLang="en-US" dirty="0"/>
              <a:t>XT3D handles arbitrarily oriented </a:t>
            </a:r>
            <a:r>
              <a:rPr lang="en-US" altLang="en-US" dirty="0">
                <a:solidFill>
                  <a:srgbClr val="8CA4FD"/>
                </a:solidFill>
              </a:rPr>
              <a:t>3D anisotropy</a:t>
            </a:r>
            <a:r>
              <a:rPr lang="en-US" altLang="en-US" dirty="0"/>
              <a:t> on structured and </a:t>
            </a:r>
            <a:r>
              <a:rPr lang="en-US" altLang="en-US" dirty="0">
                <a:solidFill>
                  <a:srgbClr val="8CA4FD"/>
                </a:solidFill>
              </a:rPr>
              <a:t>unstructured grids</a:t>
            </a:r>
            <a:endParaRPr lang="en-US" altLang="en-US" dirty="0"/>
          </a:p>
          <a:p>
            <a:r>
              <a:rPr lang="en-US" altLang="en-US" dirty="0">
                <a:solidFill>
                  <a:srgbClr val="8CA4FD"/>
                </a:solidFill>
              </a:rPr>
              <a:t>“Ghost-node-like” correction </a:t>
            </a:r>
            <a:r>
              <a:rPr lang="en-US" altLang="en-US" dirty="0"/>
              <a:t>on unstructured grids</a:t>
            </a:r>
          </a:p>
          <a:p>
            <a:r>
              <a:rPr lang="en-US" altLang="en-US" dirty="0"/>
              <a:t>Also applicable to </a:t>
            </a:r>
            <a:r>
              <a:rPr lang="en-US" altLang="en-US" dirty="0">
                <a:solidFill>
                  <a:srgbClr val="8CA4FD"/>
                </a:solidFill>
              </a:rPr>
              <a:t>dispersion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Ellipsoid Rotation</a:t>
            </a:r>
          </a:p>
        </p:txBody>
      </p:sp>
      <p:sp>
        <p:nvSpPr>
          <p:cNvPr id="3" name="Content Placeholder 2"/>
          <p:cNvSpPr>
            <a:spLocks noGrp="1"/>
          </p:cNvSpPr>
          <p:nvPr>
            <p:ph idx="1"/>
          </p:nvPr>
        </p:nvSpPr>
        <p:spPr/>
        <p:txBody>
          <a:bodyPr/>
          <a:lstStyle/>
          <a:p>
            <a:r>
              <a:rPr lang="en-US" dirty="0"/>
              <a:t>Users can optionally provide ANGLE1, ANGLE2, and ANGLE3 on a cell by cell basis</a:t>
            </a:r>
          </a:p>
          <a:p>
            <a:r>
              <a:rPr lang="en-US" dirty="0"/>
              <a:t>ANGLE1 is counter-clockwise rotation in the x, y plane</a:t>
            </a:r>
          </a:p>
        </p:txBody>
      </p:sp>
      <p:pic>
        <p:nvPicPr>
          <p:cNvPr id="4" name="Picture 3" descr="angle1.png"/>
          <p:cNvPicPr>
            <a:picLocks noChangeAspect="1"/>
          </p:cNvPicPr>
          <p:nvPr/>
        </p:nvPicPr>
        <p:blipFill rotWithShape="1">
          <a:blip r:embed="rId2" cstate="print">
            <a:extLst>
              <a:ext uri="{28A0092B-C50C-407E-A947-70E740481C1C}">
                <a14:useLocalDpi xmlns:a14="http://schemas.microsoft.com/office/drawing/2010/main"/>
              </a:ext>
            </a:extLst>
          </a:blip>
          <a:srcRect r="22575"/>
          <a:stretch/>
        </p:blipFill>
        <p:spPr>
          <a:xfrm>
            <a:off x="2286000" y="2590800"/>
            <a:ext cx="5319085" cy="4086154"/>
          </a:xfrm>
          <a:prstGeom prst="rect">
            <a:avLst/>
          </a:prstGeom>
        </p:spPr>
      </p:pic>
    </p:spTree>
    <p:extLst>
      <p:ext uri="{BB962C8B-B14F-4D97-AF65-F5344CB8AC3E}">
        <p14:creationId xmlns:p14="http://schemas.microsoft.com/office/powerpoint/2010/main" val="370709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Ellipsoid Rotation (cont.)</a:t>
            </a:r>
          </a:p>
        </p:txBody>
      </p:sp>
      <p:sp>
        <p:nvSpPr>
          <p:cNvPr id="3" name="Content Placeholder 2"/>
          <p:cNvSpPr>
            <a:spLocks noGrp="1"/>
          </p:cNvSpPr>
          <p:nvPr>
            <p:ph idx="1"/>
          </p:nvPr>
        </p:nvSpPr>
        <p:spPr/>
        <p:txBody>
          <a:bodyPr/>
          <a:lstStyle/>
          <a:p>
            <a:r>
              <a:rPr lang="en-US" dirty="0"/>
              <a:t>All three angles can be specified to represent ellipsoid orientation</a:t>
            </a:r>
          </a:p>
        </p:txBody>
      </p:sp>
      <p:pic>
        <p:nvPicPr>
          <p:cNvPr id="5" name="Picture 4" descr="angle123.png"/>
          <p:cNvPicPr>
            <a:picLocks noChangeAspect="1"/>
          </p:cNvPicPr>
          <p:nvPr/>
        </p:nvPicPr>
        <p:blipFill rotWithShape="1">
          <a:blip r:embed="rId2" cstate="print">
            <a:extLst>
              <a:ext uri="{28A0092B-C50C-407E-A947-70E740481C1C}">
                <a14:useLocalDpi xmlns:a14="http://schemas.microsoft.com/office/drawing/2010/main"/>
              </a:ext>
            </a:extLst>
          </a:blip>
          <a:srcRect r="16751"/>
          <a:stretch/>
        </p:blipFill>
        <p:spPr>
          <a:xfrm>
            <a:off x="1504758" y="1419330"/>
            <a:ext cx="7612303" cy="5438670"/>
          </a:xfrm>
          <a:prstGeom prst="rect">
            <a:avLst/>
          </a:prstGeom>
        </p:spPr>
      </p:pic>
    </p:spTree>
    <p:extLst>
      <p:ext uri="{BB962C8B-B14F-4D97-AF65-F5344CB8AC3E}">
        <p14:creationId xmlns:p14="http://schemas.microsoft.com/office/powerpoint/2010/main" val="270143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Conductivity Approach</a:t>
            </a:r>
          </a:p>
        </p:txBody>
      </p:sp>
      <p:sp>
        <p:nvSpPr>
          <p:cNvPr id="10" name="Content Placeholder 9"/>
          <p:cNvSpPr>
            <a:spLocks noGrp="1"/>
          </p:cNvSpPr>
          <p:nvPr>
            <p:ph sz="half" idx="1"/>
          </p:nvPr>
        </p:nvSpPr>
        <p:spPr/>
        <p:txBody>
          <a:bodyPr/>
          <a:lstStyle/>
          <a:p>
            <a:r>
              <a:rPr lang="en-US" dirty="0"/>
              <a:t>Large errors for certain ellipsoid configurations</a:t>
            </a:r>
          </a:p>
          <a:p>
            <a:r>
              <a:rPr lang="en-US" dirty="0"/>
              <a:t>Approximate, but relatively fast</a:t>
            </a:r>
          </a:p>
          <a:p>
            <a:r>
              <a:rPr lang="en-US" dirty="0"/>
              <a:t>Simple to implement</a:t>
            </a:r>
          </a:p>
        </p:txBody>
      </p:sp>
      <p:sp>
        <p:nvSpPr>
          <p:cNvPr id="11" name="Content Placeholder 10"/>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5136379" y="1351095"/>
            <a:ext cx="3398021" cy="2458905"/>
          </a:xfrm>
          <a:prstGeom prst="rect">
            <a:avLst/>
          </a:prstGeom>
        </p:spPr>
      </p:pic>
      <p:pic>
        <p:nvPicPr>
          <p:cNvPr id="7" name="Picture 6"/>
          <p:cNvPicPr>
            <a:picLocks noChangeAspect="1"/>
          </p:cNvPicPr>
          <p:nvPr/>
        </p:nvPicPr>
        <p:blipFill>
          <a:blip r:embed="rId3"/>
          <a:stretch>
            <a:fillRect/>
          </a:stretch>
        </p:blipFill>
        <p:spPr>
          <a:xfrm>
            <a:off x="5791200" y="4243578"/>
            <a:ext cx="2307356" cy="633222"/>
          </a:xfrm>
          <a:prstGeom prst="rect">
            <a:avLst/>
          </a:prstGeom>
        </p:spPr>
      </p:pic>
      <p:pic>
        <p:nvPicPr>
          <p:cNvPr id="9" name="Picture 8"/>
          <p:cNvPicPr>
            <a:picLocks noChangeAspect="1"/>
          </p:cNvPicPr>
          <p:nvPr/>
        </p:nvPicPr>
        <p:blipFill>
          <a:blip r:embed="rId4"/>
          <a:stretch>
            <a:fillRect/>
          </a:stretch>
        </p:blipFill>
        <p:spPr>
          <a:xfrm>
            <a:off x="5838851" y="5410200"/>
            <a:ext cx="2162149" cy="713719"/>
          </a:xfrm>
          <a:prstGeom prst="rect">
            <a:avLst/>
          </a:prstGeom>
        </p:spPr>
      </p:pic>
    </p:spTree>
    <p:extLst>
      <p:ext uri="{BB962C8B-B14F-4D97-AF65-F5344CB8AC3E}">
        <p14:creationId xmlns:p14="http://schemas.microsoft.com/office/powerpoint/2010/main" val="67766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47" name="Title 1"/>
          <p:cNvSpPr>
            <a:spLocks noGrp="1"/>
          </p:cNvSpPr>
          <p:nvPr>
            <p:ph type="title"/>
          </p:nvPr>
        </p:nvSpPr>
        <p:spPr/>
        <p:txBody>
          <a:bodyPr/>
          <a:lstStyle/>
          <a:p>
            <a:r>
              <a:rPr lang="en-US" altLang="en-US"/>
              <a:t>Darcy’s Law with full 3D anisotropy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171" name="TextBox 29"/>
          <p:cNvSpPr txBox="1">
            <a:spLocks noChangeArrowheads="1"/>
          </p:cNvSpPr>
          <p:nvPr/>
        </p:nvSpPr>
        <p:spPr bwMode="auto">
          <a:xfrm>
            <a:off x="3021013" y="1339850"/>
            <a:ext cx="50974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1800">
                <a:solidFill>
                  <a:srgbClr val="FF0000"/>
                </a:solidFill>
              </a:rPr>
              <a:t>need </a:t>
            </a:r>
            <a:r>
              <a:rPr lang="en-US" altLang="en-US" sz="1800" u="sng">
                <a:solidFill>
                  <a:srgbClr val="FF0000"/>
                </a:solidFill>
              </a:rPr>
              <a:t>all three</a:t>
            </a:r>
            <a:r>
              <a:rPr lang="en-US" altLang="en-US" sz="1800">
                <a:solidFill>
                  <a:srgbClr val="FF0000"/>
                </a:solidFill>
              </a:rPr>
              <a:t> components of head gradient</a:t>
            </a:r>
          </a:p>
        </p:txBody>
      </p:sp>
      <p:sp>
        <p:nvSpPr>
          <p:cNvPr id="7172" name="Title 1"/>
          <p:cNvSpPr>
            <a:spLocks noGrp="1"/>
          </p:cNvSpPr>
          <p:nvPr>
            <p:ph type="title"/>
          </p:nvPr>
        </p:nvSpPr>
        <p:spPr/>
        <p:txBody>
          <a:bodyPr/>
          <a:lstStyle/>
          <a:p>
            <a:r>
              <a:rPr lang="en-US" altLang="en-US"/>
              <a:t>Darcy’s Law with full 3D anisotropy</a:t>
            </a:r>
          </a:p>
        </p:txBody>
      </p:sp>
      <p:sp>
        <p:nvSpPr>
          <p:cNvPr id="7173" name="Oval 9"/>
          <p:cNvSpPr>
            <a:spLocks noChangeArrowheads="1"/>
          </p:cNvSpPr>
          <p:nvPr/>
        </p:nvSpPr>
        <p:spPr bwMode="auto">
          <a:xfrm>
            <a:off x="3302000" y="1825625"/>
            <a:ext cx="687388" cy="12874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4" name="Oval 9"/>
          <p:cNvSpPr>
            <a:spLocks noChangeArrowheads="1"/>
          </p:cNvSpPr>
          <p:nvPr/>
        </p:nvSpPr>
        <p:spPr bwMode="auto">
          <a:xfrm>
            <a:off x="5246688" y="1830388"/>
            <a:ext cx="687387"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5" name="Oval 9"/>
          <p:cNvSpPr>
            <a:spLocks noChangeArrowheads="1"/>
          </p:cNvSpPr>
          <p:nvPr/>
        </p:nvSpPr>
        <p:spPr bwMode="auto">
          <a:xfrm>
            <a:off x="7172325" y="1830388"/>
            <a:ext cx="685800"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 name="Oval 9"/>
          <p:cNvSpPr>
            <a:spLocks noChangeArrowheads="1"/>
          </p:cNvSpPr>
          <p:nvPr/>
        </p:nvSpPr>
        <p:spPr bwMode="auto">
          <a:xfrm>
            <a:off x="1035050" y="1830388"/>
            <a:ext cx="687388" cy="1287462"/>
          </a:xfrm>
          <a:prstGeom prst="ellipse">
            <a:avLst/>
          </a:prstGeom>
          <a:noFill/>
          <a:ln w="38100" algn="ctr">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endParaRPr lang="en-US" altLang="en-US" sz="4000" b="0">
              <a:solidFill>
                <a:schemeClr val="tx1"/>
              </a:solidFill>
            </a:endParaRPr>
          </a:p>
        </p:txBody>
      </p:sp>
      <p:sp>
        <p:nvSpPr>
          <p:cNvPr id="17" name="TextBox 29"/>
          <p:cNvSpPr txBox="1">
            <a:spLocks noChangeArrowheads="1"/>
          </p:cNvSpPr>
          <p:nvPr/>
        </p:nvSpPr>
        <p:spPr bwMode="auto">
          <a:xfrm>
            <a:off x="909638" y="1341438"/>
            <a:ext cx="16303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defRPr/>
            </a:pPr>
            <a:r>
              <a:rPr lang="en-US" altLang="en-US" sz="1800" i="1" dirty="0">
                <a:solidFill>
                  <a:schemeClr val="accent1">
                    <a:lumMod val="75000"/>
                  </a:schemeClr>
                </a:solidFill>
              </a:rPr>
              <a:t>x</a:t>
            </a:r>
            <a:r>
              <a:rPr lang="en-US" altLang="en-US" sz="1800" dirty="0">
                <a:solidFill>
                  <a:schemeClr val="accent1">
                    <a:lumMod val="75000"/>
                  </a:schemeClr>
                </a:solidFill>
              </a:rPr>
              <a:t> component</a:t>
            </a:r>
          </a:p>
        </p:txBody>
      </p:sp>
    </p:spTree>
  </p:cSld>
  <p:clrMapOvr>
    <a:masterClrMapping/>
  </p:clrMapOvr>
</p:sld>
</file>

<file path=ppt/theme/theme1.xml><?xml version="1.0" encoding="utf-8"?>
<a:theme xmlns:a="http://schemas.openxmlformats.org/drawingml/2006/main" name="Deskto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eskto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19484</TotalTime>
  <Pages>4</Pages>
  <Words>805</Words>
  <Application>Microsoft Macintosh PowerPoint</Application>
  <PresentationFormat>On-screen Show (4:3)</PresentationFormat>
  <Paragraphs>173</Paragraphs>
  <Slides>42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Times New Roman</vt:lpstr>
      <vt:lpstr>Wingdings</vt:lpstr>
      <vt:lpstr>Desktop</vt:lpstr>
      <vt:lpstr>MODFLOW 6—XT3D</vt:lpstr>
      <vt:lpstr>Challenge</vt:lpstr>
      <vt:lpstr>Representation of Anisotropy</vt:lpstr>
      <vt:lpstr>Hydraulic Conductivity Ellipsoid</vt:lpstr>
      <vt:lpstr>Ellipsoid Rotation</vt:lpstr>
      <vt:lpstr>Ellipsoid Rotation (cont.)</vt:lpstr>
      <vt:lpstr>Effective Conductivity Approach</vt:lpstr>
      <vt:lpstr>Darcy’s Law with full 3D anisotropy</vt:lpstr>
      <vt:lpstr>Darcy’s Law with full 3D anisotropy</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Main ideas</vt:lpstr>
      <vt:lpstr>Main ideas</vt:lpstr>
      <vt:lpstr>Main ideas</vt:lpstr>
      <vt:lpstr>Main ideas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flow expression</vt:lpstr>
      <vt:lpstr>XT3D flow expression</vt:lpstr>
      <vt:lpstr>XT3D flow expression</vt:lpstr>
      <vt:lpstr>XT3D flow expression</vt:lpstr>
      <vt:lpstr>XT3D flow expression</vt:lpstr>
      <vt:lpstr>XT3D performance</vt:lpstr>
      <vt:lpstr>Usage notes</vt:lpstr>
      <vt:lpstr>Conclusions</vt:lpstr>
    </vt:vector>
  </TitlesOfParts>
  <Company>USGS</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Template for Slide Presentations</dc:title>
  <dc:subject>Presentation format with USGS Visual Identity</dc:subject>
  <dc:creator>VIScom</dc:creator>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499</cp:revision>
  <cp:lastPrinted>1998-03-23T17:09:44Z</cp:lastPrinted>
  <dcterms:created xsi:type="dcterms:W3CDTF">1998-01-16T15:44:57Z</dcterms:created>
  <dcterms:modified xsi:type="dcterms:W3CDTF">2023-01-03T21:09:02Z</dcterms:modified>
</cp:coreProperties>
</file>