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79" r:id="rId2"/>
    <p:sldId id="280" r:id="rId3"/>
    <p:sldId id="281" r:id="rId4"/>
    <p:sldId id="28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800E5-44EA-4FD7-8270-7BEC162D2B74}" v="1" dt="2019-05-15T14:08:5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76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7A1800E5-44EA-4FD7-8270-7BEC162D2B74}"/>
    <pc:docChg chg="delSld">
      <pc:chgData name="Sheets, Rodney A" userId="f1b919ca-9e0e-43c5-9ba5-f41e3026480d" providerId="ADAL" clId="{7A1800E5-44EA-4FD7-8270-7BEC162D2B74}" dt="2019-05-15T14:08:55.232" v="0" actId="2696"/>
      <pc:docMkLst>
        <pc:docMk/>
      </pc:docMkLst>
      <pc:sldChg chg="del">
        <pc:chgData name="Sheets, Rodney A" userId="f1b919ca-9e0e-43c5-9ba5-f41e3026480d" providerId="ADAL" clId="{7A1800E5-44EA-4FD7-8270-7BEC162D2B74}" dt="2019-05-15T14:08:55.232" v="0" actId="2696"/>
        <pc:sldMkLst>
          <pc:docMk/>
          <pc:sldMk cId="0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25D43D-444F-4E50-A619-FCA524257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D8CC-5D62-41BC-9771-6DF0F6C2B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9582F-77A2-4429-BB6D-82649973E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F597-43B6-4922-AE64-74FDD93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544BA-7788-4374-9200-12D726A98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DA56-32CF-4A34-8472-1C4EE5195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EF889-6205-4256-8BA2-63D751458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EAD6D-2FDC-483B-9848-3CCA503C8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66198-2DA6-43BC-8136-BEA96D555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8748-E1B6-49DB-81D6-059906F51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38E70-4F28-469F-859F-432943011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0A06-056D-4007-A3DA-BF688776A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B5EABC-82BB-4F93-AE27-1C4764912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092200"/>
            <a:ext cx="8205788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2</a:t>
            </a:r>
            <a:br>
              <a:rPr lang="en-US" altLang="en-US" sz="2400"/>
            </a:br>
            <a:r>
              <a:rPr lang="en-US" altLang="en-US" sz="2400"/>
              <a:t>Introduction to Stress Packages and Transient Flow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654300" y="2503488"/>
            <a:ext cx="459898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/>
              <a:t>Recharge package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/>
              <a:t>River package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/>
              <a:t>Drain package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/>
              <a:t>General Head Boundary (GHB) package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/>
              <a:t>Well package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/>
              <a:t>Transient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2A</a:t>
            </a:r>
            <a:br>
              <a:rPr lang="en-US" altLang="en-US" sz="2400"/>
            </a:br>
            <a:r>
              <a:rPr lang="en-US" altLang="en-US" sz="2400"/>
              <a:t>Recharge Package</a:t>
            </a:r>
          </a:p>
        </p:txBody>
      </p: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639763" y="1747838"/>
            <a:ext cx="3648075" cy="3568700"/>
            <a:chOff x="4811697" y="1587338"/>
            <a:chExt cx="3648722" cy="3570303"/>
          </a:xfrm>
        </p:grpSpPr>
        <p:sp>
          <p:nvSpPr>
            <p:cNvPr id="16" name="Rectangle 15"/>
            <p:cNvSpPr/>
            <p:nvPr/>
          </p:nvSpPr>
          <p:spPr>
            <a:xfrm>
              <a:off x="8265121" y="1604808"/>
              <a:ext cx="195298" cy="355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30750" y="1604808"/>
              <a:ext cx="195297" cy="355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1697" y="1587338"/>
              <a:ext cx="3648722" cy="3552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6" name="TextBox 27"/>
          <p:cNvSpPr txBox="1">
            <a:spLocks noChangeArrowheads="1"/>
          </p:cNvSpPr>
          <p:nvPr/>
        </p:nvSpPr>
        <p:spPr bwMode="auto">
          <a:xfrm>
            <a:off x="3208338" y="4911725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River</a:t>
            </a: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481013" y="5357813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</a:t>
            </a:r>
          </a:p>
        </p:txBody>
      </p:sp>
      <p:sp>
        <p:nvSpPr>
          <p:cNvPr id="3078" name="TextBox 31"/>
          <p:cNvSpPr txBox="1">
            <a:spLocks noChangeArrowheads="1"/>
          </p:cNvSpPr>
          <p:nvPr/>
        </p:nvSpPr>
        <p:spPr bwMode="auto">
          <a:xfrm>
            <a:off x="4135438" y="53562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527425" y="4376738"/>
            <a:ext cx="514350" cy="566737"/>
          </a:xfrm>
          <a:custGeom>
            <a:avLst/>
            <a:gdLst>
              <a:gd name="connsiteX0" fmla="*/ 0 w 514905"/>
              <a:gd name="connsiteY0" fmla="*/ 568171 h 568171"/>
              <a:gd name="connsiteX1" fmla="*/ 328474 w 514905"/>
              <a:gd name="connsiteY1" fmla="*/ 346229 h 568171"/>
              <a:gd name="connsiteX2" fmla="*/ 363985 w 514905"/>
              <a:gd name="connsiteY2" fmla="*/ 248575 h 568171"/>
              <a:gd name="connsiteX3" fmla="*/ 204187 w 514905"/>
              <a:gd name="connsiteY3" fmla="*/ 284085 h 568171"/>
              <a:gd name="connsiteX4" fmla="*/ 97655 w 514905"/>
              <a:gd name="connsiteY4" fmla="*/ 284085 h 568171"/>
              <a:gd name="connsiteX5" fmla="*/ 514905 w 514905"/>
              <a:gd name="connsiteY5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905" h="568171">
                <a:moveTo>
                  <a:pt x="0" y="568171"/>
                </a:moveTo>
                <a:cubicBezTo>
                  <a:pt x="133905" y="483833"/>
                  <a:pt x="267810" y="399495"/>
                  <a:pt x="328474" y="346229"/>
                </a:cubicBezTo>
                <a:cubicBezTo>
                  <a:pt x="389138" y="292963"/>
                  <a:pt x="384700" y="258932"/>
                  <a:pt x="363985" y="248575"/>
                </a:cubicBezTo>
                <a:cubicBezTo>
                  <a:pt x="343271" y="238218"/>
                  <a:pt x="248575" y="278167"/>
                  <a:pt x="204187" y="284085"/>
                </a:cubicBezTo>
                <a:cubicBezTo>
                  <a:pt x="159799" y="290003"/>
                  <a:pt x="45869" y="331432"/>
                  <a:pt x="97655" y="284085"/>
                </a:cubicBezTo>
                <a:cubicBezTo>
                  <a:pt x="149441" y="236738"/>
                  <a:pt x="332173" y="118369"/>
                  <a:pt x="514905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1981200" y="537051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10,000 feet</a:t>
            </a: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 rot="-5400000">
            <a:off x="-58737" y="324167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10,500 feet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8813" y="1765300"/>
            <a:ext cx="195262" cy="353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83" name="Group 59"/>
          <p:cNvGrpSpPr>
            <a:grpSpLocks/>
          </p:cNvGrpSpPr>
          <p:nvPr/>
        </p:nvGrpSpPr>
        <p:grpSpPr bwMode="auto">
          <a:xfrm>
            <a:off x="4367213" y="1619250"/>
            <a:ext cx="4333875" cy="3825875"/>
            <a:chOff x="4367213" y="1538778"/>
            <a:chExt cx="4333875" cy="3826152"/>
          </a:xfrm>
        </p:grpSpPr>
        <p:sp>
          <p:nvSpPr>
            <p:cNvPr id="39" name="Rectangle 38"/>
            <p:cNvSpPr/>
            <p:nvPr/>
          </p:nvSpPr>
          <p:spPr bwMode="auto">
            <a:xfrm>
              <a:off x="4811713" y="3593152"/>
              <a:ext cx="3648075" cy="1403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811713" y="3318495"/>
              <a:ext cx="3648075" cy="274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264525" y="2724727"/>
              <a:ext cx="195263" cy="59376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87" name="TextBox 26"/>
            <p:cNvSpPr txBox="1">
              <a:spLocks noChangeArrowheads="1"/>
            </p:cNvSpPr>
            <p:nvPr/>
          </p:nvSpPr>
          <p:spPr bwMode="auto">
            <a:xfrm>
              <a:off x="4566021" y="4843383"/>
              <a:ext cx="284103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3088" name="TextBox 49"/>
            <p:cNvSpPr txBox="1">
              <a:spLocks noChangeArrowheads="1"/>
            </p:cNvSpPr>
            <p:nvPr/>
          </p:nvSpPr>
          <p:spPr bwMode="auto">
            <a:xfrm>
              <a:off x="4367213" y="3439700"/>
              <a:ext cx="48291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200</a:t>
              </a:r>
            </a:p>
          </p:txBody>
        </p:sp>
        <p:sp>
          <p:nvSpPr>
            <p:cNvPr id="3089" name="TextBox 50"/>
            <p:cNvSpPr txBox="1">
              <a:spLocks noChangeArrowheads="1"/>
            </p:cNvSpPr>
            <p:nvPr/>
          </p:nvSpPr>
          <p:spPr bwMode="auto">
            <a:xfrm>
              <a:off x="4367213" y="3170079"/>
              <a:ext cx="48291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220</a:t>
              </a:r>
            </a:p>
          </p:txBody>
        </p:sp>
        <p:sp>
          <p:nvSpPr>
            <p:cNvPr id="3090" name="TextBox 52"/>
            <p:cNvSpPr txBox="1">
              <a:spLocks noChangeArrowheads="1"/>
            </p:cNvSpPr>
            <p:nvPr/>
          </p:nvSpPr>
          <p:spPr bwMode="auto">
            <a:xfrm>
              <a:off x="8218178" y="2455126"/>
              <a:ext cx="48291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320</a:t>
              </a:r>
            </a:p>
          </p:txBody>
        </p:sp>
        <p:sp>
          <p:nvSpPr>
            <p:cNvPr id="3091" name="TextBox 28"/>
            <p:cNvSpPr txBox="1">
              <a:spLocks noChangeArrowheads="1"/>
            </p:cNvSpPr>
            <p:nvPr/>
          </p:nvSpPr>
          <p:spPr bwMode="auto">
            <a:xfrm>
              <a:off x="4648928" y="5057125"/>
              <a:ext cx="354647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</a:t>
              </a:r>
            </a:p>
          </p:txBody>
        </p:sp>
        <p:sp>
          <p:nvSpPr>
            <p:cNvPr id="3092" name="TextBox 54"/>
            <p:cNvSpPr txBox="1">
              <a:spLocks noChangeArrowheads="1"/>
            </p:cNvSpPr>
            <p:nvPr/>
          </p:nvSpPr>
          <p:spPr bwMode="auto">
            <a:xfrm>
              <a:off x="8282169" y="5057125"/>
              <a:ext cx="304947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3093" name="TextBox 55"/>
            <p:cNvSpPr txBox="1">
              <a:spLocks noChangeArrowheads="1"/>
            </p:cNvSpPr>
            <p:nvPr/>
          </p:nvSpPr>
          <p:spPr bwMode="auto">
            <a:xfrm>
              <a:off x="5770419" y="2804388"/>
              <a:ext cx="90137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Aquifer 1</a:t>
              </a:r>
            </a:p>
          </p:txBody>
        </p:sp>
        <p:sp>
          <p:nvSpPr>
            <p:cNvPr id="3094" name="TextBox 56"/>
            <p:cNvSpPr txBox="1">
              <a:spLocks noChangeArrowheads="1"/>
            </p:cNvSpPr>
            <p:nvPr/>
          </p:nvSpPr>
          <p:spPr bwMode="auto">
            <a:xfrm>
              <a:off x="5770419" y="4028801"/>
              <a:ext cx="90137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Aquifer 2</a:t>
              </a:r>
            </a:p>
          </p:txBody>
        </p:sp>
        <p:sp>
          <p:nvSpPr>
            <p:cNvPr id="3095" name="TextBox 57"/>
            <p:cNvSpPr txBox="1">
              <a:spLocks noChangeArrowheads="1"/>
            </p:cNvSpPr>
            <p:nvPr/>
          </p:nvSpPr>
          <p:spPr bwMode="auto">
            <a:xfrm>
              <a:off x="6018965" y="3302525"/>
              <a:ext cx="404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silt</a:t>
              </a:r>
            </a:p>
          </p:txBody>
        </p:sp>
        <p:sp>
          <p:nvSpPr>
            <p:cNvPr id="3096" name="TextBox 1"/>
            <p:cNvSpPr txBox="1">
              <a:spLocks noChangeArrowheads="1"/>
            </p:cNvSpPr>
            <p:nvPr/>
          </p:nvSpPr>
          <p:spPr bwMode="auto">
            <a:xfrm>
              <a:off x="6792189" y="2729067"/>
              <a:ext cx="976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50 ft/d</a:t>
              </a:r>
            </a:p>
          </p:txBody>
        </p:sp>
        <p:sp>
          <p:nvSpPr>
            <p:cNvPr id="3097" name="TextBox 36"/>
            <p:cNvSpPr txBox="1">
              <a:spLocks noChangeArrowheads="1"/>
            </p:cNvSpPr>
            <p:nvPr/>
          </p:nvSpPr>
          <p:spPr bwMode="auto">
            <a:xfrm>
              <a:off x="6792189" y="2931702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10 ft/d</a:t>
              </a:r>
            </a:p>
          </p:txBody>
        </p:sp>
        <p:sp>
          <p:nvSpPr>
            <p:cNvPr id="3098" name="TextBox 37"/>
            <p:cNvSpPr txBox="1">
              <a:spLocks noChangeArrowheads="1"/>
            </p:cNvSpPr>
            <p:nvPr/>
          </p:nvSpPr>
          <p:spPr bwMode="auto">
            <a:xfrm>
              <a:off x="6792189" y="3310492"/>
              <a:ext cx="14606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Kv = 0.01 ft/d</a:t>
              </a:r>
            </a:p>
          </p:txBody>
        </p:sp>
        <p:sp>
          <p:nvSpPr>
            <p:cNvPr id="3099" name="TextBox 38"/>
            <p:cNvSpPr txBox="1">
              <a:spLocks noChangeArrowheads="1"/>
            </p:cNvSpPr>
            <p:nvPr/>
          </p:nvSpPr>
          <p:spPr bwMode="auto">
            <a:xfrm>
              <a:off x="6792189" y="3890302"/>
              <a:ext cx="1061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200 ft/d</a:t>
              </a:r>
            </a:p>
          </p:txBody>
        </p:sp>
        <p:sp>
          <p:nvSpPr>
            <p:cNvPr id="3100" name="TextBox 40"/>
            <p:cNvSpPr txBox="1">
              <a:spLocks noChangeArrowheads="1"/>
            </p:cNvSpPr>
            <p:nvPr/>
          </p:nvSpPr>
          <p:spPr bwMode="auto">
            <a:xfrm>
              <a:off x="6792189" y="4167301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20 ft/d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 flipV="1">
              <a:off x="4811713" y="2259555"/>
              <a:ext cx="14287" cy="1063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4811713" y="2243679"/>
              <a:ext cx="3444875" cy="469934"/>
            </a:xfrm>
            <a:custGeom>
              <a:avLst/>
              <a:gdLst>
                <a:gd name="connsiteX0" fmla="*/ 0 w 3444536"/>
                <a:gd name="connsiteY0" fmla="*/ 0 h 470517"/>
                <a:gd name="connsiteX1" fmla="*/ 532660 w 3444536"/>
                <a:gd name="connsiteY1" fmla="*/ 8878 h 470517"/>
                <a:gd name="connsiteX2" fmla="*/ 1109709 w 3444536"/>
                <a:gd name="connsiteY2" fmla="*/ 44388 h 470517"/>
                <a:gd name="connsiteX3" fmla="*/ 1917577 w 3444536"/>
                <a:gd name="connsiteY3" fmla="*/ 124287 h 470517"/>
                <a:gd name="connsiteX4" fmla="*/ 2530136 w 3444536"/>
                <a:gd name="connsiteY4" fmla="*/ 213064 h 470517"/>
                <a:gd name="connsiteX5" fmla="*/ 3045041 w 3444536"/>
                <a:gd name="connsiteY5" fmla="*/ 337352 h 470517"/>
                <a:gd name="connsiteX6" fmla="*/ 3444536 w 3444536"/>
                <a:gd name="connsiteY6" fmla="*/ 470517 h 4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4536" h="470517">
                  <a:moveTo>
                    <a:pt x="0" y="0"/>
                  </a:moveTo>
                  <a:cubicBezTo>
                    <a:pt x="173854" y="740"/>
                    <a:pt x="347709" y="1480"/>
                    <a:pt x="532660" y="8878"/>
                  </a:cubicBezTo>
                  <a:cubicBezTo>
                    <a:pt x="717612" y="16276"/>
                    <a:pt x="878890" y="25153"/>
                    <a:pt x="1109709" y="44388"/>
                  </a:cubicBezTo>
                  <a:cubicBezTo>
                    <a:pt x="1340529" y="63623"/>
                    <a:pt x="1680839" y="96174"/>
                    <a:pt x="1917577" y="124287"/>
                  </a:cubicBezTo>
                  <a:cubicBezTo>
                    <a:pt x="2154315" y="152400"/>
                    <a:pt x="2342225" y="177553"/>
                    <a:pt x="2530136" y="213064"/>
                  </a:cubicBezTo>
                  <a:cubicBezTo>
                    <a:pt x="2718047" y="248575"/>
                    <a:pt x="2892641" y="294443"/>
                    <a:pt x="3045041" y="337352"/>
                  </a:cubicBezTo>
                  <a:cubicBezTo>
                    <a:pt x="3197441" y="380261"/>
                    <a:pt x="3320988" y="425389"/>
                    <a:pt x="3444536" y="47051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03" name="TextBox 50"/>
            <p:cNvSpPr txBox="1">
              <a:spLocks noChangeArrowheads="1"/>
            </p:cNvSpPr>
            <p:nvPr/>
          </p:nvSpPr>
          <p:spPr bwMode="auto">
            <a:xfrm>
              <a:off x="5562703" y="1538778"/>
              <a:ext cx="17075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Recharge Package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6416675" y="1846775"/>
              <a:ext cx="9525" cy="3286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5" name="TextBox 1"/>
            <p:cNvSpPr txBox="1">
              <a:spLocks noChangeArrowheads="1"/>
            </p:cNvSpPr>
            <p:nvPr/>
          </p:nvSpPr>
          <p:spPr bwMode="auto">
            <a:xfrm>
              <a:off x="6548487" y="1966366"/>
              <a:ext cx="8258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0.005 ft/d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2B</a:t>
            </a:r>
            <a:br>
              <a:rPr lang="en-US" altLang="en-US" sz="2400"/>
            </a:br>
            <a:r>
              <a:rPr lang="en-US" altLang="en-US" sz="2400"/>
              <a:t>Recharge and River Packages</a:t>
            </a: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639763" y="1747838"/>
            <a:ext cx="3648075" cy="3568700"/>
            <a:chOff x="4811697" y="1587338"/>
            <a:chExt cx="3648722" cy="3570303"/>
          </a:xfrm>
        </p:grpSpPr>
        <p:sp>
          <p:nvSpPr>
            <p:cNvPr id="6" name="Rectangle 5"/>
            <p:cNvSpPr/>
            <p:nvPr/>
          </p:nvSpPr>
          <p:spPr>
            <a:xfrm>
              <a:off x="8265121" y="1604808"/>
              <a:ext cx="195298" cy="355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30750" y="1604808"/>
              <a:ext cx="195297" cy="355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11697" y="1587338"/>
              <a:ext cx="3648722" cy="3552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100" name="TextBox 27"/>
          <p:cNvSpPr txBox="1">
            <a:spLocks noChangeArrowheads="1"/>
          </p:cNvSpPr>
          <p:nvPr/>
        </p:nvSpPr>
        <p:spPr bwMode="auto">
          <a:xfrm>
            <a:off x="3208338" y="4911725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River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481013" y="5357813"/>
            <a:ext cx="35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</a:t>
            </a:r>
          </a:p>
        </p:txBody>
      </p:sp>
      <p:sp>
        <p:nvSpPr>
          <p:cNvPr id="4102" name="TextBox 31"/>
          <p:cNvSpPr txBox="1">
            <a:spLocks noChangeArrowheads="1"/>
          </p:cNvSpPr>
          <p:nvPr/>
        </p:nvSpPr>
        <p:spPr bwMode="auto">
          <a:xfrm>
            <a:off x="4135438" y="53562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3527425" y="4376738"/>
            <a:ext cx="514350" cy="566737"/>
          </a:xfrm>
          <a:custGeom>
            <a:avLst/>
            <a:gdLst>
              <a:gd name="connsiteX0" fmla="*/ 0 w 514905"/>
              <a:gd name="connsiteY0" fmla="*/ 568171 h 568171"/>
              <a:gd name="connsiteX1" fmla="*/ 328474 w 514905"/>
              <a:gd name="connsiteY1" fmla="*/ 346229 h 568171"/>
              <a:gd name="connsiteX2" fmla="*/ 363985 w 514905"/>
              <a:gd name="connsiteY2" fmla="*/ 248575 h 568171"/>
              <a:gd name="connsiteX3" fmla="*/ 204187 w 514905"/>
              <a:gd name="connsiteY3" fmla="*/ 284085 h 568171"/>
              <a:gd name="connsiteX4" fmla="*/ 97655 w 514905"/>
              <a:gd name="connsiteY4" fmla="*/ 284085 h 568171"/>
              <a:gd name="connsiteX5" fmla="*/ 514905 w 514905"/>
              <a:gd name="connsiteY5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905" h="568171">
                <a:moveTo>
                  <a:pt x="0" y="568171"/>
                </a:moveTo>
                <a:cubicBezTo>
                  <a:pt x="133905" y="483833"/>
                  <a:pt x="267810" y="399495"/>
                  <a:pt x="328474" y="346229"/>
                </a:cubicBezTo>
                <a:cubicBezTo>
                  <a:pt x="389138" y="292963"/>
                  <a:pt x="384700" y="258932"/>
                  <a:pt x="363985" y="248575"/>
                </a:cubicBezTo>
                <a:cubicBezTo>
                  <a:pt x="343271" y="238218"/>
                  <a:pt x="248575" y="278167"/>
                  <a:pt x="204187" y="284085"/>
                </a:cubicBezTo>
                <a:cubicBezTo>
                  <a:pt x="159799" y="290003"/>
                  <a:pt x="45869" y="331432"/>
                  <a:pt x="97655" y="284085"/>
                </a:cubicBezTo>
                <a:cubicBezTo>
                  <a:pt x="149441" y="236738"/>
                  <a:pt x="332173" y="118369"/>
                  <a:pt x="514905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4" name="TextBox 8"/>
          <p:cNvSpPr txBox="1">
            <a:spLocks noChangeArrowheads="1"/>
          </p:cNvSpPr>
          <p:nvPr/>
        </p:nvSpPr>
        <p:spPr bwMode="auto">
          <a:xfrm>
            <a:off x="1981200" y="537051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10,000 feet</a:t>
            </a:r>
          </a:p>
        </p:txBody>
      </p:sp>
      <p:sp>
        <p:nvSpPr>
          <p:cNvPr id="4105" name="TextBox 8"/>
          <p:cNvSpPr txBox="1">
            <a:spLocks noChangeArrowheads="1"/>
          </p:cNvSpPr>
          <p:nvPr/>
        </p:nvSpPr>
        <p:spPr bwMode="auto">
          <a:xfrm rot="-5400000">
            <a:off x="-58737" y="324167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10,500 feet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8813" y="1765300"/>
            <a:ext cx="195262" cy="353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07" name="Group 48"/>
          <p:cNvGrpSpPr>
            <a:grpSpLocks/>
          </p:cNvGrpSpPr>
          <p:nvPr/>
        </p:nvGrpSpPr>
        <p:grpSpPr bwMode="auto">
          <a:xfrm>
            <a:off x="4367213" y="1701800"/>
            <a:ext cx="4402137" cy="3771900"/>
            <a:chOff x="4367213" y="1593948"/>
            <a:chExt cx="4402551" cy="377098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811755" y="3593711"/>
              <a:ext cx="3648418" cy="1403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811755" y="3319141"/>
              <a:ext cx="3648418" cy="274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256954" y="2725561"/>
              <a:ext cx="203219" cy="793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11" name="TextBox 26"/>
            <p:cNvSpPr txBox="1">
              <a:spLocks noChangeArrowheads="1"/>
            </p:cNvSpPr>
            <p:nvPr/>
          </p:nvSpPr>
          <p:spPr bwMode="auto">
            <a:xfrm>
              <a:off x="4566021" y="4843383"/>
              <a:ext cx="284103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4112" name="TextBox 49"/>
            <p:cNvSpPr txBox="1">
              <a:spLocks noChangeArrowheads="1"/>
            </p:cNvSpPr>
            <p:nvPr/>
          </p:nvSpPr>
          <p:spPr bwMode="auto">
            <a:xfrm>
              <a:off x="4367213" y="3439700"/>
              <a:ext cx="48291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200</a:t>
              </a:r>
            </a:p>
          </p:txBody>
        </p:sp>
        <p:sp>
          <p:nvSpPr>
            <p:cNvPr id="4113" name="TextBox 50"/>
            <p:cNvSpPr txBox="1">
              <a:spLocks noChangeArrowheads="1"/>
            </p:cNvSpPr>
            <p:nvPr/>
          </p:nvSpPr>
          <p:spPr bwMode="auto">
            <a:xfrm>
              <a:off x="4367213" y="3170079"/>
              <a:ext cx="48291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220</a:t>
              </a:r>
            </a:p>
          </p:txBody>
        </p:sp>
        <p:sp>
          <p:nvSpPr>
            <p:cNvPr id="4114" name="TextBox 52"/>
            <p:cNvSpPr txBox="1">
              <a:spLocks noChangeArrowheads="1"/>
            </p:cNvSpPr>
            <p:nvPr/>
          </p:nvSpPr>
          <p:spPr bwMode="auto">
            <a:xfrm>
              <a:off x="8271508" y="2455125"/>
              <a:ext cx="48291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320</a:t>
              </a:r>
            </a:p>
          </p:txBody>
        </p:sp>
        <p:sp>
          <p:nvSpPr>
            <p:cNvPr id="4115" name="TextBox 28"/>
            <p:cNvSpPr txBox="1">
              <a:spLocks noChangeArrowheads="1"/>
            </p:cNvSpPr>
            <p:nvPr/>
          </p:nvSpPr>
          <p:spPr bwMode="auto">
            <a:xfrm>
              <a:off x="4648928" y="5057125"/>
              <a:ext cx="354647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</a:t>
              </a:r>
            </a:p>
          </p:txBody>
        </p:sp>
        <p:sp>
          <p:nvSpPr>
            <p:cNvPr id="4116" name="TextBox 54"/>
            <p:cNvSpPr txBox="1">
              <a:spLocks noChangeArrowheads="1"/>
            </p:cNvSpPr>
            <p:nvPr/>
          </p:nvSpPr>
          <p:spPr bwMode="auto">
            <a:xfrm>
              <a:off x="8282169" y="5057125"/>
              <a:ext cx="304947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4117" name="TextBox 55"/>
            <p:cNvSpPr txBox="1">
              <a:spLocks noChangeArrowheads="1"/>
            </p:cNvSpPr>
            <p:nvPr/>
          </p:nvSpPr>
          <p:spPr bwMode="auto">
            <a:xfrm>
              <a:off x="5770419" y="2804388"/>
              <a:ext cx="90137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Aquifer 1</a:t>
              </a:r>
            </a:p>
          </p:txBody>
        </p:sp>
        <p:sp>
          <p:nvSpPr>
            <p:cNvPr id="4118" name="TextBox 56"/>
            <p:cNvSpPr txBox="1">
              <a:spLocks noChangeArrowheads="1"/>
            </p:cNvSpPr>
            <p:nvPr/>
          </p:nvSpPr>
          <p:spPr bwMode="auto">
            <a:xfrm>
              <a:off x="5770419" y="4028801"/>
              <a:ext cx="901370" cy="30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Aquifer 2</a:t>
              </a:r>
            </a:p>
          </p:txBody>
        </p:sp>
        <p:sp>
          <p:nvSpPr>
            <p:cNvPr id="4119" name="TextBox 57"/>
            <p:cNvSpPr txBox="1">
              <a:spLocks noChangeArrowheads="1"/>
            </p:cNvSpPr>
            <p:nvPr/>
          </p:nvSpPr>
          <p:spPr bwMode="auto">
            <a:xfrm>
              <a:off x="6018965" y="3302525"/>
              <a:ext cx="404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silt</a:t>
              </a:r>
            </a:p>
          </p:txBody>
        </p:sp>
        <p:sp>
          <p:nvSpPr>
            <p:cNvPr id="4120" name="TextBox 1"/>
            <p:cNvSpPr txBox="1">
              <a:spLocks noChangeArrowheads="1"/>
            </p:cNvSpPr>
            <p:nvPr/>
          </p:nvSpPr>
          <p:spPr bwMode="auto">
            <a:xfrm>
              <a:off x="6792189" y="2729067"/>
              <a:ext cx="976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50 ft/d</a:t>
              </a:r>
            </a:p>
          </p:txBody>
        </p:sp>
        <p:sp>
          <p:nvSpPr>
            <p:cNvPr id="4121" name="TextBox 36"/>
            <p:cNvSpPr txBox="1">
              <a:spLocks noChangeArrowheads="1"/>
            </p:cNvSpPr>
            <p:nvPr/>
          </p:nvSpPr>
          <p:spPr bwMode="auto">
            <a:xfrm>
              <a:off x="6792189" y="2931702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10 ft/d</a:t>
              </a:r>
            </a:p>
          </p:txBody>
        </p:sp>
        <p:sp>
          <p:nvSpPr>
            <p:cNvPr id="4122" name="TextBox 37"/>
            <p:cNvSpPr txBox="1">
              <a:spLocks noChangeArrowheads="1"/>
            </p:cNvSpPr>
            <p:nvPr/>
          </p:nvSpPr>
          <p:spPr bwMode="auto">
            <a:xfrm>
              <a:off x="6792189" y="3310492"/>
              <a:ext cx="14606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Kv = 0.01 ft/d</a:t>
              </a:r>
            </a:p>
          </p:txBody>
        </p:sp>
        <p:sp>
          <p:nvSpPr>
            <p:cNvPr id="4123" name="TextBox 38"/>
            <p:cNvSpPr txBox="1">
              <a:spLocks noChangeArrowheads="1"/>
            </p:cNvSpPr>
            <p:nvPr/>
          </p:nvSpPr>
          <p:spPr bwMode="auto">
            <a:xfrm>
              <a:off x="6792189" y="3890302"/>
              <a:ext cx="1061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200 ft/d</a:t>
              </a:r>
            </a:p>
          </p:txBody>
        </p:sp>
        <p:sp>
          <p:nvSpPr>
            <p:cNvPr id="4124" name="TextBox 40"/>
            <p:cNvSpPr txBox="1">
              <a:spLocks noChangeArrowheads="1"/>
            </p:cNvSpPr>
            <p:nvPr/>
          </p:nvSpPr>
          <p:spPr bwMode="auto">
            <a:xfrm>
              <a:off x="6792189" y="4167301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20 ft/d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4811755" y="2260536"/>
              <a:ext cx="14288" cy="106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4811755" y="2243078"/>
              <a:ext cx="3445199" cy="471372"/>
            </a:xfrm>
            <a:custGeom>
              <a:avLst/>
              <a:gdLst>
                <a:gd name="connsiteX0" fmla="*/ 0 w 3444536"/>
                <a:gd name="connsiteY0" fmla="*/ 0 h 470517"/>
                <a:gd name="connsiteX1" fmla="*/ 532660 w 3444536"/>
                <a:gd name="connsiteY1" fmla="*/ 8878 h 470517"/>
                <a:gd name="connsiteX2" fmla="*/ 1109709 w 3444536"/>
                <a:gd name="connsiteY2" fmla="*/ 44388 h 470517"/>
                <a:gd name="connsiteX3" fmla="*/ 1917577 w 3444536"/>
                <a:gd name="connsiteY3" fmla="*/ 124287 h 470517"/>
                <a:gd name="connsiteX4" fmla="*/ 2530136 w 3444536"/>
                <a:gd name="connsiteY4" fmla="*/ 213064 h 470517"/>
                <a:gd name="connsiteX5" fmla="*/ 3045041 w 3444536"/>
                <a:gd name="connsiteY5" fmla="*/ 337352 h 470517"/>
                <a:gd name="connsiteX6" fmla="*/ 3444536 w 3444536"/>
                <a:gd name="connsiteY6" fmla="*/ 470517 h 4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4536" h="470517">
                  <a:moveTo>
                    <a:pt x="0" y="0"/>
                  </a:moveTo>
                  <a:cubicBezTo>
                    <a:pt x="173854" y="740"/>
                    <a:pt x="347709" y="1480"/>
                    <a:pt x="532660" y="8878"/>
                  </a:cubicBezTo>
                  <a:cubicBezTo>
                    <a:pt x="717612" y="16276"/>
                    <a:pt x="878890" y="25153"/>
                    <a:pt x="1109709" y="44388"/>
                  </a:cubicBezTo>
                  <a:cubicBezTo>
                    <a:pt x="1340529" y="63623"/>
                    <a:pt x="1680839" y="96174"/>
                    <a:pt x="1917577" y="124287"/>
                  </a:cubicBezTo>
                  <a:cubicBezTo>
                    <a:pt x="2154315" y="152400"/>
                    <a:pt x="2342225" y="177553"/>
                    <a:pt x="2530136" y="213064"/>
                  </a:cubicBezTo>
                  <a:cubicBezTo>
                    <a:pt x="2718047" y="248575"/>
                    <a:pt x="2892641" y="294443"/>
                    <a:pt x="3045041" y="337352"/>
                  </a:cubicBezTo>
                  <a:cubicBezTo>
                    <a:pt x="3197441" y="380261"/>
                    <a:pt x="3320988" y="425389"/>
                    <a:pt x="3444536" y="47051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7" name="TextBox 35"/>
            <p:cNvSpPr txBox="1">
              <a:spLocks noChangeArrowheads="1"/>
            </p:cNvSpPr>
            <p:nvPr/>
          </p:nvSpPr>
          <p:spPr bwMode="auto">
            <a:xfrm>
              <a:off x="5568937" y="1593948"/>
              <a:ext cx="17075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Recharge Package</a:t>
              </a:r>
            </a:p>
          </p:txBody>
        </p:sp>
        <p:sp>
          <p:nvSpPr>
            <p:cNvPr id="4128" name="TextBox 1"/>
            <p:cNvSpPr txBox="1">
              <a:spLocks noChangeArrowheads="1"/>
            </p:cNvSpPr>
            <p:nvPr/>
          </p:nvSpPr>
          <p:spPr bwMode="auto">
            <a:xfrm>
              <a:off x="6454596" y="1966366"/>
              <a:ext cx="8258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0.005 ft/d</a:t>
              </a:r>
            </a:p>
          </p:txBody>
        </p:sp>
        <p:cxnSp>
          <p:nvCxnSpPr>
            <p:cNvPr id="40" name="Straight Connector 39"/>
            <p:cNvCxnSpPr>
              <a:stCxn id="19" idx="3"/>
            </p:cNvCxnSpPr>
            <p:nvPr/>
          </p:nvCxnSpPr>
          <p:spPr>
            <a:xfrm>
              <a:off x="8460173" y="2765238"/>
              <a:ext cx="0" cy="545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0" name="TextBox 40"/>
            <p:cNvSpPr txBox="1">
              <a:spLocks noChangeArrowheads="1"/>
            </p:cNvSpPr>
            <p:nvPr/>
          </p:nvSpPr>
          <p:spPr bwMode="auto">
            <a:xfrm>
              <a:off x="7419714" y="2089476"/>
              <a:ext cx="13500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River Package</a:t>
              </a:r>
            </a:p>
          </p:txBody>
        </p:sp>
        <p:cxnSp>
          <p:nvCxnSpPr>
            <p:cNvPr id="43" name="Straight Arrow Connector 42"/>
            <p:cNvCxnSpPr>
              <a:stCxn id="4130" idx="2"/>
            </p:cNvCxnSpPr>
            <p:nvPr/>
          </p:nvCxnSpPr>
          <p:spPr>
            <a:xfrm>
              <a:off x="8095014" y="2397028"/>
              <a:ext cx="263550" cy="3285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423218" y="1966920"/>
              <a:ext cx="0" cy="293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2C, 2D, and 2E</a:t>
            </a:r>
            <a:br>
              <a:rPr lang="en-US" altLang="en-US" sz="2400"/>
            </a:br>
            <a:r>
              <a:rPr lang="en-US" altLang="en-US" sz="2400"/>
              <a:t>Recharge, River, Drain, GHB, and Well Packages</a:t>
            </a:r>
          </a:p>
        </p:txBody>
      </p:sp>
      <p:grpSp>
        <p:nvGrpSpPr>
          <p:cNvPr id="5123" name="Group 21"/>
          <p:cNvGrpSpPr>
            <a:grpSpLocks/>
          </p:cNvGrpSpPr>
          <p:nvPr/>
        </p:nvGrpSpPr>
        <p:grpSpPr bwMode="auto">
          <a:xfrm>
            <a:off x="327025" y="1747838"/>
            <a:ext cx="4113213" cy="3930650"/>
            <a:chOff x="327025" y="1747838"/>
            <a:chExt cx="4113213" cy="3930650"/>
          </a:xfrm>
        </p:grpSpPr>
        <p:grpSp>
          <p:nvGrpSpPr>
            <p:cNvPr id="5145" name="Group 4"/>
            <p:cNvGrpSpPr>
              <a:grpSpLocks/>
            </p:cNvGrpSpPr>
            <p:nvPr/>
          </p:nvGrpSpPr>
          <p:grpSpPr bwMode="auto">
            <a:xfrm>
              <a:off x="639671" y="1747838"/>
              <a:ext cx="3648164" cy="3569291"/>
              <a:chOff x="4811697" y="1587338"/>
              <a:chExt cx="3648722" cy="357030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265129" y="1604805"/>
                <a:ext cx="195293" cy="35522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830842" y="1604805"/>
                <a:ext cx="195292" cy="35522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11789" y="1587338"/>
                <a:ext cx="3648633" cy="355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146" name="TextBox 27"/>
            <p:cNvSpPr txBox="1">
              <a:spLocks noChangeArrowheads="1"/>
            </p:cNvSpPr>
            <p:nvPr/>
          </p:nvSpPr>
          <p:spPr bwMode="auto">
            <a:xfrm>
              <a:off x="3394739" y="4818346"/>
              <a:ext cx="603265" cy="307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River</a:t>
              </a:r>
            </a:p>
          </p:txBody>
        </p:sp>
        <p:sp>
          <p:nvSpPr>
            <p:cNvPr id="5147" name="TextBox 8"/>
            <p:cNvSpPr txBox="1">
              <a:spLocks noChangeArrowheads="1"/>
            </p:cNvSpPr>
            <p:nvPr/>
          </p:nvSpPr>
          <p:spPr bwMode="auto">
            <a:xfrm>
              <a:off x="480917" y="5358393"/>
              <a:ext cx="355609" cy="307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</a:t>
              </a:r>
            </a:p>
          </p:txBody>
        </p:sp>
        <p:sp>
          <p:nvSpPr>
            <p:cNvPr id="5148" name="TextBox 31"/>
            <p:cNvSpPr txBox="1">
              <a:spLocks noChangeArrowheads="1"/>
            </p:cNvSpPr>
            <p:nvPr/>
          </p:nvSpPr>
          <p:spPr bwMode="auto">
            <a:xfrm>
              <a:off x="4135431" y="5356806"/>
              <a:ext cx="304807" cy="307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149" name="TextBox 8"/>
            <p:cNvSpPr txBox="1">
              <a:spLocks noChangeArrowheads="1"/>
            </p:cNvSpPr>
            <p:nvPr/>
          </p:nvSpPr>
          <p:spPr bwMode="auto">
            <a:xfrm>
              <a:off x="1981499" y="5370797"/>
              <a:ext cx="1079168" cy="30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10,000 feet</a:t>
              </a:r>
            </a:p>
          </p:txBody>
        </p:sp>
        <p:sp>
          <p:nvSpPr>
            <p:cNvPr id="5150" name="TextBox 8"/>
            <p:cNvSpPr txBox="1">
              <a:spLocks noChangeArrowheads="1"/>
            </p:cNvSpPr>
            <p:nvPr/>
          </p:nvSpPr>
          <p:spPr bwMode="auto">
            <a:xfrm rot="-5400000">
              <a:off x="-58504" y="3241899"/>
              <a:ext cx="1078841" cy="3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10,500 feet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813" y="1765300"/>
              <a:ext cx="195262" cy="3533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368550" y="4051300"/>
              <a:ext cx="1882775" cy="22225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368550" y="3311525"/>
              <a:ext cx="190500" cy="1889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54" name="TextBox 49"/>
            <p:cNvSpPr txBox="1">
              <a:spLocks noChangeArrowheads="1"/>
            </p:cNvSpPr>
            <p:nvPr/>
          </p:nvSpPr>
          <p:spPr bwMode="auto">
            <a:xfrm>
              <a:off x="2735100" y="4016647"/>
              <a:ext cx="114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Drain or GHB</a:t>
              </a:r>
            </a:p>
          </p:txBody>
        </p:sp>
        <p:sp>
          <p:nvSpPr>
            <p:cNvPr id="5155" name="TextBox 50"/>
            <p:cNvSpPr txBox="1">
              <a:spLocks noChangeArrowheads="1"/>
            </p:cNvSpPr>
            <p:nvPr/>
          </p:nvSpPr>
          <p:spPr bwMode="auto">
            <a:xfrm>
              <a:off x="2159646" y="3043332"/>
              <a:ext cx="6083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Well 1</a:t>
              </a:r>
            </a:p>
          </p:txBody>
        </p:sp>
        <p:cxnSp>
          <p:nvCxnSpPr>
            <p:cNvPr id="3" name="Straight Arrow Connector 2"/>
            <p:cNvCxnSpPr>
              <a:stCxn id="5146" idx="0"/>
            </p:cNvCxnSpPr>
            <p:nvPr/>
          </p:nvCxnSpPr>
          <p:spPr>
            <a:xfrm flipV="1">
              <a:off x="3695700" y="4606925"/>
              <a:ext cx="396875" cy="2111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auto">
            <a:xfrm>
              <a:off x="1662113" y="3700463"/>
              <a:ext cx="190500" cy="1889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58" name="TextBox 50"/>
            <p:cNvSpPr txBox="1">
              <a:spLocks noChangeArrowheads="1"/>
            </p:cNvSpPr>
            <p:nvPr/>
          </p:nvSpPr>
          <p:spPr bwMode="auto">
            <a:xfrm>
              <a:off x="1453375" y="3897814"/>
              <a:ext cx="6083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Well 2</a:t>
              </a:r>
            </a:p>
          </p:txBody>
        </p:sp>
      </p:grpSp>
      <p:grpSp>
        <p:nvGrpSpPr>
          <p:cNvPr id="5124" name="Group 22"/>
          <p:cNvGrpSpPr>
            <a:grpSpLocks/>
          </p:cNvGrpSpPr>
          <p:nvPr/>
        </p:nvGrpSpPr>
        <p:grpSpPr bwMode="auto">
          <a:xfrm>
            <a:off x="4367213" y="1701800"/>
            <a:ext cx="4402137" cy="3771900"/>
            <a:chOff x="4367213" y="1701800"/>
            <a:chExt cx="4402137" cy="37719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811713" y="3702050"/>
              <a:ext cx="3648075" cy="1403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811713" y="3427413"/>
              <a:ext cx="3648075" cy="274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256588" y="2833688"/>
              <a:ext cx="203200" cy="7937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8" name="TextBox 26"/>
            <p:cNvSpPr txBox="1">
              <a:spLocks noChangeArrowheads="1"/>
            </p:cNvSpPr>
            <p:nvPr/>
          </p:nvSpPr>
          <p:spPr bwMode="auto">
            <a:xfrm>
              <a:off x="4565650" y="4951413"/>
              <a:ext cx="2841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5129" name="TextBox 49"/>
            <p:cNvSpPr txBox="1">
              <a:spLocks noChangeArrowheads="1"/>
            </p:cNvSpPr>
            <p:nvPr/>
          </p:nvSpPr>
          <p:spPr bwMode="auto">
            <a:xfrm>
              <a:off x="4367213" y="3548063"/>
              <a:ext cx="482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200</a:t>
              </a:r>
            </a:p>
          </p:txBody>
        </p:sp>
        <p:sp>
          <p:nvSpPr>
            <p:cNvPr id="5130" name="TextBox 50"/>
            <p:cNvSpPr txBox="1">
              <a:spLocks noChangeArrowheads="1"/>
            </p:cNvSpPr>
            <p:nvPr/>
          </p:nvSpPr>
          <p:spPr bwMode="auto">
            <a:xfrm>
              <a:off x="4367213" y="3278188"/>
              <a:ext cx="482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220</a:t>
              </a:r>
            </a:p>
          </p:txBody>
        </p:sp>
        <p:sp>
          <p:nvSpPr>
            <p:cNvPr id="5131" name="TextBox 52"/>
            <p:cNvSpPr txBox="1">
              <a:spLocks noChangeArrowheads="1"/>
            </p:cNvSpPr>
            <p:nvPr/>
          </p:nvSpPr>
          <p:spPr bwMode="auto">
            <a:xfrm>
              <a:off x="8270875" y="2563813"/>
              <a:ext cx="4841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320</a:t>
              </a:r>
            </a:p>
          </p:txBody>
        </p:sp>
        <p:sp>
          <p:nvSpPr>
            <p:cNvPr id="5132" name="TextBox 28"/>
            <p:cNvSpPr txBox="1">
              <a:spLocks noChangeArrowheads="1"/>
            </p:cNvSpPr>
            <p:nvPr/>
          </p:nvSpPr>
          <p:spPr bwMode="auto">
            <a:xfrm>
              <a:off x="4648200" y="5165725"/>
              <a:ext cx="355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</a:t>
              </a:r>
            </a:p>
          </p:txBody>
        </p:sp>
        <p:sp>
          <p:nvSpPr>
            <p:cNvPr id="5133" name="TextBox 54"/>
            <p:cNvSpPr txBox="1">
              <a:spLocks noChangeArrowheads="1"/>
            </p:cNvSpPr>
            <p:nvPr/>
          </p:nvSpPr>
          <p:spPr bwMode="auto">
            <a:xfrm>
              <a:off x="8281988" y="5165725"/>
              <a:ext cx="304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4811713" y="2368550"/>
              <a:ext cx="14287" cy="1063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5" name="TextBox 35"/>
            <p:cNvSpPr txBox="1">
              <a:spLocks noChangeArrowheads="1"/>
            </p:cNvSpPr>
            <p:nvPr/>
          </p:nvSpPr>
          <p:spPr bwMode="auto">
            <a:xfrm>
              <a:off x="5568950" y="1701800"/>
              <a:ext cx="1708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Recharge Package</a:t>
              </a:r>
            </a:p>
          </p:txBody>
        </p:sp>
        <p:sp>
          <p:nvSpPr>
            <p:cNvPr id="5136" name="TextBox 1"/>
            <p:cNvSpPr txBox="1">
              <a:spLocks noChangeArrowheads="1"/>
            </p:cNvSpPr>
            <p:nvPr/>
          </p:nvSpPr>
          <p:spPr bwMode="auto">
            <a:xfrm>
              <a:off x="6454775" y="2074863"/>
              <a:ext cx="825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0.005 ft/d</a:t>
              </a:r>
            </a:p>
          </p:txBody>
        </p:sp>
        <p:cxnSp>
          <p:nvCxnSpPr>
            <p:cNvPr id="38" name="Straight Connector 37"/>
            <p:cNvCxnSpPr>
              <a:stCxn id="19" idx="3"/>
            </p:cNvCxnSpPr>
            <p:nvPr/>
          </p:nvCxnSpPr>
          <p:spPr>
            <a:xfrm>
              <a:off x="8459788" y="2873375"/>
              <a:ext cx="0" cy="544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8" name="TextBox 38"/>
            <p:cNvSpPr txBox="1">
              <a:spLocks noChangeArrowheads="1"/>
            </p:cNvSpPr>
            <p:nvPr/>
          </p:nvSpPr>
          <p:spPr bwMode="auto">
            <a:xfrm>
              <a:off x="7419975" y="2197100"/>
              <a:ext cx="13493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River Package</a:t>
              </a:r>
            </a:p>
          </p:txBody>
        </p:sp>
        <p:cxnSp>
          <p:nvCxnSpPr>
            <p:cNvPr id="40" name="Straight Arrow Connector 39"/>
            <p:cNvCxnSpPr>
              <a:stCxn id="5138" idx="2"/>
            </p:cNvCxnSpPr>
            <p:nvPr/>
          </p:nvCxnSpPr>
          <p:spPr>
            <a:xfrm>
              <a:off x="8094663" y="2505075"/>
              <a:ext cx="263525" cy="3286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423025" y="2074863"/>
              <a:ext cx="0" cy="2936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6454775" y="2452688"/>
              <a:ext cx="212725" cy="984250"/>
            </a:xfrm>
            <a:custGeom>
              <a:avLst/>
              <a:gdLst>
                <a:gd name="connsiteX0" fmla="*/ 0 w 213064"/>
                <a:gd name="connsiteY0" fmla="*/ 0 h 985422"/>
                <a:gd name="connsiteX1" fmla="*/ 0 w 213064"/>
                <a:gd name="connsiteY1" fmla="*/ 985422 h 985422"/>
                <a:gd name="connsiteX2" fmla="*/ 213064 w 213064"/>
                <a:gd name="connsiteY2" fmla="*/ 985422 h 985422"/>
                <a:gd name="connsiteX3" fmla="*/ 213064 w 213064"/>
                <a:gd name="connsiteY3" fmla="*/ 26633 h 985422"/>
                <a:gd name="connsiteX4" fmla="*/ 0 w 213064"/>
                <a:gd name="connsiteY4" fmla="*/ 0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64" h="985422">
                  <a:moveTo>
                    <a:pt x="0" y="0"/>
                  </a:moveTo>
                  <a:lnTo>
                    <a:pt x="0" y="985422"/>
                  </a:lnTo>
                  <a:lnTo>
                    <a:pt x="213064" y="985422"/>
                  </a:lnTo>
                  <a:lnTo>
                    <a:pt x="213064" y="26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811713" y="2351088"/>
              <a:ext cx="3444875" cy="471487"/>
            </a:xfrm>
            <a:custGeom>
              <a:avLst/>
              <a:gdLst>
                <a:gd name="connsiteX0" fmla="*/ 0 w 3444536"/>
                <a:gd name="connsiteY0" fmla="*/ 0 h 470517"/>
                <a:gd name="connsiteX1" fmla="*/ 532660 w 3444536"/>
                <a:gd name="connsiteY1" fmla="*/ 8878 h 470517"/>
                <a:gd name="connsiteX2" fmla="*/ 1109709 w 3444536"/>
                <a:gd name="connsiteY2" fmla="*/ 44388 h 470517"/>
                <a:gd name="connsiteX3" fmla="*/ 1917577 w 3444536"/>
                <a:gd name="connsiteY3" fmla="*/ 124287 h 470517"/>
                <a:gd name="connsiteX4" fmla="*/ 2530136 w 3444536"/>
                <a:gd name="connsiteY4" fmla="*/ 213064 h 470517"/>
                <a:gd name="connsiteX5" fmla="*/ 3045041 w 3444536"/>
                <a:gd name="connsiteY5" fmla="*/ 337352 h 470517"/>
                <a:gd name="connsiteX6" fmla="*/ 3444536 w 3444536"/>
                <a:gd name="connsiteY6" fmla="*/ 470517 h 4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4536" h="470517">
                  <a:moveTo>
                    <a:pt x="0" y="0"/>
                  </a:moveTo>
                  <a:cubicBezTo>
                    <a:pt x="173854" y="740"/>
                    <a:pt x="347709" y="1480"/>
                    <a:pt x="532660" y="8878"/>
                  </a:cubicBezTo>
                  <a:cubicBezTo>
                    <a:pt x="717612" y="16276"/>
                    <a:pt x="878890" y="25153"/>
                    <a:pt x="1109709" y="44388"/>
                  </a:cubicBezTo>
                  <a:cubicBezTo>
                    <a:pt x="1340529" y="63623"/>
                    <a:pt x="1680839" y="96174"/>
                    <a:pt x="1917577" y="124287"/>
                  </a:cubicBezTo>
                  <a:cubicBezTo>
                    <a:pt x="2154315" y="152400"/>
                    <a:pt x="2342225" y="177553"/>
                    <a:pt x="2530136" y="213064"/>
                  </a:cubicBezTo>
                  <a:cubicBezTo>
                    <a:pt x="2718047" y="248575"/>
                    <a:pt x="2892641" y="294443"/>
                    <a:pt x="3045041" y="337352"/>
                  </a:cubicBezTo>
                  <a:cubicBezTo>
                    <a:pt x="3197441" y="380261"/>
                    <a:pt x="3320988" y="425389"/>
                    <a:pt x="3444536" y="47051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65788" y="3702050"/>
              <a:ext cx="212725" cy="1403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>
              <a:stCxn id="35" idx="6"/>
            </p:cNvCxnSpPr>
            <p:nvPr/>
          </p:nvCxnSpPr>
          <p:spPr>
            <a:xfrm flipH="1">
              <a:off x="6454775" y="2822575"/>
              <a:ext cx="180181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172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Problem 2 Introduction to Stress Packages and Transient Flow</vt:lpstr>
      <vt:lpstr>Problem 2A Recharge Package</vt:lpstr>
      <vt:lpstr>Problem 2B Recharge and River Packages</vt:lpstr>
      <vt:lpstr>Problem 2C, 2D, and 2E Recharge, River, Drain, GHB, and Well Packages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Sheets, Rodney A</cp:lastModifiedBy>
  <cp:revision>111</cp:revision>
  <dcterms:created xsi:type="dcterms:W3CDTF">2009-03-17T15:31:45Z</dcterms:created>
  <dcterms:modified xsi:type="dcterms:W3CDTF">2019-05-15T14:09:04Z</dcterms:modified>
</cp:coreProperties>
</file>