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587" r:id="rId2"/>
    <p:sldId id="589" r:id="rId3"/>
    <p:sldId id="590" r:id="rId4"/>
    <p:sldId id="591" r:id="rId5"/>
    <p:sldId id="592" r:id="rId6"/>
    <p:sldId id="593" r:id="rId7"/>
    <p:sldId id="594" r:id="rId8"/>
    <p:sldId id="595" r:id="rId9"/>
    <p:sldId id="596" r:id="rId10"/>
    <p:sldId id="597" r:id="rId11"/>
    <p:sldId id="598" r:id="rId12"/>
    <p:sldId id="599" r:id="rId13"/>
    <p:sldId id="601" r:id="rId14"/>
    <p:sldId id="602" r:id="rId15"/>
    <p:sldId id="603" r:id="rId16"/>
    <p:sldId id="600" r:id="rId17"/>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pPr marL="0" indent="0">
              <a:buNone/>
            </a:pPr>
            <a:r>
              <a:rPr lang="en-US" dirty="0"/>
              <a:t>Each team designs an approach for simulating McDonald Valley. </a:t>
            </a:r>
            <a:br>
              <a:rPr lang="en-US" dirty="0"/>
            </a:br>
            <a:r>
              <a:rPr lang="en-US" dirty="0"/>
              <a:t>After about 1 hour we will reconvene as a class and discuss the </a:t>
            </a:r>
            <a:br>
              <a:rPr lang="en-US" dirty="0"/>
            </a:br>
            <a:r>
              <a:rPr lang="en-US" dirty="0"/>
              <a:t>design plans.</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4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35F-8F3C-4881-EF50-E4349D1F1F17}"/>
              </a:ext>
            </a:extLst>
          </p:cNvPr>
          <p:cNvSpPr>
            <a:spLocks noGrp="1"/>
          </p:cNvSpPr>
          <p:nvPr>
            <p:ph type="title"/>
          </p:nvPr>
        </p:nvSpPr>
        <p:spPr/>
        <p:txBody>
          <a:bodyPr/>
          <a:lstStyle/>
          <a:p>
            <a:r>
              <a:rPr lang="en-US" dirty="0"/>
              <a:t>Stage 1 – Planning Phase</a:t>
            </a:r>
          </a:p>
        </p:txBody>
      </p:sp>
      <p:grpSp>
        <p:nvGrpSpPr>
          <p:cNvPr id="19" name="Group 18">
            <a:extLst>
              <a:ext uri="{FF2B5EF4-FFF2-40B4-BE49-F238E27FC236}">
                <a16:creationId xmlns:a16="http://schemas.microsoft.com/office/drawing/2014/main" id="{66EABAB2-2525-8463-30AA-D469E93C2B93}"/>
              </a:ext>
            </a:extLst>
          </p:cNvPr>
          <p:cNvGrpSpPr/>
          <p:nvPr/>
        </p:nvGrpSpPr>
        <p:grpSpPr>
          <a:xfrm>
            <a:off x="1492546" y="948619"/>
            <a:ext cx="9206908" cy="5434481"/>
            <a:chOff x="2311582" y="948619"/>
            <a:chExt cx="9206908" cy="5434481"/>
          </a:xfrm>
        </p:grpSpPr>
        <p:grpSp>
          <p:nvGrpSpPr>
            <p:cNvPr id="3" name="Group 2">
              <a:extLst>
                <a:ext uri="{FF2B5EF4-FFF2-40B4-BE49-F238E27FC236}">
                  <a16:creationId xmlns:a16="http://schemas.microsoft.com/office/drawing/2014/main" id="{688D95F6-F793-BBEF-71AC-BD645DDEB5E6}"/>
                </a:ext>
              </a:extLst>
            </p:cNvPr>
            <p:cNvGrpSpPr>
              <a:grpSpLocks noChangeAspect="1"/>
            </p:cNvGrpSpPr>
            <p:nvPr/>
          </p:nvGrpSpPr>
          <p:grpSpPr>
            <a:xfrm>
              <a:off x="2311582" y="948619"/>
              <a:ext cx="3444404" cy="5434481"/>
              <a:chOff x="3932423" y="193093"/>
              <a:chExt cx="4056781" cy="6400673"/>
            </a:xfrm>
          </p:grpSpPr>
          <p:sp>
            <p:nvSpPr>
              <p:cNvPr id="4" name="TextBox 3">
                <a:extLst>
                  <a:ext uri="{FF2B5EF4-FFF2-40B4-BE49-F238E27FC236}">
                    <a16:creationId xmlns:a16="http://schemas.microsoft.com/office/drawing/2014/main" id="{5AFF0C9F-0C47-57C3-2930-B0F37B0FFCD5}"/>
                  </a:ext>
                </a:extLst>
              </p:cNvPr>
              <p:cNvSpPr txBox="1"/>
              <p:nvPr/>
            </p:nvSpPr>
            <p:spPr>
              <a:xfrm>
                <a:off x="3932423" y="193093"/>
                <a:ext cx="4056781" cy="326246"/>
              </a:xfrm>
              <a:prstGeom prst="rect">
                <a:avLst/>
              </a:prstGeom>
              <a:noFill/>
            </p:spPr>
            <p:txBody>
              <a:bodyPr wrap="none" rtlCol="0">
                <a:spAutoFit/>
              </a:bodyPr>
              <a:lstStyle/>
              <a:p>
                <a:r>
                  <a:rPr lang="en-US" sz="1200" dirty="0">
                    <a:solidFill>
                      <a:schemeClr val="bg1"/>
                    </a:solidFill>
                  </a:rPr>
                  <a:t>Figure 2 – Topographic Map of McDonald Valley</a:t>
                </a:r>
              </a:p>
            </p:txBody>
          </p:sp>
          <p:grpSp>
            <p:nvGrpSpPr>
              <p:cNvPr id="5" name="Group 4">
                <a:extLst>
                  <a:ext uri="{FF2B5EF4-FFF2-40B4-BE49-F238E27FC236}">
                    <a16:creationId xmlns:a16="http://schemas.microsoft.com/office/drawing/2014/main" id="{14FBD282-CDB4-BD67-83A5-3340B0B2C8AE}"/>
                  </a:ext>
                </a:extLst>
              </p:cNvPr>
              <p:cNvGrpSpPr/>
              <p:nvPr/>
            </p:nvGrpSpPr>
            <p:grpSpPr>
              <a:xfrm>
                <a:off x="4044977" y="519537"/>
                <a:ext cx="3713563" cy="6074229"/>
                <a:chOff x="3999634" y="503852"/>
                <a:chExt cx="3713563" cy="6074229"/>
              </a:xfrm>
            </p:grpSpPr>
            <p:grpSp>
              <p:nvGrpSpPr>
                <p:cNvPr id="6" name="Group 5">
                  <a:extLst>
                    <a:ext uri="{FF2B5EF4-FFF2-40B4-BE49-F238E27FC236}">
                      <a16:creationId xmlns:a16="http://schemas.microsoft.com/office/drawing/2014/main" id="{70D33C3D-E315-9753-86E4-81C2359300CC}"/>
                    </a:ext>
                  </a:extLst>
                </p:cNvPr>
                <p:cNvGrpSpPr/>
                <p:nvPr/>
              </p:nvGrpSpPr>
              <p:grpSpPr>
                <a:xfrm>
                  <a:off x="3999634" y="503852"/>
                  <a:ext cx="3713563" cy="6074229"/>
                  <a:chOff x="3999634" y="0"/>
                  <a:chExt cx="4192732" cy="6858000"/>
                </a:xfrm>
              </p:grpSpPr>
              <p:pic>
                <p:nvPicPr>
                  <p:cNvPr id="9" name="Picture 8">
                    <a:extLst>
                      <a:ext uri="{FF2B5EF4-FFF2-40B4-BE49-F238E27FC236}">
                        <a16:creationId xmlns:a16="http://schemas.microsoft.com/office/drawing/2014/main" id="{16C11EC6-B341-1F43-AE8D-857DD6B05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0" name="Freeform 4">
                    <a:extLst>
                      <a:ext uri="{FF2B5EF4-FFF2-40B4-BE49-F238E27FC236}">
                        <a16:creationId xmlns:a16="http://schemas.microsoft.com/office/drawing/2014/main" id="{CB4136D5-8549-9A79-2F6A-591E36EBB419}"/>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4B29849-7174-249B-6361-8A9DEB56D158}"/>
                      </a:ext>
                    </a:extLst>
                  </p:cNvPr>
                  <p:cNvSpPr txBox="1"/>
                  <p:nvPr/>
                </p:nvSpPr>
                <p:spPr>
                  <a:xfrm>
                    <a:off x="4548188" y="1057849"/>
                    <a:ext cx="4940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Lake</a:t>
                    </a:r>
                  </a:p>
                </p:txBody>
              </p:sp>
              <p:sp>
                <p:nvSpPr>
                  <p:cNvPr id="12" name="TextBox 11">
                    <a:extLst>
                      <a:ext uri="{FF2B5EF4-FFF2-40B4-BE49-F238E27FC236}">
                        <a16:creationId xmlns:a16="http://schemas.microsoft.com/office/drawing/2014/main" id="{251C3BF1-7D77-6BBE-32AE-E5704673DAF9}"/>
                      </a:ext>
                    </a:extLst>
                  </p:cNvPr>
                  <p:cNvSpPr txBox="1"/>
                  <p:nvPr/>
                </p:nvSpPr>
                <p:spPr>
                  <a:xfrm>
                    <a:off x="4410783" y="1267211"/>
                    <a:ext cx="7922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Harbaugh</a:t>
                    </a:r>
                  </a:p>
                </p:txBody>
              </p:sp>
              <p:sp>
                <p:nvSpPr>
                  <p:cNvPr id="13" name="Rectangle 12">
                    <a:extLst>
                      <a:ext uri="{FF2B5EF4-FFF2-40B4-BE49-F238E27FC236}">
                        <a16:creationId xmlns:a16="http://schemas.microsoft.com/office/drawing/2014/main" id="{C13F8DD4-518B-C310-756B-BAA1338D05D2}"/>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4BB205-6328-C52D-8603-4BAD73033E23}"/>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E89CDD-3EA1-E51E-860A-22A1C3DD7F62}"/>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FC4BD74-B2BA-F1D1-FD5B-BC92D5327F13}"/>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3587F8-41DA-3C12-B5BD-D6DEB2E013E2}"/>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172EF27-9BD6-A9D9-253C-730275C8E5C7}"/>
                    </a:ext>
                  </a:extLst>
                </p:cNvPr>
                <p:cNvSpPr txBox="1"/>
                <p:nvPr/>
              </p:nvSpPr>
              <p:spPr>
                <a:xfrm>
                  <a:off x="4612144" y="2171497"/>
                  <a:ext cx="790601"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L &amp; H Lounge</a:t>
                  </a:r>
                </a:p>
              </p:txBody>
            </p:sp>
            <p:cxnSp>
              <p:nvCxnSpPr>
                <p:cNvPr id="8" name="Straight Arrow Connector 7">
                  <a:extLst>
                    <a:ext uri="{FF2B5EF4-FFF2-40B4-BE49-F238E27FC236}">
                      <a16:creationId xmlns:a16="http://schemas.microsoft.com/office/drawing/2014/main" id="{687173BF-8CA6-FB7A-6DC3-D1C991785033}"/>
                    </a:ext>
                  </a:extLst>
                </p:cNvPr>
                <p:cNvCxnSpPr>
                  <a:endCxn id="10"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 name="Picture 17">
              <a:extLst>
                <a:ext uri="{FF2B5EF4-FFF2-40B4-BE49-F238E27FC236}">
                  <a16:creationId xmlns:a16="http://schemas.microsoft.com/office/drawing/2014/main" id="{448A7537-EFC2-5AA0-C9A5-7E4B9BE46521}"/>
                </a:ext>
              </a:extLst>
            </p:cNvPr>
            <p:cNvPicPr>
              <a:picLocks noChangeAspect="1"/>
            </p:cNvPicPr>
            <p:nvPr/>
          </p:nvPicPr>
          <p:blipFill rotWithShape="1">
            <a:blip r:embed="rId3">
              <a:extLst>
                <a:ext uri="{28A0092B-C50C-407E-A947-70E740481C1C}">
                  <a14:useLocalDpi xmlns:a14="http://schemas.microsoft.com/office/drawing/2010/main" val="0"/>
                </a:ext>
              </a:extLst>
            </a:blip>
            <a:srcRect l="13622" t="11564" b="15240"/>
            <a:stretch/>
          </p:blipFill>
          <p:spPr>
            <a:xfrm>
              <a:off x="6825743" y="1225785"/>
              <a:ext cx="4692747" cy="5157315"/>
            </a:xfrm>
            <a:prstGeom prst="rect">
              <a:avLst/>
            </a:prstGeom>
          </p:spPr>
        </p:pic>
      </p:grpSp>
    </p:spTree>
    <p:extLst>
      <p:ext uri="{BB962C8B-B14F-4D97-AF65-F5344CB8AC3E}">
        <p14:creationId xmlns:p14="http://schemas.microsoft.com/office/powerpoint/2010/main" val="37326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2C5-6826-BA69-6102-8C926635E2A9}"/>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6874B491-DBE8-FB12-10E6-A09E4683949C}"/>
              </a:ext>
            </a:extLst>
          </p:cNvPr>
          <p:cNvSpPr>
            <a:spLocks noGrp="1"/>
          </p:cNvSpPr>
          <p:nvPr>
            <p:ph idx="1"/>
          </p:nvPr>
        </p:nvSpPr>
        <p:spPr/>
        <p:txBody>
          <a:bodyPr/>
          <a:lstStyle/>
          <a:p>
            <a:pPr marL="0" indent="0">
              <a:buNone/>
            </a:pPr>
            <a:r>
              <a:rPr lang="en-US" dirty="0"/>
              <a:t>Net groundwater recharge</a:t>
            </a:r>
          </a:p>
          <a:p>
            <a:r>
              <a:rPr lang="en-US" dirty="0"/>
              <a:t>Downstream flow = net groundwater recharge </a:t>
            </a:r>
          </a:p>
          <a:p>
            <a:r>
              <a:rPr lang="en-US" dirty="0"/>
              <a:t>Net groundwater recharge (</a:t>
            </a:r>
            <a:r>
              <a:rPr lang="en-US" dirty="0" err="1"/>
              <a:t>I</a:t>
            </a:r>
            <a:r>
              <a:rPr lang="en-US" baseline="-25000" dirty="0" err="1"/>
              <a:t>total</a:t>
            </a:r>
            <a:r>
              <a:rPr lang="en-US" dirty="0"/>
              <a:t>) = 888,494 ft</a:t>
            </a:r>
            <a:r>
              <a:rPr lang="en-US" baseline="30000" dirty="0"/>
              <a:t>3</a:t>
            </a:r>
            <a:r>
              <a:rPr lang="en-US" dirty="0"/>
              <a:t>/d</a:t>
            </a:r>
          </a:p>
          <a:p>
            <a:pPr lvl="1"/>
            <a:r>
              <a:rPr lang="en-US" dirty="0" err="1"/>
              <a:t>I</a:t>
            </a:r>
            <a:r>
              <a:rPr lang="en-US" baseline="-25000" dirty="0" err="1"/>
              <a:t>total</a:t>
            </a:r>
            <a:r>
              <a:rPr lang="en-US" dirty="0"/>
              <a:t> = </a:t>
            </a:r>
            <a:r>
              <a:rPr lang="en-US" dirty="0" err="1"/>
              <a:t>I</a:t>
            </a:r>
            <a:r>
              <a:rPr lang="en-US" baseline="-25000" dirty="0" err="1"/>
              <a:t>lake</a:t>
            </a:r>
            <a:r>
              <a:rPr lang="en-US" dirty="0"/>
              <a:t> + </a:t>
            </a:r>
            <a:r>
              <a:rPr lang="en-US" dirty="0" err="1"/>
              <a:t>I</a:t>
            </a:r>
            <a:r>
              <a:rPr lang="en-US" baseline="-25000" dirty="0" err="1"/>
              <a:t>land</a:t>
            </a:r>
            <a:r>
              <a:rPr lang="en-US" dirty="0"/>
              <a:t> </a:t>
            </a:r>
          </a:p>
          <a:p>
            <a:r>
              <a:rPr lang="en-US" dirty="0"/>
              <a:t>Water budget</a:t>
            </a:r>
          </a:p>
          <a:p>
            <a:pPr lvl="1"/>
            <a:r>
              <a:rPr lang="en-US" dirty="0" err="1"/>
              <a:t>Q</a:t>
            </a:r>
            <a:r>
              <a:rPr lang="en-US" baseline="-25000" dirty="0" err="1"/>
              <a:t>ds</a:t>
            </a:r>
            <a:r>
              <a:rPr lang="en-US" dirty="0"/>
              <a:t> = </a:t>
            </a:r>
            <a:r>
              <a:rPr lang="en-US" dirty="0" err="1"/>
              <a:t>Q</a:t>
            </a:r>
            <a:r>
              <a:rPr lang="en-US" baseline="-25000" dirty="0" err="1"/>
              <a:t>lake</a:t>
            </a:r>
            <a:r>
              <a:rPr lang="en-US" dirty="0"/>
              <a:t> + </a:t>
            </a:r>
            <a:r>
              <a:rPr lang="en-US" dirty="0" err="1"/>
              <a:t>Q</a:t>
            </a:r>
            <a:r>
              <a:rPr lang="en-US" baseline="-25000" dirty="0" err="1"/>
              <a:t>land</a:t>
            </a:r>
            <a:endParaRPr lang="en-US" dirty="0"/>
          </a:p>
          <a:p>
            <a:pPr lvl="1"/>
            <a:r>
              <a:rPr lang="en-US" dirty="0" err="1"/>
              <a:t>Q</a:t>
            </a:r>
            <a:r>
              <a:rPr lang="en-US" baseline="-25000" dirty="0" err="1"/>
              <a:t>lake</a:t>
            </a:r>
            <a:r>
              <a:rPr lang="en-US" dirty="0"/>
              <a:t> = A</a:t>
            </a:r>
            <a:r>
              <a:rPr lang="en-US" baseline="-25000" dirty="0"/>
              <a:t>lake</a:t>
            </a:r>
            <a:r>
              <a:rPr lang="en-US" dirty="0"/>
              <a:t> </a:t>
            </a:r>
            <a:r>
              <a:rPr lang="en-US" dirty="0" err="1"/>
              <a:t>I</a:t>
            </a:r>
            <a:r>
              <a:rPr lang="en-US" baseline="-25000" dirty="0" err="1"/>
              <a:t>lake</a:t>
            </a:r>
            <a:r>
              <a:rPr lang="en-US" dirty="0"/>
              <a:t> = A</a:t>
            </a:r>
            <a:r>
              <a:rPr lang="en-US" baseline="-25000" dirty="0"/>
              <a:t>lake</a:t>
            </a:r>
            <a:r>
              <a:rPr lang="en-US" dirty="0"/>
              <a:t> (</a:t>
            </a:r>
            <a:r>
              <a:rPr lang="en-US" dirty="0" err="1"/>
              <a:t>R</a:t>
            </a:r>
            <a:r>
              <a:rPr lang="en-US" baseline="-25000" dirty="0" err="1"/>
              <a:t>lake</a:t>
            </a:r>
            <a:r>
              <a:rPr lang="en-US" dirty="0"/>
              <a:t> – </a:t>
            </a:r>
            <a:r>
              <a:rPr lang="en-US" dirty="0" err="1"/>
              <a:t>E</a:t>
            </a:r>
            <a:r>
              <a:rPr lang="en-US" baseline="-25000" dirty="0" err="1"/>
              <a:t>lake</a:t>
            </a:r>
            <a:r>
              <a:rPr lang="en-US" dirty="0"/>
              <a:t>) = A</a:t>
            </a:r>
            <a:r>
              <a:rPr lang="en-US" baseline="-25000" dirty="0"/>
              <a:t>lake</a:t>
            </a:r>
            <a:r>
              <a:rPr lang="en-US" dirty="0"/>
              <a:t> (36 in/y – 27 in/y) =  9 A</a:t>
            </a:r>
            <a:r>
              <a:rPr lang="en-US" baseline="-25000" dirty="0"/>
              <a:t>lake</a:t>
            </a:r>
            <a:endParaRPr lang="en-US" dirty="0"/>
          </a:p>
          <a:p>
            <a:pPr lvl="1"/>
            <a:r>
              <a:rPr lang="en-US" dirty="0" err="1"/>
              <a:t>Q</a:t>
            </a:r>
            <a:r>
              <a:rPr lang="en-US" baseline="-25000" dirty="0" err="1"/>
              <a:t>land</a:t>
            </a:r>
            <a:r>
              <a:rPr lang="en-US" dirty="0"/>
              <a:t> = A</a:t>
            </a:r>
            <a:r>
              <a:rPr lang="en-US" baseline="-25000" dirty="0"/>
              <a:t>land</a:t>
            </a:r>
            <a:r>
              <a:rPr lang="en-US" dirty="0"/>
              <a:t> </a:t>
            </a:r>
            <a:r>
              <a:rPr lang="en-US" dirty="0" err="1"/>
              <a:t>I</a:t>
            </a:r>
            <a:r>
              <a:rPr lang="en-US" baseline="-25000" dirty="0" err="1"/>
              <a:t>land</a:t>
            </a:r>
            <a:r>
              <a:rPr lang="en-US" dirty="0"/>
              <a:t> = A</a:t>
            </a:r>
            <a:r>
              <a:rPr lang="en-US" baseline="-25000" dirty="0"/>
              <a:t>land</a:t>
            </a:r>
            <a:r>
              <a:rPr lang="en-US" dirty="0"/>
              <a:t> (</a:t>
            </a:r>
            <a:r>
              <a:rPr lang="en-US" dirty="0" err="1"/>
              <a:t>R</a:t>
            </a:r>
            <a:r>
              <a:rPr lang="en-US" baseline="-25000" dirty="0" err="1"/>
              <a:t>land</a:t>
            </a:r>
            <a:r>
              <a:rPr lang="en-US" dirty="0"/>
              <a:t> – </a:t>
            </a:r>
            <a:r>
              <a:rPr lang="en-US" dirty="0" err="1"/>
              <a:t>ET</a:t>
            </a:r>
            <a:r>
              <a:rPr lang="en-US" baseline="-25000" dirty="0" err="1"/>
              <a:t>land</a:t>
            </a:r>
            <a:r>
              <a:rPr lang="en-US" dirty="0"/>
              <a:t>) = A</a:t>
            </a:r>
            <a:r>
              <a:rPr lang="en-US" baseline="-25000" dirty="0"/>
              <a:t>land</a:t>
            </a:r>
            <a:r>
              <a:rPr lang="en-US" dirty="0"/>
              <a:t> (36 in/y – </a:t>
            </a:r>
            <a:r>
              <a:rPr lang="en-US" dirty="0" err="1"/>
              <a:t>ET</a:t>
            </a:r>
            <a:r>
              <a:rPr lang="en-US" baseline="-25000" dirty="0" err="1"/>
              <a:t>land</a:t>
            </a:r>
            <a:r>
              <a:rPr lang="en-US" dirty="0"/>
              <a:t>) </a:t>
            </a:r>
          </a:p>
          <a:p>
            <a:r>
              <a:rPr lang="en-US" dirty="0"/>
              <a:t>Simplify</a:t>
            </a:r>
          </a:p>
          <a:p>
            <a:pPr lvl="1"/>
            <a:r>
              <a:rPr lang="en-US" dirty="0" err="1"/>
              <a:t>ET</a:t>
            </a:r>
            <a:r>
              <a:rPr lang="en-US" baseline="-25000" dirty="0" err="1"/>
              <a:t>land</a:t>
            </a:r>
            <a:r>
              <a:rPr lang="en-US" dirty="0"/>
              <a:t> = ( 9 A</a:t>
            </a:r>
            <a:r>
              <a:rPr lang="en-US" baseline="-25000" dirty="0"/>
              <a:t>lake</a:t>
            </a:r>
            <a:r>
              <a:rPr lang="en-US" dirty="0"/>
              <a:t> + 36 A</a:t>
            </a:r>
            <a:r>
              <a:rPr lang="en-US" baseline="-25000" dirty="0"/>
              <a:t>land</a:t>
            </a:r>
            <a:r>
              <a:rPr lang="en-US" dirty="0"/>
              <a:t> – </a:t>
            </a:r>
            <a:r>
              <a:rPr lang="en-US" dirty="0" err="1"/>
              <a:t>Q</a:t>
            </a:r>
            <a:r>
              <a:rPr lang="en-US" baseline="-25000" dirty="0" err="1"/>
              <a:t>ds</a:t>
            </a:r>
            <a:r>
              <a:rPr lang="en-US" dirty="0"/>
              <a:t> ) / A</a:t>
            </a:r>
            <a:r>
              <a:rPr lang="en-US" baseline="-25000" dirty="0"/>
              <a:t>land</a:t>
            </a:r>
          </a:p>
          <a:p>
            <a:pPr lvl="1"/>
            <a:endParaRPr lang="en-US" dirty="0"/>
          </a:p>
          <a:p>
            <a:endParaRPr lang="en-US" dirty="0"/>
          </a:p>
        </p:txBody>
      </p:sp>
      <p:pic>
        <p:nvPicPr>
          <p:cNvPr id="6" name="Picture 5">
            <a:extLst>
              <a:ext uri="{FF2B5EF4-FFF2-40B4-BE49-F238E27FC236}">
                <a16:creationId xmlns:a16="http://schemas.microsoft.com/office/drawing/2014/main" id="{5723CFAD-02FF-795F-9292-A3D569F216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35" t="10064" r="22625" b="26593"/>
          <a:stretch/>
        </p:blipFill>
        <p:spPr>
          <a:xfrm rot="-60000">
            <a:off x="9801379" y="162860"/>
            <a:ext cx="2225328" cy="3256313"/>
          </a:xfrm>
          <a:prstGeom prst="rect">
            <a:avLst/>
          </a:prstGeom>
        </p:spPr>
      </p:pic>
    </p:spTree>
    <p:extLst>
      <p:ext uri="{BB962C8B-B14F-4D97-AF65-F5344CB8AC3E}">
        <p14:creationId xmlns:p14="http://schemas.microsoft.com/office/powerpoint/2010/main" val="408251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2C5-6826-BA69-6102-8C926635E2A9}"/>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6874B491-DBE8-FB12-10E6-A09E4683949C}"/>
              </a:ext>
            </a:extLst>
          </p:cNvPr>
          <p:cNvSpPr>
            <a:spLocks noGrp="1"/>
          </p:cNvSpPr>
          <p:nvPr>
            <p:ph idx="1"/>
          </p:nvPr>
        </p:nvSpPr>
        <p:spPr/>
        <p:txBody>
          <a:bodyPr/>
          <a:lstStyle/>
          <a:p>
            <a:pPr marL="0" indent="0">
              <a:buNone/>
            </a:pPr>
            <a:r>
              <a:rPr lang="en-US" dirty="0"/>
              <a:t>Net groundwater recharge – cont.</a:t>
            </a:r>
          </a:p>
          <a:p>
            <a:r>
              <a:rPr lang="en-US" dirty="0"/>
              <a:t>Unit conversion (convert to feet and days)</a:t>
            </a:r>
          </a:p>
          <a:p>
            <a:pPr lvl="1"/>
            <a:r>
              <a:rPr lang="en-US" dirty="0" err="1"/>
              <a:t>ET</a:t>
            </a:r>
            <a:r>
              <a:rPr lang="en-US" baseline="-25000" dirty="0" err="1"/>
              <a:t>land</a:t>
            </a:r>
            <a:r>
              <a:rPr lang="en-US" dirty="0"/>
              <a:t> = ( 0.0021 A</a:t>
            </a:r>
            <a:r>
              <a:rPr lang="en-US" baseline="-25000" dirty="0"/>
              <a:t>lake</a:t>
            </a:r>
            <a:r>
              <a:rPr lang="en-US" dirty="0"/>
              <a:t> + 0.0082 A</a:t>
            </a:r>
            <a:r>
              <a:rPr lang="en-US" baseline="-25000" dirty="0"/>
              <a:t>land</a:t>
            </a:r>
            <a:r>
              <a:rPr lang="en-US" dirty="0"/>
              <a:t> – 888,494 ) / A</a:t>
            </a:r>
            <a:r>
              <a:rPr lang="en-US" baseline="-25000" dirty="0"/>
              <a:t>land</a:t>
            </a:r>
          </a:p>
          <a:p>
            <a:endParaRPr lang="en-US" dirty="0"/>
          </a:p>
          <a:p>
            <a:r>
              <a:rPr lang="en-US" dirty="0"/>
              <a:t>Horizontal areas</a:t>
            </a:r>
          </a:p>
          <a:p>
            <a:pPr lvl="1"/>
            <a:r>
              <a:rPr lang="en-US" dirty="0" err="1"/>
              <a:t>A</a:t>
            </a:r>
            <a:r>
              <a:rPr lang="en-US" baseline="-25000" dirty="0" err="1"/>
              <a:t>total</a:t>
            </a:r>
            <a:r>
              <a:rPr lang="en-US" dirty="0"/>
              <a:t> = 500 ft x 500 ft x 40 x 25 = 250,000,000 ft</a:t>
            </a:r>
            <a:r>
              <a:rPr lang="en-US" baseline="30000" dirty="0"/>
              <a:t>2</a:t>
            </a:r>
          </a:p>
          <a:p>
            <a:pPr lvl="1"/>
            <a:r>
              <a:rPr lang="en-US" dirty="0"/>
              <a:t>A</a:t>
            </a:r>
            <a:r>
              <a:rPr lang="en-US" baseline="-25000" dirty="0"/>
              <a:t>lake</a:t>
            </a:r>
            <a:r>
              <a:rPr lang="en-US" dirty="0"/>
              <a:t> = 16,250,000 ft</a:t>
            </a:r>
            <a:r>
              <a:rPr lang="en-US" baseline="30000" dirty="0"/>
              <a:t>2</a:t>
            </a:r>
            <a:r>
              <a:rPr lang="en-US" dirty="0"/>
              <a:t> </a:t>
            </a:r>
          </a:p>
          <a:p>
            <a:pPr lvl="1"/>
            <a:r>
              <a:rPr lang="en-US" dirty="0"/>
              <a:t>A</a:t>
            </a:r>
            <a:r>
              <a:rPr lang="en-US" baseline="-25000" dirty="0"/>
              <a:t>land</a:t>
            </a:r>
            <a:r>
              <a:rPr lang="en-US" dirty="0"/>
              <a:t> = </a:t>
            </a:r>
            <a:r>
              <a:rPr lang="en-US" dirty="0" err="1"/>
              <a:t>A</a:t>
            </a:r>
            <a:r>
              <a:rPr lang="en-US" baseline="-25000" dirty="0" err="1"/>
              <a:t>total</a:t>
            </a:r>
            <a:r>
              <a:rPr lang="en-US" dirty="0"/>
              <a:t> – A</a:t>
            </a:r>
            <a:r>
              <a:rPr lang="en-US" baseline="-25000" dirty="0"/>
              <a:t>lake</a:t>
            </a:r>
            <a:r>
              <a:rPr lang="en-US" dirty="0"/>
              <a:t> = 233,750,000 ft</a:t>
            </a:r>
            <a:r>
              <a:rPr lang="en-US" baseline="30000" dirty="0"/>
              <a:t>2</a:t>
            </a:r>
            <a:r>
              <a:rPr lang="en-US" dirty="0"/>
              <a:t> </a:t>
            </a:r>
          </a:p>
        </p:txBody>
      </p:sp>
      <p:pic>
        <p:nvPicPr>
          <p:cNvPr id="4" name="Picture 3">
            <a:extLst>
              <a:ext uri="{FF2B5EF4-FFF2-40B4-BE49-F238E27FC236}">
                <a16:creationId xmlns:a16="http://schemas.microsoft.com/office/drawing/2014/main" id="{F89DF20D-F996-F573-8CB0-406F8FDADC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35" t="10064" r="22625" b="26593"/>
          <a:stretch/>
        </p:blipFill>
        <p:spPr>
          <a:xfrm rot="-60000">
            <a:off x="9801379" y="162860"/>
            <a:ext cx="2225328" cy="3256313"/>
          </a:xfrm>
          <a:prstGeom prst="rect">
            <a:avLst/>
          </a:prstGeom>
        </p:spPr>
      </p:pic>
    </p:spTree>
    <p:extLst>
      <p:ext uri="{BB962C8B-B14F-4D97-AF65-F5344CB8AC3E}">
        <p14:creationId xmlns:p14="http://schemas.microsoft.com/office/powerpoint/2010/main" val="213134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2C5-6826-BA69-6102-8C926635E2A9}"/>
              </a:ext>
            </a:extLst>
          </p:cNvPr>
          <p:cNvSpPr>
            <a:spLocks noGrp="1"/>
          </p:cNvSpPr>
          <p:nvPr>
            <p:ph type="title"/>
          </p:nvPr>
        </p:nvSpPr>
        <p:spPr/>
        <p:txBody>
          <a:bodyPr/>
          <a:lstStyle/>
          <a:p>
            <a:r>
              <a:rPr lang="en-US" dirty="0"/>
              <a:t>Phase 1 – Planning Phase</a:t>
            </a:r>
          </a:p>
        </p:txBody>
      </p:sp>
      <p:sp>
        <p:nvSpPr>
          <p:cNvPr id="3" name="Content Placeholder 2">
            <a:extLst>
              <a:ext uri="{FF2B5EF4-FFF2-40B4-BE49-F238E27FC236}">
                <a16:creationId xmlns:a16="http://schemas.microsoft.com/office/drawing/2014/main" id="{6874B491-DBE8-FB12-10E6-A09E4683949C}"/>
              </a:ext>
            </a:extLst>
          </p:cNvPr>
          <p:cNvSpPr>
            <a:spLocks noGrp="1"/>
          </p:cNvSpPr>
          <p:nvPr>
            <p:ph idx="1"/>
          </p:nvPr>
        </p:nvSpPr>
        <p:spPr/>
        <p:txBody>
          <a:bodyPr/>
          <a:lstStyle/>
          <a:p>
            <a:r>
              <a:rPr lang="en-US" dirty="0"/>
              <a:t>Calculated evapotranspiration rates</a:t>
            </a:r>
          </a:p>
          <a:p>
            <a:pPr lvl="1"/>
            <a:r>
              <a:rPr lang="en-US" dirty="0" err="1"/>
              <a:t>ET</a:t>
            </a:r>
            <a:r>
              <a:rPr lang="en-US" baseline="-25000" dirty="0" err="1"/>
              <a:t>land</a:t>
            </a:r>
            <a:r>
              <a:rPr lang="en-US" dirty="0"/>
              <a:t> = ( 0.0021 A</a:t>
            </a:r>
            <a:r>
              <a:rPr lang="en-US" baseline="-25000" dirty="0"/>
              <a:t>lake</a:t>
            </a:r>
            <a:r>
              <a:rPr lang="en-US" dirty="0"/>
              <a:t> + 0.0082 A</a:t>
            </a:r>
            <a:r>
              <a:rPr lang="en-US" baseline="-25000" dirty="0"/>
              <a:t>land</a:t>
            </a:r>
            <a:r>
              <a:rPr lang="en-US" dirty="0"/>
              <a:t> – 888,494 ) / A</a:t>
            </a:r>
            <a:r>
              <a:rPr lang="en-US" baseline="-25000" dirty="0"/>
              <a:t>land</a:t>
            </a:r>
          </a:p>
          <a:p>
            <a:pPr lvl="1"/>
            <a:r>
              <a:rPr lang="en-US" dirty="0" err="1"/>
              <a:t>ET</a:t>
            </a:r>
            <a:r>
              <a:rPr lang="en-US" baseline="-25000" dirty="0" err="1"/>
              <a:t>land</a:t>
            </a:r>
            <a:r>
              <a:rPr lang="en-US" dirty="0"/>
              <a:t> = ( 34,125 + 1,916,750 – 888,494 ) / 233,750,000</a:t>
            </a:r>
          </a:p>
          <a:p>
            <a:pPr lvl="1"/>
            <a:r>
              <a:rPr lang="en-US" dirty="0" err="1"/>
              <a:t>ET</a:t>
            </a:r>
            <a:r>
              <a:rPr lang="en-US" baseline="-25000" dirty="0" err="1"/>
              <a:t>land</a:t>
            </a:r>
            <a:r>
              <a:rPr lang="en-US" dirty="0"/>
              <a:t> = 1,062,381 / 233,750,000 = 0.0045 ft/d = 19.921 in/</a:t>
            </a:r>
            <a:r>
              <a:rPr lang="en-US" dirty="0" err="1"/>
              <a:t>yr</a:t>
            </a:r>
            <a:endParaRPr lang="en-US" dirty="0"/>
          </a:p>
          <a:p>
            <a:r>
              <a:rPr lang="en-US" dirty="0"/>
              <a:t>Calculated net recharge rates</a:t>
            </a:r>
          </a:p>
          <a:p>
            <a:pPr lvl="1"/>
            <a:r>
              <a:rPr lang="en-US" dirty="0" err="1"/>
              <a:t>I</a:t>
            </a:r>
            <a:r>
              <a:rPr lang="en-US" baseline="-25000" dirty="0" err="1"/>
              <a:t>land</a:t>
            </a:r>
            <a:r>
              <a:rPr lang="en-US" dirty="0"/>
              <a:t> = (0.0082 – 0.0045) = 0.0037 ft/day = 16.217 in/</a:t>
            </a:r>
            <a:r>
              <a:rPr lang="en-US" dirty="0" err="1"/>
              <a:t>yr</a:t>
            </a:r>
            <a:endParaRPr lang="en-US" dirty="0"/>
          </a:p>
          <a:p>
            <a:pPr lvl="1"/>
            <a:r>
              <a:rPr lang="en-US" dirty="0" err="1"/>
              <a:t>I</a:t>
            </a:r>
            <a:r>
              <a:rPr lang="en-US" baseline="-25000" dirty="0" err="1"/>
              <a:t>lake</a:t>
            </a:r>
            <a:r>
              <a:rPr lang="en-US" dirty="0"/>
              <a:t> = 0.0021 ft/day = 9 in/</a:t>
            </a:r>
            <a:r>
              <a:rPr lang="en-US" dirty="0" err="1"/>
              <a:t>yr</a:t>
            </a:r>
            <a:endParaRPr lang="en-US" dirty="0"/>
          </a:p>
          <a:p>
            <a:r>
              <a:rPr lang="en-US" dirty="0"/>
              <a:t>Calculated evapotranspiration/rainfall ratio</a:t>
            </a:r>
          </a:p>
          <a:p>
            <a:pPr lvl="1"/>
            <a:r>
              <a:rPr lang="en-US" dirty="0" err="1"/>
              <a:t>ET</a:t>
            </a:r>
            <a:r>
              <a:rPr lang="en-US" baseline="-25000" dirty="0" err="1"/>
              <a:t>land</a:t>
            </a:r>
            <a:r>
              <a:rPr lang="en-US" dirty="0"/>
              <a:t> / </a:t>
            </a:r>
            <a:r>
              <a:rPr lang="en-US" dirty="0" err="1"/>
              <a:t>R</a:t>
            </a:r>
            <a:r>
              <a:rPr lang="en-US" baseline="-25000" dirty="0" err="1"/>
              <a:t>land</a:t>
            </a:r>
            <a:r>
              <a:rPr lang="en-US" dirty="0"/>
              <a:t> = 0.0045 / 0.0082 = 54.88 %</a:t>
            </a:r>
          </a:p>
          <a:p>
            <a:pPr lvl="1"/>
            <a:r>
              <a:rPr lang="en-US" dirty="0" err="1"/>
              <a:t>Elake</a:t>
            </a:r>
            <a:r>
              <a:rPr lang="en-US" dirty="0"/>
              <a:t> / </a:t>
            </a:r>
            <a:r>
              <a:rPr lang="en-US" dirty="0" err="1"/>
              <a:t>Rlake</a:t>
            </a:r>
            <a:r>
              <a:rPr lang="en-US" dirty="0"/>
              <a:t> = 0.0062 / 0.0082 = 75.12 %</a:t>
            </a:r>
          </a:p>
          <a:p>
            <a:endParaRPr lang="en-US" dirty="0"/>
          </a:p>
        </p:txBody>
      </p:sp>
      <p:pic>
        <p:nvPicPr>
          <p:cNvPr id="4" name="Picture 3">
            <a:extLst>
              <a:ext uri="{FF2B5EF4-FFF2-40B4-BE49-F238E27FC236}">
                <a16:creationId xmlns:a16="http://schemas.microsoft.com/office/drawing/2014/main" id="{88499FEA-4228-3134-A6A4-6E4C9566F3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35" t="10064" r="22625" b="26593"/>
          <a:stretch/>
        </p:blipFill>
        <p:spPr>
          <a:xfrm rot="-60000">
            <a:off x="9801379" y="162860"/>
            <a:ext cx="2225328" cy="3256313"/>
          </a:xfrm>
          <a:prstGeom prst="rect">
            <a:avLst/>
          </a:prstGeom>
        </p:spPr>
      </p:pic>
    </p:spTree>
    <p:extLst>
      <p:ext uri="{BB962C8B-B14F-4D97-AF65-F5344CB8AC3E}">
        <p14:creationId xmlns:p14="http://schemas.microsoft.com/office/powerpoint/2010/main" val="20559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Discussion</a:t>
            </a:r>
          </a:p>
          <a:p>
            <a:pPr lvl="1"/>
            <a:r>
              <a:rPr lang="en-US" dirty="0"/>
              <a:t>How did you decide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How does this affect how you apply recharge?</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90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solidFill>
                  <a:srgbClr val="FFFF00"/>
                </a:solidFill>
              </a:rPr>
              <a:t>Stage 1 – Planning phase</a:t>
            </a:r>
          </a:p>
          <a:p>
            <a:pPr lvl="1"/>
            <a:r>
              <a:rPr lang="en-US" dirty="0">
                <a:solidFill>
                  <a:srgbClr val="FFFF00"/>
                </a:solidFill>
              </a:rPr>
              <a:t>Evaluate project objectives and develop conceptual model</a:t>
            </a:r>
          </a:p>
          <a:p>
            <a:r>
              <a:rPr lang="en-US" dirty="0"/>
              <a:t>Stage 2 – Initial model development</a:t>
            </a:r>
          </a:p>
          <a:p>
            <a:pPr lvl="1"/>
            <a:r>
              <a:rPr lang="en-US" dirty="0"/>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Study Area</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691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endParaRPr lang="en-US" dirty="0"/>
          </a:p>
          <a:p>
            <a:r>
              <a:rPr lang="en-US" dirty="0"/>
              <a:t>County Cooperator</a:t>
            </a:r>
          </a:p>
          <a:p>
            <a:pPr lvl="1"/>
            <a:r>
              <a:rPr lang="en-US" dirty="0"/>
              <a:t>Doesn’t want excessive water-table declines (no more than 2 ft) </a:t>
            </a:r>
          </a:p>
          <a:p>
            <a:pPr lvl="1"/>
            <a:r>
              <a:rPr lang="en-US" dirty="0"/>
              <a:t>Must not reduce stream flow at Pollock’s Ford by more than 20%</a:t>
            </a:r>
          </a:p>
          <a:p>
            <a:pPr lvl="1"/>
            <a:r>
              <a:rPr lang="en-US" dirty="0"/>
              <a:t>No induced infiltration at all along 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County Cooperator – cont. </a:t>
            </a:r>
          </a:p>
          <a:p>
            <a:pPr lvl="1"/>
            <a:r>
              <a:rPr lang="en-US" dirty="0"/>
              <a:t>Wants to regulate septic systems in northern part of valley </a:t>
            </a:r>
          </a:p>
          <a:p>
            <a:pPr lvl="1"/>
            <a:r>
              <a:rPr lang="en-US" dirty="0"/>
              <a:t>Cooperator want the source area for groundwater into Lake Harbaugh</a:t>
            </a:r>
          </a:p>
          <a:p>
            <a:pPr lvl="1"/>
            <a:r>
              <a:rPr lang="en-US" dirty="0"/>
              <a:t>Capture zone analysis of the Reilly well</a:t>
            </a:r>
          </a:p>
          <a:p>
            <a:pPr lvl="1"/>
            <a:r>
              <a:rPr lang="en-US" dirty="0"/>
              <a:t>Capture zone analysis of the proposed Virginia City wells</a:t>
            </a:r>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766-7D3F-AC3B-AFDF-D4D0DA2F8809}"/>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B8E032F2-7ADA-0176-9C6B-444767E1851C}"/>
              </a:ext>
            </a:extLst>
          </p:cNvPr>
          <p:cNvSpPr>
            <a:spLocks noGrp="1"/>
          </p:cNvSpPr>
          <p:nvPr>
            <p:ph idx="1"/>
          </p:nvPr>
        </p:nvSpPr>
        <p:spPr>
          <a:xfrm>
            <a:off x="508000" y="1371600"/>
            <a:ext cx="6197600" cy="4495800"/>
          </a:xfrm>
        </p:spPr>
        <p:txBody>
          <a:bodyPr/>
          <a:lstStyle/>
          <a:p>
            <a:r>
              <a:rPr lang="en-US" dirty="0"/>
              <a:t>Contains unconsolidated valley-fill alluvium (sands/gravels)</a:t>
            </a:r>
          </a:p>
          <a:p>
            <a:r>
              <a:rPr lang="en-US" dirty="0"/>
              <a:t>No hydraulic tests but estimated K ranges from 10-500 ft/day</a:t>
            </a:r>
          </a:p>
          <a:p>
            <a:r>
              <a:rPr lang="en-US" dirty="0"/>
              <a:t>Low permeability lake clay in some boreholes</a:t>
            </a:r>
          </a:p>
          <a:p>
            <a:r>
              <a:rPr lang="en-US" dirty="0"/>
              <a:t>Valley has 17 existing observations wells</a:t>
            </a:r>
          </a:p>
          <a:p>
            <a:endParaRPr lang="en-US" dirty="0"/>
          </a:p>
          <a:p>
            <a:endParaRPr lang="en-US" dirty="0"/>
          </a:p>
        </p:txBody>
      </p:sp>
      <p:pic>
        <p:nvPicPr>
          <p:cNvPr id="4" name="Picture 3">
            <a:extLst>
              <a:ext uri="{FF2B5EF4-FFF2-40B4-BE49-F238E27FC236}">
                <a16:creationId xmlns:a16="http://schemas.microsoft.com/office/drawing/2014/main" id="{3FBC341C-8997-5525-5BAD-6469574938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10" t="10965" b="6797"/>
          <a:stretch/>
        </p:blipFill>
        <p:spPr>
          <a:xfrm>
            <a:off x="7086600" y="1066800"/>
            <a:ext cx="4800600" cy="5511978"/>
          </a:xfrm>
          <a:prstGeom prst="rect">
            <a:avLst/>
          </a:prstGeom>
        </p:spPr>
      </p:pic>
    </p:spTree>
    <p:extLst>
      <p:ext uri="{BB962C8B-B14F-4D97-AF65-F5344CB8AC3E}">
        <p14:creationId xmlns:p14="http://schemas.microsoft.com/office/powerpoint/2010/main" val="408219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No significant seasonal or short-term fluctuations in conditions</a:t>
            </a:r>
          </a:p>
          <a:p>
            <a:r>
              <a:rPr lang="en-US" dirty="0"/>
              <a:t>Mean annual precipitation of 36 in/year</a:t>
            </a:r>
          </a:p>
          <a:p>
            <a:r>
              <a:rPr lang="en-US" dirty="0"/>
              <a:t>No surface-water inflow</a:t>
            </a:r>
          </a:p>
          <a:p>
            <a:r>
              <a:rPr lang="en-US" dirty="0"/>
              <a:t>Straight River </a:t>
            </a:r>
          </a:p>
          <a:p>
            <a:pPr lvl="1"/>
            <a:r>
              <a:rPr lang="en-US" dirty="0"/>
              <a:t>Streamflow gages at Pollock’s for and down stream end (</a:t>
            </a:r>
            <a:r>
              <a:rPr lang="en-US" dirty="0">
                <a:solidFill>
                  <a:srgbClr val="FFFF00"/>
                </a:solidFill>
              </a:rPr>
              <a:t>884,494 ft</a:t>
            </a:r>
            <a:r>
              <a:rPr lang="en-US" baseline="30000" dirty="0">
                <a:solidFill>
                  <a:srgbClr val="FFFF00"/>
                </a:solidFill>
              </a:rPr>
              <a:t>3</a:t>
            </a:r>
            <a:r>
              <a:rPr lang="en-US" dirty="0">
                <a:solidFill>
                  <a:srgbClr val="FFFF00"/>
                </a:solidFill>
              </a:rPr>
              <a:t>/s</a:t>
            </a:r>
            <a:r>
              <a:rPr lang="en-US" dirty="0"/>
              <a:t>)</a:t>
            </a:r>
          </a:p>
          <a:p>
            <a:pPr lvl="1"/>
            <a:r>
              <a:rPr lang="en-US" dirty="0"/>
              <a:t>Headwater stage = 1.8 ft </a:t>
            </a:r>
          </a:p>
          <a:p>
            <a:pPr lvl="1"/>
            <a:r>
              <a:rPr lang="en-US" dirty="0"/>
              <a:t>Downstream stage = 0 ft</a:t>
            </a:r>
          </a:p>
          <a:p>
            <a:pPr lvl="1"/>
            <a:r>
              <a:rPr lang="en-US" dirty="0"/>
              <a:t>Gradient is 0.0002 ft/ft</a:t>
            </a:r>
          </a:p>
          <a:p>
            <a:pPr lvl="1"/>
            <a:r>
              <a:rPr lang="en-US" dirty="0"/>
              <a:t>100 ft wide and 1 ft deep</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23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Lake Harbaugh</a:t>
            </a:r>
          </a:p>
          <a:p>
            <a:pPr lvl="1"/>
            <a:r>
              <a:rPr lang="en-US" dirty="0"/>
              <a:t>Stage = 11 ft</a:t>
            </a:r>
          </a:p>
          <a:p>
            <a:pPr lvl="1"/>
            <a:r>
              <a:rPr lang="en-US" dirty="0"/>
              <a:t>Uniform water depth of 16 ft </a:t>
            </a:r>
          </a:p>
          <a:p>
            <a:pPr lvl="1"/>
            <a:r>
              <a:rPr lang="en-US" dirty="0"/>
              <a:t>Area of the lake = 1.625 x 10</a:t>
            </a:r>
            <a:r>
              <a:rPr lang="en-US" baseline="30000" dirty="0"/>
              <a:t>7</a:t>
            </a:r>
            <a:r>
              <a:rPr lang="en-US" dirty="0"/>
              <a:t> ft</a:t>
            </a:r>
            <a:r>
              <a:rPr lang="en-US" baseline="30000" dirty="0"/>
              <a:t>2</a:t>
            </a:r>
          </a:p>
          <a:p>
            <a:pPr lvl="1"/>
            <a:r>
              <a:rPr lang="en-US" dirty="0"/>
              <a:t>Lake Evaporation = 27 in/year (2.25 ft/year)</a:t>
            </a:r>
          </a:p>
          <a:p>
            <a:pPr lvl="1"/>
            <a:r>
              <a:rPr lang="en-US" dirty="0"/>
              <a:t>Precipitation = 36 in/year (3 ft/year) </a:t>
            </a:r>
          </a:p>
          <a:p>
            <a:pPr lvl="1"/>
            <a:r>
              <a:rPr lang="en-US" dirty="0"/>
              <a:t>No surface-water inflow</a:t>
            </a:r>
          </a:p>
          <a:p>
            <a:pPr lvl="1"/>
            <a:r>
              <a:rPr lang="en-US" dirty="0"/>
              <a:t>Steep sloping shore </a:t>
            </a:r>
          </a:p>
          <a:p>
            <a:pPr lvl="1"/>
            <a:r>
              <a:rPr lang="en-US" dirty="0"/>
              <a:t>Sandy bottom</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8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Develop a conceptual model</a:t>
            </a:r>
          </a:p>
          <a:p>
            <a:pPr lvl="1"/>
            <a:r>
              <a:rPr lang="en-US" dirty="0"/>
              <a:t>Contour water level data</a:t>
            </a:r>
          </a:p>
          <a:p>
            <a:pPr lvl="1"/>
            <a:r>
              <a:rPr lang="en-US" dirty="0"/>
              <a:t>Elements of the system that are important?</a:t>
            </a:r>
          </a:p>
          <a:p>
            <a:pPr lvl="1"/>
            <a:r>
              <a:rPr lang="en-US" dirty="0"/>
              <a:t>Decide how to model features </a:t>
            </a:r>
          </a:p>
          <a:p>
            <a:pPr lvl="1"/>
            <a:r>
              <a:rPr lang="en-US" dirty="0"/>
              <a:t>Decide what boundary conditions to use</a:t>
            </a:r>
          </a:p>
          <a:p>
            <a:pPr lvl="1"/>
            <a:r>
              <a:rPr lang="en-US" dirty="0"/>
              <a:t>Decide what vertical discretization to use </a:t>
            </a:r>
          </a:p>
          <a:p>
            <a:pPr lvl="1"/>
            <a:r>
              <a:rPr lang="en-US" dirty="0"/>
              <a:t>Decide how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Decide how to represent recharge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4393508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7520</TotalTime>
  <Pages>4</Pages>
  <Words>854</Words>
  <Application>Microsoft Macintosh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dark-blue-template</vt:lpstr>
      <vt:lpstr>McDonald Valley</vt:lpstr>
      <vt:lpstr>Exercise Outline</vt:lpstr>
      <vt:lpstr>Study Area</vt:lpstr>
      <vt:lpstr>Proposed Groundwater Development</vt:lpstr>
      <vt:lpstr>Proposed Groundwater Development</vt:lpstr>
      <vt:lpstr>McDonald Valley Study Area Information</vt:lpstr>
      <vt:lpstr>McDonald Valley Study Area Information</vt:lpstr>
      <vt:lpstr>McDonald Valley Study Area Information</vt:lpstr>
      <vt:lpstr>Stage 1 – Planning Phase</vt:lpstr>
      <vt:lpstr>Stage 1 – Planning Phase</vt:lpstr>
      <vt:lpstr>PowerPoint Presentation</vt:lpstr>
      <vt:lpstr>Stage 1 – Planning Phase</vt:lpstr>
      <vt:lpstr>Stage 1 – Planning Phase</vt:lpstr>
      <vt:lpstr>Stage 1 – Planning Phase</vt:lpstr>
      <vt:lpstr>Phase 1 – Planning Phase</vt:lpstr>
      <vt:lpstr>Stage 1 – Planning Phase</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267</cp:revision>
  <cp:lastPrinted>2014-05-20T14:47:17Z</cp:lastPrinted>
  <dcterms:created xsi:type="dcterms:W3CDTF">2009-08-04T14:01:06Z</dcterms:created>
  <dcterms:modified xsi:type="dcterms:W3CDTF">2023-01-13T19:52:12Z</dcterms:modified>
</cp:coreProperties>
</file>